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23"/>
  </p:notesMasterIdLst>
  <p:handoutMasterIdLst>
    <p:handoutMasterId r:id="rId124"/>
  </p:handoutMasterIdLst>
  <p:sldIdLst>
    <p:sldId id="256" r:id="rId2"/>
    <p:sldId id="407" r:id="rId3"/>
    <p:sldId id="257" r:id="rId4"/>
    <p:sldId id="434" r:id="rId5"/>
    <p:sldId id="435" r:id="rId6"/>
    <p:sldId id="309" r:id="rId7"/>
    <p:sldId id="342" r:id="rId8"/>
    <p:sldId id="310" r:id="rId9"/>
    <p:sldId id="311" r:id="rId10"/>
    <p:sldId id="344" r:id="rId11"/>
    <p:sldId id="278" r:id="rId12"/>
    <p:sldId id="403" r:id="rId13"/>
    <p:sldId id="279" r:id="rId14"/>
    <p:sldId id="312" r:id="rId15"/>
    <p:sldId id="345" r:id="rId16"/>
    <p:sldId id="313" r:id="rId17"/>
    <p:sldId id="314" r:id="rId18"/>
    <p:sldId id="346" r:id="rId19"/>
    <p:sldId id="562" r:id="rId20"/>
    <p:sldId id="261" r:id="rId21"/>
    <p:sldId id="348" r:id="rId22"/>
    <p:sldId id="561" r:id="rId23"/>
    <p:sldId id="318" r:id="rId24"/>
    <p:sldId id="319" r:id="rId25"/>
    <p:sldId id="347" r:id="rId26"/>
    <p:sldId id="321" r:id="rId27"/>
    <p:sldId id="351" r:id="rId28"/>
    <p:sldId id="352" r:id="rId29"/>
    <p:sldId id="355" r:id="rId30"/>
    <p:sldId id="356" r:id="rId31"/>
    <p:sldId id="357" r:id="rId32"/>
    <p:sldId id="394" r:id="rId33"/>
    <p:sldId id="327" r:id="rId34"/>
    <p:sldId id="392" r:id="rId35"/>
    <p:sldId id="328" r:id="rId36"/>
    <p:sldId id="395" r:id="rId37"/>
    <p:sldId id="396" r:id="rId38"/>
    <p:sldId id="397" r:id="rId39"/>
    <p:sldId id="398" r:id="rId40"/>
    <p:sldId id="399" r:id="rId41"/>
    <p:sldId id="378" r:id="rId42"/>
    <p:sldId id="379" r:id="rId43"/>
    <p:sldId id="380" r:id="rId44"/>
    <p:sldId id="381" r:id="rId45"/>
    <p:sldId id="326" r:id="rId46"/>
    <p:sldId id="302" r:id="rId47"/>
    <p:sldId id="303" r:id="rId48"/>
    <p:sldId id="363" r:id="rId49"/>
    <p:sldId id="364" r:id="rId50"/>
    <p:sldId id="365" r:id="rId51"/>
    <p:sldId id="436" r:id="rId52"/>
    <p:sldId id="437" r:id="rId53"/>
    <p:sldId id="438" r:id="rId54"/>
    <p:sldId id="439" r:id="rId55"/>
    <p:sldId id="440" r:id="rId56"/>
    <p:sldId id="441" r:id="rId57"/>
    <p:sldId id="442" r:id="rId58"/>
    <p:sldId id="443" r:id="rId59"/>
    <p:sldId id="444" r:id="rId60"/>
    <p:sldId id="445" r:id="rId61"/>
    <p:sldId id="446" r:id="rId62"/>
    <p:sldId id="447" r:id="rId63"/>
    <p:sldId id="448" r:id="rId64"/>
    <p:sldId id="449" r:id="rId65"/>
    <p:sldId id="450" r:id="rId66"/>
    <p:sldId id="451" r:id="rId67"/>
    <p:sldId id="452" r:id="rId68"/>
    <p:sldId id="366" r:id="rId69"/>
    <p:sldId id="367" r:id="rId70"/>
    <p:sldId id="323" r:id="rId71"/>
    <p:sldId id="427" r:id="rId72"/>
    <p:sldId id="428" r:id="rId73"/>
    <p:sldId id="429" r:id="rId74"/>
    <p:sldId id="430" r:id="rId75"/>
    <p:sldId id="431" r:id="rId76"/>
    <p:sldId id="433" r:id="rId77"/>
    <p:sldId id="426" r:id="rId78"/>
    <p:sldId id="369" r:id="rId79"/>
    <p:sldId id="370" r:id="rId80"/>
    <p:sldId id="453" r:id="rId81"/>
    <p:sldId id="373" r:id="rId82"/>
    <p:sldId id="371" r:id="rId83"/>
    <p:sldId id="374" r:id="rId84"/>
    <p:sldId id="375" r:id="rId85"/>
    <p:sldId id="376" r:id="rId86"/>
    <p:sldId id="325" r:id="rId87"/>
    <p:sldId id="377" r:id="rId88"/>
    <p:sldId id="383" r:id="rId89"/>
    <p:sldId id="382" r:id="rId90"/>
    <p:sldId id="384" r:id="rId91"/>
    <p:sldId id="385" r:id="rId92"/>
    <p:sldId id="386" r:id="rId93"/>
    <p:sldId id="387" r:id="rId94"/>
    <p:sldId id="329" r:id="rId95"/>
    <p:sldId id="330" r:id="rId96"/>
    <p:sldId id="389" r:id="rId97"/>
    <p:sldId id="391" r:id="rId98"/>
    <p:sldId id="390" r:id="rId99"/>
    <p:sldId id="410" r:id="rId100"/>
    <p:sldId id="454" r:id="rId101"/>
    <p:sldId id="455" r:id="rId102"/>
    <p:sldId id="456" r:id="rId103"/>
    <p:sldId id="457" r:id="rId104"/>
    <p:sldId id="458" r:id="rId105"/>
    <p:sldId id="461" r:id="rId106"/>
    <p:sldId id="459" r:id="rId107"/>
    <p:sldId id="412" r:id="rId108"/>
    <p:sldId id="413" r:id="rId109"/>
    <p:sldId id="415" r:id="rId110"/>
    <p:sldId id="416" r:id="rId111"/>
    <p:sldId id="417" r:id="rId112"/>
    <p:sldId id="418" r:id="rId113"/>
    <p:sldId id="424" r:id="rId114"/>
    <p:sldId id="460" r:id="rId115"/>
    <p:sldId id="333" r:id="rId116"/>
    <p:sldId id="359" r:id="rId117"/>
    <p:sldId id="358" r:id="rId118"/>
    <p:sldId id="332" r:id="rId119"/>
    <p:sldId id="360" r:id="rId120"/>
    <p:sldId id="280" r:id="rId121"/>
    <p:sldId id="405"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38" autoAdjust="0"/>
  </p:normalViewPr>
  <p:slideViewPr>
    <p:cSldViewPr>
      <p:cViewPr varScale="1">
        <p:scale>
          <a:sx n="76" d="100"/>
          <a:sy n="76" d="100"/>
        </p:scale>
        <p:origin x="1152" y="84"/>
      </p:cViewPr>
      <p:guideLst>
        <p:guide orient="horz" pos="2160"/>
        <p:guide pos="2880"/>
      </p:guideLst>
    </p:cSldViewPr>
  </p:slideViewPr>
  <p:outlineViewPr>
    <p:cViewPr>
      <p:scale>
        <a:sx n="33" d="100"/>
        <a:sy n="33" d="100"/>
      </p:scale>
      <p:origin x="6" y="4781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handoutMaster" Target="handoutMasters/handout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9BC910-5567-49BD-4BFF-0ABEF7D9A2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AEDFF873-E891-68C7-BA91-929886FE0E6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8AED6EC-1FE7-426E-A607-6F6C6255B2B1}" type="datetimeFigureOut">
              <a:rPr lang="en-IN" smtClean="0"/>
              <a:t>04-03-2025</a:t>
            </a:fld>
            <a:endParaRPr lang="en-IN"/>
          </a:p>
        </p:txBody>
      </p:sp>
      <p:sp>
        <p:nvSpPr>
          <p:cNvPr id="4" name="Footer Placeholder 3">
            <a:extLst>
              <a:ext uri="{FF2B5EF4-FFF2-40B4-BE49-F238E27FC236}">
                <a16:creationId xmlns:a16="http://schemas.microsoft.com/office/drawing/2014/main" id="{E39F7A29-49D9-FF46-CC47-5410EF8ACEB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825500F9-F631-1A9F-D58E-A9D670563C1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0B86E2-9EEB-4752-BEC8-570A1B8B8F11}" type="slidenum">
              <a:rPr lang="en-IN" smtClean="0"/>
              <a:t>‹#›</a:t>
            </a:fld>
            <a:endParaRPr lang="en-IN"/>
          </a:p>
        </p:txBody>
      </p:sp>
    </p:spTree>
    <p:extLst>
      <p:ext uri="{BB962C8B-B14F-4D97-AF65-F5344CB8AC3E}">
        <p14:creationId xmlns:p14="http://schemas.microsoft.com/office/powerpoint/2010/main" val="31749413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D70415-EBD1-48BC-B34D-258108F1BE98}" type="datetimeFigureOut">
              <a:rPr lang="en-US" smtClean="0"/>
              <a:t>3/4/2025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1EA61A-29A9-400E-BB89-5272C3E02355}" type="slidenum">
              <a:rPr lang="en-US" smtClean="0"/>
              <a:t>‹#›</a:t>
            </a:fld>
            <a:endParaRPr 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1EA61A-29A9-400E-BB89-5272C3E02355}" type="slidenum">
              <a:rPr lang="en-US" smtClean="0"/>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2"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3"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4"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5"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376B01E-8599-40B1-BF83-6420929E6B86}" type="datetime1">
              <a:rPr lang="en-IN" smtClean="0"/>
              <a:t>04-03-2025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D3062B-D212-4AF3-A7A0-B4B3A1568F67}"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732ADC-83E6-4101-B07C-38BA84B0D3E7}" type="datetime1">
              <a:rPr lang="en-IN" smtClean="0"/>
              <a:t>04-03-2025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D3062B-D212-4AF3-A7A0-B4B3A1568F67}" type="slidenum">
              <a:rPr lang="en-IN" smtClean="0"/>
              <a:t>‹#›</a:t>
            </a:fld>
            <a:endParaRPr lang="en-IN"/>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0" name="Freeform 18"/>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1" name="Freeform 22"/>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2" name="Freeform 26"/>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3" name="Freeform 10"/>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280FA5-4E19-45CE-90C2-07C9F2FE11FD}" type="datetime1">
              <a:rPr lang="en-IN" smtClean="0"/>
              <a:t>04-03-2025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D3062B-D212-4AF3-A7A0-B4B3A1568F67}"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BF5C0DE9-F56D-43BF-8CF9-7BDDD7D91B83}" type="datetime1">
              <a:rPr lang="en-IN" smtClean="0"/>
              <a:t>04-03-2025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DD3062B-D212-4AF3-A7A0-B4B3A1568F67}" type="slidenum">
              <a:rPr lang="en-IN" smtClean="0"/>
              <a:t>‹#›</a:t>
            </a:fld>
            <a:endParaRPr lang="en-IN"/>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CD6E30-A9E4-4D86-9AB4-AB5860509892}" type="datetime1">
              <a:rPr lang="en-IN" smtClean="0"/>
              <a:t>04-03-2025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DD3062B-D212-4AF3-A7A0-B4B3A1568F67}"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5DED7-59DC-42B3-B759-C30655577E68}" type="datetime1">
              <a:rPr lang="en-IN" smtClean="0"/>
              <a:t>04-03-2025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DD3062B-D212-4AF3-A7A0-B4B3A1568F67}"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Date Placeholder 1"/>
          <p:cNvSpPr>
            <a:spLocks noGrp="1"/>
          </p:cNvSpPr>
          <p:nvPr>
            <p:ph type="dt" sz="half" idx="10"/>
          </p:nvPr>
        </p:nvSpPr>
        <p:spPr/>
        <p:txBody>
          <a:bodyPr/>
          <a:lstStyle/>
          <a:p>
            <a:fld id="{85D767D3-9864-4968-A69E-2E19F12A4049}" type="datetime1">
              <a:rPr lang="en-IN" smtClean="0"/>
              <a:t>04-03-2025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DD3062B-D212-4AF3-A7A0-B4B3A1568F67}"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63866CB-3608-4DDF-94E9-BCA7D49CFDC3}" type="datetime1">
              <a:rPr lang="en-IN" smtClean="0"/>
              <a:t>04-03-2025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DD3062B-D212-4AF3-A7A0-B4B3A1568F67}" type="slidenum">
              <a:rPr lang="en-IN" smtClean="0"/>
              <a:t>‹#›</a:t>
            </a:fld>
            <a:endParaRPr lang="en-IN"/>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26"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27"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8"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9" name="Freeform 28"/>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1"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2"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3"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4"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CEF1D8-A9CF-44E0-8914-7B49A3EA6882}" type="datetime1">
              <a:rPr lang="en-IN" smtClean="0"/>
              <a:t>04-03-2025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DD3062B-D212-4AF3-A7A0-B4B3A1568F67}" type="slidenum">
              <a:rPr lang="en-IN" smtClean="0"/>
              <a:t>‹#›</a:t>
            </a:fld>
            <a:endParaRPr lang="en-IN"/>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07FC43-B8CB-4966-A4C3-2FF358C5FE22}" type="datetime1">
              <a:rPr lang="en-IN" smtClean="0"/>
              <a:t>04-03-2025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D3062B-D212-4AF3-A7A0-B4B3A1568F67}"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AD174CF-DCDF-44A6-B4C2-17E2DD2CDDB0}" type="datetime1">
              <a:rPr lang="en-IN" smtClean="0"/>
              <a:t>04-03-2025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D3062B-D212-4AF3-A7A0-B4B3A1568F67}" type="slidenum">
              <a:rPr lang="en-IN" smtClean="0"/>
              <a:t>‹#›</a:t>
            </a:fld>
            <a:endParaRPr lang="en-IN"/>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7"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8"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9"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0" name="Freeform 19"/>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2BB45BC-E1D3-4759-9B23-78988F064F4F}" type="datetime1">
              <a:rPr lang="en-IN" smtClean="0"/>
              <a:t>04-03-2025</a:t>
            </a:fld>
            <a:endParaRPr lang="en-IN"/>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IN"/>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DD3062B-D212-4AF3-A7A0-B4B3A1568F67}" type="slidenum">
              <a:rPr lang="en-IN" smtClean="0"/>
              <a:t>‹#›</a:t>
            </a:fld>
            <a:endParaRPr lang="en-IN"/>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anose="05050102010706020507" pitchFamily="18" charset="2"/>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anose="05050102010706020507" pitchFamily="18" charset="2"/>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anose="05050102010706020507"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anose="05050102010706020507"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anose="05050102010706020507"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pn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3728" y="404664"/>
            <a:ext cx="6332240" cy="1656184"/>
          </a:xfrm>
        </p:spPr>
        <p:txBody>
          <a:bodyPr>
            <a:normAutofit fontScale="90000"/>
          </a:bodyPr>
          <a:lstStyle/>
          <a:p>
            <a:pPr algn="just"/>
            <a:r>
              <a:rPr lang="en-IN" sz="3200" b="1" dirty="0">
                <a:solidFill>
                  <a:schemeClr val="bg1"/>
                </a:solidFill>
                <a:latin typeface="Baskerville Old Face" panose="02020602080505020303" charset="0"/>
                <a:cs typeface="Baskerville Old Face" panose="02020602080505020303" charset="0"/>
              </a:rPr>
              <a:t>Three-Day National Workshop on NAAC Accreditation </a:t>
            </a:r>
            <a:r>
              <a:rPr lang="en-US" altLang="en-IN" sz="3200" b="1" dirty="0">
                <a:solidFill>
                  <a:schemeClr val="bg1"/>
                </a:solidFill>
                <a:latin typeface="Baskerville Old Face" panose="02020602080505020303" charset="0"/>
                <a:cs typeface="Baskerville Old Face" panose="02020602080505020303" charset="0"/>
              </a:rPr>
              <a:t>&amp;</a:t>
            </a:r>
            <a:r>
              <a:rPr lang="en-IN" sz="3200" b="1" dirty="0">
                <a:solidFill>
                  <a:schemeClr val="bg1"/>
                </a:solidFill>
                <a:latin typeface="Baskerville Old Face" panose="02020602080505020303" charset="0"/>
                <a:cs typeface="Baskerville Old Face" panose="02020602080505020303" charset="0"/>
              </a:rPr>
              <a:t> Outcome-Based Education (OBE) Through AI-Powered Digital Learn</a:t>
            </a:r>
          </a:p>
        </p:txBody>
      </p:sp>
      <p:pic>
        <p:nvPicPr>
          <p:cNvPr id="4" name="Picture 3"/>
          <p:cNvPicPr>
            <a:picLocks noChangeAspect="1" noChangeArrowheads="1"/>
          </p:cNvPicPr>
          <p:nvPr/>
        </p:nvPicPr>
        <p:blipFill>
          <a:blip r:embed="rId2" cstate="print"/>
          <a:srcRect/>
          <a:stretch>
            <a:fillRect/>
          </a:stretch>
        </p:blipFill>
        <p:spPr bwMode="auto">
          <a:xfrm>
            <a:off x="271138" y="2420888"/>
            <a:ext cx="3875966" cy="2243604"/>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4229314" y="2420888"/>
            <a:ext cx="4231117" cy="2251190"/>
          </a:xfrm>
          <a:prstGeom prst="rect">
            <a:avLst/>
          </a:prstGeom>
          <a:noFill/>
          <a:ln w="9525">
            <a:noFill/>
            <a:miter lim="800000"/>
            <a:headEnd/>
            <a:tailEnd/>
          </a:ln>
          <a:effectLst/>
        </p:spPr>
      </p:pic>
      <p:sp>
        <p:nvSpPr>
          <p:cNvPr id="6" name="TextBox 5"/>
          <p:cNvSpPr txBox="1"/>
          <p:nvPr/>
        </p:nvSpPr>
        <p:spPr>
          <a:xfrm>
            <a:off x="323528" y="4725144"/>
            <a:ext cx="3816424" cy="646331"/>
          </a:xfrm>
          <a:prstGeom prst="rect">
            <a:avLst/>
          </a:prstGeom>
          <a:noFill/>
        </p:spPr>
        <p:txBody>
          <a:bodyPr wrap="square" rtlCol="0">
            <a:spAutoFit/>
          </a:bodyPr>
          <a:lstStyle/>
          <a:p>
            <a:r>
              <a:rPr lang="en-US" dirty="0" err="1">
                <a:solidFill>
                  <a:schemeClr val="bg2">
                    <a:lumMod val="10000"/>
                  </a:schemeClr>
                </a:solidFill>
                <a:latin typeface="Bookman Old Style" panose="02050604050505020204" pitchFamily="18" charset="0"/>
              </a:rPr>
              <a:t>Osmania</a:t>
            </a:r>
            <a:r>
              <a:rPr lang="en-US" dirty="0">
                <a:solidFill>
                  <a:schemeClr val="bg2">
                    <a:lumMod val="10000"/>
                  </a:schemeClr>
                </a:solidFill>
                <a:latin typeface="Bookman Old Style" panose="02050604050505020204" pitchFamily="18" charset="0"/>
              </a:rPr>
              <a:t> University, Hyderabad  	ESTD. - 1917</a:t>
            </a:r>
          </a:p>
        </p:txBody>
      </p:sp>
      <p:sp>
        <p:nvSpPr>
          <p:cNvPr id="8" name="TextBox 7"/>
          <p:cNvSpPr txBox="1"/>
          <p:nvPr/>
        </p:nvSpPr>
        <p:spPr>
          <a:xfrm>
            <a:off x="4283968" y="4725144"/>
            <a:ext cx="4176464" cy="646331"/>
          </a:xfrm>
          <a:prstGeom prst="rect">
            <a:avLst/>
          </a:prstGeom>
          <a:noFill/>
        </p:spPr>
        <p:txBody>
          <a:bodyPr wrap="square" rtlCol="0">
            <a:spAutoFit/>
          </a:bodyPr>
          <a:lstStyle/>
          <a:p>
            <a:pPr algn="ctr"/>
            <a:r>
              <a:rPr lang="en-US" dirty="0">
                <a:solidFill>
                  <a:schemeClr val="bg2">
                    <a:lumMod val="10000"/>
                  </a:schemeClr>
                </a:solidFill>
                <a:latin typeface="Bookman Old Style" panose="02050604050505020204" pitchFamily="18" charset="0"/>
              </a:rPr>
              <a:t>NAAC , </a:t>
            </a:r>
            <a:r>
              <a:rPr lang="en-US" dirty="0" err="1">
                <a:solidFill>
                  <a:schemeClr val="bg2">
                    <a:lumMod val="10000"/>
                  </a:schemeClr>
                </a:solidFill>
                <a:latin typeface="Bookman Old Style" panose="02050604050505020204" pitchFamily="18" charset="0"/>
              </a:rPr>
              <a:t>Bengaluru</a:t>
            </a:r>
            <a:r>
              <a:rPr lang="en-US" dirty="0">
                <a:solidFill>
                  <a:schemeClr val="bg2">
                    <a:lumMod val="10000"/>
                  </a:schemeClr>
                </a:solidFill>
                <a:latin typeface="Bookman Old Style" panose="02050604050505020204" pitchFamily="18" charset="0"/>
              </a:rPr>
              <a:t> </a:t>
            </a:r>
          </a:p>
          <a:p>
            <a:pPr algn="ctr"/>
            <a:r>
              <a:rPr lang="en-US" dirty="0">
                <a:solidFill>
                  <a:schemeClr val="bg2">
                    <a:lumMod val="10000"/>
                  </a:schemeClr>
                </a:solidFill>
                <a:latin typeface="Bookman Old Style" panose="02050604050505020204" pitchFamily="18" charset="0"/>
              </a:rPr>
              <a:t>ESTD - 1994</a:t>
            </a:r>
          </a:p>
        </p:txBody>
      </p:sp>
      <p:sp>
        <p:nvSpPr>
          <p:cNvPr id="9" name="TextBox 8"/>
          <p:cNvSpPr txBox="1"/>
          <p:nvPr/>
        </p:nvSpPr>
        <p:spPr>
          <a:xfrm>
            <a:off x="2771800" y="2276872"/>
            <a:ext cx="3744416" cy="369332"/>
          </a:xfrm>
          <a:prstGeom prst="rect">
            <a:avLst/>
          </a:prstGeom>
          <a:noFill/>
        </p:spPr>
        <p:txBody>
          <a:bodyPr wrap="square" rtlCol="0">
            <a:spAutoFit/>
          </a:bodyPr>
          <a:lstStyle/>
          <a:p>
            <a:endParaRPr lang="en-US" dirty="0"/>
          </a:p>
        </p:txBody>
      </p:sp>
      <p:pic>
        <p:nvPicPr>
          <p:cNvPr id="10" name="Picture 9" descr="C:\Users\TEMP.DESKTOP-5H21N92.054\Downloads\IMG-20250302-WA0178.jpg"/>
          <p:cNvPicPr/>
          <p:nvPr/>
        </p:nvPicPr>
        <p:blipFill>
          <a:blip r:embed="rId4" cstate="print"/>
          <a:srcRect/>
          <a:stretch>
            <a:fillRect/>
          </a:stretch>
        </p:blipFill>
        <p:spPr bwMode="auto">
          <a:xfrm>
            <a:off x="323528" y="332656"/>
            <a:ext cx="1584176" cy="1656184"/>
          </a:xfrm>
          <a:prstGeom prst="rect">
            <a:avLst/>
          </a:prstGeom>
          <a:noFill/>
          <a:ln w="9525">
            <a:noFill/>
            <a:miter lim="800000"/>
            <a:headEnd/>
            <a:tailEnd/>
          </a:ln>
        </p:spPr>
      </p:pic>
      <p:sp>
        <p:nvSpPr>
          <p:cNvPr id="11" name="TextBox 10"/>
          <p:cNvSpPr txBox="1"/>
          <p:nvPr/>
        </p:nvSpPr>
        <p:spPr>
          <a:xfrm>
            <a:off x="6907796" y="6268670"/>
            <a:ext cx="3096344" cy="369332"/>
          </a:xfrm>
          <a:prstGeom prst="rect">
            <a:avLst/>
          </a:prstGeom>
          <a:noFill/>
        </p:spPr>
        <p:txBody>
          <a:bodyPr wrap="square" rtlCol="0">
            <a:spAutoFit/>
          </a:bodyPr>
          <a:lstStyle/>
          <a:p>
            <a:r>
              <a:rPr lang="en-US" dirty="0">
                <a:solidFill>
                  <a:schemeClr val="bg2">
                    <a:lumMod val="10000"/>
                  </a:schemeClr>
                </a:solidFill>
                <a:latin typeface="Bookman Old Style" panose="02050604050505020204" pitchFamily="18" charset="0"/>
              </a:rPr>
              <a:t>March 5,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51520" y="332656"/>
            <a:ext cx="4320480" cy="2819475"/>
          </a:xfrm>
          <a:prstGeom prst="rect">
            <a:avLst/>
          </a:prstGeom>
          <a:noFill/>
          <a:ln w="9525">
            <a:noFill/>
            <a:miter lim="800000"/>
            <a:headEnd/>
            <a:tailEnd/>
          </a:ln>
          <a:effectLst/>
        </p:spPr>
      </p:pic>
      <p:pic>
        <p:nvPicPr>
          <p:cNvPr id="130050" name="Picture 2" descr="Photo"/>
          <p:cNvPicPr>
            <a:picLocks noChangeAspect="1" noChangeArrowheads="1"/>
          </p:cNvPicPr>
          <p:nvPr/>
        </p:nvPicPr>
        <p:blipFill>
          <a:blip r:embed="rId3" cstate="print"/>
          <a:srcRect/>
          <a:stretch>
            <a:fillRect/>
          </a:stretch>
        </p:blipFill>
        <p:spPr bwMode="auto">
          <a:xfrm>
            <a:off x="251520" y="3356992"/>
            <a:ext cx="4248472" cy="2934326"/>
          </a:xfrm>
          <a:prstGeom prst="rect">
            <a:avLst/>
          </a:prstGeom>
          <a:noFill/>
        </p:spPr>
      </p:pic>
      <p:pic>
        <p:nvPicPr>
          <p:cNvPr id="130054" name="Picture 6"/>
          <p:cNvPicPr>
            <a:picLocks noChangeAspect="1" noChangeArrowheads="1"/>
          </p:cNvPicPr>
          <p:nvPr/>
        </p:nvPicPr>
        <p:blipFill>
          <a:blip r:embed="rId4" cstate="print"/>
          <a:srcRect/>
          <a:stretch>
            <a:fillRect/>
          </a:stretch>
        </p:blipFill>
        <p:spPr bwMode="auto">
          <a:xfrm>
            <a:off x="4950114" y="404664"/>
            <a:ext cx="3438310" cy="6192688"/>
          </a:xfrm>
          <a:prstGeom prst="rect">
            <a:avLst/>
          </a:prstGeom>
          <a:noFill/>
          <a:ln w="9525">
            <a:noFill/>
            <a:miter lim="800000"/>
            <a:headEnd/>
            <a:tailEnd/>
          </a:ln>
          <a:effectLst/>
        </p:spPr>
      </p:pic>
      <p:sp>
        <p:nvSpPr>
          <p:cNvPr id="9" name="TextBox 8"/>
          <p:cNvSpPr txBox="1"/>
          <p:nvPr/>
        </p:nvSpPr>
        <p:spPr>
          <a:xfrm>
            <a:off x="755576" y="6309320"/>
            <a:ext cx="2520280" cy="369332"/>
          </a:xfrm>
          <a:prstGeom prst="rect">
            <a:avLst/>
          </a:prstGeom>
          <a:noFill/>
        </p:spPr>
        <p:txBody>
          <a:bodyPr wrap="square" rtlCol="0">
            <a:spAutoFit/>
          </a:bodyPr>
          <a:lstStyle/>
          <a:p>
            <a:r>
              <a:rPr lang="en-US" dirty="0">
                <a:solidFill>
                  <a:schemeClr val="bg2">
                    <a:lumMod val="10000"/>
                  </a:schemeClr>
                </a:solidFill>
              </a:rPr>
              <a:t>             UGC- NEW DELHI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404664"/>
            <a:ext cx="7772400" cy="648072"/>
          </a:xfrm>
        </p:spPr>
        <p:txBody>
          <a:bodyPr>
            <a:noAutofit/>
          </a:bodyPr>
          <a:lstStyle/>
          <a:p>
            <a:r>
              <a:rPr lang="en-IN" sz="2400" b="1" dirty="0">
                <a:solidFill>
                  <a:srgbClr val="800000"/>
                </a:solidFill>
              </a:rPr>
              <a:t>  Guidelines for CO-PO: Assessment and Attainment</a:t>
            </a:r>
            <a:br>
              <a:rPr lang="en-IN" sz="2400" dirty="0">
                <a:solidFill>
                  <a:schemeClr val="tx1"/>
                </a:solidFill>
              </a:rPr>
            </a:br>
            <a:r>
              <a:rPr lang="en-IN" sz="2400" b="1" dirty="0">
                <a:solidFill>
                  <a:schemeClr val="tx1"/>
                </a:solidFill>
              </a:rPr>
              <a:t>Resource Person</a:t>
            </a:r>
            <a:endParaRPr lang="en-IN" sz="2400" dirty="0">
              <a:solidFill>
                <a:schemeClr val="tx1"/>
              </a:solidFill>
            </a:endParaRPr>
          </a:p>
        </p:txBody>
      </p:sp>
      <p:sp>
        <p:nvSpPr>
          <p:cNvPr id="3" name="Subtitle 2"/>
          <p:cNvSpPr>
            <a:spLocks noGrp="1"/>
          </p:cNvSpPr>
          <p:nvPr>
            <p:ph type="subTitle" idx="1"/>
          </p:nvPr>
        </p:nvSpPr>
        <p:spPr>
          <a:xfrm>
            <a:off x="251520" y="4365104"/>
            <a:ext cx="8640960" cy="2088232"/>
          </a:xfrm>
        </p:spPr>
        <p:txBody>
          <a:bodyPr>
            <a:noAutofit/>
          </a:bodyPr>
          <a:lstStyle/>
          <a:p>
            <a:r>
              <a:rPr lang="en-IN" sz="3200" b="1" dirty="0" err="1">
                <a:solidFill>
                  <a:schemeClr val="tx1"/>
                </a:solidFill>
              </a:rPr>
              <a:t>Dr.</a:t>
            </a:r>
            <a:r>
              <a:rPr lang="en-IN" sz="3200" b="1" dirty="0">
                <a:solidFill>
                  <a:schemeClr val="tx1"/>
                </a:solidFill>
              </a:rPr>
              <a:t> T. </a:t>
            </a:r>
            <a:r>
              <a:rPr lang="en-IN" sz="3200" b="1" dirty="0" err="1">
                <a:solidFill>
                  <a:schemeClr val="tx1"/>
                </a:solidFill>
              </a:rPr>
              <a:t>Ravinder</a:t>
            </a:r>
            <a:r>
              <a:rPr lang="en-IN" sz="3200" b="1" dirty="0">
                <a:solidFill>
                  <a:schemeClr val="tx1"/>
                </a:solidFill>
              </a:rPr>
              <a:t> Reddy</a:t>
            </a:r>
          </a:p>
          <a:p>
            <a:r>
              <a:rPr lang="en-IN" sz="2200" b="1" dirty="0">
                <a:solidFill>
                  <a:schemeClr val="tx1"/>
                </a:solidFill>
              </a:rPr>
              <a:t>CEO, International Institute of Quality Accreditation (IIQA), Hyderabad</a:t>
            </a:r>
          </a:p>
          <a:p>
            <a:r>
              <a:rPr lang="en-IN" sz="2200" b="1" dirty="0">
                <a:solidFill>
                  <a:schemeClr val="tx1"/>
                </a:solidFill>
              </a:rPr>
              <a:t>Website: iiqaccreditation.com</a:t>
            </a:r>
          </a:p>
          <a:p>
            <a:r>
              <a:rPr lang="en-IN" sz="2200" b="1" dirty="0">
                <a:solidFill>
                  <a:schemeClr val="tx1"/>
                </a:solidFill>
              </a:rPr>
              <a:t>Email: iiqaccreditation@gmail.com</a:t>
            </a:r>
          </a:p>
          <a:p>
            <a:r>
              <a:rPr lang="en-IN" sz="2200" b="1" dirty="0">
                <a:solidFill>
                  <a:schemeClr val="tx1"/>
                </a:solidFill>
              </a:rPr>
              <a:t>Mobile: 99590 26392</a:t>
            </a:r>
            <a:endParaRPr lang="en-IN" sz="2200" dirty="0">
              <a:solidFill>
                <a:schemeClr val="tx1"/>
              </a:solidFill>
            </a:endParaRPr>
          </a:p>
        </p:txBody>
      </p:sp>
      <p:pic>
        <p:nvPicPr>
          <p:cNvPr id="1026" name="Picture 2" descr="https://www.iiqaccreditation.com/public/assets/img/ceo.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339" t="1039" r="18126" b="28413"/>
          <a:stretch>
            <a:fillRect/>
          </a:stretch>
        </p:blipFill>
        <p:spPr bwMode="auto">
          <a:xfrm>
            <a:off x="3429001" y="1268760"/>
            <a:ext cx="2590800" cy="28955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www.iiqaccreditation.com/public/assets/img/blog/stanford-university-usa.jpeg"/>
          <p:cNvPicPr/>
          <p:nvPr/>
        </p:nvPicPr>
        <p:blipFill>
          <a:blip r:embed="rId2" cstate="print"/>
          <a:srcRect/>
          <a:stretch>
            <a:fillRect/>
          </a:stretch>
        </p:blipFill>
        <p:spPr bwMode="auto">
          <a:xfrm>
            <a:off x="1907704" y="260648"/>
            <a:ext cx="1728192" cy="2592288"/>
          </a:xfrm>
          <a:prstGeom prst="rect">
            <a:avLst/>
          </a:prstGeom>
          <a:noFill/>
          <a:ln w="9525">
            <a:noFill/>
            <a:miter lim="800000"/>
            <a:headEnd/>
            <a:tailEnd/>
          </a:ln>
        </p:spPr>
      </p:pic>
      <p:pic>
        <p:nvPicPr>
          <p:cNvPr id="3" name="Picture 2" descr="https://www.iiqaccreditation.com/public/assets/img/gallery/2024/18.jpeg?auto=compress&amp;cs=tinysrgb&amp;h=650&amp;w=940"/>
          <p:cNvPicPr/>
          <p:nvPr/>
        </p:nvPicPr>
        <p:blipFill>
          <a:blip r:embed="rId3" cstate="print"/>
          <a:srcRect/>
          <a:stretch>
            <a:fillRect/>
          </a:stretch>
        </p:blipFill>
        <p:spPr bwMode="auto">
          <a:xfrm>
            <a:off x="251520" y="3429000"/>
            <a:ext cx="1728192" cy="928117"/>
          </a:xfrm>
          <a:prstGeom prst="rect">
            <a:avLst/>
          </a:prstGeom>
          <a:noFill/>
          <a:ln w="9525">
            <a:noFill/>
            <a:miter lim="800000"/>
            <a:headEnd/>
            <a:tailEnd/>
          </a:ln>
        </p:spPr>
      </p:pic>
      <p:pic>
        <p:nvPicPr>
          <p:cNvPr id="4" name="Picture 3" descr="https://www.iiqaccreditation.com/public/assets/img/gallery/2025/2.jpeg?auto=compress&amp;cs=tinysrgb&amp;h=650&amp;w=940"/>
          <p:cNvPicPr/>
          <p:nvPr/>
        </p:nvPicPr>
        <p:blipFill>
          <a:blip r:embed="rId4" cstate="print"/>
          <a:srcRect/>
          <a:stretch>
            <a:fillRect/>
          </a:stretch>
        </p:blipFill>
        <p:spPr bwMode="auto">
          <a:xfrm>
            <a:off x="6156176" y="3429000"/>
            <a:ext cx="1764977" cy="2304256"/>
          </a:xfrm>
          <a:prstGeom prst="rect">
            <a:avLst/>
          </a:prstGeom>
          <a:noFill/>
          <a:ln w="9525">
            <a:noFill/>
            <a:miter lim="800000"/>
            <a:headEnd/>
            <a:tailEnd/>
          </a:ln>
        </p:spPr>
      </p:pic>
      <p:pic>
        <p:nvPicPr>
          <p:cNvPr id="5" name="Picture 4" descr="https://www.iiqaccreditation.com/public/assets/img/gallery/2024/13.jpeg?auto=compress&amp;cs=tinysrgb&amp;h=650&amp;w=940"/>
          <p:cNvPicPr/>
          <p:nvPr/>
        </p:nvPicPr>
        <p:blipFill>
          <a:blip r:embed="rId5" cstate="print"/>
          <a:srcRect/>
          <a:stretch>
            <a:fillRect/>
          </a:stretch>
        </p:blipFill>
        <p:spPr bwMode="auto">
          <a:xfrm>
            <a:off x="2123728" y="3429000"/>
            <a:ext cx="1800200" cy="1008112"/>
          </a:xfrm>
          <a:prstGeom prst="rect">
            <a:avLst/>
          </a:prstGeom>
          <a:noFill/>
          <a:ln w="9525">
            <a:noFill/>
            <a:miter lim="800000"/>
            <a:headEnd/>
            <a:tailEnd/>
          </a:ln>
        </p:spPr>
      </p:pic>
      <p:pic>
        <p:nvPicPr>
          <p:cNvPr id="6" name="Picture 5" descr="https://www.iiqaccreditation.com/public/assets/img/gallery/2025/16.jpeg?auto=compress&amp;cs=tinysrgb&amp;h=650&amp;w=940"/>
          <p:cNvPicPr/>
          <p:nvPr/>
        </p:nvPicPr>
        <p:blipFill>
          <a:blip r:embed="rId6" cstate="print"/>
          <a:srcRect/>
          <a:stretch>
            <a:fillRect/>
          </a:stretch>
        </p:blipFill>
        <p:spPr bwMode="auto">
          <a:xfrm>
            <a:off x="3707904" y="260648"/>
            <a:ext cx="1656184" cy="2520280"/>
          </a:xfrm>
          <a:prstGeom prst="rect">
            <a:avLst/>
          </a:prstGeom>
          <a:noFill/>
          <a:ln w="9525">
            <a:noFill/>
            <a:miter lim="800000"/>
            <a:headEnd/>
            <a:tailEnd/>
          </a:ln>
        </p:spPr>
      </p:pic>
      <p:pic>
        <p:nvPicPr>
          <p:cNvPr id="7" name="Picture 6" descr="https://www.iiqaccreditation.com/public/assets/img/gallery/2024/10.jpeg?auto=compress&amp;cs=tinysrgb&amp;h=650&amp;w=940"/>
          <p:cNvPicPr/>
          <p:nvPr/>
        </p:nvPicPr>
        <p:blipFill>
          <a:blip r:embed="rId7" cstate="print"/>
          <a:srcRect/>
          <a:stretch>
            <a:fillRect/>
          </a:stretch>
        </p:blipFill>
        <p:spPr bwMode="auto">
          <a:xfrm>
            <a:off x="7164288" y="260648"/>
            <a:ext cx="1656184" cy="2592288"/>
          </a:xfrm>
          <a:prstGeom prst="rect">
            <a:avLst/>
          </a:prstGeom>
          <a:noFill/>
          <a:ln w="9525">
            <a:noFill/>
            <a:miter lim="800000"/>
            <a:headEnd/>
            <a:tailEnd/>
          </a:ln>
        </p:spPr>
      </p:pic>
      <p:pic>
        <p:nvPicPr>
          <p:cNvPr id="8" name="Picture 7" descr="C:\Users\TEMP.DESKTOP-5H21N92.054\Downloads\IMG-20250303-WA0146.jpg"/>
          <p:cNvPicPr/>
          <p:nvPr/>
        </p:nvPicPr>
        <p:blipFill>
          <a:blip r:embed="rId8" cstate="print"/>
          <a:srcRect/>
          <a:stretch>
            <a:fillRect/>
          </a:stretch>
        </p:blipFill>
        <p:spPr bwMode="auto">
          <a:xfrm>
            <a:off x="4067944" y="3429000"/>
            <a:ext cx="1872208" cy="936104"/>
          </a:xfrm>
          <a:prstGeom prst="rect">
            <a:avLst/>
          </a:prstGeom>
          <a:noFill/>
          <a:ln w="9525">
            <a:noFill/>
            <a:miter lim="800000"/>
            <a:headEnd/>
            <a:tailEnd/>
          </a:ln>
        </p:spPr>
      </p:pic>
      <p:pic>
        <p:nvPicPr>
          <p:cNvPr id="9" name="Picture 8" descr="https://www.iiqaccreditation.com/public/assets/img/gallery/2025/18.jpeg?auto=compress&amp;cs=tinysrgb&amp;h=650&amp;w=940"/>
          <p:cNvPicPr/>
          <p:nvPr/>
        </p:nvPicPr>
        <p:blipFill>
          <a:blip r:embed="rId9" cstate="print"/>
          <a:srcRect/>
          <a:stretch>
            <a:fillRect/>
          </a:stretch>
        </p:blipFill>
        <p:spPr bwMode="auto">
          <a:xfrm>
            <a:off x="4139952" y="4509120"/>
            <a:ext cx="1872208" cy="1224136"/>
          </a:xfrm>
          <a:prstGeom prst="rect">
            <a:avLst/>
          </a:prstGeom>
          <a:noFill/>
          <a:ln w="9525">
            <a:noFill/>
            <a:miter lim="800000"/>
            <a:headEnd/>
            <a:tailEnd/>
          </a:ln>
        </p:spPr>
      </p:pic>
      <p:pic>
        <p:nvPicPr>
          <p:cNvPr id="10" name="Picture 9" descr="https://www.iiqaccreditation.com/public/assets/img/gallery/2025/17.jpeg?auto=compress&amp;cs=tinysrgb&amp;h=650&amp;w=940"/>
          <p:cNvPicPr/>
          <p:nvPr/>
        </p:nvPicPr>
        <p:blipFill>
          <a:blip r:embed="rId10" cstate="print"/>
          <a:srcRect/>
          <a:stretch>
            <a:fillRect/>
          </a:stretch>
        </p:blipFill>
        <p:spPr bwMode="auto">
          <a:xfrm>
            <a:off x="251520" y="4509120"/>
            <a:ext cx="1728192" cy="1224136"/>
          </a:xfrm>
          <a:prstGeom prst="rect">
            <a:avLst/>
          </a:prstGeom>
          <a:noFill/>
          <a:ln w="9525">
            <a:noFill/>
            <a:miter lim="800000"/>
            <a:headEnd/>
            <a:tailEnd/>
          </a:ln>
        </p:spPr>
      </p:pic>
      <p:pic>
        <p:nvPicPr>
          <p:cNvPr id="11" name="Picture 10" descr="https://www.iiqaccreditation.com/public/assets/img/gallery/2025/9.jpeg?auto=compress&amp;cs=tinysrgb&amp;h=650&amp;w=940"/>
          <p:cNvPicPr/>
          <p:nvPr/>
        </p:nvPicPr>
        <p:blipFill>
          <a:blip r:embed="rId11" cstate="print"/>
          <a:srcRect/>
          <a:stretch>
            <a:fillRect/>
          </a:stretch>
        </p:blipFill>
        <p:spPr bwMode="auto">
          <a:xfrm>
            <a:off x="2123728" y="4509120"/>
            <a:ext cx="1872208" cy="1224136"/>
          </a:xfrm>
          <a:prstGeom prst="rect">
            <a:avLst/>
          </a:prstGeom>
          <a:noFill/>
          <a:ln w="9525">
            <a:noFill/>
            <a:miter lim="800000"/>
            <a:headEnd/>
            <a:tailEnd/>
          </a:ln>
        </p:spPr>
      </p:pic>
      <p:sp>
        <p:nvSpPr>
          <p:cNvPr id="12" name="TextBox 11"/>
          <p:cNvSpPr txBox="1"/>
          <p:nvPr/>
        </p:nvSpPr>
        <p:spPr>
          <a:xfrm>
            <a:off x="323528" y="6023029"/>
            <a:ext cx="8424936" cy="923330"/>
          </a:xfrm>
          <a:prstGeom prst="rect">
            <a:avLst/>
          </a:prstGeom>
          <a:noFill/>
        </p:spPr>
        <p:txBody>
          <a:bodyPr wrap="square" rtlCol="0">
            <a:spAutoFit/>
          </a:bodyPr>
          <a:lstStyle/>
          <a:p>
            <a:pPr algn="just"/>
            <a:r>
              <a:rPr lang="en-US" b="1" dirty="0">
                <a:solidFill>
                  <a:schemeClr val="bg2">
                    <a:lumMod val="10000"/>
                  </a:schemeClr>
                </a:solidFill>
                <a:latin typeface="Bookman Old Style" panose="02050604050505020204" pitchFamily="18" charset="0"/>
              </a:rPr>
              <a:t>INTERNATIONAL INSTITUTE OF QUALITY </a:t>
            </a:r>
            <a:r>
              <a:rPr lang="en-IN" b="1" dirty="0">
                <a:solidFill>
                  <a:schemeClr val="bg2">
                    <a:lumMod val="10000"/>
                  </a:schemeClr>
                </a:solidFill>
                <a:latin typeface="Bookman Old Style" panose="02050604050505020204" pitchFamily="18" charset="0"/>
              </a:rPr>
              <a:t>ACCREDITATION </a:t>
            </a:r>
            <a:r>
              <a:rPr lang="en-US" b="1" dirty="0">
                <a:solidFill>
                  <a:schemeClr val="bg2">
                    <a:lumMod val="10000"/>
                  </a:schemeClr>
                </a:solidFill>
                <a:latin typeface="Bookman Old Style" panose="02050604050505020204" pitchFamily="18" charset="0"/>
              </a:rPr>
              <a:t>(IIQA)  </a:t>
            </a:r>
          </a:p>
          <a:p>
            <a:pPr algn="ctr"/>
            <a:r>
              <a:rPr lang="en-US" b="1" dirty="0">
                <a:solidFill>
                  <a:schemeClr val="bg2">
                    <a:lumMod val="10000"/>
                  </a:schemeClr>
                </a:solidFill>
                <a:latin typeface="Bookman Old Style" panose="02050604050505020204" pitchFamily="18" charset="0"/>
              </a:rPr>
              <a:t>CEO VISITS 2024 - 25</a:t>
            </a:r>
          </a:p>
          <a:p>
            <a:pPr algn="just"/>
            <a:r>
              <a:rPr lang="en-US" b="1" dirty="0">
                <a:solidFill>
                  <a:schemeClr val="bg2">
                    <a:lumMod val="10000"/>
                  </a:schemeClr>
                </a:solidFill>
                <a:latin typeface="Bookman Old Style" panose="02050604050505020204" pitchFamily="18" charset="0"/>
              </a:rPr>
              <a:t> </a:t>
            </a:r>
          </a:p>
        </p:txBody>
      </p:sp>
      <p:sp>
        <p:nvSpPr>
          <p:cNvPr id="13" name="TextBox 12"/>
          <p:cNvSpPr txBox="1"/>
          <p:nvPr/>
        </p:nvSpPr>
        <p:spPr>
          <a:xfrm>
            <a:off x="1979712" y="2946430"/>
            <a:ext cx="1656184" cy="338554"/>
          </a:xfrm>
          <a:prstGeom prst="rect">
            <a:avLst/>
          </a:prstGeom>
          <a:noFill/>
        </p:spPr>
        <p:txBody>
          <a:bodyPr wrap="square" rtlCol="0">
            <a:spAutoFit/>
          </a:bodyPr>
          <a:lstStyle/>
          <a:p>
            <a:r>
              <a:rPr lang="en-US" sz="1600" dirty="0">
                <a:solidFill>
                  <a:srgbClr val="990000"/>
                </a:solidFill>
              </a:rPr>
              <a:t>Stanford –USA </a:t>
            </a:r>
          </a:p>
        </p:txBody>
      </p:sp>
      <p:pic>
        <p:nvPicPr>
          <p:cNvPr id="14" name="Picture 13" descr="https://www.iiqaccreditation.com/public/assets/img/gallery/2025/10.jpeg?auto=compress&amp;cs=tinysrgb&amp;h=650&amp;w=940"/>
          <p:cNvPicPr/>
          <p:nvPr/>
        </p:nvPicPr>
        <p:blipFill>
          <a:blip r:embed="rId12" cstate="print"/>
          <a:srcRect/>
          <a:stretch>
            <a:fillRect/>
          </a:stretch>
        </p:blipFill>
        <p:spPr bwMode="auto">
          <a:xfrm>
            <a:off x="5508104" y="260648"/>
            <a:ext cx="1576214" cy="2520280"/>
          </a:xfrm>
          <a:prstGeom prst="rect">
            <a:avLst/>
          </a:prstGeom>
          <a:noFill/>
          <a:ln w="9525">
            <a:noFill/>
            <a:miter lim="800000"/>
            <a:headEnd/>
            <a:tailEnd/>
          </a:ln>
        </p:spPr>
      </p:pic>
      <p:pic>
        <p:nvPicPr>
          <p:cNvPr id="15" name="Picture 2"/>
          <p:cNvPicPr>
            <a:picLocks noChangeAspect="1" noChangeArrowheads="1"/>
          </p:cNvPicPr>
          <p:nvPr/>
        </p:nvPicPr>
        <p:blipFill>
          <a:blip r:embed="rId13" cstate="print"/>
          <a:srcRect/>
          <a:stretch>
            <a:fillRect/>
          </a:stretch>
        </p:blipFill>
        <p:spPr bwMode="auto">
          <a:xfrm>
            <a:off x="251520" y="260648"/>
            <a:ext cx="1552575" cy="2809875"/>
          </a:xfrm>
          <a:prstGeom prst="rect">
            <a:avLst/>
          </a:prstGeom>
          <a:noFill/>
          <a:ln w="9525">
            <a:noFill/>
            <a:miter lim="800000"/>
            <a:headEnd/>
            <a:tailEnd/>
          </a:ln>
        </p:spPr>
      </p:pic>
      <p:sp>
        <p:nvSpPr>
          <p:cNvPr id="27" name="Slide Number Placeholder 26">
            <a:extLst>
              <a:ext uri="{FF2B5EF4-FFF2-40B4-BE49-F238E27FC236}">
                <a16:creationId xmlns:a16="http://schemas.microsoft.com/office/drawing/2014/main" id="{611645A6-813F-DE65-2067-D6C4C520670F}"/>
              </a:ext>
            </a:extLst>
          </p:cNvPr>
          <p:cNvSpPr>
            <a:spLocks noGrp="1"/>
          </p:cNvSpPr>
          <p:nvPr>
            <p:ph type="sldNum" sz="quarter" idx="12"/>
          </p:nvPr>
        </p:nvSpPr>
        <p:spPr/>
        <p:txBody>
          <a:bodyPr/>
          <a:lstStyle/>
          <a:p>
            <a:fld id="{EDD3062B-D212-4AF3-A7A0-B4B3A1568F67}" type="slidenum">
              <a:rPr lang="en-IN" smtClean="0"/>
              <a:t>4</a:t>
            </a:fld>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2532037"/>
            <a:ext cx="8424935" cy="3921299"/>
          </a:xfrm>
        </p:spPr>
        <p:txBody>
          <a:bodyPr>
            <a:normAutofit fontScale="92500"/>
          </a:bodyPr>
          <a:lstStyle/>
          <a:p>
            <a:pPr algn="just">
              <a:buClrTx/>
              <a:buFont typeface="Wingdings" panose="05000000000000000000" pitchFamily="2" charset="2"/>
              <a:buChar char="v"/>
            </a:pPr>
            <a:r>
              <a:rPr lang="en-US" dirty="0">
                <a:solidFill>
                  <a:schemeClr val="tx1"/>
                </a:solidFill>
              </a:rPr>
              <a:t>The membership of Washington Accord is an international recognition of the quality of undergraduate engineering education offered by the member country and is an avenue to bring it into the world class category. It encourages and facilitates the mobility of engineering  graduates and professionals at international level.</a:t>
            </a:r>
          </a:p>
          <a:p>
            <a:pPr algn="just">
              <a:buClrTx/>
              <a:buFont typeface="Wingdings" panose="05000000000000000000" pitchFamily="2" charset="2"/>
              <a:buChar char="v"/>
            </a:pPr>
            <a:endParaRPr lang="en-US" dirty="0">
              <a:solidFill>
                <a:schemeClr val="tx1"/>
              </a:solidFill>
            </a:endParaRPr>
          </a:p>
          <a:p>
            <a:pPr algn="just">
              <a:buClrTx/>
              <a:buFont typeface="Wingdings" panose="05000000000000000000" pitchFamily="2" charset="2"/>
              <a:buChar char="v"/>
            </a:pPr>
            <a:r>
              <a:rPr lang="en-US" dirty="0">
                <a:solidFill>
                  <a:schemeClr val="tx1"/>
                </a:solidFill>
              </a:rPr>
              <a:t>India became Permanent Signatory status in June, 2014 and again in 2020 got the Permanent Signatory status  of Washington Accord for a further period of six years. In the Washington Accord, India is represented by  National Board of Accreditation(NBA).</a:t>
            </a:r>
          </a:p>
        </p:txBody>
      </p:sp>
      <p:sp>
        <p:nvSpPr>
          <p:cNvPr id="3" name="Title 2"/>
          <p:cNvSpPr>
            <a:spLocks noGrp="1"/>
          </p:cNvSpPr>
          <p:nvPr>
            <p:ph type="title"/>
          </p:nvPr>
        </p:nvSpPr>
        <p:spPr/>
        <p:txBody>
          <a:bodyPr/>
          <a:lstStyle/>
          <a:p>
            <a:pPr algn="l"/>
            <a:r>
              <a:rPr lang="en-US" b="1" dirty="0"/>
              <a:t>Washington Accord</a:t>
            </a:r>
          </a:p>
        </p:txBody>
      </p:sp>
      <p:sp>
        <p:nvSpPr>
          <p:cNvPr id="8" name="Slide Number Placeholder 7">
            <a:extLst>
              <a:ext uri="{FF2B5EF4-FFF2-40B4-BE49-F238E27FC236}">
                <a16:creationId xmlns:a16="http://schemas.microsoft.com/office/drawing/2014/main" id="{5FDF2BC3-756D-4BEC-8445-ADFDBED249CC}"/>
              </a:ext>
            </a:extLst>
          </p:cNvPr>
          <p:cNvSpPr>
            <a:spLocks noGrp="1"/>
          </p:cNvSpPr>
          <p:nvPr>
            <p:ph type="sldNum" sz="quarter" idx="12"/>
          </p:nvPr>
        </p:nvSpPr>
        <p:spPr/>
        <p:txBody>
          <a:bodyPr/>
          <a:lstStyle/>
          <a:p>
            <a:fld id="{EDD3062B-D212-4AF3-A7A0-B4B3A1568F67}" type="slidenum">
              <a:rPr lang="en-IN" smtClean="0"/>
              <a:t>5</a:t>
            </a:fld>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1074448"/>
          </a:xfrm>
        </p:spPr>
        <p:txBody>
          <a:bodyPr>
            <a:normAutofit/>
          </a:bodyPr>
          <a:lstStyle/>
          <a:p>
            <a:pPr algn="l"/>
            <a:r>
              <a:rPr lang="en-US" b="1" dirty="0"/>
              <a:t>India, OBE and Accreditation</a:t>
            </a:r>
          </a:p>
        </p:txBody>
      </p:sp>
      <p:sp>
        <p:nvSpPr>
          <p:cNvPr id="5" name="TextBox 4"/>
          <p:cNvSpPr txBox="1"/>
          <p:nvPr/>
        </p:nvSpPr>
        <p:spPr>
          <a:xfrm>
            <a:off x="251520" y="2852936"/>
            <a:ext cx="8640960" cy="3416320"/>
          </a:xfrm>
          <a:prstGeom prst="rect">
            <a:avLst/>
          </a:prstGeom>
          <a:noFill/>
        </p:spPr>
        <p:txBody>
          <a:bodyPr wrap="square" rtlCol="0">
            <a:spAutoFit/>
          </a:bodyPr>
          <a:lstStyle/>
          <a:p>
            <a:pPr marL="285750" indent="-285750" algn="just">
              <a:buFont typeface="Wingdings" panose="05000000000000000000" pitchFamily="2" charset="2"/>
              <a:buChar char="Ø"/>
            </a:pPr>
            <a:r>
              <a:rPr lang="en-US" b="1" dirty="0"/>
              <a:t>Outcome Based Education</a:t>
            </a:r>
            <a:r>
              <a:rPr lang="en-US" dirty="0"/>
              <a:t> as defined by </a:t>
            </a:r>
            <a:r>
              <a:rPr lang="en-US" dirty="0" err="1"/>
              <a:t>Spady</a:t>
            </a:r>
            <a:r>
              <a:rPr lang="en-US" dirty="0"/>
              <a:t> (1994, p. 12) means “clearly focusing and organizing everything in an educational system around what is essential for all students to be able to do successfully at the end of their learning experience.”</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a:t>OBE has been propelled predominantly because it is used as a framework by international and local academic accreditation bodies </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a:t>The National Board of Accreditation mandates establishing a culture of outcome based education (OBE) in institutions.</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b="1" dirty="0"/>
              <a:t>Outcome Based Education</a:t>
            </a:r>
            <a:r>
              <a:rPr lang="en-US" dirty="0"/>
              <a:t> approach signifies a shift in the paradigm of the system of education from teaching to learning.</a:t>
            </a:r>
          </a:p>
        </p:txBody>
      </p:sp>
      <p:sp>
        <p:nvSpPr>
          <p:cNvPr id="10" name="Slide Number Placeholder 9">
            <a:extLst>
              <a:ext uri="{FF2B5EF4-FFF2-40B4-BE49-F238E27FC236}">
                <a16:creationId xmlns:a16="http://schemas.microsoft.com/office/drawing/2014/main" id="{EE8FCE69-2FAA-970A-EEC9-6C4F5EB7F9E8}"/>
              </a:ext>
            </a:extLst>
          </p:cNvPr>
          <p:cNvSpPr>
            <a:spLocks noGrp="1"/>
          </p:cNvSpPr>
          <p:nvPr>
            <p:ph type="sldNum" sz="quarter" idx="12"/>
          </p:nvPr>
        </p:nvSpPr>
        <p:spPr/>
        <p:txBody>
          <a:bodyPr/>
          <a:lstStyle/>
          <a:p>
            <a:fld id="{EDD3062B-D212-4AF3-A7A0-B4B3A1568F67}" type="slidenum">
              <a:rPr lang="en-IN" smtClean="0"/>
              <a:t>6</a:t>
            </a:fld>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1074448"/>
          </a:xfrm>
        </p:spPr>
        <p:txBody>
          <a:bodyPr>
            <a:normAutofit/>
          </a:bodyPr>
          <a:lstStyle/>
          <a:p>
            <a:pPr algn="l"/>
            <a:r>
              <a:rPr lang="en-US" b="1" dirty="0"/>
              <a:t>OBE Learning Process Steps</a:t>
            </a:r>
          </a:p>
        </p:txBody>
      </p:sp>
      <p:sp>
        <p:nvSpPr>
          <p:cNvPr id="5" name="TextBox 4"/>
          <p:cNvSpPr txBox="1"/>
          <p:nvPr/>
        </p:nvSpPr>
        <p:spPr>
          <a:xfrm>
            <a:off x="251520" y="2060848"/>
            <a:ext cx="8640960" cy="4524315"/>
          </a:xfrm>
          <a:prstGeom prst="rect">
            <a:avLst/>
          </a:prstGeom>
          <a:noFill/>
        </p:spPr>
        <p:txBody>
          <a:bodyPr wrap="square" rtlCol="0">
            <a:spAutoFit/>
          </a:bodyPr>
          <a:lstStyle/>
          <a:p>
            <a:pPr algn="just"/>
            <a:r>
              <a:rPr lang="en-US" dirty="0"/>
              <a:t>The OBE learning process can be stated into </a:t>
            </a:r>
            <a:r>
              <a:rPr lang="en-US" b="1" i="1" dirty="0"/>
              <a:t>four</a:t>
            </a:r>
            <a:r>
              <a:rPr lang="en-US" dirty="0"/>
              <a:t> steps:</a:t>
            </a:r>
          </a:p>
          <a:p>
            <a:pPr algn="just"/>
            <a:endParaRPr lang="en-US" dirty="0"/>
          </a:p>
          <a:p>
            <a:pPr marL="342900" indent="-342900" algn="just">
              <a:buFont typeface="+mj-lt"/>
              <a:buAutoNum type="alphaLcParenR"/>
            </a:pPr>
            <a:r>
              <a:rPr lang="en-US" b="1" i="1" dirty="0"/>
              <a:t>Plan (Syllabus Writing/Review) </a:t>
            </a:r>
            <a:r>
              <a:rPr lang="en-US" dirty="0"/>
              <a:t>— The Course Outcomes are aligned with the ELGA, PEO and Student Outcomes. The syllabi reflect strategies (learning plan) for achieving the outcomes, as well as for measuring the outcomes (assessment).</a:t>
            </a:r>
          </a:p>
          <a:p>
            <a:pPr marL="342900" indent="-342900" algn="just">
              <a:buFont typeface="+mj-lt"/>
              <a:buAutoNum type="alphaLcParenR"/>
            </a:pPr>
            <a:endParaRPr lang="en-US" dirty="0"/>
          </a:p>
          <a:p>
            <a:pPr marL="342900" indent="-342900" algn="just">
              <a:buFont typeface="+mj-lt"/>
              <a:buAutoNum type="alphaLcParenR"/>
            </a:pPr>
            <a:r>
              <a:rPr lang="en-US" b="1" i="1" dirty="0"/>
              <a:t>Implement (Course Delivery)</a:t>
            </a:r>
            <a:r>
              <a:rPr lang="en-US" dirty="0"/>
              <a:t>- Carry out the learning plan and strategies planned for producing the outcomes.</a:t>
            </a:r>
          </a:p>
          <a:p>
            <a:pPr marL="342900" indent="-342900" algn="just">
              <a:buFont typeface="+mj-lt"/>
              <a:buAutoNum type="alphaLcParenR"/>
            </a:pPr>
            <a:endParaRPr lang="en-US" dirty="0"/>
          </a:p>
          <a:p>
            <a:pPr marL="342900" indent="-342900" algn="just">
              <a:buFont typeface="+mj-lt"/>
              <a:buAutoNum type="alphaLcParenR"/>
            </a:pPr>
            <a:r>
              <a:rPr lang="en-US" b="1" i="1" dirty="0"/>
              <a:t>Measure / Assess (Assessment) </a:t>
            </a:r>
            <a:r>
              <a:rPr lang="en-US" dirty="0"/>
              <a:t>– Carry out the strategies planned for measuring the learning outcomes and objectives. Collect this data and analyze it to determine the results. (Assessment Phase).</a:t>
            </a:r>
          </a:p>
          <a:p>
            <a:pPr marL="342900" indent="-342900" algn="just">
              <a:buFont typeface="+mj-lt"/>
              <a:buAutoNum type="alphaLcParenR"/>
            </a:pPr>
            <a:endParaRPr lang="en-US" dirty="0"/>
          </a:p>
          <a:p>
            <a:pPr marL="342900" indent="-342900" algn="just">
              <a:buFont typeface="+mj-lt"/>
              <a:buAutoNum type="alphaLcParenR"/>
            </a:pPr>
            <a:r>
              <a:rPr lang="en-US" b="1" i="1" dirty="0"/>
              <a:t>Respond / Improve (Continuous Quality Improvement)</a:t>
            </a:r>
            <a:r>
              <a:rPr lang="en-US" dirty="0"/>
              <a:t> – Determine what needs to be changed to make improvements. These changes are the basis Of new or revised outcomes and objectives for the next cycle of the process. </a:t>
            </a:r>
          </a:p>
        </p:txBody>
      </p:sp>
      <p:sp>
        <p:nvSpPr>
          <p:cNvPr id="10" name="Slide Number Placeholder 9">
            <a:extLst>
              <a:ext uri="{FF2B5EF4-FFF2-40B4-BE49-F238E27FC236}">
                <a16:creationId xmlns:a16="http://schemas.microsoft.com/office/drawing/2014/main" id="{25062ACE-44FA-C152-992C-5C0E932E2819}"/>
              </a:ext>
            </a:extLst>
          </p:cNvPr>
          <p:cNvSpPr>
            <a:spLocks noGrp="1"/>
          </p:cNvSpPr>
          <p:nvPr>
            <p:ph type="sldNum" sz="quarter" idx="12"/>
          </p:nvPr>
        </p:nvSpPr>
        <p:spPr/>
        <p:txBody>
          <a:bodyPr/>
          <a:lstStyle/>
          <a:p>
            <a:fld id="{EDD3062B-D212-4AF3-A7A0-B4B3A1568F67}" type="slidenum">
              <a:rPr lang="en-IN" smtClean="0"/>
              <a:t>7</a:t>
            </a:fld>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1"/>
          <p:cNvPicPr>
            <a:picLocks noChangeAspect="1" noChangeArrowheads="1"/>
          </p:cNvPicPr>
          <p:nvPr/>
        </p:nvPicPr>
        <p:blipFill>
          <a:blip r:embed="rId3" cstate="print"/>
          <a:srcRect/>
          <a:stretch>
            <a:fillRect/>
          </a:stretch>
        </p:blipFill>
        <p:spPr bwMode="auto">
          <a:xfrm>
            <a:off x="-462915" y="-210185"/>
            <a:ext cx="9900285" cy="7087235"/>
          </a:xfrm>
          <a:prstGeom prst="rect">
            <a:avLst/>
          </a:prstGeom>
          <a:noFill/>
          <a:ln w="9525">
            <a:noFill/>
            <a:miter lim="800000"/>
            <a:headEnd/>
            <a:tailEnd/>
          </a:ln>
          <a:effectLst/>
        </p:spPr>
      </p:pic>
      <p:sp>
        <p:nvSpPr>
          <p:cNvPr id="13" name="Slide Number Placeholder 12">
            <a:extLst>
              <a:ext uri="{FF2B5EF4-FFF2-40B4-BE49-F238E27FC236}">
                <a16:creationId xmlns:a16="http://schemas.microsoft.com/office/drawing/2014/main" id="{7EAB4521-F4FB-7239-D533-39A54B522C4B}"/>
              </a:ext>
            </a:extLst>
          </p:cNvPr>
          <p:cNvSpPr>
            <a:spLocks noGrp="1"/>
          </p:cNvSpPr>
          <p:nvPr>
            <p:ph type="sldNum" sz="quarter" idx="12"/>
          </p:nvPr>
        </p:nvSpPr>
        <p:spPr/>
        <p:txBody>
          <a:bodyPr/>
          <a:lstStyle/>
          <a:p>
            <a:fld id="{EDD3062B-D212-4AF3-A7A0-B4B3A1568F67}" type="slidenum">
              <a:rPr lang="en-IN" smtClean="0"/>
              <a:t>8</a:t>
            </a:fld>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b="1" dirty="0"/>
              <a:t>Outcome-Based Education</a:t>
            </a:r>
          </a:p>
        </p:txBody>
      </p:sp>
      <p:sp>
        <p:nvSpPr>
          <p:cNvPr id="4" name="Content Placeholder 3"/>
          <p:cNvSpPr>
            <a:spLocks noGrp="1"/>
          </p:cNvSpPr>
          <p:nvPr>
            <p:ph idx="1"/>
          </p:nvPr>
        </p:nvSpPr>
        <p:spPr>
          <a:xfrm>
            <a:off x="251520" y="2564904"/>
            <a:ext cx="8640960" cy="4320480"/>
          </a:xfrm>
        </p:spPr>
        <p:txBody>
          <a:bodyPr>
            <a:noAutofit/>
          </a:bodyPr>
          <a:lstStyle/>
          <a:p>
            <a:pPr marL="0" indent="0" algn="just">
              <a:buClrTx/>
              <a:buFont typeface="Wingdings" panose="05000000000000000000" pitchFamily="2" charset="2"/>
              <a:buNone/>
            </a:pPr>
            <a:r>
              <a:rPr lang="en-US" sz="1800" dirty="0">
                <a:solidFill>
                  <a:schemeClr val="tx1"/>
                </a:solidFill>
              </a:rPr>
              <a:t>Outcome-Based Education (OBE) is a student-centric learning model that helps teachers to plan the course delivery and assessment. </a:t>
            </a:r>
          </a:p>
          <a:p>
            <a:pPr marL="0" indent="0" algn="just">
              <a:buClrTx/>
              <a:buFont typeface="Wingdings" panose="05000000000000000000" pitchFamily="2" charset="2"/>
              <a:buNone/>
            </a:pPr>
            <a:endParaRPr lang="en-US" sz="1800" dirty="0">
              <a:solidFill>
                <a:schemeClr val="tx1"/>
              </a:solidFill>
            </a:endParaRPr>
          </a:p>
          <a:p>
            <a:pPr marL="0" indent="0" algn="just">
              <a:buClrTx/>
              <a:buNone/>
            </a:pPr>
            <a:r>
              <a:rPr lang="en-US" sz="1800" b="1" i="1" dirty="0">
                <a:solidFill>
                  <a:schemeClr val="tx1"/>
                </a:solidFill>
              </a:rPr>
              <a:t>It is implemented as per the following steps:</a:t>
            </a:r>
          </a:p>
          <a:p>
            <a:pPr algn="just">
              <a:buClrTx/>
              <a:buFont typeface="Wingdings" panose="05000000000000000000" pitchFamily="2" charset="2"/>
              <a:buChar char="Ø"/>
            </a:pPr>
            <a:r>
              <a:rPr lang="en-US" sz="1800" dirty="0">
                <a:solidFill>
                  <a:schemeClr val="tx1"/>
                </a:solidFill>
              </a:rPr>
              <a:t>Define Vision statements, Mission statements for the Institute and department</a:t>
            </a:r>
          </a:p>
          <a:p>
            <a:pPr algn="just">
              <a:buClrTx/>
              <a:buFont typeface="Wingdings" panose="05000000000000000000" pitchFamily="2" charset="2"/>
              <a:buChar char="Ø"/>
            </a:pPr>
            <a:r>
              <a:rPr lang="en-US" sz="1800" dirty="0">
                <a:solidFill>
                  <a:schemeClr val="tx1"/>
                </a:solidFill>
              </a:rPr>
              <a:t>Define Program Educational Objectives</a:t>
            </a:r>
          </a:p>
          <a:p>
            <a:pPr algn="just">
              <a:buClrTx/>
              <a:buFont typeface="Wingdings" panose="05000000000000000000" pitchFamily="2" charset="2"/>
              <a:buChar char="Ø"/>
            </a:pPr>
            <a:r>
              <a:rPr lang="en-US" sz="1800" dirty="0">
                <a:solidFill>
                  <a:schemeClr val="tx1"/>
                </a:solidFill>
              </a:rPr>
              <a:t>PO &amp; PSO Statements</a:t>
            </a:r>
          </a:p>
          <a:p>
            <a:pPr algn="just">
              <a:buClrTx/>
              <a:buFont typeface="Wingdings" panose="05000000000000000000" pitchFamily="2" charset="2"/>
              <a:buChar char="Ø"/>
            </a:pPr>
            <a:r>
              <a:rPr lang="en-US" sz="1800" dirty="0">
                <a:solidFill>
                  <a:schemeClr val="tx1"/>
                </a:solidFill>
              </a:rPr>
              <a:t>Define Course Objectives</a:t>
            </a:r>
          </a:p>
          <a:p>
            <a:pPr algn="just">
              <a:buClrTx/>
              <a:buFont typeface="Wingdings" panose="05000000000000000000" pitchFamily="2" charset="2"/>
              <a:buChar char="Ø"/>
            </a:pPr>
            <a:r>
              <a:rPr lang="en-US" sz="1800" dirty="0">
                <a:solidFill>
                  <a:schemeClr val="tx1"/>
                </a:solidFill>
              </a:rPr>
              <a:t>Map courses with Program outcomes at suitable levels of Bloom’s Taxonomy</a:t>
            </a:r>
          </a:p>
          <a:p>
            <a:pPr algn="just">
              <a:buClrTx/>
              <a:buFont typeface="Wingdings" panose="05000000000000000000" pitchFamily="2" charset="2"/>
              <a:buChar char="Ø"/>
            </a:pPr>
            <a:r>
              <a:rPr lang="en-US" sz="1800" dirty="0">
                <a:solidFill>
                  <a:schemeClr val="tx1"/>
                </a:solidFill>
              </a:rPr>
              <a:t>Define Course Outcomes with Bloom’s Taxonomy for each course</a:t>
            </a:r>
          </a:p>
          <a:p>
            <a:pPr algn="just">
              <a:buClrTx/>
              <a:buFont typeface="Wingdings" panose="05000000000000000000" pitchFamily="2" charset="2"/>
              <a:buChar char="Ø"/>
            </a:pPr>
            <a:r>
              <a:rPr lang="en-US" sz="1800" dirty="0">
                <a:solidFill>
                  <a:schemeClr val="tx1"/>
                </a:solidFill>
              </a:rPr>
              <a:t>Map topics with Course outcomes</a:t>
            </a:r>
          </a:p>
        </p:txBody>
      </p:sp>
      <p:sp>
        <p:nvSpPr>
          <p:cNvPr id="11" name="Slide Number Placeholder 10">
            <a:extLst>
              <a:ext uri="{FF2B5EF4-FFF2-40B4-BE49-F238E27FC236}">
                <a16:creationId xmlns:a16="http://schemas.microsoft.com/office/drawing/2014/main" id="{9904694D-7D7A-E01D-A4BF-F903BCEFBB3B}"/>
              </a:ext>
            </a:extLst>
          </p:cNvPr>
          <p:cNvSpPr>
            <a:spLocks noGrp="1"/>
          </p:cNvSpPr>
          <p:nvPr>
            <p:ph type="sldNum" sz="quarter" idx="12"/>
          </p:nvPr>
        </p:nvSpPr>
        <p:spPr/>
        <p:txBody>
          <a:bodyPr/>
          <a:lstStyle/>
          <a:p>
            <a:fld id="{EDD3062B-D212-4AF3-A7A0-B4B3A1568F67}" type="slidenum">
              <a:rPr lang="en-IN" smtClean="0"/>
              <a:t>9</a:t>
            </a:fld>
            <a:endParaRPr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b="1" dirty="0"/>
              <a:t>Outcome-Based Education</a:t>
            </a:r>
          </a:p>
        </p:txBody>
      </p:sp>
      <p:sp>
        <p:nvSpPr>
          <p:cNvPr id="4" name="Content Placeholder 3"/>
          <p:cNvSpPr>
            <a:spLocks noGrp="1"/>
          </p:cNvSpPr>
          <p:nvPr>
            <p:ph idx="1"/>
          </p:nvPr>
        </p:nvSpPr>
        <p:spPr>
          <a:xfrm>
            <a:off x="251520" y="2276872"/>
            <a:ext cx="8640960" cy="4320480"/>
          </a:xfrm>
        </p:spPr>
        <p:txBody>
          <a:bodyPr>
            <a:noAutofit/>
          </a:bodyPr>
          <a:lstStyle/>
          <a:p>
            <a:pPr algn="just">
              <a:buClrTx/>
              <a:buFont typeface="Arial" panose="020B0604020202020204" pitchFamily="34" charset="0"/>
              <a:buChar char="•"/>
            </a:pPr>
            <a:r>
              <a:rPr lang="en-US" sz="1800" dirty="0">
                <a:solidFill>
                  <a:schemeClr val="tx1"/>
                </a:solidFill>
              </a:rPr>
              <a:t>Prepare lecture-wise Course Lesson Plan</a:t>
            </a:r>
          </a:p>
          <a:p>
            <a:pPr algn="just">
              <a:buClrTx/>
              <a:buFont typeface="Arial" panose="020B0604020202020204" pitchFamily="34" charset="0"/>
              <a:buChar char="•"/>
            </a:pPr>
            <a:r>
              <a:rPr lang="en-US" sz="1800" dirty="0">
                <a:solidFill>
                  <a:schemeClr val="tx1"/>
                </a:solidFill>
              </a:rPr>
              <a:t>Define pedagogical tools for course outcomes delivery</a:t>
            </a:r>
          </a:p>
          <a:p>
            <a:pPr algn="just">
              <a:buClrTx/>
              <a:buFont typeface="Arial" panose="020B0604020202020204" pitchFamily="34" charset="0"/>
              <a:buChar char="•"/>
            </a:pPr>
            <a:r>
              <a:rPr lang="en-US" sz="1800" dirty="0">
                <a:solidFill>
                  <a:schemeClr val="tx1"/>
                </a:solidFill>
              </a:rPr>
              <a:t>Define rubrics for Tutorial, Practical, seminar, Mini Project, Final year Project</a:t>
            </a:r>
          </a:p>
          <a:p>
            <a:pPr algn="just">
              <a:buClrTx/>
              <a:buFont typeface="Arial" panose="020B0604020202020204" pitchFamily="34" charset="0"/>
              <a:buChar char="•"/>
            </a:pPr>
            <a:r>
              <a:rPr lang="en-US" sz="1800" dirty="0">
                <a:solidFill>
                  <a:schemeClr val="tx1"/>
                </a:solidFill>
              </a:rPr>
              <a:t>Use Learning Management Tool such as </a:t>
            </a:r>
            <a:r>
              <a:rPr lang="en-US" sz="1800" dirty="0" err="1">
                <a:solidFill>
                  <a:schemeClr val="tx1"/>
                </a:solidFill>
              </a:rPr>
              <a:t>Moodle</a:t>
            </a:r>
            <a:r>
              <a:rPr lang="en-US" sz="1800" dirty="0">
                <a:solidFill>
                  <a:schemeClr val="tx1"/>
                </a:solidFill>
              </a:rPr>
              <a:t> for Assignments, Quizzes, Content beyond syllabus coverage, Tests, course feedback etc.</a:t>
            </a:r>
          </a:p>
          <a:p>
            <a:pPr algn="just">
              <a:buClrTx/>
              <a:buFont typeface="Arial" panose="020B0604020202020204" pitchFamily="34" charset="0"/>
              <a:buChar char="•"/>
            </a:pPr>
            <a:r>
              <a:rPr lang="en-US" sz="1800" dirty="0">
                <a:solidFill>
                  <a:schemeClr val="tx1"/>
                </a:solidFill>
              </a:rPr>
              <a:t>Measure the attainment of each CO through Direct/Indirect assessments</a:t>
            </a:r>
          </a:p>
          <a:p>
            <a:pPr algn="just">
              <a:buClrTx/>
              <a:buFont typeface="Arial" panose="020B0604020202020204" pitchFamily="34" charset="0"/>
              <a:buChar char="•"/>
            </a:pPr>
            <a:r>
              <a:rPr lang="en-US" sz="1800" dirty="0">
                <a:solidFill>
                  <a:schemeClr val="tx1"/>
                </a:solidFill>
              </a:rPr>
              <a:t>Track students performance</a:t>
            </a:r>
          </a:p>
          <a:p>
            <a:pPr algn="just">
              <a:buClrTx/>
              <a:buFont typeface="Arial" panose="020B0604020202020204" pitchFamily="34" charset="0"/>
              <a:buChar char="•"/>
            </a:pPr>
            <a:r>
              <a:rPr lang="en-US" sz="1800" dirty="0">
                <a:solidFill>
                  <a:schemeClr val="tx1"/>
                </a:solidFill>
              </a:rPr>
              <a:t>Identify Gaps in the Curriculum and adopt suitable measures to bridge the Gap</a:t>
            </a:r>
          </a:p>
          <a:p>
            <a:pPr algn="just">
              <a:buClrTx/>
              <a:buFont typeface="Arial" panose="020B0604020202020204" pitchFamily="34" charset="0"/>
              <a:buChar char="•"/>
            </a:pPr>
            <a:r>
              <a:rPr lang="en-US" sz="1800" dirty="0">
                <a:solidFill>
                  <a:schemeClr val="tx1"/>
                </a:solidFill>
              </a:rPr>
              <a:t>Compare PO/PSO for last 3 academic years and propose remedial actions</a:t>
            </a:r>
          </a:p>
          <a:p>
            <a:pPr algn="just">
              <a:buClrTx/>
              <a:buFont typeface="Arial" panose="020B0604020202020204" pitchFamily="34" charset="0"/>
              <a:buChar char="•"/>
            </a:pPr>
            <a:r>
              <a:rPr lang="en-US" sz="1800" dirty="0">
                <a:solidFill>
                  <a:schemeClr val="tx1"/>
                </a:solidFill>
              </a:rPr>
              <a:t>Assess the attainment of Program Educational Objectives</a:t>
            </a:r>
          </a:p>
        </p:txBody>
      </p:sp>
      <p:sp>
        <p:nvSpPr>
          <p:cNvPr id="8" name="Slide Number Placeholder 7">
            <a:extLst>
              <a:ext uri="{FF2B5EF4-FFF2-40B4-BE49-F238E27FC236}">
                <a16:creationId xmlns:a16="http://schemas.microsoft.com/office/drawing/2014/main" id="{F5D5A6F2-5044-AC5D-AC70-CD55D45E1FB3}"/>
              </a:ext>
            </a:extLst>
          </p:cNvPr>
          <p:cNvSpPr>
            <a:spLocks noGrp="1"/>
          </p:cNvSpPr>
          <p:nvPr>
            <p:ph type="sldNum" sz="quarter" idx="12"/>
          </p:nvPr>
        </p:nvSpPr>
        <p:spPr/>
        <p:txBody>
          <a:bodyPr/>
          <a:lstStyle/>
          <a:p>
            <a:fld id="{EDD3062B-D212-4AF3-A7A0-B4B3A1568F67}" type="slidenum">
              <a:rPr lang="en-IN" smtClean="0"/>
              <a:t>10</a:t>
            </a:fld>
            <a:endParaRPr lang="en-I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642400"/>
          </a:xfrm>
        </p:spPr>
        <p:txBody>
          <a:bodyPr>
            <a:normAutofit fontScale="90000"/>
          </a:bodyPr>
          <a:lstStyle/>
          <a:p>
            <a:pPr algn="l"/>
            <a:r>
              <a:rPr lang="en-IN" b="1" dirty="0"/>
              <a:t>Outcome Based Education (OBE)</a:t>
            </a: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861" y="1482074"/>
            <a:ext cx="8965643" cy="4971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8">
            <a:extLst>
              <a:ext uri="{FF2B5EF4-FFF2-40B4-BE49-F238E27FC236}">
                <a16:creationId xmlns:a16="http://schemas.microsoft.com/office/drawing/2014/main" id="{DC423C9D-8987-5CDE-FE77-DF2AAB8F22C1}"/>
              </a:ext>
            </a:extLst>
          </p:cNvPr>
          <p:cNvSpPr>
            <a:spLocks noGrp="1"/>
          </p:cNvSpPr>
          <p:nvPr>
            <p:ph type="sldNum" sz="quarter" idx="12"/>
          </p:nvPr>
        </p:nvSpPr>
        <p:spPr/>
        <p:txBody>
          <a:bodyPr/>
          <a:lstStyle/>
          <a:p>
            <a:fld id="{EDD3062B-D212-4AF3-A7A0-B4B3A1568F67}" type="slidenum">
              <a:rPr lang="en-IN" smtClean="0"/>
              <a:t>11</a:t>
            </a:fld>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txBox="1">
            <a:spLocks noGrp="1"/>
          </p:cNvSpPr>
          <p:nvPr>
            <p:ph type="title"/>
          </p:nvPr>
        </p:nvSpPr>
        <p:spPr>
          <a:xfrm>
            <a:off x="179512" y="611315"/>
            <a:ext cx="8507288" cy="706755"/>
          </a:xfrm>
          <a:prstGeom prst="rect">
            <a:avLst/>
          </a:prstGeom>
          <a:noFill/>
        </p:spPr>
        <p:txBody>
          <a:bodyPr wrap="square" rtlCol="0">
            <a:spAutoFit/>
          </a:bodyPr>
          <a:lstStyle/>
          <a:p>
            <a:pPr algn="l"/>
            <a:r>
              <a:rPr lang="en-US" sz="4000" b="1" dirty="0">
                <a:solidFill>
                  <a:schemeClr val="bg1"/>
                </a:solidFill>
              </a:rPr>
              <a:t>  Benefits of OBE</a:t>
            </a:r>
          </a:p>
        </p:txBody>
      </p:sp>
      <p:sp>
        <p:nvSpPr>
          <p:cNvPr id="8" name="Content Placeholder 3"/>
          <p:cNvSpPr>
            <a:spLocks noGrp="1"/>
          </p:cNvSpPr>
          <p:nvPr>
            <p:ph idx="1"/>
          </p:nvPr>
        </p:nvSpPr>
        <p:spPr>
          <a:xfrm>
            <a:off x="179705" y="2780030"/>
            <a:ext cx="8712835" cy="3515360"/>
          </a:xfrm>
        </p:spPr>
        <p:txBody>
          <a:bodyPr>
            <a:noAutofit/>
          </a:bodyPr>
          <a:lstStyle/>
          <a:p>
            <a:pPr algn="just">
              <a:buClrTx/>
              <a:buFont typeface="Wingdings" panose="05000000000000000000" pitchFamily="2" charset="2"/>
              <a:buChar char="§"/>
            </a:pPr>
            <a:r>
              <a:rPr lang="en-US" sz="1800" b="1" i="1" dirty="0">
                <a:solidFill>
                  <a:schemeClr val="tx1"/>
                </a:solidFill>
              </a:rPr>
              <a:t>Improved Learning Outcomes</a:t>
            </a:r>
            <a:r>
              <a:rPr lang="en-US" sz="1800" dirty="0">
                <a:solidFill>
                  <a:schemeClr val="tx1"/>
                </a:solidFill>
              </a:rPr>
              <a:t>: By focusing on outcomes, OBE can lead to better learning outcomes and improved student performance. </a:t>
            </a:r>
          </a:p>
          <a:p>
            <a:pPr marL="0" indent="0" algn="just">
              <a:buClrTx/>
              <a:buFont typeface="Wingdings" panose="05000000000000000000" pitchFamily="2" charset="2"/>
              <a:buNone/>
            </a:pPr>
            <a:endParaRPr lang="en-US" sz="1800" dirty="0">
              <a:solidFill>
                <a:schemeClr val="tx1"/>
              </a:solidFill>
            </a:endParaRPr>
          </a:p>
          <a:p>
            <a:pPr algn="just">
              <a:buClrTx/>
              <a:buFont typeface="Wingdings" panose="05000000000000000000" pitchFamily="2" charset="2"/>
              <a:buChar char="§"/>
            </a:pPr>
            <a:r>
              <a:rPr lang="en-US" sz="1800" b="1" i="1" dirty="0">
                <a:solidFill>
                  <a:schemeClr val="tx1"/>
                </a:solidFill>
              </a:rPr>
              <a:t>Increased Relevance</a:t>
            </a:r>
            <a:r>
              <a:rPr lang="en-US" sz="1800" dirty="0">
                <a:solidFill>
                  <a:schemeClr val="tx1"/>
                </a:solidFill>
              </a:rPr>
              <a:t>: OBE ensures that education is relevant to the needs of students and the demands of the job market. </a:t>
            </a:r>
          </a:p>
          <a:p>
            <a:pPr marL="0" indent="0" algn="just">
              <a:buClrTx/>
              <a:buFont typeface="Wingdings" panose="05000000000000000000" pitchFamily="2" charset="2"/>
              <a:buNone/>
            </a:pPr>
            <a:endParaRPr lang="en-US" sz="1800" dirty="0">
              <a:solidFill>
                <a:schemeClr val="tx1"/>
              </a:solidFill>
            </a:endParaRPr>
          </a:p>
          <a:p>
            <a:pPr algn="just">
              <a:buClrTx/>
              <a:buFont typeface="Wingdings" panose="05000000000000000000" pitchFamily="2" charset="2"/>
              <a:buChar char="§"/>
            </a:pPr>
            <a:r>
              <a:rPr lang="en-US" sz="1800" b="1" i="1" dirty="0">
                <a:solidFill>
                  <a:schemeClr val="tx1"/>
                </a:solidFill>
              </a:rPr>
              <a:t>Enhanced Employability</a:t>
            </a:r>
            <a:r>
              <a:rPr lang="en-US" sz="1800" dirty="0">
                <a:solidFill>
                  <a:schemeClr val="tx1"/>
                </a:solidFill>
              </a:rPr>
              <a:t>: By focusing on practical skills and competencies, OBE can improve the employability of graduates. </a:t>
            </a:r>
          </a:p>
          <a:p>
            <a:pPr marL="0" indent="0" algn="just">
              <a:buClrTx/>
              <a:buFont typeface="Wingdings" panose="05000000000000000000" pitchFamily="2" charset="2"/>
              <a:buNone/>
            </a:pPr>
            <a:endParaRPr lang="en-US" sz="1800" dirty="0">
              <a:solidFill>
                <a:schemeClr val="tx1"/>
              </a:solidFill>
            </a:endParaRPr>
          </a:p>
          <a:p>
            <a:pPr algn="just">
              <a:buClrTx/>
              <a:buFont typeface="Wingdings" panose="05000000000000000000" pitchFamily="2" charset="2"/>
              <a:buChar char="§"/>
            </a:pPr>
            <a:r>
              <a:rPr lang="en-US" sz="1800" b="1" dirty="0">
                <a:solidFill>
                  <a:schemeClr val="tx1"/>
                </a:solidFill>
              </a:rPr>
              <a:t>Student </a:t>
            </a:r>
            <a:r>
              <a:rPr lang="en-US" sz="1800" b="1" i="1" dirty="0">
                <a:solidFill>
                  <a:schemeClr val="tx1"/>
                </a:solidFill>
              </a:rPr>
              <a:t>Empowerment</a:t>
            </a:r>
            <a:r>
              <a:rPr lang="en-US" sz="1800" dirty="0">
                <a:solidFill>
                  <a:schemeClr val="tx1"/>
                </a:solidFill>
              </a:rPr>
              <a:t>: OBE empowers students to take ownership of their learning and develop their potential.</a:t>
            </a:r>
          </a:p>
        </p:txBody>
      </p:sp>
      <p:sp>
        <p:nvSpPr>
          <p:cNvPr id="6" name="Slide Number Placeholder 5">
            <a:extLst>
              <a:ext uri="{FF2B5EF4-FFF2-40B4-BE49-F238E27FC236}">
                <a16:creationId xmlns:a16="http://schemas.microsoft.com/office/drawing/2014/main" id="{A0E833B0-6DC7-1996-F5F5-EA4DC37FCC1C}"/>
              </a:ext>
            </a:extLst>
          </p:cNvPr>
          <p:cNvSpPr>
            <a:spLocks noGrp="1"/>
          </p:cNvSpPr>
          <p:nvPr>
            <p:ph type="sldNum" sz="quarter" idx="12"/>
          </p:nvPr>
        </p:nvSpPr>
        <p:spPr/>
        <p:txBody>
          <a:bodyPr/>
          <a:lstStyle/>
          <a:p>
            <a:fld id="{EDD3062B-D212-4AF3-A7A0-B4B3A1568F67}" type="slidenum">
              <a:rPr lang="en-IN" smtClean="0"/>
              <a:t>12</a:t>
            </a:fld>
            <a:endParaRPr lang="en-I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642400"/>
          </a:xfrm>
        </p:spPr>
        <p:txBody>
          <a:bodyPr>
            <a:normAutofit fontScale="90000"/>
          </a:bodyPr>
          <a:lstStyle/>
          <a:p>
            <a:pPr algn="l"/>
            <a:r>
              <a:rPr lang="en-IN" b="1" dirty="0"/>
              <a:t>Outcome Based Education (OBE)</a:t>
            </a:r>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560" y="1144265"/>
            <a:ext cx="9180512" cy="545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8">
            <a:extLst>
              <a:ext uri="{FF2B5EF4-FFF2-40B4-BE49-F238E27FC236}">
                <a16:creationId xmlns:a16="http://schemas.microsoft.com/office/drawing/2014/main" id="{62E2405B-0F5C-9CBD-FE64-8CBC524D1768}"/>
              </a:ext>
            </a:extLst>
          </p:cNvPr>
          <p:cNvSpPr>
            <a:spLocks noGrp="1"/>
          </p:cNvSpPr>
          <p:nvPr>
            <p:ph type="sldNum" sz="quarter" idx="12"/>
          </p:nvPr>
        </p:nvSpPr>
        <p:spPr/>
        <p:txBody>
          <a:bodyPr/>
          <a:lstStyle/>
          <a:p>
            <a:fld id="{EDD3062B-D212-4AF3-A7A0-B4B3A1568F67}" type="slidenum">
              <a:rPr lang="en-IN" smtClean="0"/>
              <a:t>13</a:t>
            </a:fld>
            <a:endParaRPr lang="en-I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l"/>
            <a:r>
              <a:rPr lang="en-US" b="1" dirty="0"/>
              <a:t>Vision and Mission Inline with OBE</a:t>
            </a:r>
            <a:r>
              <a:rPr lang="en-US" dirty="0"/>
              <a:t> </a:t>
            </a:r>
          </a:p>
        </p:txBody>
      </p:sp>
      <p:sp>
        <p:nvSpPr>
          <p:cNvPr id="5" name="TextBox 4"/>
          <p:cNvSpPr txBox="1"/>
          <p:nvPr/>
        </p:nvSpPr>
        <p:spPr>
          <a:xfrm>
            <a:off x="323528" y="2492896"/>
            <a:ext cx="8568952" cy="3169285"/>
          </a:xfrm>
          <a:prstGeom prst="rect">
            <a:avLst/>
          </a:prstGeom>
          <a:noFill/>
        </p:spPr>
        <p:txBody>
          <a:bodyPr wrap="square" rtlCol="0">
            <a:spAutoFit/>
          </a:bodyPr>
          <a:lstStyle/>
          <a:p>
            <a:r>
              <a:rPr lang="en-US" sz="2000" b="1" dirty="0"/>
              <a:t>Vision</a:t>
            </a:r>
          </a:p>
          <a:p>
            <a:endParaRPr lang="en-US" dirty="0"/>
          </a:p>
          <a:p>
            <a:pPr marL="285750" indent="-285750" algn="just">
              <a:lnSpc>
                <a:spcPct val="150000"/>
              </a:lnSpc>
              <a:buFont typeface="Wingdings" panose="05000000000000000000" pitchFamily="2" charset="2"/>
              <a:buChar char="Ø"/>
            </a:pPr>
            <a:r>
              <a:rPr lang="en-US" dirty="0"/>
              <a:t>A vision statement states the current and future objectives of a Department.</a:t>
            </a:r>
          </a:p>
          <a:p>
            <a:pPr marL="285750" indent="-285750" algn="just">
              <a:lnSpc>
                <a:spcPct val="150000"/>
              </a:lnSpc>
              <a:buFont typeface="Wingdings" panose="05000000000000000000" pitchFamily="2" charset="2"/>
              <a:buChar char="Ø"/>
            </a:pPr>
            <a:r>
              <a:rPr lang="en-US" dirty="0"/>
              <a:t>Vision statement is intended as a guide to help the department make decisions that align with its philosophy and declared set of goals.</a:t>
            </a:r>
          </a:p>
          <a:p>
            <a:pPr marL="285750" indent="-285750" algn="just">
              <a:lnSpc>
                <a:spcPct val="150000"/>
              </a:lnSpc>
              <a:buFont typeface="Wingdings" panose="05000000000000000000" pitchFamily="2" charset="2"/>
              <a:buChar char="Ø"/>
            </a:pPr>
            <a:r>
              <a:rPr lang="en-US" dirty="0"/>
              <a:t>The statement gives a vivid picture of an ambitious desirable future state of an organization.</a:t>
            </a:r>
          </a:p>
          <a:p>
            <a:pPr marL="285750" indent="-285750" algn="just">
              <a:lnSpc>
                <a:spcPct val="150000"/>
              </a:lnSpc>
              <a:buFont typeface="Wingdings" panose="05000000000000000000" pitchFamily="2" charset="2"/>
              <a:buChar char="Ø"/>
            </a:pPr>
            <a:r>
              <a:rPr lang="en-US" dirty="0"/>
              <a:t>Its purpose is to inspire to act as a guide for decision making &amp; planning.</a:t>
            </a:r>
          </a:p>
        </p:txBody>
      </p:sp>
      <p:sp>
        <p:nvSpPr>
          <p:cNvPr id="10" name="Slide Number Placeholder 9">
            <a:extLst>
              <a:ext uri="{FF2B5EF4-FFF2-40B4-BE49-F238E27FC236}">
                <a16:creationId xmlns:a16="http://schemas.microsoft.com/office/drawing/2014/main" id="{0C65559D-616A-47F5-1E05-6C46B0865483}"/>
              </a:ext>
            </a:extLst>
          </p:cNvPr>
          <p:cNvSpPr>
            <a:spLocks noGrp="1"/>
          </p:cNvSpPr>
          <p:nvPr>
            <p:ph type="sldNum" sz="quarter" idx="12"/>
          </p:nvPr>
        </p:nvSpPr>
        <p:spPr/>
        <p:txBody>
          <a:bodyPr/>
          <a:lstStyle/>
          <a:p>
            <a:fld id="{EDD3062B-D212-4AF3-A7A0-B4B3A1568F67}" type="slidenum">
              <a:rPr lang="en-IN" smtClean="0"/>
              <a:t>14</a:t>
            </a:fld>
            <a:endParaRPr lang="en-I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Characteristics of Vision statement</a:t>
            </a:r>
          </a:p>
        </p:txBody>
      </p:sp>
      <p:pic>
        <p:nvPicPr>
          <p:cNvPr id="1026" name="Picture 2"/>
          <p:cNvPicPr>
            <a:picLocks noChangeAspect="1" noChangeArrowheads="1"/>
          </p:cNvPicPr>
          <p:nvPr/>
        </p:nvPicPr>
        <p:blipFill>
          <a:blip r:embed="rId2" cstate="print"/>
          <a:srcRect/>
          <a:stretch>
            <a:fillRect/>
          </a:stretch>
        </p:blipFill>
        <p:spPr bwMode="auto">
          <a:xfrm>
            <a:off x="611560" y="2348880"/>
            <a:ext cx="7632848" cy="4283059"/>
          </a:xfrm>
          <a:prstGeom prst="rect">
            <a:avLst/>
          </a:prstGeom>
          <a:noFill/>
          <a:ln w="9525">
            <a:noFill/>
            <a:miter lim="800000"/>
            <a:headEnd/>
            <a:tailEnd/>
          </a:ln>
          <a:effectLst/>
        </p:spPr>
      </p:pic>
      <p:sp>
        <p:nvSpPr>
          <p:cNvPr id="9" name="Slide Number Placeholder 8">
            <a:extLst>
              <a:ext uri="{FF2B5EF4-FFF2-40B4-BE49-F238E27FC236}">
                <a16:creationId xmlns:a16="http://schemas.microsoft.com/office/drawing/2014/main" id="{6EAE7570-33C2-1C83-60B6-6F99BFFC461F}"/>
              </a:ext>
            </a:extLst>
          </p:cNvPr>
          <p:cNvSpPr>
            <a:spLocks noGrp="1"/>
          </p:cNvSpPr>
          <p:nvPr>
            <p:ph type="sldNum" sz="quarter" idx="12"/>
          </p:nvPr>
        </p:nvSpPr>
        <p:spPr/>
        <p:txBody>
          <a:bodyPr/>
          <a:lstStyle/>
          <a:p>
            <a:fld id="{EDD3062B-D212-4AF3-A7A0-B4B3A1568F67}" type="slidenum">
              <a:rPr lang="en-IN" smtClean="0"/>
              <a:t>15</a:t>
            </a:fld>
            <a:endParaRPr lang="en-I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81940" y="3284855"/>
            <a:ext cx="8610600" cy="2793365"/>
          </a:xfrm>
          <a:prstGeom prst="rect">
            <a:avLst/>
          </a:prstGeom>
          <a:noFill/>
          <a:ln w="9525">
            <a:noFill/>
            <a:miter lim="800000"/>
            <a:headEnd/>
            <a:tailEnd/>
          </a:ln>
          <a:effectLst/>
        </p:spPr>
      </p:pic>
      <p:sp>
        <p:nvSpPr>
          <p:cNvPr id="3" name="Title 2"/>
          <p:cNvSpPr>
            <a:spLocks noGrp="1"/>
          </p:cNvSpPr>
          <p:nvPr>
            <p:ph type="title"/>
          </p:nvPr>
        </p:nvSpPr>
        <p:spPr/>
        <p:txBody>
          <a:bodyPr/>
          <a:lstStyle/>
          <a:p>
            <a:pPr algn="l"/>
            <a:r>
              <a:rPr lang="en-US" b="1" dirty="0"/>
              <a:t>Mission</a:t>
            </a:r>
          </a:p>
        </p:txBody>
      </p:sp>
      <p:sp>
        <p:nvSpPr>
          <p:cNvPr id="5" name="TextBox 4"/>
          <p:cNvSpPr txBox="1"/>
          <p:nvPr/>
        </p:nvSpPr>
        <p:spPr>
          <a:xfrm>
            <a:off x="312943" y="2646204"/>
            <a:ext cx="8568952" cy="369332"/>
          </a:xfrm>
          <a:prstGeom prst="rect">
            <a:avLst/>
          </a:prstGeom>
          <a:noFill/>
        </p:spPr>
        <p:txBody>
          <a:bodyPr wrap="square" rtlCol="0">
            <a:spAutoFit/>
          </a:bodyPr>
          <a:lstStyle/>
          <a:p>
            <a:pPr algn="just"/>
            <a:r>
              <a:rPr lang="en-US" dirty="0"/>
              <a:t>The following steps are followed to establish the Mission of the Department:</a:t>
            </a:r>
          </a:p>
        </p:txBody>
      </p:sp>
      <p:sp>
        <p:nvSpPr>
          <p:cNvPr id="10" name="Slide Number Placeholder 9">
            <a:extLst>
              <a:ext uri="{FF2B5EF4-FFF2-40B4-BE49-F238E27FC236}">
                <a16:creationId xmlns:a16="http://schemas.microsoft.com/office/drawing/2014/main" id="{59D2AA72-B20C-4E12-D084-19BA67CD3D75}"/>
              </a:ext>
            </a:extLst>
          </p:cNvPr>
          <p:cNvSpPr>
            <a:spLocks noGrp="1"/>
          </p:cNvSpPr>
          <p:nvPr>
            <p:ph type="sldNum" sz="quarter" idx="12"/>
          </p:nvPr>
        </p:nvSpPr>
        <p:spPr/>
        <p:txBody>
          <a:bodyPr/>
          <a:lstStyle/>
          <a:p>
            <a:fld id="{EDD3062B-D212-4AF3-A7A0-B4B3A1568F67}" type="slidenum">
              <a:rPr lang="en-IN" smtClean="0"/>
              <a:t>16</a:t>
            </a:fld>
            <a:endParaRPr lang="en-I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323528" y="2492896"/>
            <a:ext cx="8568952" cy="4000984"/>
          </a:xfrm>
          <a:prstGeom prst="rect">
            <a:avLst/>
          </a:prstGeom>
          <a:noFill/>
          <a:ln w="9525">
            <a:noFill/>
            <a:miter lim="800000"/>
            <a:headEnd/>
            <a:tailEnd/>
          </a:ln>
          <a:effectLst/>
        </p:spPr>
      </p:pic>
      <p:sp>
        <p:nvSpPr>
          <p:cNvPr id="6" name="TextBox 5"/>
          <p:cNvSpPr txBox="1"/>
          <p:nvPr/>
        </p:nvSpPr>
        <p:spPr>
          <a:xfrm>
            <a:off x="523583" y="548680"/>
            <a:ext cx="8352928" cy="706755"/>
          </a:xfrm>
          <a:prstGeom prst="rect">
            <a:avLst/>
          </a:prstGeom>
          <a:noFill/>
        </p:spPr>
        <p:txBody>
          <a:bodyPr wrap="square" rtlCol="0">
            <a:spAutoFit/>
          </a:bodyPr>
          <a:lstStyle/>
          <a:p>
            <a:r>
              <a:rPr lang="en-US" sz="4000" b="1" dirty="0">
                <a:solidFill>
                  <a:schemeClr val="bg1"/>
                </a:solidFill>
              </a:rPr>
              <a:t>Sample - Vision &amp; Mission</a:t>
            </a:r>
            <a:endParaRPr lang="en-US" b="1" dirty="0">
              <a:solidFill>
                <a:schemeClr val="bg1"/>
              </a:solidFill>
            </a:endParaRPr>
          </a:p>
        </p:txBody>
      </p:sp>
      <p:sp>
        <p:nvSpPr>
          <p:cNvPr id="14" name="Slide Number Placeholder 13">
            <a:extLst>
              <a:ext uri="{FF2B5EF4-FFF2-40B4-BE49-F238E27FC236}">
                <a16:creationId xmlns:a16="http://schemas.microsoft.com/office/drawing/2014/main" id="{F3B91C5E-83DF-71D2-D40E-85EC441BA76E}"/>
              </a:ext>
            </a:extLst>
          </p:cNvPr>
          <p:cNvSpPr>
            <a:spLocks noGrp="1"/>
          </p:cNvSpPr>
          <p:nvPr>
            <p:ph type="sldNum" sz="quarter" idx="12"/>
          </p:nvPr>
        </p:nvSpPr>
        <p:spPr/>
        <p:txBody>
          <a:bodyPr/>
          <a:lstStyle/>
          <a:p>
            <a:fld id="{EDD3062B-D212-4AF3-A7A0-B4B3A1568F67}" type="slidenum">
              <a:rPr lang="en-IN" smtClean="0"/>
              <a:t>17</a:t>
            </a:fld>
            <a:endParaRPr lang="en-I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3395" y="404368"/>
            <a:ext cx="8229600" cy="1252728"/>
          </a:xfrm>
        </p:spPr>
        <p:txBody>
          <a:bodyPr>
            <a:normAutofit fontScale="90000"/>
          </a:bodyPr>
          <a:lstStyle/>
          <a:p>
            <a:pPr algn="l"/>
            <a:r>
              <a:rPr lang="en-US" sz="4000" b="1" dirty="0"/>
              <a:t>Sample - Department Vision &amp; Mission</a:t>
            </a:r>
          </a:p>
        </p:txBody>
      </p:sp>
      <p:pic>
        <p:nvPicPr>
          <p:cNvPr id="4098" name="Picture 2"/>
          <p:cNvPicPr>
            <a:picLocks noChangeAspect="1" noChangeArrowheads="1"/>
          </p:cNvPicPr>
          <p:nvPr/>
        </p:nvPicPr>
        <p:blipFill>
          <a:blip r:embed="rId2" cstate="print"/>
          <a:srcRect/>
          <a:stretch>
            <a:fillRect/>
          </a:stretch>
        </p:blipFill>
        <p:spPr bwMode="auto">
          <a:xfrm>
            <a:off x="251520" y="2527759"/>
            <a:ext cx="8712968" cy="3997585"/>
          </a:xfrm>
          <a:prstGeom prst="rect">
            <a:avLst/>
          </a:prstGeom>
          <a:noFill/>
          <a:ln w="9525">
            <a:noFill/>
            <a:miter lim="800000"/>
            <a:headEnd/>
            <a:tailEnd/>
          </a:ln>
          <a:effectLst/>
        </p:spPr>
      </p:pic>
      <p:sp>
        <p:nvSpPr>
          <p:cNvPr id="9" name="Slide Number Placeholder 8">
            <a:extLst>
              <a:ext uri="{FF2B5EF4-FFF2-40B4-BE49-F238E27FC236}">
                <a16:creationId xmlns:a16="http://schemas.microsoft.com/office/drawing/2014/main" id="{E4147291-50EA-E2FD-8EBA-C092761E55E2}"/>
              </a:ext>
            </a:extLst>
          </p:cNvPr>
          <p:cNvSpPr>
            <a:spLocks noGrp="1"/>
          </p:cNvSpPr>
          <p:nvPr>
            <p:ph type="sldNum" sz="quarter" idx="12"/>
          </p:nvPr>
        </p:nvSpPr>
        <p:spPr/>
        <p:txBody>
          <a:bodyPr/>
          <a:lstStyle/>
          <a:p>
            <a:fld id="{EDD3062B-D212-4AF3-A7A0-B4B3A1568F67}" type="slidenum">
              <a:rPr lang="en-IN" smtClean="0"/>
              <a:t>18</a:t>
            </a:fld>
            <a:endParaRPr lang="en-I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shot 2025-03-04 202138"/>
          <p:cNvPicPr>
            <a:picLocks noGrp="1" noChangeAspect="1"/>
          </p:cNvPicPr>
          <p:nvPr>
            <p:ph idx="1"/>
          </p:nvPr>
        </p:nvPicPr>
        <p:blipFill>
          <a:blip r:embed="rId2"/>
          <a:stretch>
            <a:fillRect/>
          </a:stretch>
        </p:blipFill>
        <p:spPr>
          <a:xfrm>
            <a:off x="683895" y="2132965"/>
            <a:ext cx="8161020" cy="4631055"/>
          </a:xfrm>
          <a:prstGeom prst="rect">
            <a:avLst/>
          </a:prstGeom>
        </p:spPr>
      </p:pic>
      <p:sp>
        <p:nvSpPr>
          <p:cNvPr id="7" name="Title 2"/>
          <p:cNvSpPr>
            <a:spLocks noGrp="1"/>
          </p:cNvSpPr>
          <p:nvPr/>
        </p:nvSpPr>
        <p:spPr>
          <a:xfrm>
            <a:off x="612140" y="476885"/>
            <a:ext cx="7772400" cy="1081405"/>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altLang="en-IN" sz="4000" b="1"/>
              <a:t>Process to Define the PSOs of the Department</a:t>
            </a:r>
          </a:p>
        </p:txBody>
      </p:sp>
      <p:sp>
        <p:nvSpPr>
          <p:cNvPr id="14" name="Slide Number Placeholder 13">
            <a:extLst>
              <a:ext uri="{FF2B5EF4-FFF2-40B4-BE49-F238E27FC236}">
                <a16:creationId xmlns:a16="http://schemas.microsoft.com/office/drawing/2014/main" id="{FC50BBBE-99A8-D39D-B36F-D6ABE5CED00B}"/>
              </a:ext>
            </a:extLst>
          </p:cNvPr>
          <p:cNvSpPr>
            <a:spLocks noGrp="1"/>
          </p:cNvSpPr>
          <p:nvPr>
            <p:ph type="sldNum" sz="quarter" idx="12"/>
          </p:nvPr>
        </p:nvSpPr>
        <p:spPr/>
        <p:txBody>
          <a:bodyPr/>
          <a:lstStyle/>
          <a:p>
            <a:fld id="{EDD3062B-D212-4AF3-A7A0-B4B3A1568F67}" type="slidenum">
              <a:rPr lang="en-IN" smtClean="0"/>
              <a:t>19</a:t>
            </a:fld>
            <a:endParaRPr lang="en-I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12140" y="404495"/>
            <a:ext cx="7772400" cy="1081405"/>
          </a:xfrm>
        </p:spPr>
        <p:txBody>
          <a:bodyPr>
            <a:normAutofit fontScale="90000"/>
          </a:bodyPr>
          <a:lstStyle/>
          <a:p>
            <a:pPr algn="l"/>
            <a:r>
              <a:rPr lang="en-US" altLang="en-IN" b="1"/>
              <a:t>Process to Define the PEOs of the Department</a:t>
            </a:r>
          </a:p>
        </p:txBody>
      </p:sp>
      <p:pic>
        <p:nvPicPr>
          <p:cNvPr id="2" name="Picture 1" descr="Screenshot 2025-03-04 201419"/>
          <p:cNvPicPr>
            <a:picLocks noChangeAspect="1"/>
          </p:cNvPicPr>
          <p:nvPr/>
        </p:nvPicPr>
        <p:blipFill>
          <a:blip r:embed="rId2"/>
          <a:stretch>
            <a:fillRect/>
          </a:stretch>
        </p:blipFill>
        <p:spPr>
          <a:xfrm>
            <a:off x="203200" y="1557020"/>
            <a:ext cx="8737600" cy="518287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a:t>Program Educational Objectives (PEOs)</a:t>
            </a:r>
          </a:p>
        </p:txBody>
      </p:sp>
      <p:sp>
        <p:nvSpPr>
          <p:cNvPr id="4" name="Content Placeholder 3"/>
          <p:cNvSpPr>
            <a:spLocks noGrp="1"/>
          </p:cNvSpPr>
          <p:nvPr>
            <p:ph idx="1"/>
          </p:nvPr>
        </p:nvSpPr>
        <p:spPr>
          <a:xfrm>
            <a:off x="251460" y="2715895"/>
            <a:ext cx="8641080" cy="3737610"/>
          </a:xfrm>
        </p:spPr>
        <p:txBody>
          <a:bodyPr>
            <a:noAutofit/>
          </a:bodyPr>
          <a:lstStyle/>
          <a:p>
            <a:pPr algn="just">
              <a:buClrTx/>
              <a:buFont typeface="Wingdings" panose="05000000000000000000" pitchFamily="2" charset="2"/>
              <a:buChar char="Ø"/>
            </a:pPr>
            <a:r>
              <a:rPr lang="en-US" sz="1800" dirty="0">
                <a:solidFill>
                  <a:schemeClr val="tx1"/>
                </a:solidFill>
              </a:rPr>
              <a:t>PEOs are broad statements that describe the career and professional accomplishments that the program is preparing graduates to achieve.</a:t>
            </a:r>
          </a:p>
          <a:p>
            <a:pPr marL="0" indent="0" algn="just">
              <a:buClrTx/>
              <a:buFont typeface="Wingdings" panose="05000000000000000000" pitchFamily="2" charset="2"/>
              <a:buNone/>
            </a:pPr>
            <a:endParaRPr lang="en-US" sz="800" dirty="0">
              <a:solidFill>
                <a:schemeClr val="tx1"/>
              </a:solidFill>
            </a:endParaRPr>
          </a:p>
          <a:p>
            <a:pPr algn="just">
              <a:buClrTx/>
              <a:buFont typeface="Wingdings" panose="05000000000000000000" pitchFamily="2" charset="2"/>
              <a:buChar char="Ø"/>
            </a:pPr>
            <a:r>
              <a:rPr lang="en-US" sz="1800" dirty="0">
                <a:solidFill>
                  <a:schemeClr val="tx1"/>
                </a:solidFill>
              </a:rPr>
              <a:t>Knowledge, Skill and Attitude are the three behavioral elements based on which PEOs are constructed.</a:t>
            </a:r>
          </a:p>
          <a:p>
            <a:pPr marL="0" indent="0" algn="just">
              <a:buClrTx/>
              <a:buFont typeface="Wingdings" panose="05000000000000000000" pitchFamily="2" charset="2"/>
              <a:buNone/>
            </a:pPr>
            <a:endParaRPr lang="en-US" sz="800" dirty="0">
              <a:solidFill>
                <a:schemeClr val="tx1"/>
              </a:solidFill>
            </a:endParaRPr>
          </a:p>
          <a:p>
            <a:pPr algn="just">
              <a:buClrTx/>
              <a:buFont typeface="Wingdings" panose="05000000000000000000" pitchFamily="2" charset="2"/>
              <a:buChar char="Ø"/>
            </a:pPr>
            <a:r>
              <a:rPr lang="en-US" sz="1800" dirty="0">
                <a:solidFill>
                  <a:schemeClr val="tx1"/>
                </a:solidFill>
              </a:rPr>
              <a:t>PEOs are broad marketing statements.</a:t>
            </a:r>
          </a:p>
          <a:p>
            <a:pPr marL="0" indent="0" algn="just">
              <a:buClrTx/>
              <a:buFont typeface="Wingdings" panose="05000000000000000000" pitchFamily="2" charset="2"/>
              <a:buNone/>
            </a:pPr>
            <a:endParaRPr lang="en-US" sz="800" dirty="0">
              <a:solidFill>
                <a:schemeClr val="tx1"/>
              </a:solidFill>
            </a:endParaRPr>
          </a:p>
          <a:p>
            <a:pPr algn="just">
              <a:buClrTx/>
              <a:buFont typeface="Wingdings" panose="05000000000000000000" pitchFamily="2" charset="2"/>
              <a:buChar char="Ø"/>
            </a:pPr>
            <a:r>
              <a:rPr lang="en-US" sz="1800" dirty="0">
                <a:solidFill>
                  <a:schemeClr val="tx1"/>
                </a:solidFill>
              </a:rPr>
              <a:t>PEOs describe the career and professional accomplishments that the program is preparing graduates to accomplish after 3 to 5 years of graduation.</a:t>
            </a:r>
          </a:p>
          <a:p>
            <a:pPr marL="0" indent="0" algn="just">
              <a:buClrTx/>
              <a:buFont typeface="Wingdings" panose="05000000000000000000" pitchFamily="2" charset="2"/>
              <a:buNone/>
            </a:pPr>
            <a:endParaRPr lang="en-US" sz="800" dirty="0">
              <a:solidFill>
                <a:schemeClr val="tx1"/>
              </a:solidFill>
            </a:endParaRPr>
          </a:p>
          <a:p>
            <a:pPr algn="just">
              <a:buClrTx/>
              <a:buFont typeface="Wingdings" panose="05000000000000000000" pitchFamily="2" charset="2"/>
              <a:buChar char="Ø"/>
            </a:pPr>
            <a:r>
              <a:rPr lang="en-US" sz="1800" dirty="0">
                <a:solidFill>
                  <a:schemeClr val="tx1"/>
                </a:solidFill>
              </a:rPr>
              <a:t>PEOs are promises made by the institute to the stakeholder (Employers, students etc)</a:t>
            </a:r>
          </a:p>
          <a:p>
            <a:pPr marL="0" indent="0" algn="just">
              <a:buClrTx/>
              <a:buFont typeface="Wingdings" panose="05000000000000000000" pitchFamily="2" charset="2"/>
              <a:buNone/>
            </a:pPr>
            <a:endParaRPr lang="en-US" sz="800" dirty="0">
              <a:solidFill>
                <a:schemeClr val="tx1"/>
              </a:solidFill>
            </a:endParaRPr>
          </a:p>
          <a:p>
            <a:pPr algn="just">
              <a:buClrTx/>
              <a:buFont typeface="Wingdings" panose="05000000000000000000" pitchFamily="2" charset="2"/>
              <a:buChar char="Ø"/>
            </a:pPr>
            <a:r>
              <a:rPr lang="en-US" sz="1800" dirty="0">
                <a:solidFill>
                  <a:schemeClr val="tx1"/>
                </a:solidFill>
              </a:rPr>
              <a:t>PEOs should be measurable, appropriate, realistic, and achievable</a:t>
            </a:r>
          </a:p>
        </p:txBody>
      </p:sp>
      <p:sp>
        <p:nvSpPr>
          <p:cNvPr id="8" name="Slide Number Placeholder 7">
            <a:extLst>
              <a:ext uri="{FF2B5EF4-FFF2-40B4-BE49-F238E27FC236}">
                <a16:creationId xmlns:a16="http://schemas.microsoft.com/office/drawing/2014/main" id="{F32B13A0-94E8-C4D3-07C7-0A1EAC4945B5}"/>
              </a:ext>
            </a:extLst>
          </p:cNvPr>
          <p:cNvSpPr>
            <a:spLocks noGrp="1"/>
          </p:cNvSpPr>
          <p:nvPr>
            <p:ph type="sldNum" sz="quarter" idx="12"/>
          </p:nvPr>
        </p:nvSpPr>
        <p:spPr/>
        <p:txBody>
          <a:bodyPr/>
          <a:lstStyle/>
          <a:p>
            <a:fld id="{EDD3062B-D212-4AF3-A7A0-B4B3A1568F67}" type="slidenum">
              <a:rPr lang="en-IN" smtClean="0"/>
              <a:t>21</a:t>
            </a:fld>
            <a:endParaRPr lang="en-I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l"/>
            <a:r>
              <a:rPr lang="en-US" b="1" dirty="0"/>
              <a:t>Objectives of OBE Reflected in PEO</a:t>
            </a:r>
          </a:p>
        </p:txBody>
      </p:sp>
      <p:pic>
        <p:nvPicPr>
          <p:cNvPr id="2" name="Content Placeholder 1" descr="Screenshot 2025-03-04 201720"/>
          <p:cNvPicPr>
            <a:picLocks noGrp="1" noChangeAspect="1"/>
          </p:cNvPicPr>
          <p:nvPr>
            <p:ph idx="1"/>
          </p:nvPr>
        </p:nvPicPr>
        <p:blipFill>
          <a:blip r:embed="rId2"/>
          <a:stretch>
            <a:fillRect/>
          </a:stretch>
        </p:blipFill>
        <p:spPr>
          <a:xfrm>
            <a:off x="179705" y="2132965"/>
            <a:ext cx="8803005" cy="4446270"/>
          </a:xfrm>
          <a:prstGeom prst="rect">
            <a:avLst/>
          </a:prstGeom>
        </p:spPr>
      </p:pic>
      <p:sp>
        <p:nvSpPr>
          <p:cNvPr id="9" name="Slide Number Placeholder 8">
            <a:extLst>
              <a:ext uri="{FF2B5EF4-FFF2-40B4-BE49-F238E27FC236}">
                <a16:creationId xmlns:a16="http://schemas.microsoft.com/office/drawing/2014/main" id="{7E2E77BB-FE3D-E490-840E-E6692AA301DA}"/>
              </a:ext>
            </a:extLst>
          </p:cNvPr>
          <p:cNvSpPr>
            <a:spLocks noGrp="1"/>
          </p:cNvSpPr>
          <p:nvPr>
            <p:ph type="sldNum" sz="quarter" idx="12"/>
          </p:nvPr>
        </p:nvSpPr>
        <p:spPr/>
        <p:txBody>
          <a:bodyPr/>
          <a:lstStyle/>
          <a:p>
            <a:fld id="{EDD3062B-D212-4AF3-A7A0-B4B3A1568F67}" type="slidenum">
              <a:rPr lang="en-IN" smtClean="0"/>
              <a:t>22</a:t>
            </a:fld>
            <a:endParaRPr lang="en-I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Process of Defining PEOs of Dept</a:t>
            </a:r>
          </a:p>
        </p:txBody>
      </p:sp>
      <p:pic>
        <p:nvPicPr>
          <p:cNvPr id="6146" name="Picture 2"/>
          <p:cNvPicPr>
            <a:picLocks noChangeAspect="1" noChangeArrowheads="1"/>
          </p:cNvPicPr>
          <p:nvPr/>
        </p:nvPicPr>
        <p:blipFill>
          <a:blip r:embed="rId2" cstate="print"/>
          <a:srcRect/>
          <a:stretch>
            <a:fillRect/>
          </a:stretch>
        </p:blipFill>
        <p:spPr bwMode="auto">
          <a:xfrm>
            <a:off x="323528" y="2492896"/>
            <a:ext cx="8208912" cy="3712991"/>
          </a:xfrm>
          <a:prstGeom prst="rect">
            <a:avLst/>
          </a:prstGeom>
          <a:noFill/>
          <a:ln w="9525">
            <a:noFill/>
            <a:miter lim="800000"/>
            <a:headEnd/>
            <a:tailEnd/>
          </a:ln>
          <a:effectLst/>
        </p:spPr>
      </p:pic>
      <p:sp>
        <p:nvSpPr>
          <p:cNvPr id="9" name="Slide Number Placeholder 8">
            <a:extLst>
              <a:ext uri="{FF2B5EF4-FFF2-40B4-BE49-F238E27FC236}">
                <a16:creationId xmlns:a16="http://schemas.microsoft.com/office/drawing/2014/main" id="{31DC18D8-1372-2FA1-67CA-399483560493}"/>
              </a:ext>
            </a:extLst>
          </p:cNvPr>
          <p:cNvSpPr>
            <a:spLocks noGrp="1"/>
          </p:cNvSpPr>
          <p:nvPr>
            <p:ph type="sldNum" sz="quarter" idx="12"/>
          </p:nvPr>
        </p:nvSpPr>
        <p:spPr/>
        <p:txBody>
          <a:bodyPr/>
          <a:lstStyle/>
          <a:p>
            <a:fld id="{EDD3062B-D212-4AF3-A7A0-B4B3A1568F67}" type="slidenum">
              <a:rPr lang="en-IN" smtClean="0"/>
              <a:t>23</a:t>
            </a:fld>
            <a:endParaRPr lang="en-I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b="1" dirty="0"/>
              <a:t>Sample PEOs</a:t>
            </a:r>
          </a:p>
        </p:txBody>
      </p:sp>
      <p:sp>
        <p:nvSpPr>
          <p:cNvPr id="5" name="TextBox 4"/>
          <p:cNvSpPr txBox="1"/>
          <p:nvPr/>
        </p:nvSpPr>
        <p:spPr>
          <a:xfrm>
            <a:off x="395536" y="3136900"/>
            <a:ext cx="8352928" cy="2306955"/>
          </a:xfrm>
          <a:prstGeom prst="rect">
            <a:avLst/>
          </a:prstGeom>
          <a:noFill/>
        </p:spPr>
        <p:txBody>
          <a:bodyPr wrap="square" rtlCol="0">
            <a:spAutoFit/>
          </a:bodyPr>
          <a:lstStyle/>
          <a:p>
            <a:pPr marL="285750" indent="-285750" algn="just">
              <a:buFont typeface="Wingdings" panose="05000000000000000000" pitchFamily="2" charset="2"/>
              <a:buChar char="Ø"/>
            </a:pPr>
            <a:r>
              <a:rPr lang="en-US" b="1" dirty="0"/>
              <a:t>PEO1:</a:t>
            </a:r>
            <a:r>
              <a:rPr lang="en-US" dirty="0"/>
              <a:t> Graduates will have successful careers in core and allied fields of Electrical Engineering</a:t>
            </a:r>
          </a:p>
          <a:p>
            <a:pPr indent="0" algn="just">
              <a:buFont typeface="Wingdings" panose="05000000000000000000" pitchFamily="2" charset="2"/>
              <a:buNone/>
            </a:pPr>
            <a:endParaRPr lang="en-US" dirty="0"/>
          </a:p>
          <a:p>
            <a:pPr marL="285750" indent="-285750" algn="just">
              <a:buFont typeface="Wingdings" panose="05000000000000000000" pitchFamily="2" charset="2"/>
              <a:buChar char="Ø"/>
            </a:pPr>
            <a:r>
              <a:rPr lang="en-US" b="1" dirty="0"/>
              <a:t>PEO2:</a:t>
            </a:r>
            <a:r>
              <a:rPr lang="en-US" dirty="0"/>
              <a:t> Graduates will have technical and analytical abilities and skills suitable to cater to industrial and societal needs</a:t>
            </a:r>
          </a:p>
          <a:p>
            <a:pPr indent="0" algn="just">
              <a:buFont typeface="Wingdings" panose="05000000000000000000" pitchFamily="2" charset="2"/>
              <a:buNone/>
            </a:pPr>
            <a:endParaRPr lang="en-US" dirty="0"/>
          </a:p>
          <a:p>
            <a:pPr marL="285750" indent="-285750" algn="just">
              <a:buFont typeface="Wingdings" panose="05000000000000000000" pitchFamily="2" charset="2"/>
              <a:buChar char="Ø"/>
            </a:pPr>
            <a:r>
              <a:rPr lang="en-US" b="1" dirty="0"/>
              <a:t>PEO3:</a:t>
            </a:r>
            <a:r>
              <a:rPr lang="en-US" dirty="0"/>
              <a:t> Graduates will follow professional ethics and display an attitude of continuous learning</a:t>
            </a:r>
          </a:p>
        </p:txBody>
      </p:sp>
      <p:sp>
        <p:nvSpPr>
          <p:cNvPr id="10" name="Slide Number Placeholder 9">
            <a:extLst>
              <a:ext uri="{FF2B5EF4-FFF2-40B4-BE49-F238E27FC236}">
                <a16:creationId xmlns:a16="http://schemas.microsoft.com/office/drawing/2014/main" id="{D0628AA6-87CE-4719-6616-0F64CD0878A6}"/>
              </a:ext>
            </a:extLst>
          </p:cNvPr>
          <p:cNvSpPr>
            <a:spLocks noGrp="1"/>
          </p:cNvSpPr>
          <p:nvPr>
            <p:ph type="sldNum" sz="quarter" idx="12"/>
          </p:nvPr>
        </p:nvSpPr>
        <p:spPr/>
        <p:txBody>
          <a:bodyPr/>
          <a:lstStyle/>
          <a:p>
            <a:fld id="{EDD3062B-D212-4AF3-A7A0-B4B3A1568F67}" type="slidenum">
              <a:rPr lang="en-IN" smtClean="0"/>
              <a:t>24</a:t>
            </a:fld>
            <a:endParaRPr lang="en-I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54352"/>
            <a:ext cx="8229600" cy="1002440"/>
          </a:xfrm>
        </p:spPr>
        <p:txBody>
          <a:bodyPr>
            <a:noAutofit/>
          </a:bodyPr>
          <a:lstStyle/>
          <a:p>
            <a:pPr algn="l"/>
            <a:r>
              <a:rPr lang="en-US" sz="3200" b="1" dirty="0"/>
              <a:t>Mapping Mission statements with Program Educational Objectives</a:t>
            </a:r>
            <a:br>
              <a:rPr lang="en-US" sz="3200" b="1" dirty="0"/>
            </a:br>
            <a:endParaRPr lang="en-US" sz="3200" b="1" dirty="0"/>
          </a:p>
        </p:txBody>
      </p:sp>
      <p:sp>
        <p:nvSpPr>
          <p:cNvPr id="4" name="Content Placeholder 3"/>
          <p:cNvSpPr>
            <a:spLocks noGrp="1"/>
          </p:cNvSpPr>
          <p:nvPr>
            <p:ph idx="1"/>
          </p:nvPr>
        </p:nvSpPr>
        <p:spPr>
          <a:xfrm>
            <a:off x="251460" y="2518410"/>
            <a:ext cx="8641080" cy="4214495"/>
          </a:xfrm>
        </p:spPr>
        <p:txBody>
          <a:bodyPr>
            <a:noAutofit/>
          </a:bodyPr>
          <a:lstStyle/>
          <a:p>
            <a:pPr algn="just">
              <a:buClrTx/>
              <a:buFont typeface="Wingdings" panose="05000000000000000000" pitchFamily="2" charset="2"/>
              <a:buChar char="ü"/>
            </a:pPr>
            <a:r>
              <a:rPr lang="en-US" sz="1800" dirty="0">
                <a:solidFill>
                  <a:schemeClr val="tx1"/>
                </a:solidFill>
              </a:rPr>
              <a:t>The</a:t>
            </a:r>
            <a:r>
              <a:rPr lang="en-US" sz="1800" b="1" i="1" dirty="0">
                <a:solidFill>
                  <a:schemeClr val="tx1"/>
                </a:solidFill>
              </a:rPr>
              <a:t> Program Educational Objectives</a:t>
            </a:r>
            <a:r>
              <a:rPr lang="en-US" sz="1800" dirty="0">
                <a:solidFill>
                  <a:schemeClr val="tx1"/>
                </a:solidFill>
              </a:rPr>
              <a:t> (PEOs) should fall in line with the Mission statements. </a:t>
            </a:r>
          </a:p>
          <a:p>
            <a:pPr algn="just">
              <a:buClrTx/>
              <a:buFont typeface="Wingdings" panose="05000000000000000000" pitchFamily="2" charset="2"/>
              <a:buChar char="ü"/>
            </a:pPr>
            <a:r>
              <a:rPr lang="en-US" sz="1800" dirty="0">
                <a:solidFill>
                  <a:schemeClr val="tx1"/>
                </a:solidFill>
              </a:rPr>
              <a:t>The BOS of the department is to establish consistency of the PEOs with the Mission of the department.</a:t>
            </a:r>
          </a:p>
          <a:p>
            <a:pPr algn="just">
              <a:buClrTx/>
              <a:buFont typeface="Wingdings" panose="05000000000000000000" pitchFamily="2" charset="2"/>
              <a:buChar char="ü"/>
            </a:pPr>
            <a:r>
              <a:rPr lang="en-US" sz="1800" dirty="0">
                <a:solidFill>
                  <a:schemeClr val="tx1"/>
                </a:solidFill>
              </a:rPr>
              <a:t>The correlation is established between PEOs and such distinct elements of mission statements, the correlation is quantized the correlation levels need to be entered as 1 or 2 or 3. </a:t>
            </a:r>
          </a:p>
          <a:p>
            <a:pPr algn="just">
              <a:buClrTx/>
              <a:buFont typeface="Wingdings" panose="05000000000000000000" pitchFamily="2" charset="2"/>
              <a:buChar char="ü"/>
            </a:pPr>
            <a:r>
              <a:rPr lang="en-US" sz="1800" dirty="0">
                <a:solidFill>
                  <a:schemeClr val="tx1"/>
                </a:solidFill>
              </a:rPr>
              <a:t>“1” means that the correlation is low or slight, “2” means that the correlation is moderate or medium and “3” means that the correlation is substantial or is very high.</a:t>
            </a:r>
          </a:p>
          <a:p>
            <a:pPr algn="just">
              <a:buClrTx/>
              <a:buFont typeface="Wingdings" panose="05000000000000000000" pitchFamily="2" charset="2"/>
              <a:buChar char="ü"/>
            </a:pPr>
            <a:r>
              <a:rPr lang="en-US" sz="1800" dirty="0">
                <a:solidFill>
                  <a:schemeClr val="tx1"/>
                </a:solidFill>
              </a:rPr>
              <a:t>To ensure the proper mapping of Mission and PEO, the following Table is required to be prepared by taking inputs from the various stakeholders.</a:t>
            </a:r>
          </a:p>
          <a:p>
            <a:pPr algn="just">
              <a:buClrTx/>
              <a:buFont typeface="Wingdings" panose="05000000000000000000" pitchFamily="2" charset="2"/>
              <a:buChar char="ü"/>
            </a:pPr>
            <a:r>
              <a:rPr lang="en-US" sz="1800" dirty="0">
                <a:solidFill>
                  <a:schemeClr val="tx1"/>
                </a:solidFill>
              </a:rPr>
              <a:t>To ensure the proper mapping of Mission and PEO, the following Table is required to be prepared by taking inputs from the various stakeholders.</a:t>
            </a:r>
          </a:p>
        </p:txBody>
      </p:sp>
      <p:sp>
        <p:nvSpPr>
          <p:cNvPr id="8" name="Slide Number Placeholder 7">
            <a:extLst>
              <a:ext uri="{FF2B5EF4-FFF2-40B4-BE49-F238E27FC236}">
                <a16:creationId xmlns:a16="http://schemas.microsoft.com/office/drawing/2014/main" id="{DDDE554B-9B02-CD78-1676-CD58A79AFD6D}"/>
              </a:ext>
            </a:extLst>
          </p:cNvPr>
          <p:cNvSpPr>
            <a:spLocks noGrp="1"/>
          </p:cNvSpPr>
          <p:nvPr>
            <p:ph type="sldNum" sz="quarter" idx="12"/>
          </p:nvPr>
        </p:nvSpPr>
        <p:spPr/>
        <p:txBody>
          <a:bodyPr/>
          <a:lstStyle/>
          <a:p>
            <a:fld id="{EDD3062B-D212-4AF3-A7A0-B4B3A1568F67}" type="slidenum">
              <a:rPr lang="en-IN" smtClean="0"/>
              <a:t>25</a:t>
            </a:fld>
            <a:endParaRPr lang="en-I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b="1" dirty="0"/>
              <a:t>Sample - Mission Statements</a:t>
            </a:r>
          </a:p>
        </p:txBody>
      </p:sp>
      <p:pic>
        <p:nvPicPr>
          <p:cNvPr id="1028" name="Picture 4"/>
          <p:cNvPicPr>
            <a:picLocks noChangeAspect="1" noChangeArrowheads="1"/>
          </p:cNvPicPr>
          <p:nvPr/>
        </p:nvPicPr>
        <p:blipFill>
          <a:blip r:embed="rId2" cstate="print"/>
          <a:srcRect/>
          <a:stretch>
            <a:fillRect/>
          </a:stretch>
        </p:blipFill>
        <p:spPr bwMode="auto">
          <a:xfrm>
            <a:off x="385597" y="2060848"/>
            <a:ext cx="8480159" cy="4608511"/>
          </a:xfrm>
          <a:prstGeom prst="rect">
            <a:avLst/>
          </a:prstGeom>
          <a:noFill/>
          <a:ln w="9525">
            <a:noFill/>
            <a:miter lim="800000"/>
            <a:headEnd/>
            <a:tailEnd/>
          </a:ln>
          <a:effectLst/>
        </p:spPr>
      </p:pic>
      <p:sp>
        <p:nvSpPr>
          <p:cNvPr id="9" name="Slide Number Placeholder 8">
            <a:extLst>
              <a:ext uri="{FF2B5EF4-FFF2-40B4-BE49-F238E27FC236}">
                <a16:creationId xmlns:a16="http://schemas.microsoft.com/office/drawing/2014/main" id="{AEE49916-4C74-8658-27F5-FB5D783C853A}"/>
              </a:ext>
            </a:extLst>
          </p:cNvPr>
          <p:cNvSpPr>
            <a:spLocks noGrp="1"/>
          </p:cNvSpPr>
          <p:nvPr>
            <p:ph type="sldNum" sz="quarter" idx="12"/>
          </p:nvPr>
        </p:nvSpPr>
        <p:spPr/>
        <p:txBody>
          <a:bodyPr/>
          <a:lstStyle/>
          <a:p>
            <a:fld id="{EDD3062B-D212-4AF3-A7A0-B4B3A1568F67}" type="slidenum">
              <a:rPr lang="en-IN" smtClean="0"/>
              <a:t>26</a:t>
            </a:fld>
            <a:endParaRPr lang="en-I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54352"/>
            <a:ext cx="8229600" cy="1002440"/>
          </a:xfrm>
        </p:spPr>
        <p:txBody>
          <a:bodyPr>
            <a:noAutofit/>
          </a:bodyPr>
          <a:lstStyle/>
          <a:p>
            <a:pPr algn="l"/>
            <a:r>
              <a:rPr lang="en-US" sz="4000" b="1" dirty="0"/>
              <a:t>PO &amp; PSO Statements</a:t>
            </a:r>
          </a:p>
        </p:txBody>
      </p:sp>
      <p:sp>
        <p:nvSpPr>
          <p:cNvPr id="4" name="Content Placeholder 3"/>
          <p:cNvSpPr>
            <a:spLocks noGrp="1"/>
          </p:cNvSpPr>
          <p:nvPr>
            <p:ph idx="1"/>
          </p:nvPr>
        </p:nvSpPr>
        <p:spPr>
          <a:xfrm>
            <a:off x="251460" y="2068830"/>
            <a:ext cx="8641080" cy="4480560"/>
          </a:xfrm>
        </p:spPr>
        <p:txBody>
          <a:bodyPr>
            <a:noAutofit/>
          </a:bodyPr>
          <a:lstStyle/>
          <a:p>
            <a:pPr>
              <a:buClrTx/>
              <a:buNone/>
            </a:pPr>
            <a:r>
              <a:rPr lang="en-US" sz="1800" b="1" dirty="0">
                <a:solidFill>
                  <a:schemeClr val="tx1"/>
                </a:solidFill>
              </a:rPr>
              <a:t>Program Outcomes (POs)</a:t>
            </a:r>
          </a:p>
          <a:p>
            <a:pPr>
              <a:buClrTx/>
              <a:buNone/>
            </a:pPr>
            <a:endParaRPr lang="en-US" sz="1800" b="1" dirty="0">
              <a:solidFill>
                <a:schemeClr val="tx1"/>
              </a:solidFill>
            </a:endParaRPr>
          </a:p>
          <a:p>
            <a:pPr algn="just">
              <a:buClrTx/>
              <a:buFont typeface="Wingdings" panose="05000000000000000000" pitchFamily="2" charset="2"/>
              <a:buChar char="Ø"/>
            </a:pPr>
            <a:r>
              <a:rPr lang="en-US" sz="1800" dirty="0">
                <a:solidFill>
                  <a:schemeClr val="tx1"/>
                </a:solidFill>
              </a:rPr>
              <a:t>Program outcomes are statements that describe what students are expected to know and be  able to do upon graduating from the program.</a:t>
            </a:r>
          </a:p>
          <a:p>
            <a:pPr marL="0" indent="0" algn="just">
              <a:buClrTx/>
              <a:buNone/>
            </a:pPr>
            <a:endParaRPr lang="en-US" sz="1800" dirty="0">
              <a:solidFill>
                <a:schemeClr val="tx1"/>
              </a:solidFill>
            </a:endParaRPr>
          </a:p>
          <a:p>
            <a:pPr algn="just">
              <a:buClrTx/>
              <a:buFont typeface="Wingdings" panose="05000000000000000000" pitchFamily="2" charset="2"/>
              <a:buChar char="Ø"/>
            </a:pPr>
            <a:r>
              <a:rPr lang="en-US" sz="1800" dirty="0">
                <a:solidFill>
                  <a:schemeClr val="tx1"/>
                </a:solidFill>
              </a:rPr>
              <a:t>These relate to the skills, knowledge, analytical ability, attitude, and behavior that students acquire through the program at the end of 4 years.</a:t>
            </a:r>
          </a:p>
          <a:p>
            <a:pPr marL="0" indent="0" algn="just">
              <a:buClrTx/>
              <a:buNone/>
            </a:pPr>
            <a:endParaRPr lang="en-US" sz="1800" dirty="0">
              <a:solidFill>
                <a:schemeClr val="tx1"/>
              </a:solidFill>
            </a:endParaRPr>
          </a:p>
          <a:p>
            <a:pPr algn="just">
              <a:buClrTx/>
              <a:buFont typeface="Wingdings" panose="05000000000000000000" pitchFamily="2" charset="2"/>
              <a:buChar char="Ø"/>
            </a:pPr>
            <a:r>
              <a:rPr lang="en-US" sz="1800" dirty="0">
                <a:solidFill>
                  <a:schemeClr val="tx1"/>
                </a:solidFill>
              </a:rPr>
              <a:t>The POs essentially indicate what the students can do from the knowledge acquired by them during the program. </a:t>
            </a:r>
          </a:p>
          <a:p>
            <a:pPr marL="0" indent="0" algn="just">
              <a:buClrTx/>
              <a:buNone/>
            </a:pPr>
            <a:endParaRPr lang="en-US" sz="1800" dirty="0">
              <a:solidFill>
                <a:schemeClr val="tx1"/>
              </a:solidFill>
            </a:endParaRPr>
          </a:p>
          <a:p>
            <a:pPr algn="just">
              <a:buClrTx/>
              <a:buFont typeface="Wingdings" panose="05000000000000000000" pitchFamily="2" charset="2"/>
              <a:buChar char="Ø"/>
            </a:pPr>
            <a:r>
              <a:rPr lang="en-US" sz="1800" dirty="0">
                <a:solidFill>
                  <a:schemeClr val="tx1"/>
                </a:solidFill>
              </a:rPr>
              <a:t>NBA has defined the following </a:t>
            </a:r>
            <a:r>
              <a:rPr lang="en-US" sz="1800" b="1" i="1" dirty="0">
                <a:solidFill>
                  <a:schemeClr val="tx1"/>
                </a:solidFill>
              </a:rPr>
              <a:t>12 POs</a:t>
            </a:r>
            <a:r>
              <a:rPr lang="en-US" sz="1800" dirty="0">
                <a:solidFill>
                  <a:schemeClr val="tx1"/>
                </a:solidFill>
              </a:rPr>
              <a:t> for an engineering graduate and are applicable to all engineering programs:</a:t>
            </a:r>
          </a:p>
        </p:txBody>
      </p:sp>
      <p:sp>
        <p:nvSpPr>
          <p:cNvPr id="8" name="Slide Number Placeholder 7">
            <a:extLst>
              <a:ext uri="{FF2B5EF4-FFF2-40B4-BE49-F238E27FC236}">
                <a16:creationId xmlns:a16="http://schemas.microsoft.com/office/drawing/2014/main" id="{B6455121-18E0-2B31-4934-E6A6B3B71CED}"/>
              </a:ext>
            </a:extLst>
          </p:cNvPr>
          <p:cNvSpPr>
            <a:spLocks noGrp="1"/>
          </p:cNvSpPr>
          <p:nvPr>
            <p:ph type="sldNum" sz="quarter" idx="12"/>
          </p:nvPr>
        </p:nvSpPr>
        <p:spPr/>
        <p:txBody>
          <a:bodyPr/>
          <a:lstStyle/>
          <a:p>
            <a:fld id="{EDD3062B-D212-4AF3-A7A0-B4B3A1568F67}" type="slidenum">
              <a:rPr lang="en-IN" smtClean="0"/>
              <a:t>27</a:t>
            </a:fld>
            <a:endParaRPr lang="en-I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sz="quarter" idx="14"/>
          </p:nvPr>
        </p:nvPicPr>
        <p:blipFill>
          <a:blip r:embed="rId2"/>
          <a:stretch>
            <a:fillRect/>
          </a:stretch>
        </p:blipFill>
        <p:spPr>
          <a:xfrm>
            <a:off x="5436235" y="2924810"/>
            <a:ext cx="3463925" cy="3317875"/>
          </a:xfrm>
          <a:prstGeom prst="rect">
            <a:avLst/>
          </a:prstGeom>
        </p:spPr>
      </p:pic>
      <p:sp>
        <p:nvSpPr>
          <p:cNvPr id="3" name="Title 2"/>
          <p:cNvSpPr>
            <a:spLocks noGrp="1"/>
          </p:cNvSpPr>
          <p:nvPr>
            <p:ph type="title"/>
          </p:nvPr>
        </p:nvSpPr>
        <p:spPr/>
        <p:txBody>
          <a:bodyPr>
            <a:noAutofit/>
          </a:bodyPr>
          <a:lstStyle/>
          <a:p>
            <a:pPr algn="l"/>
            <a:r>
              <a:rPr lang="en-US" sz="4000" b="1" dirty="0"/>
              <a:t>Program Outcomes (POs) Defined by NBA</a:t>
            </a:r>
          </a:p>
        </p:txBody>
      </p:sp>
      <p:sp>
        <p:nvSpPr>
          <p:cNvPr id="4" name="Content Placeholder 3"/>
          <p:cNvSpPr>
            <a:spLocks noGrp="1"/>
          </p:cNvSpPr>
          <p:nvPr>
            <p:ph sz="quarter" idx="13"/>
          </p:nvPr>
        </p:nvSpPr>
        <p:spPr>
          <a:xfrm>
            <a:off x="569595" y="2180590"/>
            <a:ext cx="3929380" cy="4346575"/>
          </a:xfrm>
        </p:spPr>
        <p:txBody>
          <a:bodyPr>
            <a:noAutofit/>
          </a:bodyPr>
          <a:lstStyle/>
          <a:p>
            <a:pPr marL="0" indent="0" algn="just">
              <a:buClrTx/>
              <a:buNone/>
            </a:pPr>
            <a:r>
              <a:rPr lang="en-US" sz="1800" b="1" dirty="0">
                <a:solidFill>
                  <a:schemeClr val="tx1"/>
                </a:solidFill>
              </a:rPr>
              <a:t>PO1. </a:t>
            </a:r>
            <a:r>
              <a:rPr lang="en-US" sz="1800" dirty="0">
                <a:solidFill>
                  <a:schemeClr val="tx1"/>
                </a:solidFill>
              </a:rPr>
              <a:t>Engineering Knowledge</a:t>
            </a:r>
          </a:p>
          <a:p>
            <a:pPr marL="0" indent="0" algn="just">
              <a:buClrTx/>
              <a:buNone/>
            </a:pPr>
            <a:r>
              <a:rPr lang="en-US" sz="1800" b="1" dirty="0">
                <a:solidFill>
                  <a:schemeClr val="tx1"/>
                </a:solidFill>
              </a:rPr>
              <a:t>PO2</a:t>
            </a:r>
            <a:r>
              <a:rPr lang="en-US" sz="1800" dirty="0">
                <a:solidFill>
                  <a:schemeClr val="tx1"/>
                </a:solidFill>
              </a:rPr>
              <a:t>. Problem Analysis</a:t>
            </a:r>
          </a:p>
          <a:p>
            <a:pPr marL="0" indent="0" algn="just">
              <a:buClrTx/>
              <a:buNone/>
            </a:pPr>
            <a:r>
              <a:rPr lang="en-US" sz="1800" b="1" dirty="0">
                <a:solidFill>
                  <a:schemeClr val="tx1"/>
                </a:solidFill>
              </a:rPr>
              <a:t>PO3</a:t>
            </a:r>
            <a:r>
              <a:rPr lang="en-US" sz="1800" dirty="0">
                <a:solidFill>
                  <a:schemeClr val="tx1"/>
                </a:solidFill>
              </a:rPr>
              <a:t>. Design/Development of Solutions</a:t>
            </a:r>
          </a:p>
          <a:p>
            <a:pPr marL="0" indent="0" algn="just">
              <a:buClrTx/>
              <a:buNone/>
            </a:pPr>
            <a:r>
              <a:rPr lang="en-US" sz="1800" b="1" dirty="0">
                <a:solidFill>
                  <a:schemeClr val="tx1"/>
                </a:solidFill>
              </a:rPr>
              <a:t>PO4</a:t>
            </a:r>
            <a:r>
              <a:rPr lang="en-US" sz="1800" dirty="0">
                <a:solidFill>
                  <a:schemeClr val="tx1"/>
                </a:solidFill>
              </a:rPr>
              <a:t>. Conduct Investigations of Complex Problems</a:t>
            </a:r>
          </a:p>
          <a:p>
            <a:pPr marL="0" indent="0" algn="just">
              <a:buClrTx/>
              <a:buNone/>
            </a:pPr>
            <a:r>
              <a:rPr lang="en-US" sz="1800" b="1" dirty="0">
                <a:solidFill>
                  <a:schemeClr val="tx1"/>
                </a:solidFill>
              </a:rPr>
              <a:t>PO5</a:t>
            </a:r>
            <a:r>
              <a:rPr lang="en-US" sz="1800" dirty="0">
                <a:solidFill>
                  <a:schemeClr val="tx1"/>
                </a:solidFill>
              </a:rPr>
              <a:t>. Modern Tool Usage</a:t>
            </a:r>
          </a:p>
          <a:p>
            <a:pPr marL="0" indent="0" algn="just">
              <a:buClrTx/>
              <a:buNone/>
            </a:pPr>
            <a:r>
              <a:rPr lang="en-US" sz="1800" b="1" dirty="0">
                <a:solidFill>
                  <a:schemeClr val="tx1"/>
                </a:solidFill>
              </a:rPr>
              <a:t>PO6</a:t>
            </a:r>
            <a:r>
              <a:rPr lang="en-US" sz="1800" dirty="0">
                <a:solidFill>
                  <a:schemeClr val="tx1"/>
                </a:solidFill>
              </a:rPr>
              <a:t>. The Engineer and Society</a:t>
            </a:r>
          </a:p>
          <a:p>
            <a:pPr marL="0" indent="0" algn="just">
              <a:buClrTx/>
              <a:buNone/>
            </a:pPr>
            <a:r>
              <a:rPr lang="en-US" sz="1800" b="1" dirty="0">
                <a:solidFill>
                  <a:schemeClr val="tx1"/>
                </a:solidFill>
              </a:rPr>
              <a:t>PO7</a:t>
            </a:r>
            <a:r>
              <a:rPr lang="en-US" sz="1800" dirty="0">
                <a:solidFill>
                  <a:schemeClr val="tx1"/>
                </a:solidFill>
              </a:rPr>
              <a:t>. Environment and Sustainability</a:t>
            </a:r>
          </a:p>
          <a:p>
            <a:pPr marL="0" indent="0" algn="just">
              <a:buClrTx/>
              <a:buNone/>
            </a:pPr>
            <a:r>
              <a:rPr lang="en-US" sz="1800" b="1" dirty="0">
                <a:solidFill>
                  <a:schemeClr val="tx1"/>
                </a:solidFill>
              </a:rPr>
              <a:t>PO8</a:t>
            </a:r>
            <a:r>
              <a:rPr lang="en-US" sz="1800" dirty="0">
                <a:solidFill>
                  <a:schemeClr val="tx1"/>
                </a:solidFill>
              </a:rPr>
              <a:t>. Ethics</a:t>
            </a:r>
          </a:p>
          <a:p>
            <a:pPr marL="0" indent="0" algn="just">
              <a:buClrTx/>
              <a:buNone/>
            </a:pPr>
            <a:r>
              <a:rPr lang="en-US" sz="1800" b="1" dirty="0">
                <a:solidFill>
                  <a:schemeClr val="tx1"/>
                </a:solidFill>
              </a:rPr>
              <a:t>PO9</a:t>
            </a:r>
            <a:r>
              <a:rPr lang="en-US" sz="1800" dirty="0">
                <a:solidFill>
                  <a:schemeClr val="tx1"/>
                </a:solidFill>
              </a:rPr>
              <a:t>. Individual and Team Work</a:t>
            </a:r>
          </a:p>
          <a:p>
            <a:pPr marL="0" indent="0" algn="just">
              <a:buClrTx/>
              <a:buNone/>
            </a:pPr>
            <a:r>
              <a:rPr lang="en-US" sz="1800" b="1" dirty="0">
                <a:solidFill>
                  <a:schemeClr val="tx1"/>
                </a:solidFill>
              </a:rPr>
              <a:t>PO10</a:t>
            </a:r>
            <a:r>
              <a:rPr lang="en-US" sz="1800" dirty="0">
                <a:solidFill>
                  <a:schemeClr val="tx1"/>
                </a:solidFill>
              </a:rPr>
              <a:t>. Communication</a:t>
            </a:r>
          </a:p>
          <a:p>
            <a:pPr marL="0" indent="0" algn="just">
              <a:buClrTx/>
              <a:buNone/>
            </a:pPr>
            <a:r>
              <a:rPr lang="en-US" sz="1800" b="1" dirty="0">
                <a:solidFill>
                  <a:schemeClr val="tx1"/>
                </a:solidFill>
              </a:rPr>
              <a:t>PO11</a:t>
            </a:r>
            <a:r>
              <a:rPr lang="en-US" sz="1800" dirty="0">
                <a:solidFill>
                  <a:schemeClr val="tx1"/>
                </a:solidFill>
              </a:rPr>
              <a:t>. Project Management and Finance</a:t>
            </a:r>
          </a:p>
          <a:p>
            <a:pPr marL="0" indent="0" algn="just">
              <a:buClrTx/>
              <a:buNone/>
            </a:pPr>
            <a:r>
              <a:rPr lang="en-US" sz="1800" b="1" dirty="0">
                <a:solidFill>
                  <a:schemeClr val="tx1"/>
                </a:solidFill>
              </a:rPr>
              <a:t>PO12</a:t>
            </a:r>
            <a:r>
              <a:rPr lang="en-US" sz="1800" dirty="0">
                <a:solidFill>
                  <a:schemeClr val="tx1"/>
                </a:solidFill>
              </a:rPr>
              <a:t>. Life-Long Learning</a:t>
            </a:r>
          </a:p>
          <a:p>
            <a:pPr marL="0" indent="0" algn="just">
              <a:buClrTx/>
              <a:buNone/>
            </a:pPr>
            <a:endParaRPr lang="en-US" sz="1800" dirty="0">
              <a:solidFill>
                <a:schemeClr val="tx1"/>
              </a:solidFill>
            </a:endParaRPr>
          </a:p>
        </p:txBody>
      </p:sp>
      <p:sp>
        <p:nvSpPr>
          <p:cNvPr id="9" name="Slide Number Placeholder 8">
            <a:extLst>
              <a:ext uri="{FF2B5EF4-FFF2-40B4-BE49-F238E27FC236}">
                <a16:creationId xmlns:a16="http://schemas.microsoft.com/office/drawing/2014/main" id="{ECADFE02-D41B-E940-AC60-C15485297D17}"/>
              </a:ext>
            </a:extLst>
          </p:cNvPr>
          <p:cNvSpPr>
            <a:spLocks noGrp="1"/>
          </p:cNvSpPr>
          <p:nvPr>
            <p:ph type="sldNum" sz="quarter" idx="12"/>
          </p:nvPr>
        </p:nvSpPr>
        <p:spPr/>
        <p:txBody>
          <a:bodyPr/>
          <a:lstStyle/>
          <a:p>
            <a:fld id="{EDD3062B-D212-4AF3-A7A0-B4B3A1568F67}" type="slidenum">
              <a:rPr lang="en-IN" smtClean="0"/>
              <a:t>28</a:t>
            </a:fld>
            <a:endParaRPr lang="en-I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54352"/>
            <a:ext cx="8229600" cy="1002440"/>
          </a:xfrm>
        </p:spPr>
        <p:txBody>
          <a:bodyPr>
            <a:noAutofit/>
          </a:bodyPr>
          <a:lstStyle/>
          <a:p>
            <a:pPr algn="l"/>
            <a:r>
              <a:rPr lang="en-US" sz="4000" b="1" dirty="0"/>
              <a:t>Program Specific Outcomes (PSOs)</a:t>
            </a:r>
          </a:p>
        </p:txBody>
      </p:sp>
      <p:sp>
        <p:nvSpPr>
          <p:cNvPr id="4" name="Content Placeholder 3"/>
          <p:cNvSpPr>
            <a:spLocks noGrp="1"/>
          </p:cNvSpPr>
          <p:nvPr>
            <p:ph idx="1"/>
          </p:nvPr>
        </p:nvSpPr>
        <p:spPr>
          <a:xfrm>
            <a:off x="251460" y="2564765"/>
            <a:ext cx="8641080" cy="3686175"/>
          </a:xfrm>
        </p:spPr>
        <p:txBody>
          <a:bodyPr>
            <a:noAutofit/>
          </a:bodyPr>
          <a:lstStyle/>
          <a:p>
            <a:pPr algn="just">
              <a:buClrTx/>
              <a:buFont typeface="Wingdings" panose="05000000000000000000" pitchFamily="2" charset="2"/>
              <a:buChar char="Ø"/>
            </a:pPr>
            <a:r>
              <a:rPr lang="en-US" sz="1800" dirty="0">
                <a:solidFill>
                  <a:schemeClr val="tx1"/>
                </a:solidFill>
              </a:rPr>
              <a:t>Program Specific Outcomes are statements that describe what the graduates of a specific engineering program should be able to do.</a:t>
            </a:r>
          </a:p>
          <a:p>
            <a:pPr marL="0" indent="0" algn="just">
              <a:buClrTx/>
              <a:buNone/>
            </a:pPr>
            <a:endParaRPr lang="en-US" sz="1800" dirty="0">
              <a:solidFill>
                <a:schemeClr val="tx1"/>
              </a:solidFill>
            </a:endParaRPr>
          </a:p>
          <a:p>
            <a:pPr algn="just">
              <a:buClrTx/>
              <a:buFont typeface="Wingdings" panose="05000000000000000000" pitchFamily="2" charset="2"/>
              <a:buChar char="Ø"/>
            </a:pPr>
            <a:r>
              <a:rPr lang="en-US" sz="1800" dirty="0">
                <a:solidFill>
                  <a:schemeClr val="tx1"/>
                </a:solidFill>
              </a:rPr>
              <a:t>PSOs characterize the specificity of the core courses of a program.</a:t>
            </a:r>
          </a:p>
          <a:p>
            <a:pPr marL="0" indent="0" algn="just">
              <a:buClrTx/>
              <a:buNone/>
            </a:pPr>
            <a:endParaRPr lang="en-US" sz="1800" dirty="0">
              <a:solidFill>
                <a:schemeClr val="tx1"/>
              </a:solidFill>
            </a:endParaRPr>
          </a:p>
          <a:p>
            <a:pPr algn="just">
              <a:buClrTx/>
              <a:buFont typeface="Wingdings" panose="05000000000000000000" pitchFamily="2" charset="2"/>
              <a:buChar char="Ø"/>
            </a:pPr>
            <a:r>
              <a:rPr lang="en-US" sz="1800" dirty="0">
                <a:solidFill>
                  <a:schemeClr val="tx1"/>
                </a:solidFill>
              </a:rPr>
              <a:t>The POs are important as a guideline when developing or revising the course outcomes.</a:t>
            </a:r>
          </a:p>
          <a:p>
            <a:pPr marL="0" indent="0" algn="just">
              <a:buClrTx/>
              <a:buNone/>
            </a:pPr>
            <a:endParaRPr lang="en-US" sz="1800" dirty="0">
              <a:solidFill>
                <a:schemeClr val="tx1"/>
              </a:solidFill>
            </a:endParaRPr>
          </a:p>
          <a:p>
            <a:pPr algn="just">
              <a:buClrTx/>
              <a:buFont typeface="Wingdings" panose="05000000000000000000" pitchFamily="2" charset="2"/>
              <a:buChar char="Ø"/>
            </a:pPr>
            <a:r>
              <a:rPr lang="en-US" sz="1800" dirty="0">
                <a:solidFill>
                  <a:schemeClr val="tx1"/>
                </a:solidFill>
              </a:rPr>
              <a:t>PSOs are defined based on the Centre of Excellence of the Department.</a:t>
            </a:r>
          </a:p>
          <a:p>
            <a:pPr marL="0" indent="0" algn="just">
              <a:buClrTx/>
              <a:buNone/>
            </a:pPr>
            <a:endParaRPr lang="en-US" sz="1800" dirty="0">
              <a:solidFill>
                <a:schemeClr val="tx1"/>
              </a:solidFill>
            </a:endParaRPr>
          </a:p>
          <a:p>
            <a:pPr algn="just">
              <a:buClrTx/>
              <a:buFont typeface="Wingdings" panose="05000000000000000000" pitchFamily="2" charset="2"/>
              <a:buChar char="Ø"/>
            </a:pPr>
            <a:r>
              <a:rPr lang="en-US" sz="1800" dirty="0">
                <a:solidFill>
                  <a:schemeClr val="tx1"/>
                </a:solidFill>
              </a:rPr>
              <a:t>Generally, 2 to 4 Program Specific Outcomes (PSOs) that the graduates of the program will attain should be defined for each department.</a:t>
            </a:r>
          </a:p>
          <a:p>
            <a:pPr algn="just">
              <a:buClrTx/>
              <a:buFont typeface="Wingdings" panose="05000000000000000000" pitchFamily="2" charset="2"/>
              <a:buChar char="Ø"/>
            </a:pPr>
            <a:endParaRPr lang="en-US" sz="1800" dirty="0">
              <a:solidFill>
                <a:schemeClr val="tx1"/>
              </a:solidFill>
            </a:endParaRPr>
          </a:p>
        </p:txBody>
      </p:sp>
      <p:sp>
        <p:nvSpPr>
          <p:cNvPr id="8" name="Slide Number Placeholder 7">
            <a:extLst>
              <a:ext uri="{FF2B5EF4-FFF2-40B4-BE49-F238E27FC236}">
                <a16:creationId xmlns:a16="http://schemas.microsoft.com/office/drawing/2014/main" id="{3C7DC1B1-62DD-3E1E-0F1A-48EFDB336DCB}"/>
              </a:ext>
            </a:extLst>
          </p:cNvPr>
          <p:cNvSpPr>
            <a:spLocks noGrp="1"/>
          </p:cNvSpPr>
          <p:nvPr>
            <p:ph type="sldNum" sz="quarter" idx="12"/>
          </p:nvPr>
        </p:nvSpPr>
        <p:spPr/>
        <p:txBody>
          <a:bodyPr/>
          <a:lstStyle/>
          <a:p>
            <a:fld id="{EDD3062B-D212-4AF3-A7A0-B4B3A1568F67}" type="slidenum">
              <a:rPr lang="en-IN" smtClean="0"/>
              <a:t>29</a:t>
            </a:fld>
            <a:endParaRPr lang="en-I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l"/>
            <a:r>
              <a:rPr lang="en-US" b="1" dirty="0"/>
              <a:t>Course Outcomes (COs)</a:t>
            </a:r>
          </a:p>
        </p:txBody>
      </p:sp>
      <p:sp>
        <p:nvSpPr>
          <p:cNvPr id="6" name="Content Placeholder 5"/>
          <p:cNvSpPr>
            <a:spLocks noGrp="1"/>
          </p:cNvSpPr>
          <p:nvPr>
            <p:ph idx="1"/>
          </p:nvPr>
        </p:nvSpPr>
        <p:spPr>
          <a:xfrm>
            <a:off x="251460" y="2517140"/>
            <a:ext cx="8712835" cy="3935730"/>
          </a:xfrm>
        </p:spPr>
        <p:txBody>
          <a:bodyPr>
            <a:normAutofit/>
          </a:bodyPr>
          <a:lstStyle/>
          <a:p>
            <a:pPr algn="just">
              <a:buClrTx/>
              <a:buFont typeface="Wingdings" panose="05000000000000000000" charset="0"/>
              <a:buChar char="Ø"/>
            </a:pPr>
            <a:r>
              <a:rPr lang="en-US" sz="1800" dirty="0">
                <a:solidFill>
                  <a:schemeClr val="tx1"/>
                </a:solidFill>
              </a:rPr>
              <a:t>It is a detailed description of what a student must be able to do at the end of a course.</a:t>
            </a:r>
          </a:p>
          <a:p>
            <a:pPr algn="just">
              <a:buClrTx/>
              <a:buFont typeface="Wingdings" panose="05000000000000000000" charset="0"/>
              <a:buChar char="Ø"/>
            </a:pPr>
            <a:r>
              <a:rPr lang="en-US" sz="1800" dirty="0">
                <a:solidFill>
                  <a:schemeClr val="tx1"/>
                </a:solidFill>
              </a:rPr>
              <a:t>COs are the statements of Knowledge/ Skills/ Attitude that students are expected to know, understand and perform, as a result of learning experiences.</a:t>
            </a:r>
          </a:p>
          <a:p>
            <a:pPr algn="just">
              <a:buClrTx/>
              <a:buFont typeface="Wingdings" panose="05000000000000000000" charset="0"/>
              <a:buChar char="Ø"/>
            </a:pPr>
            <a:r>
              <a:rPr lang="en-US" sz="1800" dirty="0">
                <a:solidFill>
                  <a:schemeClr val="tx1"/>
                </a:solidFill>
              </a:rPr>
              <a:t>Course Outcome remains the base of the hierarchy of outcomes and is the tools that can be used to measure student performance in each course.</a:t>
            </a:r>
          </a:p>
          <a:p>
            <a:pPr algn="just">
              <a:buClrTx/>
              <a:buFont typeface="Wingdings" panose="05000000000000000000" charset="0"/>
              <a:buChar char="Ø"/>
            </a:pPr>
            <a:r>
              <a:rPr lang="en-US" sz="1800" dirty="0">
                <a:solidFill>
                  <a:schemeClr val="tx1"/>
                </a:solidFill>
              </a:rPr>
              <a:t>The course outcomes need to be concise descriptions of what learning is expected to take place by course completion.</a:t>
            </a:r>
          </a:p>
          <a:p>
            <a:pPr algn="just">
              <a:buClrTx/>
              <a:buFont typeface="Wingdings" panose="05000000000000000000" charset="0"/>
              <a:buChar char="Ø"/>
            </a:pPr>
            <a:r>
              <a:rPr lang="en-US" sz="1800" dirty="0">
                <a:solidFill>
                  <a:schemeClr val="tx1"/>
                </a:solidFill>
              </a:rPr>
              <a:t>It should be narrower and measurable statements</a:t>
            </a:r>
          </a:p>
          <a:p>
            <a:pPr algn="just">
              <a:buClrTx/>
              <a:buFont typeface="Wingdings" panose="05000000000000000000" charset="0"/>
              <a:buChar char="Ø"/>
            </a:pPr>
            <a:r>
              <a:rPr lang="en-US" sz="1800" dirty="0">
                <a:solidFill>
                  <a:schemeClr val="tx1"/>
                </a:solidFill>
              </a:rPr>
              <a:t>Well-written COs facilitate the faculty in measuring the achievement of the CO at the end of the semester. It also helps the faculty in designing suitable delivery and assessment methods to achieve the designed CO’s.</a:t>
            </a:r>
          </a:p>
          <a:p>
            <a:pPr algn="just">
              <a:buClrTx/>
              <a:buFont typeface="Wingdings" panose="05000000000000000000" charset="0"/>
              <a:buChar char="Ø"/>
            </a:pPr>
            <a:r>
              <a:rPr lang="en-US" sz="1800" dirty="0">
                <a:solidFill>
                  <a:schemeClr val="tx1"/>
                </a:solidFill>
              </a:rPr>
              <a:t>New COs are developed when a new course is offered.</a:t>
            </a:r>
          </a:p>
        </p:txBody>
      </p:sp>
      <p:sp>
        <p:nvSpPr>
          <p:cNvPr id="8" name="Slide Number Placeholder 7">
            <a:extLst>
              <a:ext uri="{FF2B5EF4-FFF2-40B4-BE49-F238E27FC236}">
                <a16:creationId xmlns:a16="http://schemas.microsoft.com/office/drawing/2014/main" id="{77CBEEA7-0A5B-3DF2-99C1-8F0AD75019A4}"/>
              </a:ext>
            </a:extLst>
          </p:cNvPr>
          <p:cNvSpPr>
            <a:spLocks noGrp="1"/>
          </p:cNvSpPr>
          <p:nvPr>
            <p:ph type="sldNum" sz="quarter" idx="12"/>
          </p:nvPr>
        </p:nvSpPr>
        <p:spPr/>
        <p:txBody>
          <a:bodyPr/>
          <a:lstStyle/>
          <a:p>
            <a:fld id="{EDD3062B-D212-4AF3-A7A0-B4B3A1568F67}" type="slidenum">
              <a:rPr lang="en-IN" smtClean="0"/>
              <a:t>30</a:t>
            </a:fld>
            <a:endParaRPr lang="en-I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23528" y="338328"/>
            <a:ext cx="8229600" cy="1252728"/>
          </a:xfrm>
        </p:spPr>
        <p:txBody>
          <a:bodyPr>
            <a:normAutofit/>
          </a:bodyPr>
          <a:lstStyle/>
          <a:p>
            <a:pPr algn="l"/>
            <a:r>
              <a:rPr lang="en-US" b="1" dirty="0"/>
              <a:t>Writing/ Framing COs</a:t>
            </a:r>
          </a:p>
        </p:txBody>
      </p:sp>
      <p:sp>
        <p:nvSpPr>
          <p:cNvPr id="4" name="TextBox 3"/>
          <p:cNvSpPr txBox="1"/>
          <p:nvPr/>
        </p:nvSpPr>
        <p:spPr>
          <a:xfrm>
            <a:off x="179705" y="2348865"/>
            <a:ext cx="8785225" cy="4229735"/>
          </a:xfrm>
          <a:prstGeom prst="rect">
            <a:avLst/>
          </a:prstGeom>
          <a:noFill/>
        </p:spPr>
        <p:txBody>
          <a:bodyPr wrap="square" rtlCol="0">
            <a:noAutofit/>
          </a:bodyPr>
          <a:lstStyle/>
          <a:p>
            <a:pPr algn="just">
              <a:buFont typeface="Arial" panose="020B0604020202020204" pitchFamily="34" charset="0"/>
              <a:buChar char="•"/>
            </a:pPr>
            <a:endParaRPr lang="en-US" dirty="0"/>
          </a:p>
          <a:p>
            <a:pPr marL="285750" indent="-285750" algn="just">
              <a:buFont typeface="Wingdings" panose="05000000000000000000" charset="0"/>
              <a:buChar char="Ø"/>
            </a:pPr>
            <a:r>
              <a:rPr lang="en-US" dirty="0"/>
              <a:t>Well-written</a:t>
            </a:r>
            <a:r>
              <a:rPr lang="en-US" b="1" dirty="0"/>
              <a:t> CO</a:t>
            </a:r>
            <a:r>
              <a:rPr lang="en-US" dirty="0"/>
              <a:t> facilitates the faculty in measuring the achievement of the</a:t>
            </a:r>
            <a:r>
              <a:rPr lang="en-US" b="1" dirty="0"/>
              <a:t> CO</a:t>
            </a:r>
            <a:r>
              <a:rPr lang="en-US" dirty="0"/>
              <a:t> at the end of the semester.</a:t>
            </a:r>
          </a:p>
          <a:p>
            <a:pPr indent="0" algn="just">
              <a:buFont typeface="Wingdings" panose="05000000000000000000" charset="0"/>
              <a:buNone/>
            </a:pPr>
            <a:endParaRPr lang="en-US" sz="800" dirty="0"/>
          </a:p>
          <a:p>
            <a:pPr marL="285750" indent="-285750" algn="just">
              <a:buFont typeface="Wingdings" panose="05000000000000000000" charset="0"/>
              <a:buChar char="Ø"/>
            </a:pPr>
            <a:r>
              <a:rPr lang="en-US" dirty="0"/>
              <a:t>The </a:t>
            </a:r>
            <a:r>
              <a:rPr lang="en-US" b="1" dirty="0"/>
              <a:t>CO</a:t>
            </a:r>
            <a:r>
              <a:rPr lang="en-US" dirty="0"/>
              <a:t> statements are defined by considering the course content covered in each module of a course.</a:t>
            </a:r>
          </a:p>
          <a:p>
            <a:pPr indent="0" algn="just">
              <a:buFont typeface="Wingdings" panose="05000000000000000000" charset="0"/>
              <a:buNone/>
            </a:pPr>
            <a:endParaRPr lang="en-US" sz="800" dirty="0"/>
          </a:p>
          <a:p>
            <a:pPr marL="285750" indent="-285750" algn="just">
              <a:buFont typeface="Wingdings" panose="05000000000000000000" charset="0"/>
              <a:buChar char="Ø"/>
            </a:pPr>
            <a:r>
              <a:rPr lang="en-US" dirty="0"/>
              <a:t>Focus on the learning that results from the course rather than describing activities or lessons that are in the course. Create statements that have a student focus rather than an instructor centric approach.</a:t>
            </a:r>
          </a:p>
          <a:p>
            <a:pPr indent="0" algn="just">
              <a:buFont typeface="Wingdings" panose="05000000000000000000" charset="0"/>
              <a:buNone/>
            </a:pPr>
            <a:endParaRPr lang="en-US" sz="800" dirty="0"/>
          </a:p>
          <a:p>
            <a:pPr marL="285750" indent="-285750" algn="just">
              <a:buFont typeface="Wingdings" panose="05000000000000000000" charset="0"/>
              <a:buChar char="Ø"/>
            </a:pPr>
            <a:r>
              <a:rPr lang="en-US" dirty="0"/>
              <a:t>For every course there may be 5 or 6 Course Outcomes.</a:t>
            </a:r>
          </a:p>
          <a:p>
            <a:pPr indent="0" algn="just">
              <a:buFont typeface="Wingdings" panose="05000000000000000000" charset="0"/>
              <a:buNone/>
            </a:pPr>
            <a:endParaRPr lang="en-US" sz="800" dirty="0"/>
          </a:p>
          <a:p>
            <a:pPr marL="285750" indent="-285750" algn="just">
              <a:buFont typeface="Wingdings" panose="05000000000000000000" charset="0"/>
              <a:buChar char="Ø"/>
            </a:pPr>
            <a:r>
              <a:rPr lang="en-US" dirty="0"/>
              <a:t>The keywords used to define CO are based on </a:t>
            </a:r>
            <a:r>
              <a:rPr lang="en-US" b="1" i="1" dirty="0"/>
              <a:t>Bloom’s Taxonomy</a:t>
            </a:r>
            <a:r>
              <a:rPr lang="en-US" dirty="0"/>
              <a:t>.</a:t>
            </a:r>
          </a:p>
          <a:p>
            <a:pPr indent="0" algn="just">
              <a:buFont typeface="Wingdings" panose="05000000000000000000" charset="0"/>
              <a:buNone/>
            </a:pPr>
            <a:endParaRPr lang="en-US" sz="800" dirty="0"/>
          </a:p>
          <a:p>
            <a:pPr marL="285750" indent="-285750" algn="just">
              <a:buFont typeface="Wingdings" panose="05000000000000000000" charset="0"/>
              <a:buChar char="Ø"/>
            </a:pPr>
            <a:r>
              <a:rPr lang="en-US" dirty="0"/>
              <a:t>It also helps the faculty in designing suitable delivery and assessment methods to achieve the designed Course Outcomes.</a:t>
            </a:r>
          </a:p>
        </p:txBody>
      </p:sp>
      <p:sp>
        <p:nvSpPr>
          <p:cNvPr id="10" name="Slide Number Placeholder 9">
            <a:extLst>
              <a:ext uri="{FF2B5EF4-FFF2-40B4-BE49-F238E27FC236}">
                <a16:creationId xmlns:a16="http://schemas.microsoft.com/office/drawing/2014/main" id="{3243F96C-5323-314E-461C-1FFB1F9CCB52}"/>
              </a:ext>
            </a:extLst>
          </p:cNvPr>
          <p:cNvSpPr>
            <a:spLocks noGrp="1"/>
          </p:cNvSpPr>
          <p:nvPr>
            <p:ph type="sldNum" sz="quarter" idx="12"/>
          </p:nvPr>
        </p:nvSpPr>
        <p:spPr/>
        <p:txBody>
          <a:bodyPr/>
          <a:lstStyle/>
          <a:p>
            <a:fld id="{EDD3062B-D212-4AF3-A7A0-B4B3A1568F67}" type="slidenum">
              <a:rPr lang="en-IN" smtClean="0"/>
              <a:t>31</a:t>
            </a:fld>
            <a:endParaRPr lang="en-I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txBox="1">
            <a:spLocks noGrp="1"/>
          </p:cNvSpPr>
          <p:nvPr>
            <p:ph type="title"/>
          </p:nvPr>
        </p:nvSpPr>
        <p:spPr>
          <a:xfrm>
            <a:off x="385192" y="611314"/>
            <a:ext cx="8507288" cy="706755"/>
          </a:xfrm>
          <a:prstGeom prst="rect">
            <a:avLst/>
          </a:prstGeom>
          <a:noFill/>
        </p:spPr>
        <p:txBody>
          <a:bodyPr wrap="square" rtlCol="0">
            <a:spAutoFit/>
          </a:bodyPr>
          <a:lstStyle/>
          <a:p>
            <a:pPr algn="l"/>
            <a:r>
              <a:rPr lang="en-US" sz="4000" b="1" dirty="0">
                <a:solidFill>
                  <a:schemeClr val="bg1"/>
                </a:solidFill>
              </a:rPr>
              <a:t>Introduction to CO and PO Mapping</a:t>
            </a:r>
            <a:endParaRPr lang="en-US" sz="4000" b="1" dirty="0">
              <a:solidFill>
                <a:schemeClr val="bg1"/>
              </a:solidFill>
              <a:latin typeface="+mj-lt"/>
            </a:endParaRPr>
          </a:p>
        </p:txBody>
      </p:sp>
      <p:sp>
        <p:nvSpPr>
          <p:cNvPr id="8" name="Content Placeholder 3"/>
          <p:cNvSpPr>
            <a:spLocks noGrp="1"/>
          </p:cNvSpPr>
          <p:nvPr>
            <p:ph idx="1"/>
          </p:nvPr>
        </p:nvSpPr>
        <p:spPr>
          <a:xfrm>
            <a:off x="395605" y="2011680"/>
            <a:ext cx="8425180" cy="4730115"/>
          </a:xfrm>
        </p:spPr>
        <p:txBody>
          <a:bodyPr>
            <a:noAutofit/>
          </a:bodyPr>
          <a:lstStyle/>
          <a:p>
            <a:pPr algn="just">
              <a:buClrTx/>
              <a:buFont typeface="Wingdings" panose="05000000000000000000" pitchFamily="2" charset="2"/>
              <a:buChar char="v"/>
            </a:pPr>
            <a:r>
              <a:rPr lang="en-US" sz="1800" dirty="0">
                <a:solidFill>
                  <a:schemeClr val="tx1"/>
                </a:solidFill>
              </a:rPr>
              <a:t>As per NBA (National Board of Accreditation) guidelines, 6 Course Outcomes (COs) must be defined for theory and laboratory courses.</a:t>
            </a:r>
          </a:p>
          <a:p>
            <a:pPr algn="just">
              <a:buClrTx/>
              <a:buFont typeface="Wingdings" panose="05000000000000000000" pitchFamily="2" charset="2"/>
              <a:buChar char="v"/>
            </a:pPr>
            <a:r>
              <a:rPr lang="en-US" sz="1800" dirty="0">
                <a:solidFill>
                  <a:schemeClr val="tx1"/>
                </a:solidFill>
              </a:rPr>
              <a:t>For courses with both theory and laboratory components, at least 8 COs are required, and no CO should be framed at the "Remember" level.</a:t>
            </a:r>
          </a:p>
          <a:p>
            <a:pPr algn="just">
              <a:buClrTx/>
              <a:buFont typeface="Wingdings" panose="05000000000000000000" pitchFamily="2" charset="2"/>
              <a:buChar char="v"/>
            </a:pPr>
            <a:r>
              <a:rPr lang="en-US" sz="1800" dirty="0">
                <a:solidFill>
                  <a:schemeClr val="tx1"/>
                </a:solidFill>
              </a:rPr>
              <a:t>Keep these essential points in mind while framing COs for a course.</a:t>
            </a:r>
          </a:p>
          <a:p>
            <a:pPr marL="0" indent="0" algn="just">
              <a:buClrTx/>
              <a:buFont typeface="Wingdings" panose="05000000000000000000" pitchFamily="2" charset="2"/>
              <a:buNone/>
            </a:pPr>
            <a:endParaRPr lang="en-US" sz="800" dirty="0">
              <a:solidFill>
                <a:schemeClr val="tx1"/>
              </a:solidFill>
            </a:endParaRPr>
          </a:p>
          <a:p>
            <a:pPr algn="just">
              <a:buClrTx/>
              <a:buNone/>
            </a:pPr>
            <a:r>
              <a:rPr lang="en-US" sz="1800" b="1" i="1" dirty="0">
                <a:solidFill>
                  <a:schemeClr val="tx1"/>
                </a:solidFill>
              </a:rPr>
              <a:t>Mapping COs with POs (Program Outcomes)</a:t>
            </a:r>
          </a:p>
          <a:p>
            <a:pPr algn="just">
              <a:buClrTx/>
              <a:buNone/>
            </a:pPr>
            <a:endParaRPr lang="en-US" sz="800" b="1" dirty="0">
              <a:solidFill>
                <a:schemeClr val="tx1"/>
              </a:solidFill>
            </a:endParaRPr>
          </a:p>
          <a:p>
            <a:pPr algn="just">
              <a:buClrTx/>
              <a:buFont typeface="Wingdings" panose="05000000000000000000" pitchFamily="2" charset="2"/>
              <a:buChar char="v"/>
            </a:pPr>
            <a:r>
              <a:rPr lang="en-US" sz="1800" dirty="0">
                <a:solidFill>
                  <a:schemeClr val="tx1"/>
                </a:solidFill>
              </a:rPr>
              <a:t>All COs should be mapped with PO1 to PO4 based on the respective CO level.</a:t>
            </a:r>
          </a:p>
          <a:p>
            <a:pPr algn="just">
              <a:buClrTx/>
              <a:buFont typeface="Wingdings" panose="05000000000000000000" pitchFamily="2" charset="2"/>
              <a:buChar char="v"/>
            </a:pPr>
            <a:r>
              <a:rPr lang="en-US" sz="1800" dirty="0">
                <a:solidFill>
                  <a:schemeClr val="tx1"/>
                </a:solidFill>
              </a:rPr>
              <a:t>The first four Program Outcomes (PO1 to PO4) are linked to cognitive domains and are focused on solving complex engineering problems. </a:t>
            </a:r>
            <a:r>
              <a:rPr lang="en-US" sz="1800" i="1" dirty="0">
                <a:solidFill>
                  <a:schemeClr val="tx1"/>
                </a:solidFill>
              </a:rPr>
              <a:t>These POs are mapped to different levels of cognitive skills:</a:t>
            </a:r>
          </a:p>
          <a:p>
            <a:pPr algn="just">
              <a:buClrTx/>
              <a:buFont typeface="Wingdings" panose="05000000000000000000" pitchFamily="2" charset="2"/>
              <a:buChar char="v"/>
            </a:pPr>
            <a:r>
              <a:rPr lang="en-US" sz="1800" b="1" dirty="0">
                <a:solidFill>
                  <a:schemeClr val="tx1"/>
                </a:solidFill>
              </a:rPr>
              <a:t>PO1: </a:t>
            </a:r>
            <a:r>
              <a:rPr lang="en-US" sz="1800" dirty="0">
                <a:solidFill>
                  <a:schemeClr val="tx1"/>
                </a:solidFill>
              </a:rPr>
              <a:t>K3 Level (</a:t>
            </a:r>
            <a:r>
              <a:rPr lang="en-US" sz="1800" b="1" i="1" dirty="0">
                <a:solidFill>
                  <a:schemeClr val="tx1"/>
                </a:solidFill>
              </a:rPr>
              <a:t>Application</a:t>
            </a:r>
            <a:r>
              <a:rPr lang="en-US" sz="1800" dirty="0">
                <a:solidFill>
                  <a:schemeClr val="tx1"/>
                </a:solidFill>
              </a:rPr>
              <a:t>)</a:t>
            </a:r>
          </a:p>
          <a:p>
            <a:pPr algn="just">
              <a:buClrTx/>
              <a:buFont typeface="Wingdings" panose="05000000000000000000" pitchFamily="2" charset="2"/>
              <a:buChar char="v"/>
            </a:pPr>
            <a:r>
              <a:rPr lang="en-US" sz="1800" b="1" dirty="0">
                <a:solidFill>
                  <a:schemeClr val="tx1"/>
                </a:solidFill>
              </a:rPr>
              <a:t>PO2:</a:t>
            </a:r>
            <a:r>
              <a:rPr lang="en-US" sz="1800" dirty="0">
                <a:solidFill>
                  <a:schemeClr val="tx1"/>
                </a:solidFill>
              </a:rPr>
              <a:t> K4 Level (</a:t>
            </a:r>
            <a:r>
              <a:rPr lang="en-US" sz="1800" b="1" i="1" dirty="0">
                <a:solidFill>
                  <a:schemeClr val="tx1"/>
                </a:solidFill>
              </a:rPr>
              <a:t>Analysis</a:t>
            </a:r>
            <a:r>
              <a:rPr lang="en-US" sz="1800" dirty="0">
                <a:solidFill>
                  <a:schemeClr val="tx1"/>
                </a:solidFill>
              </a:rPr>
              <a:t>)</a:t>
            </a:r>
          </a:p>
          <a:p>
            <a:pPr algn="just">
              <a:buClrTx/>
              <a:buFont typeface="Wingdings" panose="05000000000000000000" pitchFamily="2" charset="2"/>
              <a:buChar char="v"/>
            </a:pPr>
            <a:r>
              <a:rPr lang="en-US" sz="1800" b="1" dirty="0">
                <a:solidFill>
                  <a:schemeClr val="tx1"/>
                </a:solidFill>
              </a:rPr>
              <a:t>PO3:</a:t>
            </a:r>
            <a:r>
              <a:rPr lang="en-US" sz="1800" dirty="0">
                <a:solidFill>
                  <a:schemeClr val="tx1"/>
                </a:solidFill>
              </a:rPr>
              <a:t> K5 Level (</a:t>
            </a:r>
            <a:r>
              <a:rPr lang="en-US" sz="1800" b="1" i="1" dirty="0">
                <a:solidFill>
                  <a:schemeClr val="tx1"/>
                </a:solidFill>
              </a:rPr>
              <a:t>Synthesis</a:t>
            </a:r>
            <a:r>
              <a:rPr lang="en-US" sz="1800" dirty="0">
                <a:solidFill>
                  <a:schemeClr val="tx1"/>
                </a:solidFill>
              </a:rPr>
              <a:t>)</a:t>
            </a:r>
          </a:p>
          <a:p>
            <a:pPr algn="just">
              <a:buClrTx/>
              <a:buFont typeface="Wingdings" panose="05000000000000000000" pitchFamily="2" charset="2"/>
              <a:buChar char="v"/>
            </a:pPr>
            <a:r>
              <a:rPr lang="en-US" sz="1800" b="1" dirty="0">
                <a:solidFill>
                  <a:schemeClr val="tx1"/>
                </a:solidFill>
              </a:rPr>
              <a:t>PO4:</a:t>
            </a:r>
            <a:r>
              <a:rPr lang="en-US" sz="1800" dirty="0">
                <a:solidFill>
                  <a:schemeClr val="tx1"/>
                </a:solidFill>
              </a:rPr>
              <a:t> K6 Level (</a:t>
            </a:r>
            <a:r>
              <a:rPr lang="en-US" sz="1800" b="1" i="1" dirty="0">
                <a:solidFill>
                  <a:schemeClr val="tx1"/>
                </a:solidFill>
              </a:rPr>
              <a:t>Evaluation</a:t>
            </a:r>
            <a:r>
              <a:rPr lang="en-US" sz="1800" dirty="0">
                <a:solidFill>
                  <a:schemeClr val="tx1"/>
                </a:solidFill>
              </a:rPr>
              <a:t>)</a:t>
            </a:r>
          </a:p>
        </p:txBody>
      </p:sp>
      <p:sp>
        <p:nvSpPr>
          <p:cNvPr id="6" name="Slide Number Placeholder 5">
            <a:extLst>
              <a:ext uri="{FF2B5EF4-FFF2-40B4-BE49-F238E27FC236}">
                <a16:creationId xmlns:a16="http://schemas.microsoft.com/office/drawing/2014/main" id="{211647E2-4719-041B-FCF5-55F58CDD492B}"/>
              </a:ext>
            </a:extLst>
          </p:cNvPr>
          <p:cNvSpPr>
            <a:spLocks noGrp="1"/>
          </p:cNvSpPr>
          <p:nvPr>
            <p:ph type="sldNum" sz="quarter" idx="12"/>
          </p:nvPr>
        </p:nvSpPr>
        <p:spPr/>
        <p:txBody>
          <a:bodyPr/>
          <a:lstStyle/>
          <a:p>
            <a:fld id="{EDD3062B-D212-4AF3-A7A0-B4B3A1568F67}" type="slidenum">
              <a:rPr lang="en-IN" smtClean="0"/>
              <a:t>32</a:t>
            </a:fld>
            <a:endParaRPr lang="en-I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3"/>
          <p:cNvSpPr>
            <a:spLocks noGrp="1"/>
          </p:cNvSpPr>
          <p:nvPr>
            <p:ph idx="1"/>
          </p:nvPr>
        </p:nvSpPr>
        <p:spPr>
          <a:xfrm>
            <a:off x="179705" y="2672715"/>
            <a:ext cx="8785225" cy="4068445"/>
          </a:xfrm>
        </p:spPr>
        <p:txBody>
          <a:bodyPr>
            <a:noAutofit/>
          </a:bodyPr>
          <a:lstStyle/>
          <a:p>
            <a:pPr algn="just">
              <a:buClrTx/>
              <a:buFont typeface="Wingdings" panose="05000000000000000000" charset="0"/>
              <a:buChar char="Ø"/>
            </a:pPr>
            <a:r>
              <a:rPr lang="en-US" sz="1800" dirty="0">
                <a:solidFill>
                  <a:schemeClr val="tx1"/>
                </a:solidFill>
              </a:rPr>
              <a:t>Course Outcome is evaluated based on the performance of students in internal assessments, end semester examination of a course, course end seminar, one minute paper writing and feedback on course outcome. </a:t>
            </a:r>
          </a:p>
          <a:p>
            <a:pPr marL="0" indent="0" algn="just">
              <a:buClrTx/>
              <a:buFont typeface="Wingdings" panose="05000000000000000000" charset="0"/>
              <a:buNone/>
            </a:pPr>
            <a:endParaRPr lang="en-US" sz="1800" dirty="0">
              <a:solidFill>
                <a:schemeClr val="tx1"/>
              </a:solidFill>
            </a:endParaRPr>
          </a:p>
          <a:p>
            <a:pPr algn="just">
              <a:buClrTx/>
              <a:buFont typeface="Wingdings" panose="05000000000000000000" charset="0"/>
              <a:buChar char="Ø"/>
            </a:pPr>
            <a:r>
              <a:rPr lang="en-US" sz="1800" dirty="0">
                <a:solidFill>
                  <a:schemeClr val="tx1"/>
                </a:solidFill>
              </a:rPr>
              <a:t>Course end seminar, one minute paper writing and feedback on course outcome are the indirect measurement tools and internal assessments, end semester examination of a course are the direct method for CO assessment. </a:t>
            </a:r>
          </a:p>
          <a:p>
            <a:pPr marL="0" indent="0" algn="just">
              <a:buClrTx/>
              <a:buFont typeface="Wingdings" panose="05000000000000000000" charset="0"/>
              <a:buNone/>
            </a:pPr>
            <a:endParaRPr lang="en-US" sz="1800" dirty="0">
              <a:solidFill>
                <a:schemeClr val="tx1"/>
              </a:solidFill>
            </a:endParaRPr>
          </a:p>
          <a:p>
            <a:pPr algn="just">
              <a:buClrTx/>
              <a:buFont typeface="Wingdings" panose="05000000000000000000" charset="0"/>
              <a:buChar char="Ø"/>
            </a:pPr>
            <a:r>
              <a:rPr lang="en-US" sz="1800" dirty="0">
                <a:solidFill>
                  <a:schemeClr val="tx1"/>
                </a:solidFill>
              </a:rPr>
              <a:t>In direct assessment method, internal assessment (mid-term examinations, weekly quizzes and assignments are used for theory courses, rubrics based evaluation is used for seminar and projects courses) contributes </a:t>
            </a:r>
            <a:r>
              <a:rPr lang="en-US" sz="1800" b="1" dirty="0">
                <a:solidFill>
                  <a:schemeClr val="tx1"/>
                </a:solidFill>
              </a:rPr>
              <a:t>40% </a:t>
            </a:r>
            <a:r>
              <a:rPr lang="en-US" sz="1800" dirty="0">
                <a:solidFill>
                  <a:schemeClr val="tx1"/>
                </a:solidFill>
              </a:rPr>
              <a:t>to the total CO attainment. End term assessment contributes </a:t>
            </a:r>
            <a:r>
              <a:rPr lang="en-US" sz="1800" b="1" dirty="0">
                <a:solidFill>
                  <a:schemeClr val="tx1"/>
                </a:solidFill>
              </a:rPr>
              <a:t>60%</a:t>
            </a:r>
            <a:r>
              <a:rPr lang="en-US" sz="1800" dirty="0">
                <a:solidFill>
                  <a:schemeClr val="tx1"/>
                </a:solidFill>
              </a:rPr>
              <a:t> to the total attainment of a CO as shown in the flowchart below.</a:t>
            </a:r>
          </a:p>
        </p:txBody>
      </p:sp>
      <p:sp>
        <p:nvSpPr>
          <p:cNvPr id="4" name="TextBox 3"/>
          <p:cNvSpPr txBox="1"/>
          <p:nvPr/>
        </p:nvSpPr>
        <p:spPr>
          <a:xfrm>
            <a:off x="384810" y="332740"/>
            <a:ext cx="8507730" cy="1322070"/>
          </a:xfrm>
          <a:prstGeom prst="rect">
            <a:avLst/>
          </a:prstGeom>
          <a:noFill/>
        </p:spPr>
        <p:txBody>
          <a:bodyPr wrap="square" rtlCol="0">
            <a:spAutoFit/>
          </a:bodyPr>
          <a:lstStyle/>
          <a:p>
            <a:r>
              <a:rPr lang="en-US" sz="4000" b="1" dirty="0">
                <a:solidFill>
                  <a:schemeClr val="bg1"/>
                </a:solidFill>
                <a:latin typeface="+mj-lt"/>
              </a:rPr>
              <a:t>Assessment Process for CO Attainment (Theory Courses) </a:t>
            </a:r>
          </a:p>
        </p:txBody>
      </p:sp>
      <p:sp>
        <p:nvSpPr>
          <p:cNvPr id="13" name="Slide Number Placeholder 12">
            <a:extLst>
              <a:ext uri="{FF2B5EF4-FFF2-40B4-BE49-F238E27FC236}">
                <a16:creationId xmlns:a16="http://schemas.microsoft.com/office/drawing/2014/main" id="{C63D7CF4-AEE5-C8FF-8C82-E7A644D152AE}"/>
              </a:ext>
            </a:extLst>
          </p:cNvPr>
          <p:cNvSpPr>
            <a:spLocks noGrp="1"/>
          </p:cNvSpPr>
          <p:nvPr>
            <p:ph type="sldNum" sz="quarter" idx="12"/>
          </p:nvPr>
        </p:nvSpPr>
        <p:spPr/>
        <p:txBody>
          <a:bodyPr/>
          <a:lstStyle/>
          <a:p>
            <a:fld id="{EDD3062B-D212-4AF3-A7A0-B4B3A1568F67}" type="slidenum">
              <a:rPr lang="en-IN" smtClean="0"/>
              <a:t>33</a:t>
            </a:fld>
            <a:endParaRPr lang="en-I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65125" y="332740"/>
            <a:ext cx="8527415" cy="1322070"/>
          </a:xfrm>
          <a:prstGeom prst="rect">
            <a:avLst/>
          </a:prstGeom>
          <a:noFill/>
        </p:spPr>
        <p:txBody>
          <a:bodyPr wrap="square" rtlCol="0">
            <a:spAutoFit/>
          </a:bodyPr>
          <a:lstStyle/>
          <a:p>
            <a:r>
              <a:rPr lang="en-US" sz="4000" b="1" dirty="0">
                <a:solidFill>
                  <a:schemeClr val="bg1"/>
                </a:solidFill>
                <a:latin typeface="+mj-lt"/>
              </a:rPr>
              <a:t>Assessment Process for CO Attainment (Theory Courses) </a:t>
            </a:r>
          </a:p>
        </p:txBody>
      </p:sp>
      <p:pic>
        <p:nvPicPr>
          <p:cNvPr id="120834" name="Picture 2"/>
          <p:cNvPicPr>
            <a:picLocks noGrp="1" noChangeAspect="1" noChangeArrowheads="1"/>
          </p:cNvPicPr>
          <p:nvPr>
            <p:ph idx="1"/>
          </p:nvPr>
        </p:nvPicPr>
        <p:blipFill>
          <a:blip r:embed="rId2" cstate="print"/>
          <a:srcRect/>
          <a:stretch>
            <a:fillRect/>
          </a:stretch>
        </p:blipFill>
        <p:spPr bwMode="auto">
          <a:xfrm>
            <a:off x="495300" y="2420888"/>
            <a:ext cx="8153400" cy="3998119"/>
          </a:xfrm>
          <a:prstGeom prst="rect">
            <a:avLst/>
          </a:prstGeom>
          <a:noFill/>
          <a:ln w="9525">
            <a:noFill/>
            <a:miter lim="800000"/>
            <a:headEnd/>
            <a:tailEnd/>
          </a:ln>
          <a:effectLst/>
        </p:spPr>
      </p:pic>
      <p:sp>
        <p:nvSpPr>
          <p:cNvPr id="13" name="Slide Number Placeholder 12">
            <a:extLst>
              <a:ext uri="{FF2B5EF4-FFF2-40B4-BE49-F238E27FC236}">
                <a16:creationId xmlns:a16="http://schemas.microsoft.com/office/drawing/2014/main" id="{0D0DC791-47B1-13F5-C5D6-43B9651ACDD6}"/>
              </a:ext>
            </a:extLst>
          </p:cNvPr>
          <p:cNvSpPr>
            <a:spLocks noGrp="1"/>
          </p:cNvSpPr>
          <p:nvPr>
            <p:ph type="sldNum" sz="quarter" idx="12"/>
          </p:nvPr>
        </p:nvSpPr>
        <p:spPr/>
        <p:txBody>
          <a:bodyPr/>
          <a:lstStyle/>
          <a:p>
            <a:fld id="{EDD3062B-D212-4AF3-A7A0-B4B3A1568F67}" type="slidenum">
              <a:rPr lang="en-IN" smtClean="0"/>
              <a:t>34</a:t>
            </a:fld>
            <a:endParaRPr lang="en-I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txBox="1">
            <a:spLocks noGrp="1"/>
          </p:cNvSpPr>
          <p:nvPr>
            <p:ph type="title"/>
          </p:nvPr>
        </p:nvSpPr>
        <p:spPr>
          <a:xfrm>
            <a:off x="382905" y="365125"/>
            <a:ext cx="8303895" cy="1198880"/>
          </a:xfrm>
          <a:prstGeom prst="rect">
            <a:avLst/>
          </a:prstGeom>
          <a:noFill/>
        </p:spPr>
        <p:txBody>
          <a:bodyPr wrap="square" rtlCol="0">
            <a:spAutoFit/>
          </a:bodyPr>
          <a:lstStyle/>
          <a:p>
            <a:pPr algn="l"/>
            <a:r>
              <a:rPr lang="en-US" sz="3600" b="1" dirty="0"/>
              <a:t>Assessment Process for CO Attainment : </a:t>
            </a:r>
            <a:r>
              <a:rPr lang="en-US" sz="3600" b="1" i="1" dirty="0"/>
              <a:t>Direct method</a:t>
            </a:r>
            <a:r>
              <a:rPr lang="en-US" sz="3600" b="1" dirty="0"/>
              <a:t> </a:t>
            </a:r>
            <a:endParaRPr lang="en-US" sz="3600" b="1" dirty="0">
              <a:solidFill>
                <a:schemeClr val="bg1"/>
              </a:solidFill>
              <a:latin typeface="+mj-lt"/>
            </a:endParaRPr>
          </a:p>
        </p:txBody>
      </p:sp>
      <p:sp>
        <p:nvSpPr>
          <p:cNvPr id="8" name="Content Placeholder 3"/>
          <p:cNvSpPr>
            <a:spLocks noGrp="1"/>
          </p:cNvSpPr>
          <p:nvPr>
            <p:ph idx="1"/>
          </p:nvPr>
        </p:nvSpPr>
        <p:spPr>
          <a:xfrm>
            <a:off x="251460" y="2661920"/>
            <a:ext cx="8568690" cy="3935095"/>
          </a:xfrm>
        </p:spPr>
        <p:txBody>
          <a:bodyPr>
            <a:noAutofit/>
          </a:bodyPr>
          <a:lstStyle/>
          <a:p>
            <a:pPr algn="just">
              <a:buClrTx/>
              <a:buFont typeface="Wingdings" panose="05000000000000000000" pitchFamily="2" charset="2"/>
              <a:buChar char="v"/>
            </a:pPr>
            <a:r>
              <a:rPr lang="en-US" sz="1800" dirty="0">
                <a:solidFill>
                  <a:schemeClr val="tx1"/>
                </a:solidFill>
              </a:rPr>
              <a:t>Every mid-exam question, every quiz question and every assignment is mapped to a specific CO. </a:t>
            </a:r>
          </a:p>
          <a:p>
            <a:pPr marL="0" indent="0" algn="just">
              <a:buClrTx/>
              <a:buFont typeface="Wingdings" panose="05000000000000000000" pitchFamily="2" charset="2"/>
              <a:buNone/>
            </a:pPr>
            <a:endParaRPr lang="en-US" sz="900" dirty="0">
              <a:solidFill>
                <a:schemeClr val="tx1"/>
              </a:solidFill>
            </a:endParaRPr>
          </a:p>
          <a:p>
            <a:pPr algn="just">
              <a:buClrTx/>
              <a:buFont typeface="Wingdings" panose="05000000000000000000" pitchFamily="2" charset="2"/>
              <a:buChar char="v"/>
            </a:pPr>
            <a:r>
              <a:rPr lang="en-US" sz="1800" dirty="0">
                <a:solidFill>
                  <a:schemeClr val="tx1"/>
                </a:solidFill>
              </a:rPr>
              <a:t>For practical courses, seminars and projects, rubrics should be mapped with every CO of that course. </a:t>
            </a:r>
          </a:p>
          <a:p>
            <a:pPr marL="0" indent="0" algn="just">
              <a:buClrTx/>
              <a:buFont typeface="Wingdings" panose="05000000000000000000" pitchFamily="2" charset="2"/>
              <a:buNone/>
            </a:pPr>
            <a:endParaRPr lang="en-US" sz="800" dirty="0">
              <a:solidFill>
                <a:schemeClr val="tx1"/>
              </a:solidFill>
            </a:endParaRPr>
          </a:p>
          <a:p>
            <a:pPr algn="just">
              <a:buClrTx/>
              <a:buFont typeface="Wingdings" panose="05000000000000000000" pitchFamily="2" charset="2"/>
              <a:buChar char="v"/>
            </a:pPr>
            <a:r>
              <a:rPr lang="en-US" sz="1800" dirty="0">
                <a:solidFill>
                  <a:schemeClr val="tx1"/>
                </a:solidFill>
              </a:rPr>
              <a:t>Thereafter, a CO wise cut-off value is taken based on the average marks scored by the students for that CO or a threshold mark such as 60% of the maximum marks allocated that CO. </a:t>
            </a:r>
          </a:p>
          <a:p>
            <a:pPr marL="0" indent="0" algn="just">
              <a:buClrTx/>
              <a:buFont typeface="Wingdings" panose="05000000000000000000" pitchFamily="2" charset="2"/>
              <a:buNone/>
            </a:pPr>
            <a:endParaRPr lang="en-US" sz="800" dirty="0">
              <a:solidFill>
                <a:schemeClr val="tx1"/>
              </a:solidFill>
            </a:endParaRPr>
          </a:p>
          <a:p>
            <a:pPr algn="just">
              <a:buClrTx/>
              <a:buFont typeface="Wingdings" panose="05000000000000000000" pitchFamily="2" charset="2"/>
              <a:buChar char="v"/>
            </a:pPr>
            <a:r>
              <a:rPr lang="en-US" sz="1800" dirty="0">
                <a:solidFill>
                  <a:schemeClr val="tx1"/>
                </a:solidFill>
              </a:rPr>
              <a:t>The number of students with their marks in a CO under consideration, above the cutoff  value is considered for the CO attainment. </a:t>
            </a:r>
          </a:p>
          <a:p>
            <a:pPr marL="0" indent="0" algn="just">
              <a:buClrTx/>
              <a:buFont typeface="Wingdings" panose="05000000000000000000" pitchFamily="2" charset="2"/>
              <a:buNone/>
            </a:pPr>
            <a:endParaRPr lang="en-US" sz="800" dirty="0">
              <a:solidFill>
                <a:schemeClr val="tx1"/>
              </a:solidFill>
            </a:endParaRPr>
          </a:p>
          <a:p>
            <a:pPr algn="just">
              <a:buClrTx/>
              <a:buFont typeface="Wingdings" panose="05000000000000000000" pitchFamily="2" charset="2"/>
              <a:buChar char="v"/>
            </a:pPr>
            <a:r>
              <a:rPr lang="en-US" sz="1800" dirty="0">
                <a:solidFill>
                  <a:schemeClr val="tx1"/>
                </a:solidFill>
              </a:rPr>
              <a:t>The documentation of the CO attainment level of the respective semester courses is presented in BOS meeting. </a:t>
            </a:r>
          </a:p>
        </p:txBody>
      </p:sp>
      <p:sp>
        <p:nvSpPr>
          <p:cNvPr id="6" name="Slide Number Placeholder 5">
            <a:extLst>
              <a:ext uri="{FF2B5EF4-FFF2-40B4-BE49-F238E27FC236}">
                <a16:creationId xmlns:a16="http://schemas.microsoft.com/office/drawing/2014/main" id="{5C3FBD84-31B4-AD18-D90F-39F782147525}"/>
              </a:ext>
            </a:extLst>
          </p:cNvPr>
          <p:cNvSpPr>
            <a:spLocks noGrp="1"/>
          </p:cNvSpPr>
          <p:nvPr>
            <p:ph type="sldNum" sz="quarter" idx="12"/>
          </p:nvPr>
        </p:nvSpPr>
        <p:spPr/>
        <p:txBody>
          <a:bodyPr/>
          <a:lstStyle/>
          <a:p>
            <a:fld id="{EDD3062B-D212-4AF3-A7A0-B4B3A1568F67}" type="slidenum">
              <a:rPr lang="en-IN" smtClean="0"/>
              <a:t>35</a:t>
            </a:fld>
            <a:endParaRPr lang="en-IN"/>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txBox="1">
            <a:spLocks noGrp="1"/>
          </p:cNvSpPr>
          <p:nvPr>
            <p:ph type="title"/>
          </p:nvPr>
        </p:nvSpPr>
        <p:spPr>
          <a:xfrm>
            <a:off x="464820" y="611505"/>
            <a:ext cx="8221980" cy="706755"/>
          </a:xfrm>
          <a:prstGeom prst="rect">
            <a:avLst/>
          </a:prstGeom>
          <a:noFill/>
        </p:spPr>
        <p:txBody>
          <a:bodyPr wrap="square" rtlCol="0">
            <a:spAutoFit/>
          </a:bodyPr>
          <a:lstStyle/>
          <a:p>
            <a:pPr algn="l"/>
            <a:r>
              <a:rPr lang="en-US" sz="4000" b="1" dirty="0">
                <a:solidFill>
                  <a:schemeClr val="bg1"/>
                </a:solidFill>
              </a:rPr>
              <a:t>Example of CO Mapping</a:t>
            </a:r>
            <a:endParaRPr lang="en-US" sz="4000" b="1" dirty="0">
              <a:solidFill>
                <a:schemeClr val="bg1"/>
              </a:solidFill>
              <a:latin typeface="+mj-lt"/>
            </a:endParaRPr>
          </a:p>
        </p:txBody>
      </p:sp>
      <p:sp>
        <p:nvSpPr>
          <p:cNvPr id="8" name="Content Placeholder 3"/>
          <p:cNvSpPr>
            <a:spLocks noGrp="1"/>
          </p:cNvSpPr>
          <p:nvPr>
            <p:ph idx="1"/>
          </p:nvPr>
        </p:nvSpPr>
        <p:spPr>
          <a:xfrm>
            <a:off x="251460" y="2451735"/>
            <a:ext cx="8496935" cy="4145280"/>
          </a:xfrm>
        </p:spPr>
        <p:txBody>
          <a:bodyPr>
            <a:noAutofit/>
          </a:bodyPr>
          <a:lstStyle/>
          <a:p>
            <a:pPr algn="just">
              <a:buClrTx/>
              <a:buFont typeface="Wingdings" panose="05000000000000000000" pitchFamily="2" charset="2"/>
              <a:buChar char="v"/>
            </a:pPr>
            <a:r>
              <a:rPr lang="en-US" sz="1800" dirty="0">
                <a:solidFill>
                  <a:schemeClr val="tx1"/>
                </a:solidFill>
              </a:rPr>
              <a:t>If a CO is framed at K2 level, it can be mapped to PO1 and PO2 with correlation values of 2 and 1, respectively.</a:t>
            </a:r>
          </a:p>
          <a:p>
            <a:pPr algn="just">
              <a:buClrTx/>
              <a:buFont typeface="Wingdings" panose="05000000000000000000" pitchFamily="2" charset="2"/>
              <a:buChar char="v"/>
            </a:pPr>
            <a:r>
              <a:rPr lang="en-US" sz="1800" dirty="0">
                <a:solidFill>
                  <a:schemeClr val="tx1"/>
                </a:solidFill>
              </a:rPr>
              <a:t>For a CO at K3 level, map it to PO1, PO2, and PO3 with correlation values of 3, 2, and 1.</a:t>
            </a:r>
          </a:p>
          <a:p>
            <a:pPr algn="just">
              <a:buClrTx/>
              <a:buFont typeface="Wingdings" panose="05000000000000000000" pitchFamily="2" charset="2"/>
              <a:buChar char="v"/>
            </a:pPr>
            <a:r>
              <a:rPr lang="en-US" sz="1800" dirty="0">
                <a:solidFill>
                  <a:schemeClr val="tx1"/>
                </a:solidFill>
              </a:rPr>
              <a:t>Similarly, for a K4 level CO, the mapping could be 3, 2, 1.</a:t>
            </a:r>
          </a:p>
          <a:p>
            <a:pPr algn="just">
              <a:buClrTx/>
              <a:buFont typeface="Wingdings" panose="05000000000000000000" pitchFamily="2" charset="2"/>
              <a:buChar char="v"/>
            </a:pPr>
            <a:r>
              <a:rPr lang="en-US" sz="1800" dirty="0">
                <a:solidFill>
                  <a:schemeClr val="tx1"/>
                </a:solidFill>
              </a:rPr>
              <a:t>Use this template to align your COs with PO1 to PO4.</a:t>
            </a:r>
          </a:p>
          <a:p>
            <a:pPr algn="just">
              <a:buClrTx/>
              <a:buNone/>
            </a:pPr>
            <a:endParaRPr lang="en-US" sz="800" dirty="0">
              <a:solidFill>
                <a:schemeClr val="tx1"/>
              </a:solidFill>
            </a:endParaRPr>
          </a:p>
          <a:p>
            <a:pPr algn="just">
              <a:buClrTx/>
              <a:buNone/>
            </a:pPr>
            <a:r>
              <a:rPr lang="en-US" sz="1800" b="1" i="1" dirty="0">
                <a:solidFill>
                  <a:schemeClr val="tx1"/>
                </a:solidFill>
              </a:rPr>
              <a:t>Assessment Tools for PO1 to PO4</a:t>
            </a:r>
          </a:p>
          <a:p>
            <a:pPr algn="just">
              <a:buClrTx/>
              <a:buNone/>
            </a:pPr>
            <a:endParaRPr lang="en-US" sz="800" b="1" i="1" dirty="0">
              <a:solidFill>
                <a:schemeClr val="tx1"/>
              </a:solidFill>
            </a:endParaRPr>
          </a:p>
          <a:p>
            <a:pPr algn="just">
              <a:buClrTx/>
              <a:buFont typeface="Wingdings" panose="05000000000000000000" pitchFamily="2" charset="2"/>
              <a:buChar char="v"/>
            </a:pPr>
            <a:r>
              <a:rPr lang="en-US" sz="1800" i="1" dirty="0">
                <a:solidFill>
                  <a:schemeClr val="tx1"/>
                </a:solidFill>
              </a:rPr>
              <a:t>Common assessment tools for</a:t>
            </a:r>
            <a:r>
              <a:rPr lang="en-US" sz="1800" dirty="0">
                <a:solidFill>
                  <a:schemeClr val="tx1"/>
                </a:solidFill>
              </a:rPr>
              <a:t> PO1 to PO4 i</a:t>
            </a:r>
            <a:r>
              <a:rPr lang="en-US" sz="1800" i="1" dirty="0">
                <a:solidFill>
                  <a:schemeClr val="tx1"/>
                </a:solidFill>
              </a:rPr>
              <a:t>nclude:</a:t>
            </a:r>
          </a:p>
          <a:p>
            <a:pPr algn="just">
              <a:buClrTx/>
              <a:buFont typeface="Wingdings" panose="05000000000000000000" pitchFamily="2" charset="2"/>
              <a:buChar char="v"/>
            </a:pPr>
            <a:r>
              <a:rPr lang="en-US" sz="1800" dirty="0">
                <a:solidFill>
                  <a:schemeClr val="tx1"/>
                </a:solidFill>
              </a:rPr>
              <a:t>Class tests, centralized internal tests (sometimes called common internal tests), model exams, semester examinations, assignments, quizzes, and mini-projects.</a:t>
            </a:r>
          </a:p>
          <a:p>
            <a:pPr algn="just">
              <a:buClrTx/>
              <a:buFont typeface="Wingdings" panose="05000000000000000000" pitchFamily="2" charset="2"/>
              <a:buChar char="v"/>
            </a:pPr>
            <a:r>
              <a:rPr lang="en-US" sz="1800" dirty="0">
                <a:solidFill>
                  <a:schemeClr val="tx1"/>
                </a:solidFill>
              </a:rPr>
              <a:t>These tools are typically used to assess PO1 to PO4</a:t>
            </a:r>
          </a:p>
          <a:p>
            <a:pPr algn="just">
              <a:buClrTx/>
              <a:buFont typeface="Wingdings" panose="05000000000000000000" pitchFamily="2" charset="2"/>
              <a:buChar char="v"/>
            </a:pPr>
            <a:r>
              <a:rPr lang="en-US" sz="1800" dirty="0">
                <a:solidFill>
                  <a:schemeClr val="tx1"/>
                </a:solidFill>
              </a:rPr>
              <a:t>For PO5 to PO12, other assessment tools are utilized. These assessments focus more on practical skills and outcomes and are not limited to traditional tests and exams.</a:t>
            </a:r>
          </a:p>
          <a:p>
            <a:pPr algn="just">
              <a:buClrTx/>
              <a:buNone/>
            </a:pPr>
            <a:endParaRPr lang="en-US" sz="1800" dirty="0">
              <a:solidFill>
                <a:schemeClr val="tx1"/>
              </a:solidFill>
            </a:endParaRPr>
          </a:p>
          <a:p>
            <a:pPr algn="just">
              <a:buClrTx/>
              <a:buNone/>
            </a:pPr>
            <a:endParaRPr lang="en-US" sz="1800" dirty="0">
              <a:solidFill>
                <a:schemeClr val="tx1"/>
              </a:solidFill>
            </a:endParaRPr>
          </a:p>
          <a:p>
            <a:pPr algn="just">
              <a:buClrTx/>
              <a:buNone/>
            </a:pPr>
            <a:endParaRPr lang="en-US" sz="1800" dirty="0">
              <a:solidFill>
                <a:schemeClr val="tx1"/>
              </a:solidFill>
            </a:endParaRPr>
          </a:p>
        </p:txBody>
      </p:sp>
      <p:sp>
        <p:nvSpPr>
          <p:cNvPr id="6" name="Slide Number Placeholder 5">
            <a:extLst>
              <a:ext uri="{FF2B5EF4-FFF2-40B4-BE49-F238E27FC236}">
                <a16:creationId xmlns:a16="http://schemas.microsoft.com/office/drawing/2014/main" id="{54F8F762-B582-5607-1451-87F0E8DF2BC0}"/>
              </a:ext>
            </a:extLst>
          </p:cNvPr>
          <p:cNvSpPr>
            <a:spLocks noGrp="1"/>
          </p:cNvSpPr>
          <p:nvPr>
            <p:ph type="sldNum" sz="quarter" idx="12"/>
          </p:nvPr>
        </p:nvSpPr>
        <p:spPr/>
        <p:txBody>
          <a:bodyPr/>
          <a:lstStyle/>
          <a:p>
            <a:fld id="{EDD3062B-D212-4AF3-A7A0-B4B3A1568F67}" type="slidenum">
              <a:rPr lang="en-IN" smtClean="0"/>
              <a:t>36</a:t>
            </a:fld>
            <a:endParaRPr lang="en-I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txBox="1">
            <a:spLocks noGrp="1"/>
          </p:cNvSpPr>
          <p:nvPr>
            <p:ph type="title"/>
          </p:nvPr>
        </p:nvSpPr>
        <p:spPr>
          <a:xfrm>
            <a:off x="464820" y="303530"/>
            <a:ext cx="8221980" cy="1322070"/>
          </a:xfrm>
          <a:prstGeom prst="rect">
            <a:avLst/>
          </a:prstGeom>
          <a:noFill/>
        </p:spPr>
        <p:txBody>
          <a:bodyPr wrap="square" rtlCol="0">
            <a:spAutoFit/>
          </a:bodyPr>
          <a:lstStyle/>
          <a:p>
            <a:pPr algn="l"/>
            <a:r>
              <a:rPr lang="en-US" sz="4000" b="1" dirty="0">
                <a:solidFill>
                  <a:schemeClr val="bg1"/>
                </a:solidFill>
              </a:rPr>
              <a:t>Mapping COs with PO5 </a:t>
            </a:r>
            <a:br>
              <a:rPr lang="en-US" sz="4000" b="1" dirty="0">
                <a:solidFill>
                  <a:schemeClr val="bg1"/>
                </a:solidFill>
              </a:rPr>
            </a:br>
            <a:r>
              <a:rPr lang="en-US" sz="4000" b="1" dirty="0">
                <a:solidFill>
                  <a:schemeClr val="bg1"/>
                </a:solidFill>
              </a:rPr>
              <a:t>(Modern Tool Usage)</a:t>
            </a:r>
            <a:endParaRPr lang="en-US" sz="4000" b="1" dirty="0">
              <a:solidFill>
                <a:schemeClr val="bg1"/>
              </a:solidFill>
              <a:latin typeface="+mj-lt"/>
            </a:endParaRPr>
          </a:p>
        </p:txBody>
      </p:sp>
      <p:sp>
        <p:nvSpPr>
          <p:cNvPr id="8" name="Content Placeholder 3"/>
          <p:cNvSpPr>
            <a:spLocks noGrp="1"/>
          </p:cNvSpPr>
          <p:nvPr>
            <p:ph idx="1"/>
          </p:nvPr>
        </p:nvSpPr>
        <p:spPr>
          <a:xfrm>
            <a:off x="323215" y="2390775"/>
            <a:ext cx="8496935" cy="4066540"/>
          </a:xfrm>
        </p:spPr>
        <p:txBody>
          <a:bodyPr>
            <a:noAutofit/>
          </a:bodyPr>
          <a:lstStyle/>
          <a:p>
            <a:pPr algn="just">
              <a:buClrTx/>
              <a:buFont typeface="Wingdings" panose="05000000000000000000" pitchFamily="2" charset="2"/>
              <a:buChar char="v"/>
            </a:pPr>
            <a:r>
              <a:rPr lang="en-US" sz="1800" dirty="0">
                <a:solidFill>
                  <a:schemeClr val="tx1"/>
                </a:solidFill>
              </a:rPr>
              <a:t>PO5 focuses on the use of modern tools in engineering.</a:t>
            </a:r>
          </a:p>
          <a:p>
            <a:pPr algn="just">
              <a:buClrTx/>
              <a:buFont typeface="Wingdings" panose="05000000000000000000" pitchFamily="2" charset="2"/>
              <a:buChar char="v"/>
            </a:pPr>
            <a:r>
              <a:rPr lang="en-US" sz="1800" dirty="0">
                <a:solidFill>
                  <a:schemeClr val="tx1"/>
                </a:solidFill>
              </a:rPr>
              <a:t>High correlation (3): If students are able to demonstrate a concept using modern tools.</a:t>
            </a:r>
          </a:p>
          <a:p>
            <a:pPr algn="just">
              <a:buClrTx/>
              <a:buFont typeface="Wingdings" panose="05000000000000000000" pitchFamily="2" charset="2"/>
              <a:buChar char="v"/>
            </a:pPr>
            <a:r>
              <a:rPr lang="en-US" sz="1800" dirty="0">
                <a:solidFill>
                  <a:schemeClr val="tx1"/>
                </a:solidFill>
              </a:rPr>
              <a:t>Medium correlation (2): If students are able to explain a concept using the tools.</a:t>
            </a:r>
          </a:p>
          <a:p>
            <a:pPr algn="just">
              <a:buClrTx/>
              <a:buFont typeface="Wingdings" panose="05000000000000000000" pitchFamily="2" charset="2"/>
              <a:buChar char="v"/>
            </a:pPr>
            <a:r>
              <a:rPr lang="en-US" sz="1800" dirty="0">
                <a:solidFill>
                  <a:schemeClr val="tx1"/>
                </a:solidFill>
              </a:rPr>
              <a:t>Low correlation (1): If students can only list tools or syntax used to implement the concept.</a:t>
            </a:r>
          </a:p>
          <a:p>
            <a:pPr algn="just">
              <a:buClrTx/>
              <a:buNone/>
            </a:pPr>
            <a:endParaRPr lang="en-US" sz="800" dirty="0">
              <a:solidFill>
                <a:schemeClr val="tx1"/>
              </a:solidFill>
            </a:endParaRPr>
          </a:p>
          <a:p>
            <a:pPr algn="just">
              <a:buClrTx/>
              <a:buNone/>
            </a:pPr>
            <a:r>
              <a:rPr lang="en-US" sz="1800" b="1" i="1" dirty="0">
                <a:solidFill>
                  <a:schemeClr val="tx1"/>
                </a:solidFill>
              </a:rPr>
              <a:t> Assessment for PO5</a:t>
            </a:r>
          </a:p>
          <a:p>
            <a:pPr algn="just">
              <a:buClrTx/>
              <a:buNone/>
            </a:pPr>
            <a:endParaRPr lang="en-US" sz="800" b="1" i="1" dirty="0">
              <a:solidFill>
                <a:schemeClr val="tx1"/>
              </a:solidFill>
            </a:endParaRPr>
          </a:p>
          <a:p>
            <a:pPr algn="just">
              <a:buClrTx/>
              <a:buFont typeface="Wingdings" panose="05000000000000000000" pitchFamily="2" charset="2"/>
              <a:buChar char="v"/>
            </a:pPr>
            <a:r>
              <a:rPr lang="en-US" sz="1800" dirty="0">
                <a:solidFill>
                  <a:schemeClr val="tx1"/>
                </a:solidFill>
              </a:rPr>
              <a:t>You can assign assignments or tutorials where students use modern tools to implement concepts. The extent to which students complete the tasks (e.g., meeting the specifications) will determine their attainment levels (3, 2, 1, or 0).</a:t>
            </a:r>
          </a:p>
          <a:p>
            <a:pPr algn="just">
              <a:buClrTx/>
              <a:buFont typeface="Wingdings" panose="05000000000000000000" pitchFamily="2" charset="2"/>
              <a:buChar char="v"/>
            </a:pPr>
            <a:r>
              <a:rPr lang="en-US" sz="1800" dirty="0">
                <a:solidFill>
                  <a:schemeClr val="tx1"/>
                </a:solidFill>
              </a:rPr>
              <a:t>These tools are typically used to assess PO1 to PO4</a:t>
            </a:r>
          </a:p>
          <a:p>
            <a:pPr algn="just">
              <a:buClrTx/>
              <a:buFont typeface="Wingdings" panose="05000000000000000000" pitchFamily="2" charset="2"/>
              <a:buChar char="v"/>
            </a:pPr>
            <a:r>
              <a:rPr lang="en-US" sz="1800" dirty="0">
                <a:solidFill>
                  <a:schemeClr val="tx1"/>
                </a:solidFill>
              </a:rPr>
              <a:t>For PO5 to PO12, other assessment tools are utilized. These assessments focus more on practical skills and outcomes and are not limited to traditional tests and exams.</a:t>
            </a:r>
          </a:p>
        </p:txBody>
      </p:sp>
      <p:sp>
        <p:nvSpPr>
          <p:cNvPr id="6" name="Slide Number Placeholder 5">
            <a:extLst>
              <a:ext uri="{FF2B5EF4-FFF2-40B4-BE49-F238E27FC236}">
                <a16:creationId xmlns:a16="http://schemas.microsoft.com/office/drawing/2014/main" id="{19A0C442-22D4-3100-1036-CB493AA4241D}"/>
              </a:ext>
            </a:extLst>
          </p:cNvPr>
          <p:cNvSpPr>
            <a:spLocks noGrp="1"/>
          </p:cNvSpPr>
          <p:nvPr>
            <p:ph type="sldNum" sz="quarter" idx="12"/>
          </p:nvPr>
        </p:nvSpPr>
        <p:spPr/>
        <p:txBody>
          <a:bodyPr/>
          <a:lstStyle/>
          <a:p>
            <a:fld id="{EDD3062B-D212-4AF3-A7A0-B4B3A1568F67}" type="slidenum">
              <a:rPr lang="en-IN" smtClean="0"/>
              <a:t>37</a:t>
            </a:fld>
            <a:endParaRPr lang="en-I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txBox="1">
            <a:spLocks noGrp="1"/>
          </p:cNvSpPr>
          <p:nvPr>
            <p:ph type="title"/>
          </p:nvPr>
        </p:nvSpPr>
        <p:spPr>
          <a:xfrm>
            <a:off x="372745" y="303530"/>
            <a:ext cx="8314055" cy="1322070"/>
          </a:xfrm>
          <a:prstGeom prst="rect">
            <a:avLst/>
          </a:prstGeom>
          <a:noFill/>
        </p:spPr>
        <p:txBody>
          <a:bodyPr wrap="square" rtlCol="0">
            <a:spAutoFit/>
          </a:bodyPr>
          <a:lstStyle/>
          <a:p>
            <a:pPr algn="l"/>
            <a:r>
              <a:rPr lang="en-US" sz="4000" b="1" dirty="0">
                <a:solidFill>
                  <a:schemeClr val="bg1"/>
                </a:solidFill>
              </a:rPr>
              <a:t>Mapping COs with PO7 </a:t>
            </a:r>
            <a:br>
              <a:rPr lang="en-US" sz="4000" b="1" dirty="0">
                <a:solidFill>
                  <a:schemeClr val="bg1"/>
                </a:solidFill>
              </a:rPr>
            </a:br>
            <a:r>
              <a:rPr lang="en-US" sz="4000" b="1" dirty="0">
                <a:solidFill>
                  <a:schemeClr val="bg1"/>
                </a:solidFill>
              </a:rPr>
              <a:t>(Environment and Sustainability)</a:t>
            </a:r>
          </a:p>
        </p:txBody>
      </p:sp>
      <p:sp>
        <p:nvSpPr>
          <p:cNvPr id="8" name="Content Placeholder 3"/>
          <p:cNvSpPr>
            <a:spLocks noGrp="1"/>
          </p:cNvSpPr>
          <p:nvPr>
            <p:ph idx="1"/>
          </p:nvPr>
        </p:nvSpPr>
        <p:spPr>
          <a:xfrm>
            <a:off x="179512" y="2204864"/>
            <a:ext cx="8964488" cy="4393233"/>
          </a:xfrm>
        </p:spPr>
        <p:txBody>
          <a:bodyPr>
            <a:noAutofit/>
          </a:bodyPr>
          <a:lstStyle/>
          <a:p>
            <a:pPr algn="just">
              <a:buClrTx/>
              <a:buFont typeface="Wingdings" panose="05000000000000000000" pitchFamily="2" charset="2"/>
              <a:buChar char="v"/>
            </a:pPr>
            <a:r>
              <a:rPr lang="en-US" sz="1800" dirty="0">
                <a:solidFill>
                  <a:schemeClr val="tx1"/>
                </a:solidFill>
              </a:rPr>
              <a:t>PO7 deals with environmental sustainability and the impact of engineering solutions.</a:t>
            </a:r>
          </a:p>
          <a:p>
            <a:pPr algn="just">
              <a:buClrTx/>
              <a:buFont typeface="Wingdings" panose="05000000000000000000" pitchFamily="2" charset="2"/>
              <a:buChar char="v"/>
            </a:pPr>
            <a:r>
              <a:rPr lang="en-US" sz="1800" dirty="0">
                <a:solidFill>
                  <a:schemeClr val="tx1"/>
                </a:solidFill>
              </a:rPr>
              <a:t>Courses like Environmental Science (EVS) and projects dealing with sustainable development can be mapped with high correlation.</a:t>
            </a:r>
          </a:p>
          <a:p>
            <a:pPr algn="just">
              <a:buClrTx/>
              <a:buFont typeface="Wingdings" panose="05000000000000000000" pitchFamily="2" charset="2"/>
              <a:buChar char="v"/>
            </a:pPr>
            <a:r>
              <a:rPr lang="en-US" sz="1800" dirty="0">
                <a:solidFill>
                  <a:schemeClr val="tx1"/>
                </a:solidFill>
              </a:rPr>
              <a:t>All COs of EVS courses will be highly correlated with PO7.</a:t>
            </a:r>
          </a:p>
          <a:p>
            <a:pPr algn="just">
              <a:buClrTx/>
              <a:buFont typeface="Wingdings" panose="05000000000000000000" pitchFamily="2" charset="2"/>
              <a:buChar char="v"/>
            </a:pPr>
            <a:r>
              <a:rPr lang="en-US" sz="1800" dirty="0">
                <a:solidFill>
                  <a:schemeClr val="tx1"/>
                </a:solidFill>
              </a:rPr>
              <a:t>Mini-projects and projects that address environmental and sustainability issues should also be mapped with PO7.</a:t>
            </a:r>
          </a:p>
          <a:p>
            <a:pPr algn="just">
              <a:buClrTx/>
              <a:buNone/>
            </a:pPr>
            <a:r>
              <a:rPr lang="en-US" sz="1800" b="1" i="1" dirty="0">
                <a:solidFill>
                  <a:schemeClr val="tx1"/>
                </a:solidFill>
              </a:rPr>
              <a:t>Mapping COs with PO8 (Ethics)</a:t>
            </a:r>
          </a:p>
          <a:p>
            <a:pPr algn="just">
              <a:buClrTx/>
              <a:buFont typeface="Wingdings" panose="05000000000000000000" pitchFamily="2" charset="2"/>
              <a:buChar char="v"/>
            </a:pPr>
            <a:r>
              <a:rPr lang="en-US" sz="1800" dirty="0">
                <a:solidFill>
                  <a:schemeClr val="tx1"/>
                </a:solidFill>
              </a:rPr>
              <a:t>PO8 focuses on ethics and responsibilities in engineering practice.</a:t>
            </a:r>
          </a:p>
          <a:p>
            <a:pPr algn="just">
              <a:buClrTx/>
              <a:buFont typeface="Wingdings" panose="05000000000000000000" pitchFamily="2" charset="2"/>
              <a:buChar char="v"/>
            </a:pPr>
            <a:r>
              <a:rPr lang="en-US" sz="1800" dirty="0">
                <a:solidFill>
                  <a:schemeClr val="tx1"/>
                </a:solidFill>
              </a:rPr>
              <a:t>For courses, map at least two COs with correlation levels of 2/1</a:t>
            </a:r>
          </a:p>
          <a:p>
            <a:pPr algn="just">
              <a:buClrTx/>
              <a:buFont typeface="Wingdings" panose="05000000000000000000" pitchFamily="2" charset="2"/>
              <a:buChar char="v"/>
            </a:pPr>
            <a:r>
              <a:rPr lang="en-US" sz="1800" dirty="0">
                <a:solidFill>
                  <a:schemeClr val="tx1"/>
                </a:solidFill>
              </a:rPr>
              <a:t>Use assignments, seminars, or group assignments to assess ethical principles.</a:t>
            </a:r>
          </a:p>
          <a:p>
            <a:pPr algn="just">
              <a:buClrTx/>
              <a:buFont typeface="Wingdings" panose="05000000000000000000" pitchFamily="2" charset="2"/>
              <a:buChar char="v"/>
            </a:pPr>
            <a:r>
              <a:rPr lang="en-US" sz="1800" dirty="0">
                <a:solidFill>
                  <a:schemeClr val="tx1"/>
                </a:solidFill>
              </a:rPr>
              <a:t>Lab courses, mini-projects, and EEC courses can also be mapped with PO8.</a:t>
            </a:r>
          </a:p>
          <a:p>
            <a:pPr algn="just">
              <a:buClrTx/>
              <a:buNone/>
            </a:pPr>
            <a:r>
              <a:rPr lang="en-US" sz="1800" b="1" i="1" dirty="0">
                <a:solidFill>
                  <a:schemeClr val="tx1"/>
                </a:solidFill>
              </a:rPr>
              <a:t>Assessment for PO8</a:t>
            </a:r>
          </a:p>
          <a:p>
            <a:pPr algn="just">
              <a:buClrTx/>
              <a:buFont typeface="Wingdings" panose="05000000000000000000" pitchFamily="2" charset="2"/>
              <a:buChar char="v"/>
            </a:pPr>
            <a:r>
              <a:rPr lang="en-US" sz="1800" dirty="0">
                <a:solidFill>
                  <a:schemeClr val="tx1"/>
                </a:solidFill>
              </a:rPr>
              <a:t>Focus on plagiarism during assessments and assign corresponding attainment levels based on submission timeliness and ethical behavior.</a:t>
            </a:r>
          </a:p>
        </p:txBody>
      </p:sp>
      <p:sp>
        <p:nvSpPr>
          <p:cNvPr id="6" name="Slide Number Placeholder 5">
            <a:extLst>
              <a:ext uri="{FF2B5EF4-FFF2-40B4-BE49-F238E27FC236}">
                <a16:creationId xmlns:a16="http://schemas.microsoft.com/office/drawing/2014/main" id="{5525573D-F19A-BB67-10CA-C13A049EBA3D}"/>
              </a:ext>
            </a:extLst>
          </p:cNvPr>
          <p:cNvSpPr>
            <a:spLocks noGrp="1"/>
          </p:cNvSpPr>
          <p:nvPr>
            <p:ph type="sldNum" sz="quarter" idx="12"/>
          </p:nvPr>
        </p:nvSpPr>
        <p:spPr/>
        <p:txBody>
          <a:bodyPr/>
          <a:lstStyle/>
          <a:p>
            <a:fld id="{EDD3062B-D212-4AF3-A7A0-B4B3A1568F67}" type="slidenum">
              <a:rPr lang="en-IN" smtClean="0"/>
              <a:t>38</a:t>
            </a:fld>
            <a:endParaRPr lang="en-I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txBox="1">
            <a:spLocks noGrp="1"/>
          </p:cNvSpPr>
          <p:nvPr>
            <p:ph type="title"/>
          </p:nvPr>
        </p:nvSpPr>
        <p:spPr>
          <a:xfrm>
            <a:off x="425450" y="303530"/>
            <a:ext cx="8261350" cy="1322070"/>
          </a:xfrm>
          <a:prstGeom prst="rect">
            <a:avLst/>
          </a:prstGeom>
          <a:noFill/>
        </p:spPr>
        <p:txBody>
          <a:bodyPr wrap="square" rtlCol="0">
            <a:spAutoFit/>
          </a:bodyPr>
          <a:lstStyle/>
          <a:p>
            <a:pPr algn="l"/>
            <a:r>
              <a:rPr lang="en-US" sz="4000" b="1" dirty="0">
                <a:solidFill>
                  <a:schemeClr val="bg1"/>
                </a:solidFill>
              </a:rPr>
              <a:t>Mapping COs with PO9 </a:t>
            </a:r>
            <a:br>
              <a:rPr lang="en-US" sz="4000" b="1" dirty="0">
                <a:solidFill>
                  <a:schemeClr val="bg1"/>
                </a:solidFill>
              </a:rPr>
            </a:br>
            <a:r>
              <a:rPr lang="en-US" sz="4000" b="1" dirty="0">
                <a:solidFill>
                  <a:schemeClr val="bg1"/>
                </a:solidFill>
              </a:rPr>
              <a:t>(Individual and Teamwork)</a:t>
            </a:r>
          </a:p>
        </p:txBody>
      </p:sp>
      <p:sp>
        <p:nvSpPr>
          <p:cNvPr id="8" name="Content Placeholder 3"/>
          <p:cNvSpPr>
            <a:spLocks noGrp="1"/>
          </p:cNvSpPr>
          <p:nvPr>
            <p:ph idx="1"/>
          </p:nvPr>
        </p:nvSpPr>
        <p:spPr>
          <a:xfrm>
            <a:off x="179512" y="2204864"/>
            <a:ext cx="8712968" cy="4393233"/>
          </a:xfrm>
        </p:spPr>
        <p:txBody>
          <a:bodyPr>
            <a:noAutofit/>
          </a:bodyPr>
          <a:lstStyle/>
          <a:p>
            <a:pPr algn="just">
              <a:buClrTx/>
              <a:buFont typeface="Wingdings" panose="05000000000000000000" pitchFamily="2" charset="2"/>
              <a:buChar char="v"/>
            </a:pPr>
            <a:r>
              <a:rPr lang="en-US" sz="1800" dirty="0">
                <a:solidFill>
                  <a:schemeClr val="tx1"/>
                </a:solidFill>
              </a:rPr>
              <a:t>PO9 focuses on individual and teamwork skills.</a:t>
            </a:r>
          </a:p>
          <a:p>
            <a:pPr algn="just">
              <a:buClrTx/>
              <a:buFont typeface="Wingdings" panose="05000000000000000000" pitchFamily="2" charset="2"/>
              <a:buChar char="v"/>
            </a:pPr>
            <a:r>
              <a:rPr lang="en-US" sz="1800" dirty="0">
                <a:solidFill>
                  <a:schemeClr val="tx1"/>
                </a:solidFill>
              </a:rPr>
              <a:t>For each course, map at least two COs with correlation levels of 2/1 using seminars, case studies, or group assignments.</a:t>
            </a:r>
          </a:p>
          <a:p>
            <a:pPr algn="just">
              <a:buClrTx/>
              <a:buFont typeface="Wingdings" panose="05000000000000000000" pitchFamily="2" charset="2"/>
              <a:buChar char="v"/>
            </a:pPr>
            <a:r>
              <a:rPr lang="en-US" sz="1800" dirty="0">
                <a:solidFill>
                  <a:schemeClr val="tx1"/>
                </a:solidFill>
              </a:rPr>
              <a:t>Lab courses, mini-projects, and projects should also be mapped with PO9.</a:t>
            </a:r>
          </a:p>
          <a:p>
            <a:pPr algn="just">
              <a:buClrTx/>
              <a:buFont typeface="Wingdings" panose="05000000000000000000" pitchFamily="2" charset="2"/>
              <a:buChar char="v"/>
            </a:pPr>
            <a:r>
              <a:rPr lang="en-US" sz="1800" dirty="0">
                <a:solidFill>
                  <a:schemeClr val="tx1"/>
                </a:solidFill>
              </a:rPr>
              <a:t>Assessment for PO9:</a:t>
            </a:r>
          </a:p>
          <a:p>
            <a:pPr algn="just">
              <a:buClrTx/>
              <a:buFont typeface="Wingdings" panose="05000000000000000000" pitchFamily="2" charset="2"/>
              <a:buChar char="v"/>
            </a:pPr>
            <a:r>
              <a:rPr lang="en-US" sz="1800" dirty="0">
                <a:solidFill>
                  <a:schemeClr val="tx1"/>
                </a:solidFill>
              </a:rPr>
              <a:t>Evaluate teamwork and individual contributions through rubrics that assess practical skills, leadership, and collaboration.</a:t>
            </a:r>
          </a:p>
          <a:p>
            <a:pPr marL="0" indent="0" algn="just">
              <a:buClrTx/>
              <a:buFont typeface="Wingdings" panose="05000000000000000000" pitchFamily="2" charset="2"/>
              <a:buNone/>
            </a:pPr>
            <a:endParaRPr lang="en-US" sz="1000" dirty="0">
              <a:solidFill>
                <a:schemeClr val="tx1"/>
              </a:solidFill>
            </a:endParaRPr>
          </a:p>
          <a:p>
            <a:pPr algn="just">
              <a:buClrTx/>
              <a:buNone/>
            </a:pPr>
            <a:r>
              <a:rPr lang="en-US" sz="1800" b="1" i="1" dirty="0">
                <a:solidFill>
                  <a:schemeClr val="tx1"/>
                </a:solidFill>
              </a:rPr>
              <a:t>Mapping COs with PO10 (Communication Skills)</a:t>
            </a:r>
          </a:p>
          <a:p>
            <a:pPr algn="just">
              <a:buClrTx/>
              <a:buNone/>
            </a:pPr>
            <a:endParaRPr lang="en-US" sz="1000" dirty="0">
              <a:solidFill>
                <a:schemeClr val="tx1"/>
              </a:solidFill>
            </a:endParaRPr>
          </a:p>
          <a:p>
            <a:pPr algn="just">
              <a:buClrTx/>
              <a:buFont typeface="Wingdings" panose="05000000000000000000" pitchFamily="2" charset="2"/>
              <a:buChar char="v"/>
            </a:pPr>
            <a:r>
              <a:rPr lang="en-US" sz="1800" dirty="0">
                <a:solidFill>
                  <a:schemeClr val="tx1"/>
                </a:solidFill>
              </a:rPr>
              <a:t>PO10 emphasizes effective communication.</a:t>
            </a:r>
          </a:p>
          <a:p>
            <a:pPr algn="just">
              <a:buClrTx/>
              <a:buFont typeface="Wingdings" panose="05000000000000000000" pitchFamily="2" charset="2"/>
              <a:buChar char="v"/>
            </a:pPr>
            <a:r>
              <a:rPr lang="en-US" sz="1800" dirty="0">
                <a:solidFill>
                  <a:schemeClr val="tx1"/>
                </a:solidFill>
              </a:rPr>
              <a:t>Map at least two COs to PO10 with assignments, seminars, and group assignments.</a:t>
            </a:r>
          </a:p>
          <a:p>
            <a:pPr algn="just">
              <a:buClrTx/>
              <a:buFont typeface="Wingdings" panose="05000000000000000000" pitchFamily="2" charset="2"/>
              <a:buChar char="v"/>
            </a:pPr>
            <a:r>
              <a:rPr lang="en-US" sz="1800" dirty="0">
                <a:solidFill>
                  <a:schemeClr val="tx1"/>
                </a:solidFill>
              </a:rPr>
              <a:t>Lab courses, mini-projects, projects, and technical communication courses (like English and Professional Communication) should be mapped with PO10.</a:t>
            </a:r>
          </a:p>
        </p:txBody>
      </p:sp>
      <p:sp>
        <p:nvSpPr>
          <p:cNvPr id="6" name="Slide Number Placeholder 5">
            <a:extLst>
              <a:ext uri="{FF2B5EF4-FFF2-40B4-BE49-F238E27FC236}">
                <a16:creationId xmlns:a16="http://schemas.microsoft.com/office/drawing/2014/main" id="{F514AB3A-1481-8BF0-7C64-032471AE269C}"/>
              </a:ext>
            </a:extLst>
          </p:cNvPr>
          <p:cNvSpPr>
            <a:spLocks noGrp="1"/>
          </p:cNvSpPr>
          <p:nvPr>
            <p:ph type="sldNum" sz="quarter" idx="12"/>
          </p:nvPr>
        </p:nvSpPr>
        <p:spPr/>
        <p:txBody>
          <a:bodyPr/>
          <a:lstStyle/>
          <a:p>
            <a:fld id="{EDD3062B-D212-4AF3-A7A0-B4B3A1568F67}" type="slidenum">
              <a:rPr lang="en-IN" smtClean="0"/>
              <a:t>39</a:t>
            </a:fld>
            <a:endParaRPr lang="en-I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txBox="1">
            <a:spLocks noGrp="1"/>
          </p:cNvSpPr>
          <p:nvPr>
            <p:ph type="title"/>
          </p:nvPr>
        </p:nvSpPr>
        <p:spPr>
          <a:xfrm>
            <a:off x="464820" y="611505"/>
            <a:ext cx="8221980" cy="706755"/>
          </a:xfrm>
          <a:prstGeom prst="rect">
            <a:avLst/>
          </a:prstGeom>
          <a:noFill/>
        </p:spPr>
        <p:txBody>
          <a:bodyPr wrap="square" rtlCol="0">
            <a:spAutoFit/>
          </a:bodyPr>
          <a:lstStyle/>
          <a:p>
            <a:pPr algn="l"/>
            <a:r>
              <a:rPr lang="en-US" sz="4000" b="1" dirty="0">
                <a:solidFill>
                  <a:schemeClr val="bg1"/>
                </a:solidFill>
              </a:rPr>
              <a:t>Assessment for PO10</a:t>
            </a:r>
          </a:p>
        </p:txBody>
      </p:sp>
      <p:sp>
        <p:nvSpPr>
          <p:cNvPr id="8" name="Content Placeholder 3"/>
          <p:cNvSpPr>
            <a:spLocks noGrp="1"/>
          </p:cNvSpPr>
          <p:nvPr>
            <p:ph idx="1"/>
          </p:nvPr>
        </p:nvSpPr>
        <p:spPr>
          <a:xfrm>
            <a:off x="179512" y="2276127"/>
            <a:ext cx="8712968" cy="4393233"/>
          </a:xfrm>
        </p:spPr>
        <p:txBody>
          <a:bodyPr>
            <a:noAutofit/>
          </a:bodyPr>
          <a:lstStyle/>
          <a:p>
            <a:pPr algn="just">
              <a:buClrTx/>
              <a:buFont typeface="Wingdings" panose="05000000000000000000" pitchFamily="2" charset="2"/>
              <a:buChar char="v"/>
            </a:pPr>
            <a:r>
              <a:rPr lang="en-US" sz="1800" dirty="0">
                <a:solidFill>
                  <a:schemeClr val="tx1"/>
                </a:solidFill>
              </a:rPr>
              <a:t>Assess communication skills through viva-voce marks, splitting them into technical and communication skills.</a:t>
            </a:r>
          </a:p>
          <a:p>
            <a:pPr algn="just">
              <a:buClrTx/>
              <a:buFont typeface="Wingdings" panose="05000000000000000000" pitchFamily="2" charset="2"/>
              <a:buChar char="v"/>
            </a:pPr>
            <a:r>
              <a:rPr lang="en-US" sz="1800" dirty="0">
                <a:solidFill>
                  <a:schemeClr val="tx1"/>
                </a:solidFill>
              </a:rPr>
              <a:t>Use rubrics for report writing and documentation to assess this PO.</a:t>
            </a:r>
          </a:p>
          <a:p>
            <a:pPr algn="just">
              <a:buClrTx/>
              <a:buNone/>
            </a:pPr>
            <a:r>
              <a:rPr lang="en-US" sz="1800" b="1" i="1" dirty="0">
                <a:solidFill>
                  <a:schemeClr val="tx1"/>
                </a:solidFill>
              </a:rPr>
              <a:t>Mapping COs with PO11 (Project Management)</a:t>
            </a:r>
            <a:endParaRPr lang="en-US" sz="1800" dirty="0">
              <a:solidFill>
                <a:schemeClr val="tx1"/>
              </a:solidFill>
            </a:endParaRPr>
          </a:p>
          <a:p>
            <a:pPr algn="just">
              <a:buClrTx/>
              <a:buFont typeface="Wingdings" panose="05000000000000000000" pitchFamily="2" charset="2"/>
              <a:buChar char="v"/>
            </a:pPr>
            <a:r>
              <a:rPr lang="en-US" sz="1800" dirty="0">
                <a:solidFill>
                  <a:schemeClr val="tx1"/>
                </a:solidFill>
              </a:rPr>
              <a:t>PO11 can be mapped to mini-projects and projects</a:t>
            </a:r>
          </a:p>
          <a:p>
            <a:pPr algn="just">
              <a:buClrTx/>
              <a:buFont typeface="Wingdings" panose="05000000000000000000" pitchFamily="2" charset="2"/>
              <a:buChar char="v"/>
            </a:pPr>
            <a:r>
              <a:rPr lang="en-US" sz="1800" dirty="0">
                <a:solidFill>
                  <a:schemeClr val="tx1"/>
                </a:solidFill>
              </a:rPr>
              <a:t>For project-based courses, use project-specific rubrics to evaluate the project management skills and map them with PO11.</a:t>
            </a:r>
          </a:p>
          <a:p>
            <a:pPr algn="just">
              <a:buClrTx/>
              <a:buNone/>
            </a:pPr>
            <a:r>
              <a:rPr lang="en-US" sz="1800" b="1" i="1" dirty="0">
                <a:solidFill>
                  <a:schemeClr val="tx1"/>
                </a:solidFill>
              </a:rPr>
              <a:t>Mapping COs with PO12 (Lifelong Learning)</a:t>
            </a:r>
          </a:p>
          <a:p>
            <a:pPr algn="just">
              <a:buClrTx/>
              <a:buFont typeface="Wingdings" panose="05000000000000000000" pitchFamily="2" charset="2"/>
              <a:buChar char="v"/>
            </a:pPr>
            <a:r>
              <a:rPr lang="en-US" sz="1800" dirty="0">
                <a:solidFill>
                  <a:schemeClr val="tx1"/>
                </a:solidFill>
              </a:rPr>
              <a:t>PO12 promotes lifelong learning.</a:t>
            </a:r>
          </a:p>
          <a:p>
            <a:pPr algn="just">
              <a:buClrTx/>
              <a:buFont typeface="Wingdings" panose="05000000000000000000" pitchFamily="2" charset="2"/>
              <a:buChar char="v"/>
            </a:pPr>
            <a:r>
              <a:rPr lang="en-US" sz="1800" dirty="0">
                <a:solidFill>
                  <a:schemeClr val="tx1"/>
                </a:solidFill>
              </a:rPr>
              <a:t>You can assign a high correlation (3) if students are involved in service learning courses or tackling complex problems like GATE or IES.</a:t>
            </a:r>
          </a:p>
          <a:p>
            <a:pPr algn="just">
              <a:buClrTx/>
              <a:buFont typeface="Wingdings" panose="05000000000000000000" pitchFamily="2" charset="2"/>
              <a:buChar char="v"/>
            </a:pPr>
            <a:r>
              <a:rPr lang="en-US" sz="1800" dirty="0">
                <a:solidFill>
                  <a:schemeClr val="tx1"/>
                </a:solidFill>
              </a:rPr>
              <a:t>Assign medium (2) or low (1) correlation for activities like paper presentations or other activities promoting continuous learning.</a:t>
            </a:r>
          </a:p>
        </p:txBody>
      </p:sp>
      <p:sp>
        <p:nvSpPr>
          <p:cNvPr id="6" name="Slide Number Placeholder 5">
            <a:extLst>
              <a:ext uri="{FF2B5EF4-FFF2-40B4-BE49-F238E27FC236}">
                <a16:creationId xmlns:a16="http://schemas.microsoft.com/office/drawing/2014/main" id="{5503BA9A-07CE-85F8-361E-B9232D1EE213}"/>
              </a:ext>
            </a:extLst>
          </p:cNvPr>
          <p:cNvSpPr>
            <a:spLocks noGrp="1"/>
          </p:cNvSpPr>
          <p:nvPr>
            <p:ph type="sldNum" sz="quarter" idx="12"/>
          </p:nvPr>
        </p:nvSpPr>
        <p:spPr/>
        <p:txBody>
          <a:bodyPr/>
          <a:lstStyle/>
          <a:p>
            <a:fld id="{EDD3062B-D212-4AF3-A7A0-B4B3A1568F67}" type="slidenum">
              <a:rPr lang="en-IN" smtClean="0"/>
              <a:t>40</a:t>
            </a:fld>
            <a:endParaRPr lang="en-I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9590" y="338455"/>
            <a:ext cx="8157210" cy="1252855"/>
          </a:xfrm>
        </p:spPr>
        <p:txBody>
          <a:bodyPr>
            <a:noAutofit/>
          </a:bodyPr>
          <a:lstStyle/>
          <a:p>
            <a:pPr algn="l"/>
            <a:r>
              <a:rPr lang="en-US" sz="4000" b="1" dirty="0"/>
              <a:t>Procedure for Computation of CO Attainment</a:t>
            </a:r>
          </a:p>
        </p:txBody>
      </p:sp>
      <p:sp>
        <p:nvSpPr>
          <p:cNvPr id="6" name="Content Placeholder 3"/>
          <p:cNvSpPr>
            <a:spLocks noGrp="1"/>
          </p:cNvSpPr>
          <p:nvPr>
            <p:ph idx="1"/>
          </p:nvPr>
        </p:nvSpPr>
        <p:spPr>
          <a:xfrm>
            <a:off x="179705" y="2311400"/>
            <a:ext cx="8785225" cy="4429760"/>
          </a:xfrm>
        </p:spPr>
        <p:txBody>
          <a:bodyPr>
            <a:normAutofit fontScale="92500" lnSpcReduction="10000"/>
          </a:bodyPr>
          <a:lstStyle/>
          <a:p>
            <a:pPr algn="just">
              <a:buClrTx/>
              <a:buNone/>
            </a:pPr>
            <a:r>
              <a:rPr lang="en-US" sz="2000" dirty="0">
                <a:solidFill>
                  <a:schemeClr val="tx1"/>
                </a:solidFill>
              </a:rPr>
              <a:t>Course outcomes will be attained through direct and indirect methods.</a:t>
            </a:r>
          </a:p>
          <a:p>
            <a:pPr algn="just">
              <a:buClrTx/>
              <a:buNone/>
            </a:pPr>
            <a:r>
              <a:rPr lang="en-US" sz="2000" b="1" i="1" dirty="0">
                <a:solidFill>
                  <a:schemeClr val="tx1"/>
                </a:solidFill>
              </a:rPr>
              <a:t>Direct Attainment</a:t>
            </a:r>
          </a:p>
          <a:p>
            <a:pPr algn="just">
              <a:buClrTx/>
              <a:buNone/>
            </a:pPr>
            <a:r>
              <a:rPr lang="en-US" sz="2000" dirty="0">
                <a:solidFill>
                  <a:schemeClr val="tx1"/>
                </a:solidFill>
              </a:rPr>
              <a:t>The following criteria are considered in the direct attainment</a:t>
            </a:r>
          </a:p>
          <a:p>
            <a:pPr algn="just">
              <a:buClrTx/>
              <a:buNone/>
            </a:pPr>
            <a:r>
              <a:rPr lang="en-US" sz="2000" b="1" i="1" dirty="0">
                <a:solidFill>
                  <a:schemeClr val="tx1"/>
                </a:solidFill>
              </a:rPr>
              <a:t>Conduction of Two Mid Semester Examination based on COs</a:t>
            </a:r>
          </a:p>
          <a:p>
            <a:pPr algn="just">
              <a:buClrTx/>
              <a:buNone/>
            </a:pPr>
            <a:r>
              <a:rPr lang="en-US" sz="2000" b="1" i="1" dirty="0">
                <a:solidFill>
                  <a:schemeClr val="tx1"/>
                </a:solidFill>
              </a:rPr>
              <a:t>Class performance activities</a:t>
            </a:r>
          </a:p>
          <a:p>
            <a:pPr algn="just">
              <a:buClrTx/>
              <a:buFont typeface="Wingdings" panose="05000000000000000000" charset="0"/>
              <a:buChar char="Ø"/>
            </a:pPr>
            <a:r>
              <a:rPr lang="en-US" sz="2000" dirty="0">
                <a:solidFill>
                  <a:schemeClr val="tx1"/>
                </a:solidFill>
              </a:rPr>
              <a:t>Assignments</a:t>
            </a:r>
          </a:p>
          <a:p>
            <a:pPr algn="just">
              <a:buClrTx/>
              <a:buFont typeface="Wingdings" panose="05000000000000000000" charset="0"/>
              <a:buChar char="Ø"/>
            </a:pPr>
            <a:r>
              <a:rPr lang="en-US" sz="2000" dirty="0">
                <a:solidFill>
                  <a:schemeClr val="tx1"/>
                </a:solidFill>
              </a:rPr>
              <a:t>Tutorials</a:t>
            </a:r>
          </a:p>
          <a:p>
            <a:pPr algn="just">
              <a:buClrTx/>
              <a:buFont typeface="Wingdings" panose="05000000000000000000" charset="0"/>
              <a:buChar char="Ø"/>
            </a:pPr>
            <a:r>
              <a:rPr lang="en-US" sz="2000" dirty="0">
                <a:solidFill>
                  <a:schemeClr val="tx1"/>
                </a:solidFill>
              </a:rPr>
              <a:t>Skill based Mini Projects</a:t>
            </a:r>
          </a:p>
          <a:p>
            <a:pPr algn="just">
              <a:buClrTx/>
              <a:buFont typeface="Wingdings" panose="05000000000000000000" charset="0"/>
              <a:buChar char="Ø"/>
            </a:pPr>
            <a:r>
              <a:rPr lang="en-US" sz="2000" dirty="0">
                <a:solidFill>
                  <a:schemeClr val="tx1"/>
                </a:solidFill>
              </a:rPr>
              <a:t>Quizzes</a:t>
            </a:r>
          </a:p>
          <a:p>
            <a:pPr algn="just">
              <a:buClrTx/>
              <a:buFont typeface="Wingdings" panose="05000000000000000000" charset="0"/>
              <a:buChar char="Ø"/>
            </a:pPr>
            <a:r>
              <a:rPr lang="en-US" sz="2000" dirty="0">
                <a:solidFill>
                  <a:schemeClr val="tx1"/>
                </a:solidFill>
              </a:rPr>
              <a:t>Case studies related to COs</a:t>
            </a:r>
          </a:p>
          <a:p>
            <a:pPr algn="just">
              <a:buClrTx/>
              <a:buNone/>
            </a:pPr>
            <a:r>
              <a:rPr lang="en-US" sz="2000" b="1" i="1" dirty="0">
                <a:solidFill>
                  <a:schemeClr val="tx1"/>
                </a:solidFill>
              </a:rPr>
              <a:t>End Term Examinations</a:t>
            </a:r>
          </a:p>
          <a:p>
            <a:pPr marL="0" indent="0" algn="just">
              <a:buClrTx/>
              <a:buFont typeface="Arial" panose="020B0604020202020204" pitchFamily="34" charset="0"/>
              <a:buNone/>
            </a:pPr>
            <a:r>
              <a:rPr lang="en-US" sz="2000" dirty="0">
                <a:solidFill>
                  <a:schemeClr val="tx1"/>
                </a:solidFill>
              </a:rPr>
              <a:t>The proportional weight ages of the above criteria are as per the institute academic regulations.</a:t>
            </a:r>
          </a:p>
        </p:txBody>
      </p:sp>
      <p:sp>
        <p:nvSpPr>
          <p:cNvPr id="8" name="Slide Number Placeholder 7">
            <a:extLst>
              <a:ext uri="{FF2B5EF4-FFF2-40B4-BE49-F238E27FC236}">
                <a16:creationId xmlns:a16="http://schemas.microsoft.com/office/drawing/2014/main" id="{B02EE6C2-0EC0-6206-8B00-7F93119AA9A9}"/>
              </a:ext>
            </a:extLst>
          </p:cNvPr>
          <p:cNvSpPr>
            <a:spLocks noGrp="1"/>
          </p:cNvSpPr>
          <p:nvPr>
            <p:ph type="sldNum" sz="quarter" idx="12"/>
          </p:nvPr>
        </p:nvSpPr>
        <p:spPr/>
        <p:txBody>
          <a:bodyPr/>
          <a:lstStyle/>
          <a:p>
            <a:fld id="{EDD3062B-D212-4AF3-A7A0-B4B3A1568F67}" type="slidenum">
              <a:rPr lang="en-IN" smtClean="0"/>
              <a:t>41</a:t>
            </a:fld>
            <a:endParaRPr lang="en-IN"/>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34975" y="338455"/>
            <a:ext cx="8251825" cy="1252855"/>
          </a:xfrm>
        </p:spPr>
        <p:txBody>
          <a:bodyPr>
            <a:noAutofit/>
          </a:bodyPr>
          <a:lstStyle/>
          <a:p>
            <a:pPr algn="l"/>
            <a:r>
              <a:rPr lang="en-US" sz="4000" b="1" dirty="0"/>
              <a:t>Procedure for Computation of CO Attainment</a:t>
            </a:r>
          </a:p>
        </p:txBody>
      </p:sp>
      <p:sp>
        <p:nvSpPr>
          <p:cNvPr id="6" name="Content Placeholder 3"/>
          <p:cNvSpPr>
            <a:spLocks noGrp="1"/>
          </p:cNvSpPr>
          <p:nvPr>
            <p:ph idx="1"/>
          </p:nvPr>
        </p:nvSpPr>
        <p:spPr>
          <a:xfrm>
            <a:off x="179705" y="2085340"/>
            <a:ext cx="8785225" cy="4655820"/>
          </a:xfrm>
        </p:spPr>
        <p:txBody>
          <a:bodyPr>
            <a:noAutofit/>
          </a:bodyPr>
          <a:lstStyle/>
          <a:p>
            <a:pPr algn="just">
              <a:buClrTx/>
              <a:buNone/>
            </a:pPr>
            <a:r>
              <a:rPr lang="en-US" sz="1800" b="1" i="1" dirty="0">
                <a:solidFill>
                  <a:schemeClr val="tx1"/>
                </a:solidFill>
              </a:rPr>
              <a:t>Indirect Attainment</a:t>
            </a:r>
          </a:p>
          <a:p>
            <a:pPr algn="just">
              <a:buClrTx/>
              <a:buNone/>
            </a:pPr>
            <a:r>
              <a:rPr lang="en-US" sz="1800" dirty="0">
                <a:solidFill>
                  <a:schemeClr val="tx1"/>
                </a:solidFill>
              </a:rPr>
              <a:t>Feedback from student on the framed questionnaires</a:t>
            </a:r>
          </a:p>
          <a:p>
            <a:pPr algn="just">
              <a:buClrTx/>
              <a:buFont typeface="Wingdings" panose="05000000000000000000" charset="0"/>
              <a:buChar char="Ø"/>
            </a:pPr>
            <a:r>
              <a:rPr lang="en-US" sz="1800" dirty="0">
                <a:solidFill>
                  <a:schemeClr val="tx1"/>
                </a:solidFill>
              </a:rPr>
              <a:t>Course End Seminar</a:t>
            </a:r>
          </a:p>
          <a:p>
            <a:pPr algn="just">
              <a:buClrTx/>
              <a:buFont typeface="Wingdings" panose="05000000000000000000" charset="0"/>
              <a:buChar char="Ø"/>
            </a:pPr>
            <a:r>
              <a:rPr lang="en-US" sz="1800" dirty="0">
                <a:solidFill>
                  <a:schemeClr val="tx1"/>
                </a:solidFill>
              </a:rPr>
              <a:t>One-minute paper writing</a:t>
            </a:r>
          </a:p>
          <a:p>
            <a:pPr algn="just">
              <a:buClrTx/>
              <a:buNone/>
            </a:pPr>
            <a:r>
              <a:rPr lang="en-US" sz="1800" b="1" i="1" dirty="0">
                <a:solidFill>
                  <a:schemeClr val="tx1"/>
                </a:solidFill>
              </a:rPr>
              <a:t>Direct Assessment tools</a:t>
            </a:r>
          </a:p>
          <a:p>
            <a:pPr algn="just">
              <a:buClrTx/>
              <a:buFont typeface="Wingdings" panose="05000000000000000000" charset="0"/>
              <a:buChar char="Ø"/>
            </a:pPr>
            <a:r>
              <a:rPr lang="en-US" sz="1800" dirty="0">
                <a:solidFill>
                  <a:schemeClr val="tx1"/>
                </a:solidFill>
              </a:rPr>
              <a:t>The various internal assessment tools should be in alignment with the COs for different subjects. All the assessment are mapped to action verbs so that they help to measure the performance of students.</a:t>
            </a:r>
          </a:p>
          <a:p>
            <a:pPr algn="just">
              <a:buClrTx/>
              <a:buFont typeface="Wingdings" panose="05000000000000000000" charset="0"/>
              <a:buChar char="Ø"/>
            </a:pPr>
            <a:r>
              <a:rPr lang="en-US" sz="1800" dirty="0">
                <a:solidFill>
                  <a:schemeClr val="tx1"/>
                </a:solidFill>
              </a:rPr>
              <a:t>Question paper should be so set to assess all CO. The marks obtained in assessments against items for each CO will indicate the CO attainment.</a:t>
            </a:r>
          </a:p>
          <a:p>
            <a:pPr algn="just">
              <a:buClrTx/>
              <a:buFont typeface="Wingdings" panose="05000000000000000000" charset="0"/>
              <a:buChar char="Ø"/>
            </a:pPr>
            <a:r>
              <a:rPr lang="en-US" sz="1800" dirty="0">
                <a:solidFill>
                  <a:schemeClr val="tx1"/>
                </a:solidFill>
              </a:rPr>
              <a:t>Faculty can set targets for each CO of his/her course Attainment gaps can therefore be identified</a:t>
            </a:r>
          </a:p>
          <a:p>
            <a:pPr algn="just">
              <a:buClrTx/>
              <a:buFont typeface="Wingdings" panose="05000000000000000000" charset="0"/>
              <a:buChar char="Ø"/>
            </a:pPr>
            <a:r>
              <a:rPr lang="en-US" sz="1800" dirty="0">
                <a:solidFill>
                  <a:schemeClr val="tx1"/>
                </a:solidFill>
              </a:rPr>
              <a:t>Faculty can plan to reduce the attainment gaps or enhance attainment targets.</a:t>
            </a:r>
          </a:p>
        </p:txBody>
      </p:sp>
      <p:sp>
        <p:nvSpPr>
          <p:cNvPr id="8" name="Slide Number Placeholder 7">
            <a:extLst>
              <a:ext uri="{FF2B5EF4-FFF2-40B4-BE49-F238E27FC236}">
                <a16:creationId xmlns:a16="http://schemas.microsoft.com/office/drawing/2014/main" id="{045783E9-9C86-F218-1F3D-DE9B0434923E}"/>
              </a:ext>
            </a:extLst>
          </p:cNvPr>
          <p:cNvSpPr>
            <a:spLocks noGrp="1"/>
          </p:cNvSpPr>
          <p:nvPr>
            <p:ph type="sldNum" sz="quarter" idx="12"/>
          </p:nvPr>
        </p:nvSpPr>
        <p:spPr/>
        <p:txBody>
          <a:bodyPr/>
          <a:lstStyle/>
          <a:p>
            <a:fld id="{EDD3062B-D212-4AF3-A7A0-B4B3A1568F67}" type="slidenum">
              <a:rPr lang="en-IN" smtClean="0"/>
              <a:t>42</a:t>
            </a:fld>
            <a:endParaRPr lang="en-IN"/>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7355" y="338455"/>
            <a:ext cx="8259445" cy="1252855"/>
          </a:xfrm>
        </p:spPr>
        <p:txBody>
          <a:bodyPr>
            <a:noAutofit/>
          </a:bodyPr>
          <a:lstStyle/>
          <a:p>
            <a:pPr algn="l"/>
            <a:r>
              <a:rPr lang="en-US" sz="4000" b="1" dirty="0"/>
              <a:t>Procedure for Computation of CO Attainment</a:t>
            </a:r>
          </a:p>
        </p:txBody>
      </p:sp>
      <p:sp>
        <p:nvSpPr>
          <p:cNvPr id="6" name="Content Placeholder 3"/>
          <p:cNvSpPr>
            <a:spLocks noGrp="1"/>
          </p:cNvSpPr>
          <p:nvPr>
            <p:ph idx="1"/>
          </p:nvPr>
        </p:nvSpPr>
        <p:spPr>
          <a:xfrm>
            <a:off x="179705" y="2822575"/>
            <a:ext cx="8785225" cy="2945130"/>
          </a:xfrm>
        </p:spPr>
        <p:txBody>
          <a:bodyPr>
            <a:noAutofit/>
          </a:bodyPr>
          <a:lstStyle/>
          <a:p>
            <a:pPr algn="just">
              <a:buClrTx/>
              <a:buFont typeface="Wingdings" panose="05000000000000000000" charset="0"/>
              <a:buChar char="Ø"/>
            </a:pPr>
            <a:r>
              <a:rPr lang="en-US" sz="1800" dirty="0">
                <a:solidFill>
                  <a:schemeClr val="tx1"/>
                </a:solidFill>
              </a:rPr>
              <a:t>A common format of programmed excel sheet, prepared in the Institute, is initially being used for finding the attainment of COs.</a:t>
            </a:r>
          </a:p>
          <a:p>
            <a:pPr marL="0" indent="0" algn="just">
              <a:buClrTx/>
              <a:buFont typeface="Wingdings" panose="05000000000000000000" charset="0"/>
              <a:buNone/>
            </a:pPr>
            <a:endParaRPr lang="en-US" sz="1800" dirty="0">
              <a:solidFill>
                <a:schemeClr val="tx1"/>
              </a:solidFill>
            </a:endParaRPr>
          </a:p>
          <a:p>
            <a:pPr algn="just">
              <a:buClrTx/>
              <a:buFont typeface="Wingdings" panose="05000000000000000000" charset="0"/>
              <a:buChar char="Ø"/>
            </a:pPr>
            <a:r>
              <a:rPr lang="en-US" sz="1800" dirty="0">
                <a:solidFill>
                  <a:schemeClr val="tx1"/>
                </a:solidFill>
              </a:rPr>
              <a:t>Each course faculty computes the attainment as per the appropriate assessment tools considered. </a:t>
            </a:r>
          </a:p>
          <a:p>
            <a:pPr algn="just">
              <a:buClrTx/>
              <a:buFont typeface="Wingdings" panose="05000000000000000000" charset="0"/>
              <a:buChar char="Ø"/>
            </a:pPr>
            <a:endParaRPr lang="en-US" sz="1800" dirty="0">
              <a:solidFill>
                <a:schemeClr val="tx1"/>
              </a:solidFill>
            </a:endParaRPr>
          </a:p>
          <a:p>
            <a:pPr algn="just">
              <a:buClrTx/>
              <a:buFont typeface="Wingdings" panose="05000000000000000000" charset="0"/>
              <a:buChar char="Ø"/>
            </a:pPr>
            <a:r>
              <a:rPr lang="en-US" sz="1800" dirty="0">
                <a:solidFill>
                  <a:schemeClr val="tx1"/>
                </a:solidFill>
              </a:rPr>
              <a:t>Once the marks of each student in internal assessment tests and assignments and other internal evaluation metrics are entered, the CO attainment can be measured for each class.</a:t>
            </a:r>
          </a:p>
        </p:txBody>
      </p:sp>
      <p:sp>
        <p:nvSpPr>
          <p:cNvPr id="8" name="Slide Number Placeholder 7">
            <a:extLst>
              <a:ext uri="{FF2B5EF4-FFF2-40B4-BE49-F238E27FC236}">
                <a16:creationId xmlns:a16="http://schemas.microsoft.com/office/drawing/2014/main" id="{607C82E5-0EE3-8763-CDC0-4491AFB27648}"/>
              </a:ext>
            </a:extLst>
          </p:cNvPr>
          <p:cNvSpPr>
            <a:spLocks noGrp="1"/>
          </p:cNvSpPr>
          <p:nvPr>
            <p:ph type="sldNum" sz="quarter" idx="12"/>
          </p:nvPr>
        </p:nvSpPr>
        <p:spPr/>
        <p:txBody>
          <a:bodyPr/>
          <a:lstStyle/>
          <a:p>
            <a:fld id="{EDD3062B-D212-4AF3-A7A0-B4B3A1568F67}" type="slidenum">
              <a:rPr lang="en-IN" smtClean="0"/>
              <a:t>43</a:t>
            </a:fld>
            <a:endParaRPr lang="en-IN"/>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725" y="338455"/>
            <a:ext cx="8220075" cy="1252855"/>
          </a:xfrm>
        </p:spPr>
        <p:txBody>
          <a:bodyPr>
            <a:noAutofit/>
          </a:bodyPr>
          <a:lstStyle/>
          <a:p>
            <a:pPr algn="l"/>
            <a:r>
              <a:rPr lang="en-US" sz="4000" b="1" dirty="0"/>
              <a:t>Procedure for Attainment for CO’s</a:t>
            </a:r>
          </a:p>
        </p:txBody>
      </p:sp>
      <p:pic>
        <p:nvPicPr>
          <p:cNvPr id="113666" name="Picture 2"/>
          <p:cNvPicPr>
            <a:picLocks noGrp="1" noChangeAspect="1" noChangeArrowheads="1"/>
          </p:cNvPicPr>
          <p:nvPr>
            <p:ph idx="1"/>
          </p:nvPr>
        </p:nvPicPr>
        <p:blipFill>
          <a:blip r:embed="rId2" cstate="print"/>
          <a:srcRect/>
          <a:stretch>
            <a:fillRect/>
          </a:stretch>
        </p:blipFill>
        <p:spPr bwMode="auto">
          <a:xfrm>
            <a:off x="762000" y="4077072"/>
            <a:ext cx="7620000" cy="2780928"/>
          </a:xfrm>
          <a:prstGeom prst="rect">
            <a:avLst/>
          </a:prstGeom>
          <a:noFill/>
          <a:ln w="9525">
            <a:noFill/>
            <a:miter lim="800000"/>
            <a:headEnd/>
            <a:tailEnd/>
          </a:ln>
          <a:effectLst/>
        </p:spPr>
      </p:pic>
      <p:pic>
        <p:nvPicPr>
          <p:cNvPr id="113667" name="Picture 3"/>
          <p:cNvPicPr>
            <a:picLocks noChangeAspect="1" noChangeArrowheads="1"/>
          </p:cNvPicPr>
          <p:nvPr/>
        </p:nvPicPr>
        <p:blipFill>
          <a:blip r:embed="rId3" cstate="print"/>
          <a:srcRect/>
          <a:stretch>
            <a:fillRect/>
          </a:stretch>
        </p:blipFill>
        <p:spPr bwMode="auto">
          <a:xfrm>
            <a:off x="251520" y="1988840"/>
            <a:ext cx="8712967" cy="1944216"/>
          </a:xfrm>
          <a:prstGeom prst="rect">
            <a:avLst/>
          </a:prstGeom>
          <a:noFill/>
          <a:ln w="9525">
            <a:noFill/>
            <a:miter lim="800000"/>
            <a:headEnd/>
            <a:tailEnd/>
          </a:ln>
          <a:effectLst/>
        </p:spPr>
      </p:pic>
      <p:sp>
        <p:nvSpPr>
          <p:cNvPr id="8" name="Slide Number Placeholder 7">
            <a:extLst>
              <a:ext uri="{FF2B5EF4-FFF2-40B4-BE49-F238E27FC236}">
                <a16:creationId xmlns:a16="http://schemas.microsoft.com/office/drawing/2014/main" id="{4739927D-D341-0F99-0397-C2DC9A6D0FEF}"/>
              </a:ext>
            </a:extLst>
          </p:cNvPr>
          <p:cNvSpPr>
            <a:spLocks noGrp="1"/>
          </p:cNvSpPr>
          <p:nvPr>
            <p:ph type="sldNum" sz="quarter" idx="12"/>
          </p:nvPr>
        </p:nvSpPr>
        <p:spPr/>
        <p:txBody>
          <a:bodyPr/>
          <a:lstStyle/>
          <a:p>
            <a:fld id="{EDD3062B-D212-4AF3-A7A0-B4B3A1568F67}" type="slidenum">
              <a:rPr lang="en-IN" smtClean="0"/>
              <a:t>44</a:t>
            </a:fld>
            <a:endParaRPr lang="en-IN"/>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460" y="2592705"/>
            <a:ext cx="8641080" cy="4016375"/>
          </a:xfrm>
          <a:prstGeom prst="rect">
            <a:avLst/>
          </a:prstGeom>
          <a:noFill/>
        </p:spPr>
        <p:txBody>
          <a:bodyPr wrap="square" rtlCol="0">
            <a:noAutofit/>
          </a:bodyPr>
          <a:lstStyle/>
          <a:p>
            <a:pPr algn="just"/>
            <a:r>
              <a:rPr lang="en-US" b="1" i="1" dirty="0"/>
              <a:t>Mapping Questions with Course Outcomes at appropriate levels of Bloom’s Taxonomy and maps it with assessments</a:t>
            </a:r>
          </a:p>
          <a:p>
            <a:pPr algn="just"/>
            <a:endParaRPr lang="en-US" sz="800" dirty="0"/>
          </a:p>
          <a:p>
            <a:pPr algn="just"/>
            <a:r>
              <a:rPr lang="en-US" dirty="0"/>
              <a:t>Questions are framed using Bloom’s Taxonomy verbs (both during the class test and written assignments) from the remember, understand, apply, analyze, evaluate, and create levels of the taxonomy pyramid. </a:t>
            </a:r>
          </a:p>
          <a:p>
            <a:pPr algn="just"/>
            <a:endParaRPr lang="en-US" sz="800" dirty="0"/>
          </a:p>
          <a:p>
            <a:pPr algn="just"/>
            <a:endParaRPr lang="en-US" sz="800" dirty="0"/>
          </a:p>
          <a:p>
            <a:pPr algn="just"/>
            <a:r>
              <a:rPr lang="en-US" b="1" i="1" dirty="0"/>
              <a:t>Rubrics for activities such as Seminars, projects, internships, Lab assignments etc.</a:t>
            </a:r>
          </a:p>
          <a:p>
            <a:pPr algn="just"/>
            <a:endParaRPr lang="en-US" sz="800" dirty="0"/>
          </a:p>
          <a:p>
            <a:pPr algn="just"/>
            <a:r>
              <a:rPr lang="en-US" dirty="0"/>
              <a:t>Although it is appropriate enough to measure the learning of the students based on the level of Bloom’s Taxonomy, Rubrics are used to cater to the different levels of learners, should measure their capabilities, and should be mapped with the course outcomes.</a:t>
            </a:r>
          </a:p>
        </p:txBody>
      </p:sp>
      <p:sp>
        <p:nvSpPr>
          <p:cNvPr id="6" name="Title 2"/>
          <p:cNvSpPr>
            <a:spLocks noGrp="1"/>
          </p:cNvSpPr>
          <p:nvPr>
            <p:ph type="title"/>
          </p:nvPr>
        </p:nvSpPr>
        <p:spPr>
          <a:xfrm>
            <a:off x="424815" y="338455"/>
            <a:ext cx="8261985" cy="1252855"/>
          </a:xfrm>
        </p:spPr>
        <p:txBody>
          <a:bodyPr>
            <a:noAutofit/>
          </a:bodyPr>
          <a:lstStyle/>
          <a:p>
            <a:pPr algn="l"/>
            <a:r>
              <a:rPr lang="en-US" sz="4000" b="1" dirty="0"/>
              <a:t>Procedure for Attainment for COs</a:t>
            </a:r>
          </a:p>
        </p:txBody>
      </p:sp>
      <p:sp>
        <p:nvSpPr>
          <p:cNvPr id="10" name="Slide Number Placeholder 9">
            <a:extLst>
              <a:ext uri="{FF2B5EF4-FFF2-40B4-BE49-F238E27FC236}">
                <a16:creationId xmlns:a16="http://schemas.microsoft.com/office/drawing/2014/main" id="{2D34761D-BDF1-4D2A-B0D4-1BCC903FB94E}"/>
              </a:ext>
            </a:extLst>
          </p:cNvPr>
          <p:cNvSpPr>
            <a:spLocks noGrp="1"/>
          </p:cNvSpPr>
          <p:nvPr>
            <p:ph type="sldNum" sz="quarter" idx="12"/>
          </p:nvPr>
        </p:nvSpPr>
        <p:spPr/>
        <p:txBody>
          <a:bodyPr/>
          <a:lstStyle/>
          <a:p>
            <a:fld id="{EDD3062B-D212-4AF3-A7A0-B4B3A1568F67}" type="slidenum">
              <a:rPr lang="en-IN" smtClean="0"/>
              <a:t>45</a:t>
            </a:fld>
            <a:endParaRPr lang="en-IN"/>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75086450"/>
              </p:ext>
            </p:extLst>
          </p:nvPr>
        </p:nvGraphicFramePr>
        <p:xfrm>
          <a:off x="251520" y="740771"/>
          <a:ext cx="8712967" cy="6126480"/>
        </p:xfrm>
        <a:graphic>
          <a:graphicData uri="http://schemas.openxmlformats.org/drawingml/2006/table">
            <a:tbl>
              <a:tblPr firstRow="1" bandRow="1">
                <a:tableStyleId>{2D5ABB26-0587-4C30-8999-92F81FD0307C}</a:tableStyleId>
              </a:tblPr>
              <a:tblGrid>
                <a:gridCol w="1296144">
                  <a:extLst>
                    <a:ext uri="{9D8B030D-6E8A-4147-A177-3AD203B41FA5}">
                      <a16:colId xmlns:a16="http://schemas.microsoft.com/office/drawing/2014/main" val="20000"/>
                    </a:ext>
                  </a:extLst>
                </a:gridCol>
                <a:gridCol w="5040560">
                  <a:extLst>
                    <a:ext uri="{9D8B030D-6E8A-4147-A177-3AD203B41FA5}">
                      <a16:colId xmlns:a16="http://schemas.microsoft.com/office/drawing/2014/main" val="20001"/>
                    </a:ext>
                  </a:extLst>
                </a:gridCol>
                <a:gridCol w="2376263">
                  <a:extLst>
                    <a:ext uri="{9D8B030D-6E8A-4147-A177-3AD203B41FA5}">
                      <a16:colId xmlns:a16="http://schemas.microsoft.com/office/drawing/2014/main" val="20002"/>
                    </a:ext>
                  </a:extLst>
                </a:gridCol>
              </a:tblGrid>
              <a:tr h="383973">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IN" sz="1800" b="1" u="none" strike="noStrike" kern="1200" baseline="0" dirty="0">
                          <a:solidFill>
                            <a:schemeClr val="bg1"/>
                          </a:solidFill>
                        </a:rPr>
                        <a:t>Level</a:t>
                      </a:r>
                      <a:endParaRPr lang="en-IN" sz="1800" b="1" i="0" u="none" strike="noStrike" kern="1200" baseline="0" dirty="0">
                        <a:solidFill>
                          <a:schemeClr val="bg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IN" sz="1800" b="1" u="none" strike="noStrike" kern="1200" baseline="0" dirty="0">
                          <a:solidFill>
                            <a:schemeClr val="bg1"/>
                          </a:solidFill>
                        </a:rPr>
                        <a:t>Skill Demonstrated</a:t>
                      </a:r>
                      <a:endParaRPr lang="en-IN" sz="1800" b="1" i="0" u="none" strike="noStrike" kern="1200" baseline="0" dirty="0">
                        <a:solidFill>
                          <a:schemeClr val="bg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IN" sz="1800" b="1" u="none" strike="noStrike" kern="1200" baseline="0" dirty="0">
                          <a:solidFill>
                            <a:schemeClr val="bg1"/>
                          </a:solidFill>
                        </a:rPr>
                        <a:t>Question cues / Verbs for tests</a:t>
                      </a:r>
                      <a:endParaRPr lang="en-IN" sz="1800" b="1" i="0" u="none" strike="noStrike" kern="1200" baseline="0" dirty="0">
                        <a:solidFill>
                          <a:schemeClr val="bg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94366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GB" sz="1800" u="none" strike="noStrike" kern="1200" baseline="0" dirty="0"/>
                        <a:t>1 </a:t>
                      </a:r>
                      <a:r>
                        <a:rPr lang="en-GB" sz="1800" b="1" i="1" u="none" strike="noStrike" kern="1200" baseline="0" dirty="0"/>
                        <a:t>Remember</a:t>
                      </a:r>
                      <a:endParaRPr lang="en-GB" sz="1800" b="1" i="1" u="none" strike="noStrike"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800" u="none" strike="noStrike" kern="1200" baseline="0" dirty="0"/>
                        <a:t>• Ability to recall of information like facts, conventions, definitions, jargon, technical terms, classifications, categories, and criteria </a:t>
                      </a:r>
                    </a:p>
                    <a:p>
                      <a:r>
                        <a:rPr lang="en-GB" sz="1800" u="none" strike="noStrike" kern="1200" baseline="0" dirty="0"/>
                        <a:t>• ability to recall methodology and procedures, abstractions, principles, and theories in the field </a:t>
                      </a:r>
                    </a:p>
                    <a:p>
                      <a:r>
                        <a:rPr lang="en-GB" sz="1800" u="none" strike="noStrike" kern="1200" baseline="0" dirty="0"/>
                        <a:t>• knowledge of dates, events, places </a:t>
                      </a:r>
                    </a:p>
                    <a:p>
                      <a:r>
                        <a:rPr lang="en-IN" sz="1800" u="none" strike="noStrike" kern="1200" baseline="0" dirty="0"/>
                        <a:t>• mastery of subject matter </a:t>
                      </a:r>
                      <a:endParaRPr lang="en-IN" sz="18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GB" sz="1800" u="none" strike="noStrike" kern="1200" baseline="0" dirty="0"/>
                        <a:t>list, define, tell, describe, recite, recall, identify, show, label, tabulate, quote, name, who, when, where 	</a:t>
                      </a:r>
                    </a:p>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3337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GB" sz="1800" u="none" strike="noStrike" kern="1200" baseline="0" dirty="0"/>
                        <a:t>2 </a:t>
                      </a:r>
                      <a:r>
                        <a:rPr lang="en-GB" sz="1800" b="1" i="1" u="none" strike="noStrike" kern="1200" baseline="0" dirty="0"/>
                        <a:t>Understand </a:t>
                      </a:r>
                      <a:endParaRPr lang="en-GB" sz="1800" b="1" i="1" u="none" strike="noStrike"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800" u="none" strike="noStrike" kern="1200" baseline="0" dirty="0"/>
                        <a:t>• understanding information </a:t>
                      </a:r>
                    </a:p>
                    <a:p>
                      <a:r>
                        <a:rPr lang="en-IN" sz="1800" u="none" strike="noStrike" kern="1200" baseline="0" dirty="0"/>
                        <a:t>• grasp meaning </a:t>
                      </a:r>
                    </a:p>
                    <a:p>
                      <a:r>
                        <a:rPr lang="en-GB" sz="1800" u="none" strike="noStrike" kern="1200" baseline="0" dirty="0"/>
                        <a:t>• translate knowledge into new context </a:t>
                      </a:r>
                    </a:p>
                    <a:p>
                      <a:r>
                        <a:rPr lang="en-IN" sz="1800" u="none" strike="noStrike" kern="1200" baseline="0" dirty="0"/>
                        <a:t>• interpret facts, compare, contrast </a:t>
                      </a:r>
                    </a:p>
                    <a:p>
                      <a:r>
                        <a:rPr lang="en-IN" sz="1800" u="none" strike="noStrike" kern="1200" baseline="0" dirty="0"/>
                        <a:t>• order, group, infer causes </a:t>
                      </a:r>
                    </a:p>
                    <a:p>
                      <a:r>
                        <a:rPr lang="en-IN" sz="1800" u="none" strike="noStrike" kern="1200" baseline="0" dirty="0"/>
                        <a:t>• predict consequences 	</a:t>
                      </a:r>
                      <a:endParaRPr lang="en-IN" sz="18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IN" sz="1800" u="none" strike="noStrike" kern="1200" baseline="0" dirty="0"/>
                        <a:t>describe, explain, paraphrase, restate, associate, contrast, summarize, differentiate interpret, discuss 	</a:t>
                      </a:r>
                      <a:endParaRPr lang="en-IN" sz="18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752337">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GB" sz="1800" u="none" strike="noStrike" kern="1200" baseline="0" dirty="0"/>
                        <a:t>3 </a:t>
                      </a:r>
                      <a:r>
                        <a:rPr lang="en-GB" sz="1800" b="1" i="1" u="none" strike="noStrike" kern="1200" baseline="0" dirty="0"/>
                        <a:t>Apply </a:t>
                      </a:r>
                      <a:endParaRPr lang="en-GB" sz="1800" b="1" i="1" u="none" strike="noStrike"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800" u="none" strike="noStrike" kern="1200" baseline="0" dirty="0"/>
                        <a:t>• use information </a:t>
                      </a:r>
                    </a:p>
                    <a:p>
                      <a:r>
                        <a:rPr lang="en-GB" sz="1800" u="none" strike="noStrike" kern="1200" baseline="0" dirty="0"/>
                        <a:t>• use methods, concepts, laws, theories in new situations </a:t>
                      </a:r>
                    </a:p>
                    <a:p>
                      <a:r>
                        <a:rPr lang="en-GB" sz="1800" u="none" strike="noStrike" kern="1200" baseline="0" dirty="0"/>
                        <a:t>• solve problems using required skills or knowledge </a:t>
                      </a:r>
                    </a:p>
                    <a:p>
                      <a:r>
                        <a:rPr lang="en-GB" sz="1800" u="none" strike="noStrike" kern="1200" baseline="0" dirty="0"/>
                        <a:t>• Demonstrating correct usage of a method or procedure </a:t>
                      </a:r>
                      <a:endParaRPr lang="en-GB" sz="18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GB" sz="1800" u="none" strike="noStrike" kern="1200" baseline="0" dirty="0"/>
                        <a:t>calculate, predict, apply, solve, illustrate, use, demonstrate, determine, model, experiment, show, examine, modify 	</a:t>
                      </a:r>
                      <a:endParaRPr lang="en-GB" sz="18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a:xfrm>
            <a:off x="457200" y="188640"/>
            <a:ext cx="8229600" cy="642400"/>
          </a:xfrm>
        </p:spPr>
        <p:txBody>
          <a:bodyPr>
            <a:normAutofit fontScale="90000"/>
          </a:bodyPr>
          <a:lstStyle/>
          <a:p>
            <a:r>
              <a:rPr lang="en-IN" b="1" dirty="0"/>
              <a:t>Action Verbs for Assessment </a:t>
            </a:r>
            <a:endParaRPr lang="en-IN" dirty="0"/>
          </a:p>
        </p:txBody>
      </p:sp>
      <p:sp>
        <p:nvSpPr>
          <p:cNvPr id="9" name="Slide Number Placeholder 8">
            <a:extLst>
              <a:ext uri="{FF2B5EF4-FFF2-40B4-BE49-F238E27FC236}">
                <a16:creationId xmlns:a16="http://schemas.microsoft.com/office/drawing/2014/main" id="{68758ECF-6AED-B79F-A019-3CF9648692BD}"/>
              </a:ext>
            </a:extLst>
          </p:cNvPr>
          <p:cNvSpPr>
            <a:spLocks noGrp="1"/>
          </p:cNvSpPr>
          <p:nvPr>
            <p:ph type="sldNum" sz="quarter" idx="12"/>
          </p:nvPr>
        </p:nvSpPr>
        <p:spPr/>
        <p:txBody>
          <a:bodyPr/>
          <a:lstStyle/>
          <a:p>
            <a:fld id="{EDD3062B-D212-4AF3-A7A0-B4B3A1568F67}" type="slidenum">
              <a:rPr lang="en-IN" smtClean="0"/>
              <a:t>46</a:t>
            </a:fld>
            <a:endParaRPr lang="en-IN"/>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43727871"/>
              </p:ext>
            </p:extLst>
          </p:nvPr>
        </p:nvGraphicFramePr>
        <p:xfrm>
          <a:off x="251520" y="836713"/>
          <a:ext cx="8640961" cy="5886266"/>
        </p:xfrm>
        <a:graphic>
          <a:graphicData uri="http://schemas.openxmlformats.org/drawingml/2006/table">
            <a:tbl>
              <a:tblPr firstRow="1" bandRow="1">
                <a:tableStyleId>{2D5ABB26-0587-4C30-8999-92F81FD0307C}</a:tableStyleId>
              </a:tblPr>
              <a:tblGrid>
                <a:gridCol w="1152128">
                  <a:extLst>
                    <a:ext uri="{9D8B030D-6E8A-4147-A177-3AD203B41FA5}">
                      <a16:colId xmlns:a16="http://schemas.microsoft.com/office/drawing/2014/main" val="20000"/>
                    </a:ext>
                  </a:extLst>
                </a:gridCol>
                <a:gridCol w="4392295">
                  <a:extLst>
                    <a:ext uri="{9D8B030D-6E8A-4147-A177-3AD203B41FA5}">
                      <a16:colId xmlns:a16="http://schemas.microsoft.com/office/drawing/2014/main" val="20001"/>
                    </a:ext>
                  </a:extLst>
                </a:gridCol>
                <a:gridCol w="3096538">
                  <a:extLst>
                    <a:ext uri="{9D8B030D-6E8A-4147-A177-3AD203B41FA5}">
                      <a16:colId xmlns:a16="http://schemas.microsoft.com/office/drawing/2014/main" val="20002"/>
                    </a:ext>
                  </a:extLst>
                </a:gridCol>
              </a:tblGrid>
              <a:tr h="64582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IN" sz="1800" b="1" u="none" strike="noStrike" kern="1200" baseline="0" dirty="0">
                          <a:solidFill>
                            <a:schemeClr val="bg1"/>
                          </a:solidFill>
                        </a:rPr>
                        <a:t>Level</a:t>
                      </a:r>
                      <a:endParaRPr lang="en-IN" sz="1800" b="1" i="0" u="none" strike="noStrike" kern="1200" baseline="0" dirty="0">
                        <a:solidFill>
                          <a:schemeClr val="bg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IN" sz="1800" b="1" u="none" strike="noStrike" kern="1200" baseline="0" dirty="0">
                          <a:solidFill>
                            <a:schemeClr val="bg1"/>
                          </a:solidFill>
                        </a:rPr>
                        <a:t>Skill Demonstrated</a:t>
                      </a:r>
                      <a:endParaRPr lang="en-IN" sz="1800" b="1" i="0" u="none" strike="noStrike" kern="1200" baseline="0" dirty="0">
                        <a:solidFill>
                          <a:schemeClr val="bg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IN" sz="1800" b="1" u="none" strike="noStrike" kern="1200" baseline="0" dirty="0">
                          <a:solidFill>
                            <a:schemeClr val="bg1"/>
                          </a:solidFill>
                        </a:rPr>
                        <a:t>Question cues / Verbs for tests</a:t>
                      </a:r>
                      <a:endParaRPr lang="en-IN" sz="1800" b="1" i="0" u="none" strike="noStrike" kern="1200" baseline="0" dirty="0">
                        <a:solidFill>
                          <a:schemeClr val="bg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752945">
                <a:tc>
                  <a:txBody>
                    <a:bodyPr/>
                    <a:lstStyle/>
                    <a:p>
                      <a:r>
                        <a:rPr lang="en-GB" sz="1800" u="none" strike="noStrike" kern="1200" baseline="0" dirty="0"/>
                        <a:t>4 </a:t>
                      </a:r>
                      <a:r>
                        <a:rPr lang="en-GB" sz="1800" b="1" i="1" u="none" strike="noStrike" kern="1200" baseline="0" dirty="0"/>
                        <a:t>Analyse</a:t>
                      </a:r>
                      <a:endParaRPr lang="en-GB" sz="1800" b="1" i="1" u="none" strike="noStrike" kern="120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800" u="none" strike="noStrike" kern="1200" baseline="0" dirty="0"/>
                        <a:t>• break down a complex problem into parts </a:t>
                      </a:r>
                    </a:p>
                    <a:p>
                      <a:r>
                        <a:rPr lang="en-GB" sz="1800" u="none" strike="noStrike" kern="1200" baseline="0" dirty="0"/>
                        <a:t>• Identify the relationships and interaction between the different parts of a complex problem </a:t>
                      </a:r>
                    </a:p>
                    <a:p>
                      <a:r>
                        <a:rPr lang="en-GB" sz="1800" u="none" strike="noStrike" kern="1200" baseline="0" dirty="0"/>
                        <a:t>• identify the missing information, sometimes the redundant information and the contradictory information, if any 	</a:t>
                      </a:r>
                      <a:endParaRPr lang="en-GB" sz="18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GB" sz="1800" u="none" strike="noStrike" kern="1200" baseline="0" dirty="0"/>
                        <a:t>classify, outline, break down, categorize, analyse, diagram, illustrate, infer, select </a:t>
                      </a:r>
                      <a:endParaRPr lang="en-GB" sz="18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752600">
                <a:tc>
                  <a:txBody>
                    <a:bodyPr/>
                    <a:lstStyle/>
                    <a:p>
                      <a:r>
                        <a:rPr lang="en-GB" sz="1800" u="none" strike="noStrike" kern="1200" baseline="0" dirty="0"/>
                        <a:t>5 </a:t>
                      </a:r>
                      <a:r>
                        <a:rPr lang="en-GB" sz="1800" b="1" i="1" u="none" strike="noStrike" kern="1200" baseline="0" dirty="0"/>
                        <a:t>Evaluate</a:t>
                      </a:r>
                      <a:endParaRPr lang="en-IN" sz="1800" b="1"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800" u="none" strike="noStrike" kern="1200" baseline="0" dirty="0"/>
                        <a:t>• compare and discriminate between ideas </a:t>
                      </a:r>
                    </a:p>
                    <a:p>
                      <a:r>
                        <a:rPr lang="en-GB" sz="1800" u="none" strike="noStrike" kern="1200" baseline="0" dirty="0"/>
                        <a:t>• assess value of theories, presentations </a:t>
                      </a:r>
                    </a:p>
                    <a:p>
                      <a:r>
                        <a:rPr lang="en-GB" sz="1800" u="none" strike="noStrike" kern="1200" baseline="0" dirty="0"/>
                        <a:t>• make choices based on reasoned argument </a:t>
                      </a:r>
                    </a:p>
                    <a:p>
                      <a:r>
                        <a:rPr lang="en-IN" sz="1800" u="none" strike="noStrike" kern="1200" baseline="0" dirty="0"/>
                        <a:t>• verify value of evidence </a:t>
                      </a:r>
                    </a:p>
                    <a:p>
                      <a:r>
                        <a:rPr lang="en-IN" sz="1800" u="none" strike="noStrike" kern="1200" baseline="0" dirty="0"/>
                        <a:t>• recognize subjectivity </a:t>
                      </a:r>
                    </a:p>
                    <a:p>
                      <a:r>
                        <a:rPr lang="en-GB" sz="1800" u="none" strike="noStrike" kern="1200" baseline="0" dirty="0"/>
                        <a:t>• use of definite criteria for judgments </a:t>
                      </a:r>
                      <a:endParaRPr lang="en-GB" sz="18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GB" sz="1800" u="none" strike="noStrike" kern="1200" baseline="0" dirty="0"/>
                        <a:t>assess, decide, choose, rank, grade, test, measure, defend, recommend, convince, select, judge, support, conclude, argue, justify, compare, summarize, evaluate </a:t>
                      </a:r>
                      <a:endParaRPr lang="en-GB" sz="18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47616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GB" sz="1800" u="none" strike="noStrike" kern="1200" baseline="0" dirty="0"/>
                        <a:t>6 </a:t>
                      </a:r>
                      <a:r>
                        <a:rPr lang="en-GB" sz="1800" b="1" i="1" u="none" strike="noStrike" kern="1200" baseline="0" dirty="0"/>
                        <a:t>Create</a:t>
                      </a:r>
                      <a:endParaRPr lang="en-IN" sz="1800" b="1"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800" u="none" strike="noStrike" kern="1200" baseline="0" dirty="0"/>
                        <a:t>• use old ideas to create new ones </a:t>
                      </a:r>
                    </a:p>
                    <a:p>
                      <a:r>
                        <a:rPr lang="en-GB" sz="1800" u="none" strike="noStrike" kern="1200" baseline="0" dirty="0"/>
                        <a:t>• Combine parts to make (new) whole, </a:t>
                      </a:r>
                    </a:p>
                    <a:p>
                      <a:r>
                        <a:rPr lang="en-IN" sz="1800" u="none" strike="noStrike" kern="1200" baseline="0" dirty="0"/>
                        <a:t>• generalize from given facts </a:t>
                      </a:r>
                    </a:p>
                    <a:p>
                      <a:r>
                        <a:rPr lang="en-GB" sz="1800" u="none" strike="noStrike" kern="1200" baseline="0" dirty="0"/>
                        <a:t>• relate knowledge from several areas </a:t>
                      </a:r>
                    </a:p>
                    <a:p>
                      <a:r>
                        <a:rPr lang="en-IN" sz="1800" u="none" strike="noStrike" kern="1200" baseline="0" dirty="0"/>
                        <a:t>• predict, draw conclusions </a:t>
                      </a:r>
                      <a:endParaRPr lang="en-IN" sz="18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GB" sz="1800" u="none" strike="noStrike" kern="1200" baseline="0" dirty="0"/>
                        <a:t>design, formulate, build, invent, create, compose, generate, derive, modify, develop, integrate </a:t>
                      </a:r>
                      <a:endParaRPr lang="en-GB" sz="18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a:xfrm>
            <a:off x="457200" y="188640"/>
            <a:ext cx="8229600" cy="642400"/>
          </a:xfrm>
        </p:spPr>
        <p:txBody>
          <a:bodyPr>
            <a:normAutofit fontScale="90000"/>
          </a:bodyPr>
          <a:lstStyle/>
          <a:p>
            <a:r>
              <a:rPr lang="en-IN" b="1" dirty="0"/>
              <a:t>Action Verbs for Assessment </a:t>
            </a:r>
            <a:endParaRPr lang="en-IN" dirty="0"/>
          </a:p>
        </p:txBody>
      </p:sp>
      <p:sp>
        <p:nvSpPr>
          <p:cNvPr id="9" name="Slide Number Placeholder 8">
            <a:extLst>
              <a:ext uri="{FF2B5EF4-FFF2-40B4-BE49-F238E27FC236}">
                <a16:creationId xmlns:a16="http://schemas.microsoft.com/office/drawing/2014/main" id="{4EC40A9B-F3FE-CC89-B6E9-27B7F519753F}"/>
              </a:ext>
            </a:extLst>
          </p:cNvPr>
          <p:cNvSpPr>
            <a:spLocks noGrp="1"/>
          </p:cNvSpPr>
          <p:nvPr>
            <p:ph type="sldNum" sz="quarter" idx="12"/>
          </p:nvPr>
        </p:nvSpPr>
        <p:spPr/>
        <p:txBody>
          <a:bodyPr/>
          <a:lstStyle/>
          <a:p>
            <a:fld id="{EDD3062B-D212-4AF3-A7A0-B4B3A1568F67}" type="slidenum">
              <a:rPr lang="en-IN" smtClean="0"/>
              <a:t>47</a:t>
            </a:fld>
            <a:endParaRPr lang="en-IN"/>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l"/>
            <a:r>
              <a:rPr lang="en-US" b="1" dirty="0"/>
              <a:t>Rules to Develop COs</a:t>
            </a:r>
          </a:p>
        </p:txBody>
      </p:sp>
      <p:sp>
        <p:nvSpPr>
          <p:cNvPr id="7" name="TextBox 6"/>
          <p:cNvSpPr txBox="1"/>
          <p:nvPr/>
        </p:nvSpPr>
        <p:spPr>
          <a:xfrm>
            <a:off x="539750" y="2204720"/>
            <a:ext cx="7920990" cy="545465"/>
          </a:xfrm>
          <a:prstGeom prst="rect">
            <a:avLst/>
          </a:prstGeom>
          <a:noFill/>
        </p:spPr>
        <p:txBody>
          <a:bodyPr wrap="square" rtlCol="0">
            <a:noAutofit/>
          </a:bodyPr>
          <a:lstStyle/>
          <a:p>
            <a:r>
              <a:rPr lang="en-US" dirty="0"/>
              <a:t>The rules to develop COs are </a:t>
            </a:r>
            <a:r>
              <a:rPr lang="en-US" b="1" i="1" dirty="0"/>
              <a:t>SMART</a:t>
            </a:r>
            <a:r>
              <a:rPr lang="en-US" dirty="0"/>
              <a:t>. </a:t>
            </a:r>
          </a:p>
          <a:p>
            <a:endParaRPr lang="en-US" dirty="0"/>
          </a:p>
          <a:p>
            <a:endParaRPr lang="en-US" dirty="0"/>
          </a:p>
          <a:p>
            <a:endParaRPr lang="en-US" dirty="0"/>
          </a:p>
          <a:p>
            <a:endParaRPr lang="en-US" dirty="0"/>
          </a:p>
        </p:txBody>
      </p:sp>
      <p:pic>
        <p:nvPicPr>
          <p:cNvPr id="104450" name="Picture 2"/>
          <p:cNvPicPr>
            <a:picLocks noChangeAspect="1" noChangeArrowheads="1"/>
          </p:cNvPicPr>
          <p:nvPr/>
        </p:nvPicPr>
        <p:blipFill>
          <a:blip r:embed="rId2" cstate="print"/>
          <a:srcRect/>
          <a:stretch>
            <a:fillRect/>
          </a:stretch>
        </p:blipFill>
        <p:spPr bwMode="auto">
          <a:xfrm>
            <a:off x="2411507" y="2852876"/>
            <a:ext cx="4608512" cy="3563119"/>
          </a:xfrm>
          <a:prstGeom prst="rect">
            <a:avLst/>
          </a:prstGeom>
          <a:noFill/>
          <a:ln w="9525">
            <a:noFill/>
            <a:miter lim="800000"/>
            <a:headEnd/>
            <a:tailEnd/>
          </a:ln>
          <a:effectLst/>
        </p:spPr>
      </p:pic>
      <p:sp>
        <p:nvSpPr>
          <p:cNvPr id="10" name="Slide Number Placeholder 9">
            <a:extLst>
              <a:ext uri="{FF2B5EF4-FFF2-40B4-BE49-F238E27FC236}">
                <a16:creationId xmlns:a16="http://schemas.microsoft.com/office/drawing/2014/main" id="{0CDE5794-2010-7E5C-A4DC-4D87BD23C466}"/>
              </a:ext>
            </a:extLst>
          </p:cNvPr>
          <p:cNvSpPr>
            <a:spLocks noGrp="1"/>
          </p:cNvSpPr>
          <p:nvPr>
            <p:ph type="sldNum" sz="quarter" idx="12"/>
          </p:nvPr>
        </p:nvSpPr>
        <p:spPr/>
        <p:txBody>
          <a:bodyPr/>
          <a:lstStyle/>
          <a:p>
            <a:fld id="{EDD3062B-D212-4AF3-A7A0-B4B3A1568F67}" type="slidenum">
              <a:rPr lang="en-IN" smtClean="0"/>
              <a:t>48</a:t>
            </a:fld>
            <a:endParaRPr lang="en-IN"/>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pPr algn="l"/>
            <a:r>
              <a:rPr lang="en-US" b="1" dirty="0"/>
              <a:t>The Rules to Develop COs are SMART</a:t>
            </a:r>
          </a:p>
        </p:txBody>
      </p:sp>
      <p:sp>
        <p:nvSpPr>
          <p:cNvPr id="7" name="TextBox 6"/>
          <p:cNvSpPr txBox="1"/>
          <p:nvPr/>
        </p:nvSpPr>
        <p:spPr>
          <a:xfrm>
            <a:off x="539750" y="2564130"/>
            <a:ext cx="8244205" cy="4070350"/>
          </a:xfrm>
          <a:prstGeom prst="rect">
            <a:avLst/>
          </a:prstGeom>
          <a:noFill/>
        </p:spPr>
        <p:txBody>
          <a:bodyPr wrap="square" rtlCol="0">
            <a:noAutofit/>
          </a:bodyPr>
          <a:lstStyle/>
          <a:p>
            <a:pPr algn="just"/>
            <a:r>
              <a:rPr lang="en-US" sz="2000" b="1" i="1" dirty="0"/>
              <a:t>Specific</a:t>
            </a:r>
            <a:r>
              <a:rPr lang="en-US" sz="2000" i="1" dirty="0"/>
              <a:t>:</a:t>
            </a:r>
            <a:r>
              <a:rPr lang="en-US" sz="2000" dirty="0"/>
              <a:t> Students can state what they should be able to achieve from reading the outcomes.</a:t>
            </a:r>
          </a:p>
          <a:p>
            <a:pPr algn="just"/>
            <a:endParaRPr lang="en-US" sz="2000" dirty="0"/>
          </a:p>
          <a:p>
            <a:pPr algn="just"/>
            <a:r>
              <a:rPr lang="en-US" sz="2000" b="1" i="1" dirty="0"/>
              <a:t>Measurable</a:t>
            </a:r>
            <a:r>
              <a:rPr lang="en-US" sz="2000" i="1" dirty="0"/>
              <a:t>: </a:t>
            </a:r>
            <a:r>
              <a:rPr lang="en-US" sz="2000" dirty="0"/>
              <a:t>Students can be able to recognize when they have achieved the outcomes.</a:t>
            </a:r>
          </a:p>
          <a:p>
            <a:pPr algn="just"/>
            <a:endParaRPr lang="en-US" sz="2000" b="1" dirty="0"/>
          </a:p>
          <a:p>
            <a:pPr algn="just"/>
            <a:r>
              <a:rPr lang="en-US" sz="2000" b="1" i="1" dirty="0"/>
              <a:t>Achievable</a:t>
            </a:r>
            <a:r>
              <a:rPr lang="en-US" sz="2000" i="1" dirty="0"/>
              <a:t>:</a:t>
            </a:r>
            <a:r>
              <a:rPr lang="en-US" sz="2000" dirty="0"/>
              <a:t> It is genuinely possible to complete the outcomes in the time and with the resources available.</a:t>
            </a:r>
          </a:p>
          <a:p>
            <a:pPr algn="just"/>
            <a:endParaRPr lang="en-US" sz="2000" b="1" dirty="0"/>
          </a:p>
          <a:p>
            <a:pPr algn="just"/>
            <a:r>
              <a:rPr lang="en-US" sz="2000" b="1" i="1" dirty="0"/>
              <a:t>Realistic</a:t>
            </a:r>
            <a:r>
              <a:rPr lang="en-US" sz="2000" i="1" dirty="0"/>
              <a:t>: </a:t>
            </a:r>
            <a:r>
              <a:rPr lang="en-US" sz="2000" dirty="0"/>
              <a:t>Outcomes are appropriate for the student.</a:t>
            </a:r>
          </a:p>
          <a:p>
            <a:pPr algn="just"/>
            <a:endParaRPr lang="en-US" sz="2000" b="1" dirty="0"/>
          </a:p>
          <a:p>
            <a:pPr algn="just"/>
            <a:r>
              <a:rPr lang="en-US" sz="2000" b="1" i="1" dirty="0"/>
              <a:t>Time bounded</a:t>
            </a:r>
            <a:r>
              <a:rPr lang="en-US" sz="2000" i="1" dirty="0"/>
              <a:t>: </a:t>
            </a:r>
            <a:r>
              <a:rPr lang="en-US" sz="2000" dirty="0"/>
              <a:t>Outcomes have a time limit for completion</a:t>
            </a:r>
          </a:p>
        </p:txBody>
      </p:sp>
      <p:sp>
        <p:nvSpPr>
          <p:cNvPr id="10" name="Slide Number Placeholder 9">
            <a:extLst>
              <a:ext uri="{FF2B5EF4-FFF2-40B4-BE49-F238E27FC236}">
                <a16:creationId xmlns:a16="http://schemas.microsoft.com/office/drawing/2014/main" id="{C48EA059-857E-C325-8C6A-36412E849871}"/>
              </a:ext>
            </a:extLst>
          </p:cNvPr>
          <p:cNvSpPr>
            <a:spLocks noGrp="1"/>
          </p:cNvSpPr>
          <p:nvPr>
            <p:ph type="sldNum" sz="quarter" idx="12"/>
          </p:nvPr>
        </p:nvSpPr>
        <p:spPr/>
        <p:txBody>
          <a:bodyPr/>
          <a:lstStyle/>
          <a:p>
            <a:fld id="{EDD3062B-D212-4AF3-A7A0-B4B3A1568F67}" type="slidenum">
              <a:rPr lang="en-IN" smtClean="0"/>
              <a:t>49</a:t>
            </a:fld>
            <a:endParaRPr lang="en-IN"/>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pPr algn="l"/>
            <a:r>
              <a:rPr lang="en-US" b="1" dirty="0"/>
              <a:t>Action Verbs for Course Outcomes: Blooms Revised Taxonomy</a:t>
            </a:r>
          </a:p>
        </p:txBody>
      </p:sp>
      <p:sp>
        <p:nvSpPr>
          <p:cNvPr id="7" name="TextBox 6"/>
          <p:cNvSpPr txBox="1"/>
          <p:nvPr/>
        </p:nvSpPr>
        <p:spPr>
          <a:xfrm>
            <a:off x="251460" y="2469515"/>
            <a:ext cx="8496935" cy="4010660"/>
          </a:xfrm>
          <a:prstGeom prst="rect">
            <a:avLst/>
          </a:prstGeom>
          <a:noFill/>
        </p:spPr>
        <p:txBody>
          <a:bodyPr wrap="square" rtlCol="0">
            <a:noAutofit/>
          </a:bodyPr>
          <a:lstStyle/>
          <a:p>
            <a:pPr algn="just"/>
            <a:r>
              <a:rPr lang="en-US" dirty="0"/>
              <a:t>There are </a:t>
            </a:r>
            <a:r>
              <a:rPr lang="en-US" b="1" dirty="0"/>
              <a:t>SIX</a:t>
            </a:r>
            <a:r>
              <a:rPr lang="en-US" dirty="0"/>
              <a:t> levels of cognitive learning according to the revised version of Bloom’s Taxonomy. </a:t>
            </a:r>
          </a:p>
          <a:p>
            <a:pPr algn="just"/>
            <a:endParaRPr lang="en-US" dirty="0"/>
          </a:p>
          <a:p>
            <a:pPr algn="just"/>
            <a:r>
              <a:rPr lang="en-US" dirty="0"/>
              <a:t>Each level is conceptually different. The six levels are remembering, understanding, applying, analyzing, evaluating, and creating. Bloom’s Taxonomy is frequently used in writing the course outcomes as it provides a readymade structure and list of action verbs. </a:t>
            </a:r>
          </a:p>
          <a:p>
            <a:pPr algn="just"/>
            <a:endParaRPr lang="en-US" dirty="0"/>
          </a:p>
          <a:p>
            <a:pPr algn="just"/>
            <a:r>
              <a:rPr lang="en-US" dirty="0"/>
              <a:t>All levels of Bloom’s taxonomy of thinking skills can be incorporated into expected learning outcome statements. Recently, Anderson and Krathwohl (2001) adapted Bloom’s model to include language that is oriented towards the language used in expected learning outcome statements. </a:t>
            </a:r>
          </a:p>
          <a:p>
            <a:pPr algn="just"/>
            <a:endParaRPr lang="en-US" dirty="0"/>
          </a:p>
          <a:p>
            <a:pPr algn="just"/>
            <a:r>
              <a:rPr lang="en-US" dirty="0"/>
              <a:t>A summary of Anderson and Krathwohl’s revised version of Bloom’s taxonomy of critical thinking is provided in Figure below:</a:t>
            </a:r>
          </a:p>
        </p:txBody>
      </p:sp>
      <p:sp>
        <p:nvSpPr>
          <p:cNvPr id="10" name="Slide Number Placeholder 9">
            <a:extLst>
              <a:ext uri="{FF2B5EF4-FFF2-40B4-BE49-F238E27FC236}">
                <a16:creationId xmlns:a16="http://schemas.microsoft.com/office/drawing/2014/main" id="{F2BD1B5A-5EF8-D30D-6CB1-7AEBE61A50C3}"/>
              </a:ext>
            </a:extLst>
          </p:cNvPr>
          <p:cNvSpPr>
            <a:spLocks noGrp="1"/>
          </p:cNvSpPr>
          <p:nvPr>
            <p:ph type="sldNum" sz="quarter" idx="12"/>
          </p:nvPr>
        </p:nvSpPr>
        <p:spPr/>
        <p:txBody>
          <a:bodyPr/>
          <a:lstStyle/>
          <a:p>
            <a:fld id="{EDD3062B-D212-4AF3-A7A0-B4B3A1568F67}" type="slidenum">
              <a:rPr lang="en-IN" smtClean="0"/>
              <a:t>50</a:t>
            </a:fld>
            <a:endParaRPr lang="en-IN"/>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3693319"/>
          </a:xfrm>
          <a:prstGeom prst="rect">
            <a:avLst/>
          </a:prstGeom>
          <a:noFill/>
        </p:spPr>
        <p:txBody>
          <a:bodyPr wrap="square" rtlCol="0">
            <a:spAutoFit/>
          </a:bodyPr>
          <a:lstStyle/>
          <a:p>
            <a:r>
              <a:rPr lang="en-US" b="1" dirty="0"/>
              <a:t>Cognitive Domain</a:t>
            </a:r>
          </a:p>
          <a:p>
            <a:endParaRPr lang="en-US" dirty="0"/>
          </a:p>
          <a:p>
            <a:pPr marL="342900" indent="-342900">
              <a:buFont typeface="+mj-lt"/>
              <a:buAutoNum type="arabicPeriod"/>
            </a:pPr>
            <a:r>
              <a:rPr lang="en-US" b="1" i="1" dirty="0"/>
              <a:t>Remember</a:t>
            </a:r>
          </a:p>
          <a:p>
            <a:pPr marL="342900" indent="-342900"/>
            <a:r>
              <a:rPr lang="en-US" dirty="0"/>
              <a:t> 	</a:t>
            </a:r>
          </a:p>
          <a:p>
            <a:pPr marL="742950" lvl="1" indent="-285750" algn="just">
              <a:buFont typeface="Wingdings" panose="05000000000000000000" pitchFamily="2" charset="2"/>
              <a:buChar char="Ø"/>
            </a:pPr>
            <a:r>
              <a:rPr lang="en-US" i="1" dirty="0"/>
              <a:t>Sample learning outcome</a:t>
            </a:r>
            <a:r>
              <a:rPr lang="en-US" dirty="0"/>
              <a:t>: Remember the names and relationships of a cast of characters in a play.</a:t>
            </a:r>
          </a:p>
          <a:p>
            <a:pPr lvl="1" algn="just"/>
            <a:endParaRPr lang="en-US" dirty="0"/>
          </a:p>
          <a:p>
            <a:pPr marL="742950" lvl="1" indent="-285750" algn="just">
              <a:buFont typeface="Wingdings" panose="05000000000000000000" pitchFamily="2" charset="2"/>
              <a:buChar char="Ø"/>
            </a:pPr>
            <a:r>
              <a:rPr lang="en-US" i="1" dirty="0"/>
              <a:t>Sample assessment/activity:</a:t>
            </a:r>
            <a:r>
              <a:rPr lang="en-US" dirty="0"/>
              <a:t> A multiple-choice test designed to test the memory of learners.</a:t>
            </a:r>
          </a:p>
          <a:p>
            <a:pPr lvl="1" algn="just"/>
            <a:endParaRPr lang="en-US" dirty="0"/>
          </a:p>
          <a:p>
            <a:pPr marL="742950" lvl="1" indent="-285750" algn="just">
              <a:buFont typeface="Wingdings" panose="05000000000000000000" pitchFamily="2" charset="2"/>
              <a:buChar char="Ø"/>
            </a:pPr>
            <a:r>
              <a:rPr lang="en-US" i="1" dirty="0"/>
              <a:t>Rationale</a:t>
            </a:r>
            <a:r>
              <a:rPr lang="en-US" dirty="0"/>
              <a:t>: A multiple-choice test will allow educators to see whether students have effectively memorized the given material.</a:t>
            </a:r>
          </a:p>
          <a:p>
            <a:endParaRPr lang="en-US" dirty="0"/>
          </a:p>
        </p:txBody>
      </p:sp>
      <p:sp>
        <p:nvSpPr>
          <p:cNvPr id="10" name="Slide Number Placeholder 9">
            <a:extLst>
              <a:ext uri="{FF2B5EF4-FFF2-40B4-BE49-F238E27FC236}">
                <a16:creationId xmlns:a16="http://schemas.microsoft.com/office/drawing/2014/main" id="{968225B3-3219-022F-BFF5-ED04AAA51A60}"/>
              </a:ext>
            </a:extLst>
          </p:cNvPr>
          <p:cNvSpPr>
            <a:spLocks noGrp="1"/>
          </p:cNvSpPr>
          <p:nvPr>
            <p:ph type="sldNum" sz="quarter" idx="12"/>
          </p:nvPr>
        </p:nvSpPr>
        <p:spPr/>
        <p:txBody>
          <a:bodyPr/>
          <a:lstStyle/>
          <a:p>
            <a:fld id="{EDD3062B-D212-4AF3-A7A0-B4B3A1568F67}" type="slidenum">
              <a:rPr lang="en-IN" smtClean="0"/>
              <a:t>51</a:t>
            </a:fld>
            <a:endParaRPr lang="en-IN"/>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a:t>Bloom's Taxonomy in Practice</a:t>
            </a:r>
            <a:endParaRPr lang="en-US" b="1" dirty="0"/>
          </a:p>
        </p:txBody>
      </p:sp>
      <p:sp>
        <p:nvSpPr>
          <p:cNvPr id="4" name="TextBox 3"/>
          <p:cNvSpPr txBox="1"/>
          <p:nvPr/>
        </p:nvSpPr>
        <p:spPr>
          <a:xfrm>
            <a:off x="251520" y="2348880"/>
            <a:ext cx="8568952" cy="3693319"/>
          </a:xfrm>
          <a:prstGeom prst="rect">
            <a:avLst/>
          </a:prstGeom>
          <a:noFill/>
        </p:spPr>
        <p:txBody>
          <a:bodyPr wrap="square" rtlCol="0">
            <a:spAutoFit/>
          </a:bodyPr>
          <a:lstStyle/>
          <a:p>
            <a:pPr marL="342900" indent="-342900">
              <a:buAutoNum type="arabicPeriod" startAt="2"/>
            </a:pPr>
            <a:r>
              <a:rPr lang="en-US" b="1" i="1" dirty="0"/>
              <a:t>Understand</a:t>
            </a:r>
          </a:p>
          <a:p>
            <a:pPr marL="342900" indent="-342900"/>
            <a:endParaRPr lang="en-US" dirty="0"/>
          </a:p>
          <a:p>
            <a:pPr marL="742950" lvl="1" indent="-285750" algn="just">
              <a:buFont typeface="Wingdings" panose="05000000000000000000" pitchFamily="2" charset="2"/>
              <a:buChar char="Ø"/>
            </a:pPr>
            <a:r>
              <a:rPr lang="en-US" i="1" dirty="0"/>
              <a:t>Sample learning outcome</a:t>
            </a:r>
            <a:r>
              <a:rPr lang="en-US" dirty="0"/>
              <a:t>: Understand and explain the main ideas of a play or piece of literature.</a:t>
            </a:r>
          </a:p>
          <a:p>
            <a:pPr lvl="1" algn="just"/>
            <a:endParaRPr lang="en-US" dirty="0"/>
          </a:p>
          <a:p>
            <a:pPr marL="742950" lvl="1" indent="-285750" algn="just">
              <a:buFont typeface="Wingdings" panose="05000000000000000000" pitchFamily="2" charset="2"/>
              <a:buChar char="Ø"/>
            </a:pPr>
            <a:r>
              <a:rPr lang="en-US" i="1" dirty="0"/>
              <a:t>Sample assessment/activity</a:t>
            </a:r>
            <a:r>
              <a:rPr lang="en-US" dirty="0"/>
              <a:t>: Write a short (1 page) paper summarizing the plot and most important events in the play.</a:t>
            </a:r>
          </a:p>
          <a:p>
            <a:pPr lvl="1" algn="just"/>
            <a:endParaRPr lang="en-US" dirty="0"/>
          </a:p>
          <a:p>
            <a:pPr marL="742950" lvl="1" indent="-285750" algn="just">
              <a:buFont typeface="Wingdings" panose="05000000000000000000" pitchFamily="2" charset="2"/>
              <a:buChar char="Ø"/>
            </a:pPr>
            <a:r>
              <a:rPr lang="en-US" i="1" dirty="0"/>
              <a:t>Rationale</a:t>
            </a:r>
            <a:r>
              <a:rPr lang="en-US" dirty="0"/>
              <a:t>: Writing a summary encourages learners to think about what the most important parts of a piece of literature are, and to decide which aspects of the plot to disregard in favor of a concise summary. It allows educators to evaluate whether or not they have understood the main idea of the play. </a:t>
            </a:r>
          </a:p>
          <a:p>
            <a:endParaRPr lang="en-US" dirty="0"/>
          </a:p>
        </p:txBody>
      </p:sp>
      <p:sp>
        <p:nvSpPr>
          <p:cNvPr id="10" name="Slide Number Placeholder 9">
            <a:extLst>
              <a:ext uri="{FF2B5EF4-FFF2-40B4-BE49-F238E27FC236}">
                <a16:creationId xmlns:a16="http://schemas.microsoft.com/office/drawing/2014/main" id="{C45EA300-FC08-E62F-4092-B3B8FF94E94E}"/>
              </a:ext>
            </a:extLst>
          </p:cNvPr>
          <p:cNvSpPr>
            <a:spLocks noGrp="1"/>
          </p:cNvSpPr>
          <p:nvPr>
            <p:ph type="sldNum" sz="quarter" idx="12"/>
          </p:nvPr>
        </p:nvSpPr>
        <p:spPr/>
        <p:txBody>
          <a:bodyPr/>
          <a:lstStyle/>
          <a:p>
            <a:fld id="{EDD3062B-D212-4AF3-A7A0-B4B3A1568F67}" type="slidenum">
              <a:rPr lang="en-IN" smtClean="0"/>
              <a:t>52</a:t>
            </a:fld>
            <a:endParaRPr lang="en-IN"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2862322"/>
          </a:xfrm>
          <a:prstGeom prst="rect">
            <a:avLst/>
          </a:prstGeom>
          <a:noFill/>
        </p:spPr>
        <p:txBody>
          <a:bodyPr wrap="square" rtlCol="0">
            <a:spAutoFit/>
          </a:bodyPr>
          <a:lstStyle/>
          <a:p>
            <a:pPr marL="342900" indent="-342900"/>
            <a:r>
              <a:rPr lang="en-US" b="1" i="1" dirty="0"/>
              <a:t>3. Apply</a:t>
            </a:r>
          </a:p>
          <a:p>
            <a:pPr marL="342900" indent="-342900"/>
            <a:endParaRPr lang="en-US" dirty="0"/>
          </a:p>
          <a:p>
            <a:pPr marL="742950" lvl="1" indent="-285750" algn="just">
              <a:buFont typeface="Wingdings" panose="05000000000000000000" pitchFamily="2" charset="2"/>
              <a:buChar char="Ø"/>
            </a:pPr>
            <a:r>
              <a:rPr lang="en-US" i="1" dirty="0"/>
              <a:t>Sample learning outcome</a:t>
            </a:r>
            <a:r>
              <a:rPr lang="en-US" dirty="0"/>
              <a:t>: Apply the main ideas/themes in the play to another context.</a:t>
            </a:r>
          </a:p>
          <a:p>
            <a:pPr lvl="1" algn="just"/>
            <a:endParaRPr lang="en-US" dirty="0"/>
          </a:p>
          <a:p>
            <a:pPr marL="742950" lvl="1" indent="-285750" algn="just">
              <a:buFont typeface="Wingdings" panose="05000000000000000000" pitchFamily="2" charset="2"/>
              <a:buChar char="Ø"/>
            </a:pPr>
            <a:r>
              <a:rPr lang="en-US" i="1" dirty="0"/>
              <a:t>Sample assessment/activity</a:t>
            </a:r>
            <a:r>
              <a:rPr lang="en-US" dirty="0"/>
              <a:t>: Write an advice column responding to one of the characters.</a:t>
            </a:r>
          </a:p>
          <a:p>
            <a:pPr lvl="1" algn="just"/>
            <a:endParaRPr lang="en-US" dirty="0"/>
          </a:p>
          <a:p>
            <a:pPr marL="742950" lvl="1" indent="-285750" algn="just">
              <a:buFont typeface="Wingdings" panose="05000000000000000000" pitchFamily="2" charset="2"/>
              <a:buChar char="Ø"/>
            </a:pPr>
            <a:r>
              <a:rPr lang="en-US" i="1" dirty="0"/>
              <a:t>Rationale</a:t>
            </a:r>
            <a:r>
              <a:rPr lang="en-US" dirty="0"/>
              <a:t>:  In doing this assignment, learners will consider the implications of a character’s actions outside of the consequences shown in the play.</a:t>
            </a:r>
          </a:p>
        </p:txBody>
      </p:sp>
      <p:sp>
        <p:nvSpPr>
          <p:cNvPr id="10" name="Slide Number Placeholder 9">
            <a:extLst>
              <a:ext uri="{FF2B5EF4-FFF2-40B4-BE49-F238E27FC236}">
                <a16:creationId xmlns:a16="http://schemas.microsoft.com/office/drawing/2014/main" id="{8E3FA8CD-9D72-7F13-D6C2-0E1E629E1031}"/>
              </a:ext>
            </a:extLst>
          </p:cNvPr>
          <p:cNvSpPr>
            <a:spLocks noGrp="1"/>
          </p:cNvSpPr>
          <p:nvPr>
            <p:ph type="sldNum" sz="quarter" idx="12"/>
          </p:nvPr>
        </p:nvSpPr>
        <p:spPr/>
        <p:txBody>
          <a:bodyPr/>
          <a:lstStyle/>
          <a:p>
            <a:fld id="{EDD3062B-D212-4AF3-A7A0-B4B3A1568F67}" type="slidenum">
              <a:rPr lang="en-IN" smtClean="0"/>
              <a:t>53</a:t>
            </a:fld>
            <a:endParaRPr lang="en-IN"/>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3139321"/>
          </a:xfrm>
          <a:prstGeom prst="rect">
            <a:avLst/>
          </a:prstGeom>
          <a:noFill/>
        </p:spPr>
        <p:txBody>
          <a:bodyPr wrap="square" rtlCol="0">
            <a:spAutoFit/>
          </a:bodyPr>
          <a:lstStyle/>
          <a:p>
            <a:pPr marL="342900" indent="-342900" algn="just">
              <a:buAutoNum type="arabicPeriod" startAt="4"/>
            </a:pPr>
            <a:r>
              <a:rPr lang="en-US" b="1" i="1" dirty="0"/>
              <a:t>Analyze</a:t>
            </a:r>
          </a:p>
          <a:p>
            <a:pPr marL="342900" indent="-342900" algn="just">
              <a:buAutoNum type="arabicPeriod" startAt="4"/>
            </a:pPr>
            <a:endParaRPr lang="en-US" dirty="0"/>
          </a:p>
          <a:p>
            <a:pPr marL="742950" lvl="1" indent="-285750" algn="just">
              <a:buFont typeface="Wingdings" panose="05000000000000000000" pitchFamily="2" charset="2"/>
              <a:buChar char="Ø"/>
            </a:pPr>
            <a:r>
              <a:rPr lang="en-US" i="1" dirty="0"/>
              <a:t>Sample learning outcome</a:t>
            </a:r>
            <a:r>
              <a:rPr lang="en-US" dirty="0"/>
              <a:t>: Be able to analyze the relative roles of each character in the play and their relationships to each other.</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Sample assessment/activity</a:t>
            </a:r>
            <a:r>
              <a:rPr lang="en-US" dirty="0"/>
              <a:t>: Write an analytical paper comparing the antagonists and protagonists of the play.</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Rationale</a:t>
            </a:r>
            <a:r>
              <a:rPr lang="en-US" dirty="0"/>
              <a:t>: Through this assignment, as learners consider what makes each character an antagonist or a protagonist, they need to use both their knowledge of the play and critical thinking skills.</a:t>
            </a:r>
          </a:p>
        </p:txBody>
      </p:sp>
      <p:sp>
        <p:nvSpPr>
          <p:cNvPr id="10" name="Slide Number Placeholder 9">
            <a:extLst>
              <a:ext uri="{FF2B5EF4-FFF2-40B4-BE49-F238E27FC236}">
                <a16:creationId xmlns:a16="http://schemas.microsoft.com/office/drawing/2014/main" id="{7F48F489-8614-1F3A-E9B5-2607538C8B32}"/>
              </a:ext>
            </a:extLst>
          </p:cNvPr>
          <p:cNvSpPr>
            <a:spLocks noGrp="1"/>
          </p:cNvSpPr>
          <p:nvPr>
            <p:ph type="sldNum" sz="quarter" idx="12"/>
          </p:nvPr>
        </p:nvSpPr>
        <p:spPr/>
        <p:txBody>
          <a:bodyPr/>
          <a:lstStyle/>
          <a:p>
            <a:fld id="{EDD3062B-D212-4AF3-A7A0-B4B3A1568F67}" type="slidenum">
              <a:rPr lang="en-IN" smtClean="0"/>
              <a:t>54</a:t>
            </a:fld>
            <a:endParaRPr lang="en-IN"/>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3416320"/>
          </a:xfrm>
          <a:prstGeom prst="rect">
            <a:avLst/>
          </a:prstGeom>
          <a:noFill/>
        </p:spPr>
        <p:txBody>
          <a:bodyPr wrap="square" rtlCol="0">
            <a:spAutoFit/>
          </a:bodyPr>
          <a:lstStyle/>
          <a:p>
            <a:pPr algn="just"/>
            <a:r>
              <a:rPr lang="en-US" dirty="0"/>
              <a:t>5. </a:t>
            </a:r>
            <a:r>
              <a:rPr lang="en-US" b="1" i="1" dirty="0"/>
              <a:t>Evaluate</a:t>
            </a:r>
          </a:p>
          <a:p>
            <a:pPr algn="just"/>
            <a:endParaRPr lang="en-US" dirty="0"/>
          </a:p>
          <a:p>
            <a:pPr marL="742950" lvl="1" indent="-285750" algn="just">
              <a:buFont typeface="Wingdings" panose="05000000000000000000" pitchFamily="2" charset="2"/>
              <a:buChar char="Ø"/>
            </a:pPr>
            <a:r>
              <a:rPr lang="en-US" i="1" dirty="0"/>
              <a:t>Sample learning outcome</a:t>
            </a:r>
            <a:r>
              <a:rPr lang="en-US" dirty="0"/>
              <a:t>: Evaluate the decisions of characters in the play, and support your evaluation with textual evidence.</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Sample assessment/activity</a:t>
            </a:r>
            <a:r>
              <a:rPr lang="en-US" dirty="0"/>
              <a:t>: Write a response to one of the events in the play, either supporting or rejecting their actions on the basis of evidence from the play as well as personal opinion and projected/actual consequences of action.</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Rationale</a:t>
            </a:r>
            <a:r>
              <a:rPr lang="en-US" dirty="0"/>
              <a:t>: Through this assignment, learners will consider the rationale and consequences for actions in the play, leading them to understand and make judgments about the validity of a character’s decision making.</a:t>
            </a:r>
          </a:p>
        </p:txBody>
      </p:sp>
      <p:sp>
        <p:nvSpPr>
          <p:cNvPr id="10" name="Slide Number Placeholder 9">
            <a:extLst>
              <a:ext uri="{FF2B5EF4-FFF2-40B4-BE49-F238E27FC236}">
                <a16:creationId xmlns:a16="http://schemas.microsoft.com/office/drawing/2014/main" id="{DF0879FE-680E-7C49-0ACF-F449978C53BC}"/>
              </a:ext>
            </a:extLst>
          </p:cNvPr>
          <p:cNvSpPr>
            <a:spLocks noGrp="1"/>
          </p:cNvSpPr>
          <p:nvPr>
            <p:ph type="sldNum" sz="quarter" idx="12"/>
          </p:nvPr>
        </p:nvSpPr>
        <p:spPr/>
        <p:txBody>
          <a:bodyPr/>
          <a:lstStyle/>
          <a:p>
            <a:fld id="{EDD3062B-D212-4AF3-A7A0-B4B3A1568F67}" type="slidenum">
              <a:rPr lang="en-IN" smtClean="0"/>
              <a:t>55</a:t>
            </a:fld>
            <a:endParaRPr lang="en-IN"/>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395536" y="2348879"/>
            <a:ext cx="8568952" cy="3139321"/>
          </a:xfrm>
          <a:prstGeom prst="rect">
            <a:avLst/>
          </a:prstGeom>
          <a:noFill/>
        </p:spPr>
        <p:txBody>
          <a:bodyPr wrap="square" rtlCol="0">
            <a:spAutoFit/>
          </a:bodyPr>
          <a:lstStyle/>
          <a:p>
            <a:pPr algn="just"/>
            <a:r>
              <a:rPr lang="en-US" dirty="0"/>
              <a:t>6. </a:t>
            </a:r>
            <a:r>
              <a:rPr lang="en-US" b="1" i="1" dirty="0"/>
              <a:t>Create</a:t>
            </a:r>
          </a:p>
          <a:p>
            <a:pPr algn="just"/>
            <a:endParaRPr lang="en-US" dirty="0"/>
          </a:p>
          <a:p>
            <a:pPr marL="742950" lvl="1" indent="-285750" algn="just">
              <a:buFont typeface="Wingdings" panose="05000000000000000000" pitchFamily="2" charset="2"/>
              <a:buChar char="Ø"/>
            </a:pPr>
            <a:r>
              <a:rPr lang="en-US" i="1" dirty="0"/>
              <a:t>Sample learning outcome</a:t>
            </a:r>
            <a:r>
              <a:rPr lang="en-US" dirty="0"/>
              <a:t>: Create a new and unique piece of writing using similar plot devices.</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Sample assessment/activity</a:t>
            </a:r>
            <a:r>
              <a:rPr lang="en-US" dirty="0"/>
              <a:t>: Create a short story using similar plot devices in a new time or setting.</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Rationale</a:t>
            </a:r>
            <a:r>
              <a:rPr lang="en-US" dirty="0"/>
              <a:t>: Through this activity, learners must integrate the plot devices and writing techniques into a new setting, allowing them to practice their creative writing skills and showing their full understanding of the writer's techniques.</a:t>
            </a:r>
          </a:p>
        </p:txBody>
      </p:sp>
      <p:sp>
        <p:nvSpPr>
          <p:cNvPr id="10" name="Slide Number Placeholder 9">
            <a:extLst>
              <a:ext uri="{FF2B5EF4-FFF2-40B4-BE49-F238E27FC236}">
                <a16:creationId xmlns:a16="http://schemas.microsoft.com/office/drawing/2014/main" id="{A111A2F1-65DC-FF4A-F2FF-3A413A47BBCE}"/>
              </a:ext>
            </a:extLst>
          </p:cNvPr>
          <p:cNvSpPr>
            <a:spLocks noGrp="1"/>
          </p:cNvSpPr>
          <p:nvPr>
            <p:ph type="sldNum" sz="quarter" idx="12"/>
          </p:nvPr>
        </p:nvSpPr>
        <p:spPr/>
        <p:txBody>
          <a:bodyPr/>
          <a:lstStyle/>
          <a:p>
            <a:fld id="{EDD3062B-D212-4AF3-A7A0-B4B3A1568F67}" type="slidenum">
              <a:rPr lang="en-IN" smtClean="0"/>
              <a:t>56</a:t>
            </a:fld>
            <a:endParaRPr lang="en-IN"/>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3693319"/>
          </a:xfrm>
          <a:prstGeom prst="rect">
            <a:avLst/>
          </a:prstGeom>
          <a:noFill/>
        </p:spPr>
        <p:txBody>
          <a:bodyPr wrap="square" rtlCol="0">
            <a:spAutoFit/>
          </a:bodyPr>
          <a:lstStyle/>
          <a:p>
            <a:r>
              <a:rPr lang="en-US" b="1" dirty="0"/>
              <a:t>Effective Domain</a:t>
            </a:r>
          </a:p>
          <a:p>
            <a:pPr algn="just"/>
            <a:endParaRPr lang="en-US" dirty="0"/>
          </a:p>
          <a:p>
            <a:pPr marL="342900" indent="-342900">
              <a:buAutoNum type="arabicPeriod"/>
            </a:pPr>
            <a:r>
              <a:rPr lang="en-US" b="1" i="1" dirty="0"/>
              <a:t>Receiving</a:t>
            </a:r>
          </a:p>
          <a:p>
            <a:pPr marL="342900" indent="-342900">
              <a:buAutoNum type="arabicPeriod"/>
            </a:pPr>
            <a:endParaRPr lang="en-US" dirty="0"/>
          </a:p>
          <a:p>
            <a:pPr marL="742950" lvl="1" indent="-285750" algn="just">
              <a:buFont typeface="Wingdings" panose="05000000000000000000" pitchFamily="2" charset="2"/>
              <a:buChar char="Ø"/>
            </a:pPr>
            <a:r>
              <a:rPr lang="en-US" i="1" dirty="0"/>
              <a:t>Sample learning outcome</a:t>
            </a:r>
            <a:r>
              <a:rPr lang="en-US" dirty="0"/>
              <a:t>: Listen to other students with respect.</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Sample assessment/activity</a:t>
            </a:r>
            <a:r>
              <a:rPr lang="en-US" dirty="0"/>
              <a:t>: Be an audience member to another student’s presentation, and then write a summary.</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Rationale:</a:t>
            </a:r>
            <a:r>
              <a:rPr lang="en-US" dirty="0"/>
              <a:t> Through this assignment, learners will learn how to listen effectively to others as well as remember key details about their presentation (used in writing the summary).</a:t>
            </a:r>
          </a:p>
          <a:p>
            <a:pPr algn="just"/>
            <a:endParaRPr lang="en-US" dirty="0"/>
          </a:p>
        </p:txBody>
      </p:sp>
      <p:sp>
        <p:nvSpPr>
          <p:cNvPr id="10" name="Slide Number Placeholder 9">
            <a:extLst>
              <a:ext uri="{FF2B5EF4-FFF2-40B4-BE49-F238E27FC236}">
                <a16:creationId xmlns:a16="http://schemas.microsoft.com/office/drawing/2014/main" id="{BAEB812D-11E1-9708-C981-426014533BBC}"/>
              </a:ext>
            </a:extLst>
          </p:cNvPr>
          <p:cNvSpPr>
            <a:spLocks noGrp="1"/>
          </p:cNvSpPr>
          <p:nvPr>
            <p:ph type="sldNum" sz="quarter" idx="12"/>
          </p:nvPr>
        </p:nvSpPr>
        <p:spPr/>
        <p:txBody>
          <a:bodyPr/>
          <a:lstStyle/>
          <a:p>
            <a:fld id="{EDD3062B-D212-4AF3-A7A0-B4B3A1568F67}" type="slidenum">
              <a:rPr lang="en-IN" smtClean="0"/>
              <a:t>57</a:t>
            </a:fld>
            <a:endParaRPr lang="en-IN"/>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3139321"/>
          </a:xfrm>
          <a:prstGeom prst="rect">
            <a:avLst/>
          </a:prstGeom>
          <a:noFill/>
        </p:spPr>
        <p:txBody>
          <a:bodyPr wrap="square" rtlCol="0">
            <a:spAutoFit/>
          </a:bodyPr>
          <a:lstStyle/>
          <a:p>
            <a:r>
              <a:rPr lang="en-US" dirty="0"/>
              <a:t>2. </a:t>
            </a:r>
            <a:r>
              <a:rPr lang="en-US" b="1" i="1" dirty="0"/>
              <a:t>Responding</a:t>
            </a:r>
          </a:p>
          <a:p>
            <a:endParaRPr lang="en-US" dirty="0"/>
          </a:p>
          <a:p>
            <a:pPr marL="742950" lvl="1" indent="-285750" algn="just">
              <a:buFont typeface="Wingdings" panose="05000000000000000000" pitchFamily="2" charset="2"/>
              <a:buChar char="Ø"/>
            </a:pPr>
            <a:r>
              <a:rPr lang="en-US" i="1" dirty="0"/>
              <a:t>Sample learning outcome</a:t>
            </a:r>
            <a:r>
              <a:rPr lang="en-US" dirty="0"/>
              <a:t>: Speak effectively in front of an audience and actively respond to others.</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Sample assessment/activity</a:t>
            </a:r>
            <a:r>
              <a:rPr lang="en-US" dirty="0"/>
              <a:t>: Present on a subject in front of the class, and answer questions from peers about their presentation.</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Rationale</a:t>
            </a:r>
            <a:r>
              <a:rPr lang="en-US" dirty="0"/>
              <a:t>: Through this, learners will become more comfortable with public speaking as well as more comfortable with contributing to a discussion in the form of answering questions.</a:t>
            </a:r>
          </a:p>
        </p:txBody>
      </p:sp>
      <p:sp>
        <p:nvSpPr>
          <p:cNvPr id="10" name="Slide Number Placeholder 9">
            <a:extLst>
              <a:ext uri="{FF2B5EF4-FFF2-40B4-BE49-F238E27FC236}">
                <a16:creationId xmlns:a16="http://schemas.microsoft.com/office/drawing/2014/main" id="{5A23D459-75C4-C894-F352-E618E1492514}"/>
              </a:ext>
            </a:extLst>
          </p:cNvPr>
          <p:cNvSpPr>
            <a:spLocks noGrp="1"/>
          </p:cNvSpPr>
          <p:nvPr>
            <p:ph type="sldNum" sz="quarter" idx="12"/>
          </p:nvPr>
        </p:nvSpPr>
        <p:spPr/>
        <p:txBody>
          <a:bodyPr/>
          <a:lstStyle/>
          <a:p>
            <a:fld id="{EDD3062B-D212-4AF3-A7A0-B4B3A1568F67}" type="slidenum">
              <a:rPr lang="en-IN" smtClean="0"/>
              <a:t>58</a:t>
            </a:fld>
            <a:endParaRPr lang="en-IN"/>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3416320"/>
          </a:xfrm>
          <a:prstGeom prst="rect">
            <a:avLst/>
          </a:prstGeom>
          <a:noFill/>
        </p:spPr>
        <p:txBody>
          <a:bodyPr wrap="square" rtlCol="0">
            <a:spAutoFit/>
          </a:bodyPr>
          <a:lstStyle/>
          <a:p>
            <a:r>
              <a:rPr lang="en-US" dirty="0"/>
              <a:t>3. </a:t>
            </a:r>
            <a:r>
              <a:rPr lang="en-US" b="1" i="1" dirty="0"/>
              <a:t>Valuing</a:t>
            </a:r>
          </a:p>
          <a:p>
            <a:endParaRPr lang="en-US" dirty="0"/>
          </a:p>
          <a:p>
            <a:pPr marL="742950" lvl="1" indent="-285750" algn="just">
              <a:buFont typeface="Wingdings" panose="05000000000000000000" pitchFamily="2" charset="2"/>
              <a:buChar char="Ø"/>
            </a:pPr>
            <a:r>
              <a:rPr lang="en-US" i="1" dirty="0"/>
              <a:t>Sample learning outcome</a:t>
            </a:r>
            <a:r>
              <a:rPr lang="en-US" dirty="0"/>
              <a:t>: Demonstrate and explain own values regarding various topics.</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Sample assessment/activity</a:t>
            </a:r>
            <a:r>
              <a:rPr lang="en-US" dirty="0"/>
              <a:t>: Write an opinion piece on any issue, explaining one’s own stance and reasons supporting that stance.</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Rationale</a:t>
            </a:r>
            <a:r>
              <a:rPr lang="en-US" dirty="0"/>
              <a:t>: Through this, learners will explore not only their own values but why they support their values, giving them a chance to understand more fully their own value system.</a:t>
            </a:r>
          </a:p>
          <a:p>
            <a:endParaRPr lang="en-US" dirty="0"/>
          </a:p>
        </p:txBody>
      </p:sp>
      <p:sp>
        <p:nvSpPr>
          <p:cNvPr id="10" name="Slide Number Placeholder 9">
            <a:extLst>
              <a:ext uri="{FF2B5EF4-FFF2-40B4-BE49-F238E27FC236}">
                <a16:creationId xmlns:a16="http://schemas.microsoft.com/office/drawing/2014/main" id="{613D9316-542A-15CB-A3F1-78AEAE3DAEB9}"/>
              </a:ext>
            </a:extLst>
          </p:cNvPr>
          <p:cNvSpPr>
            <a:spLocks noGrp="1"/>
          </p:cNvSpPr>
          <p:nvPr>
            <p:ph type="sldNum" sz="quarter" idx="12"/>
          </p:nvPr>
        </p:nvSpPr>
        <p:spPr/>
        <p:txBody>
          <a:bodyPr/>
          <a:lstStyle/>
          <a:p>
            <a:fld id="{EDD3062B-D212-4AF3-A7A0-B4B3A1568F67}" type="slidenum">
              <a:rPr lang="en-IN" smtClean="0"/>
              <a:t>59</a:t>
            </a:fld>
            <a:endParaRPr lang="en-IN"/>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3969385"/>
          </a:xfrm>
          <a:prstGeom prst="rect">
            <a:avLst/>
          </a:prstGeom>
          <a:noFill/>
        </p:spPr>
        <p:txBody>
          <a:bodyPr wrap="square" rtlCol="0">
            <a:spAutoFit/>
          </a:bodyPr>
          <a:lstStyle/>
          <a:p>
            <a:pPr algn="just"/>
            <a:endParaRPr lang="en-US" dirty="0"/>
          </a:p>
          <a:p>
            <a:r>
              <a:rPr lang="en-US" dirty="0"/>
              <a:t>4. </a:t>
            </a:r>
            <a:r>
              <a:rPr lang="en-US" b="1" i="1" dirty="0"/>
              <a:t>Organization</a:t>
            </a:r>
          </a:p>
          <a:p>
            <a:endParaRPr lang="en-US" dirty="0"/>
          </a:p>
          <a:p>
            <a:pPr marL="742950" lvl="1" indent="-285750" algn="just">
              <a:buFont typeface="Wingdings" panose="05000000000000000000" charset="0"/>
              <a:buChar char="Ø"/>
            </a:pPr>
            <a:r>
              <a:rPr lang="en-US" i="1" dirty="0"/>
              <a:t>Sample learning outcome: </a:t>
            </a:r>
            <a:r>
              <a:rPr lang="en-US" dirty="0"/>
              <a:t>Compare value systems and understand evidence behind values.</a:t>
            </a:r>
          </a:p>
          <a:p>
            <a:pPr lvl="1" indent="0" algn="just">
              <a:buFont typeface="Wingdings" panose="05000000000000000000" charset="0"/>
              <a:buNone/>
            </a:pPr>
            <a:endParaRPr lang="en-US" dirty="0"/>
          </a:p>
          <a:p>
            <a:pPr marL="742950" lvl="1" indent="-285750" algn="just">
              <a:buFont typeface="Wingdings" panose="05000000000000000000" charset="0"/>
              <a:buChar char="Ø"/>
            </a:pPr>
            <a:r>
              <a:rPr lang="en-US" i="1" dirty="0"/>
              <a:t>Sample assessment/activity:</a:t>
            </a:r>
            <a:r>
              <a:rPr lang="en-US" dirty="0"/>
              <a:t> Organize and compare different cultural value systems, evaluating the differences between them and why these differences may have arisen.</a:t>
            </a:r>
          </a:p>
          <a:p>
            <a:pPr lvl="1" indent="0" algn="just">
              <a:buFont typeface="Wingdings" panose="05000000000000000000" charset="0"/>
              <a:buNone/>
            </a:pPr>
            <a:endParaRPr lang="en-US" dirty="0"/>
          </a:p>
          <a:p>
            <a:pPr marL="742950" lvl="1" indent="-285750" algn="just">
              <a:buFont typeface="Wingdings" panose="05000000000000000000" charset="0"/>
              <a:buChar char="Ø"/>
            </a:pPr>
            <a:r>
              <a:rPr lang="en-US" i="1" dirty="0"/>
              <a:t>Rationale: </a:t>
            </a:r>
            <a:r>
              <a:rPr lang="en-US" dirty="0"/>
              <a:t>In doing this activity, learners will consider how value systems are put into place and organized, as well as the evidence that supports different value systems across the world.</a:t>
            </a:r>
          </a:p>
          <a:p>
            <a:endParaRPr lang="en-US" dirty="0"/>
          </a:p>
        </p:txBody>
      </p:sp>
      <p:sp>
        <p:nvSpPr>
          <p:cNvPr id="10" name="Slide Number Placeholder 9">
            <a:extLst>
              <a:ext uri="{FF2B5EF4-FFF2-40B4-BE49-F238E27FC236}">
                <a16:creationId xmlns:a16="http://schemas.microsoft.com/office/drawing/2014/main" id="{5B552E43-D960-DF8C-DA2D-F91AFC2E3887}"/>
              </a:ext>
            </a:extLst>
          </p:cNvPr>
          <p:cNvSpPr>
            <a:spLocks noGrp="1"/>
          </p:cNvSpPr>
          <p:nvPr>
            <p:ph type="sldNum" sz="quarter" idx="12"/>
          </p:nvPr>
        </p:nvSpPr>
        <p:spPr/>
        <p:txBody>
          <a:bodyPr/>
          <a:lstStyle/>
          <a:p>
            <a:fld id="{EDD3062B-D212-4AF3-A7A0-B4B3A1568F67}" type="slidenum">
              <a:rPr lang="en-IN" smtClean="0"/>
              <a:t>60</a:t>
            </a:fld>
            <a:endParaRPr lang="en-IN"/>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2862322"/>
          </a:xfrm>
          <a:prstGeom prst="rect">
            <a:avLst/>
          </a:prstGeom>
          <a:noFill/>
        </p:spPr>
        <p:txBody>
          <a:bodyPr wrap="square" rtlCol="0">
            <a:spAutoFit/>
          </a:bodyPr>
          <a:lstStyle/>
          <a:p>
            <a:r>
              <a:rPr lang="en-US" dirty="0"/>
              <a:t>5. </a:t>
            </a:r>
            <a:r>
              <a:rPr lang="en-US" b="1" i="1" dirty="0"/>
              <a:t>Characterization</a:t>
            </a:r>
          </a:p>
          <a:p>
            <a:endParaRPr lang="en-US" dirty="0"/>
          </a:p>
          <a:p>
            <a:pPr marL="742950" lvl="1" indent="-285750" algn="just">
              <a:buFont typeface="Wingdings" panose="05000000000000000000" pitchFamily="2" charset="2"/>
              <a:buChar char="Ø"/>
            </a:pPr>
            <a:r>
              <a:rPr lang="en-US" i="1" dirty="0"/>
              <a:t>Sample learning outcome</a:t>
            </a:r>
            <a:r>
              <a:rPr lang="en-US" dirty="0"/>
              <a:t>: Work well in a team of peers.</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Sample assessment/activity</a:t>
            </a:r>
            <a:r>
              <a:rPr lang="en-US" dirty="0"/>
              <a:t>: A group project, including group work on any assignment.</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Rationale</a:t>
            </a:r>
            <a:r>
              <a:rPr lang="en-US" dirty="0"/>
              <a:t>: By working in a group, learners must balance their own values with the values of the team, as well as prioritize tasks and practice teamwork.</a:t>
            </a:r>
          </a:p>
          <a:p>
            <a:endParaRPr lang="en-US" dirty="0"/>
          </a:p>
        </p:txBody>
      </p:sp>
      <p:sp>
        <p:nvSpPr>
          <p:cNvPr id="10" name="Slide Number Placeholder 9">
            <a:extLst>
              <a:ext uri="{FF2B5EF4-FFF2-40B4-BE49-F238E27FC236}">
                <a16:creationId xmlns:a16="http://schemas.microsoft.com/office/drawing/2014/main" id="{A92B7260-231E-966D-6081-2F8282950EDB}"/>
              </a:ext>
            </a:extLst>
          </p:cNvPr>
          <p:cNvSpPr>
            <a:spLocks noGrp="1"/>
          </p:cNvSpPr>
          <p:nvPr>
            <p:ph type="sldNum" sz="quarter" idx="12"/>
          </p:nvPr>
        </p:nvSpPr>
        <p:spPr/>
        <p:txBody>
          <a:bodyPr/>
          <a:lstStyle/>
          <a:p>
            <a:fld id="{EDD3062B-D212-4AF3-A7A0-B4B3A1568F67}" type="slidenum">
              <a:rPr lang="en-IN" smtClean="0"/>
              <a:t>61</a:t>
            </a:fld>
            <a:endParaRPr lang="en-IN"/>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3139321"/>
          </a:xfrm>
          <a:prstGeom prst="rect">
            <a:avLst/>
          </a:prstGeom>
          <a:noFill/>
        </p:spPr>
        <p:txBody>
          <a:bodyPr wrap="square" rtlCol="0">
            <a:spAutoFit/>
          </a:bodyPr>
          <a:lstStyle/>
          <a:p>
            <a:r>
              <a:rPr lang="en-US" b="1" dirty="0"/>
              <a:t>Psychomotor Domain</a:t>
            </a:r>
          </a:p>
          <a:p>
            <a:pPr algn="just"/>
            <a:endParaRPr lang="en-US" dirty="0"/>
          </a:p>
          <a:p>
            <a:pPr marL="342900" indent="-342900">
              <a:buAutoNum type="arabicPeriod"/>
            </a:pPr>
            <a:r>
              <a:rPr lang="en-US" b="1" i="1" dirty="0"/>
              <a:t>Reflex</a:t>
            </a:r>
          </a:p>
          <a:p>
            <a:pPr marL="342900" indent="-342900">
              <a:buAutoNum type="arabicPeriod"/>
            </a:pPr>
            <a:endParaRPr lang="en-US" dirty="0"/>
          </a:p>
          <a:p>
            <a:pPr marL="742950" lvl="1" indent="-285750">
              <a:buFont typeface="Wingdings" panose="05000000000000000000" pitchFamily="2" charset="2"/>
              <a:buChar char="Ø"/>
            </a:pPr>
            <a:r>
              <a:rPr lang="en-US" i="1" dirty="0"/>
              <a:t>Sample learning outcome</a:t>
            </a:r>
            <a:r>
              <a:rPr lang="en-US" dirty="0"/>
              <a:t>: Instinctively respond to a physical stimulus.</a:t>
            </a:r>
          </a:p>
          <a:p>
            <a:pPr marL="742950" lvl="1" indent="-285750">
              <a:buFont typeface="Wingdings" panose="05000000000000000000" pitchFamily="2" charset="2"/>
              <a:buChar char="Ø"/>
            </a:pPr>
            <a:endParaRPr lang="en-US" dirty="0"/>
          </a:p>
          <a:p>
            <a:pPr marL="742950" lvl="1" indent="-285750">
              <a:buFont typeface="Wingdings" panose="05000000000000000000" pitchFamily="2" charset="2"/>
              <a:buChar char="Ø"/>
            </a:pPr>
            <a:r>
              <a:rPr lang="en-US" i="1" dirty="0"/>
              <a:t>Sample assessment/activity</a:t>
            </a:r>
            <a:r>
              <a:rPr lang="en-US" dirty="0"/>
              <a:t>: A game of dodge ball.</a:t>
            </a:r>
          </a:p>
          <a:p>
            <a:pPr marL="742950" lvl="1" indent="-285750">
              <a:buFont typeface="Wingdings" panose="05000000000000000000" pitchFamily="2" charset="2"/>
              <a:buChar char="Ø"/>
            </a:pPr>
            <a:endParaRPr lang="en-US" dirty="0"/>
          </a:p>
          <a:p>
            <a:pPr marL="742950" lvl="1" indent="-285750">
              <a:buFont typeface="Wingdings" panose="05000000000000000000" pitchFamily="2" charset="2"/>
              <a:buChar char="Ø"/>
            </a:pPr>
            <a:r>
              <a:rPr lang="en-US" i="1" dirty="0"/>
              <a:t>Rationale</a:t>
            </a:r>
            <a:r>
              <a:rPr lang="en-US" dirty="0"/>
              <a:t>: Learners must react (dodge) the balls that are being thrown at them, allowing them to develop their reflexive skills.</a:t>
            </a:r>
          </a:p>
          <a:p>
            <a:pPr marL="285750" indent="-285750">
              <a:buFont typeface="Wingdings" panose="05000000000000000000" pitchFamily="2" charset="2"/>
              <a:buChar char="Ø"/>
            </a:pPr>
            <a:endParaRPr lang="en-US" dirty="0"/>
          </a:p>
        </p:txBody>
      </p:sp>
      <p:sp>
        <p:nvSpPr>
          <p:cNvPr id="10" name="Slide Number Placeholder 9">
            <a:extLst>
              <a:ext uri="{FF2B5EF4-FFF2-40B4-BE49-F238E27FC236}">
                <a16:creationId xmlns:a16="http://schemas.microsoft.com/office/drawing/2014/main" id="{60ACB71A-371D-0BA0-2B8C-2B7415992F18}"/>
              </a:ext>
            </a:extLst>
          </p:cNvPr>
          <p:cNvSpPr>
            <a:spLocks noGrp="1"/>
          </p:cNvSpPr>
          <p:nvPr>
            <p:ph type="sldNum" sz="quarter" idx="12"/>
          </p:nvPr>
        </p:nvSpPr>
        <p:spPr/>
        <p:txBody>
          <a:bodyPr/>
          <a:lstStyle/>
          <a:p>
            <a:fld id="{EDD3062B-D212-4AF3-A7A0-B4B3A1568F67}" type="slidenum">
              <a:rPr lang="en-IN" smtClean="0"/>
              <a:t>62</a:t>
            </a:fld>
            <a:endParaRPr lang="en-IN"/>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2862322"/>
          </a:xfrm>
          <a:prstGeom prst="rect">
            <a:avLst/>
          </a:prstGeom>
          <a:noFill/>
        </p:spPr>
        <p:txBody>
          <a:bodyPr wrap="square" rtlCol="0">
            <a:spAutoFit/>
          </a:bodyPr>
          <a:lstStyle/>
          <a:p>
            <a:pPr marL="342900" indent="-342900"/>
            <a:r>
              <a:rPr lang="en-US" dirty="0"/>
              <a:t>2. </a:t>
            </a:r>
            <a:r>
              <a:rPr lang="en-US" b="1" i="1" dirty="0"/>
              <a:t>Basic fundamental movements</a:t>
            </a:r>
          </a:p>
          <a:p>
            <a:pPr marL="342900" indent="-342900"/>
            <a:endParaRPr lang="en-US" dirty="0"/>
          </a:p>
          <a:p>
            <a:pPr marL="742950" lvl="1" indent="-285750">
              <a:buFont typeface="Wingdings" panose="05000000000000000000" pitchFamily="2" charset="2"/>
              <a:buChar char="Ø"/>
            </a:pPr>
            <a:r>
              <a:rPr lang="en-US" i="1" dirty="0"/>
              <a:t>Sample learning outcome</a:t>
            </a:r>
            <a:r>
              <a:rPr lang="en-US" dirty="0"/>
              <a:t>: Perform a simple action (including running and throwing).</a:t>
            </a:r>
          </a:p>
          <a:p>
            <a:pPr marL="742950" lvl="1" indent="-285750">
              <a:buFont typeface="Wingdings" panose="05000000000000000000" pitchFamily="2" charset="2"/>
              <a:buChar char="Ø"/>
            </a:pPr>
            <a:endParaRPr lang="en-US" dirty="0"/>
          </a:p>
          <a:p>
            <a:pPr marL="742950" lvl="1" indent="-285750">
              <a:buFont typeface="Wingdings" panose="05000000000000000000" pitchFamily="2" charset="2"/>
              <a:buChar char="Ø"/>
            </a:pPr>
            <a:r>
              <a:rPr lang="en-US" i="1" dirty="0"/>
              <a:t>Sample assessment/activity</a:t>
            </a:r>
            <a:r>
              <a:rPr lang="en-US" dirty="0"/>
              <a:t>: A game of dodge ball.</a:t>
            </a:r>
          </a:p>
          <a:p>
            <a:pPr marL="742950" lvl="1" indent="-285750">
              <a:buFont typeface="Wingdings" panose="05000000000000000000" pitchFamily="2" charset="2"/>
              <a:buChar char="Ø"/>
            </a:pPr>
            <a:endParaRPr lang="en-US" dirty="0"/>
          </a:p>
          <a:p>
            <a:pPr marL="742950" lvl="1" indent="-285750">
              <a:buFont typeface="Wingdings" panose="05000000000000000000" pitchFamily="2" charset="2"/>
              <a:buChar char="Ø"/>
            </a:pPr>
            <a:r>
              <a:rPr lang="en-US" i="1" dirty="0"/>
              <a:t>Rationale</a:t>
            </a:r>
            <a:r>
              <a:rPr lang="en-US" dirty="0"/>
              <a:t>: Learners must run and throw to actively engage the opposing team, allowing them to develop these skills.</a:t>
            </a:r>
          </a:p>
          <a:p>
            <a:endParaRPr lang="en-US" dirty="0"/>
          </a:p>
        </p:txBody>
      </p:sp>
      <p:sp>
        <p:nvSpPr>
          <p:cNvPr id="10" name="Slide Number Placeholder 9">
            <a:extLst>
              <a:ext uri="{FF2B5EF4-FFF2-40B4-BE49-F238E27FC236}">
                <a16:creationId xmlns:a16="http://schemas.microsoft.com/office/drawing/2014/main" id="{09EF3A00-69AB-699E-8FD8-5E74A5A95F77}"/>
              </a:ext>
            </a:extLst>
          </p:cNvPr>
          <p:cNvSpPr>
            <a:spLocks noGrp="1"/>
          </p:cNvSpPr>
          <p:nvPr>
            <p:ph type="sldNum" sz="quarter" idx="12"/>
          </p:nvPr>
        </p:nvSpPr>
        <p:spPr/>
        <p:txBody>
          <a:bodyPr/>
          <a:lstStyle/>
          <a:p>
            <a:fld id="{EDD3062B-D212-4AF3-A7A0-B4B3A1568F67}" type="slidenum">
              <a:rPr lang="en-IN" smtClean="0"/>
              <a:t>63</a:t>
            </a:fld>
            <a:endParaRPr lang="en-IN"/>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3139321"/>
          </a:xfrm>
          <a:prstGeom prst="rect">
            <a:avLst/>
          </a:prstGeom>
          <a:noFill/>
        </p:spPr>
        <p:txBody>
          <a:bodyPr wrap="square" rtlCol="0">
            <a:spAutoFit/>
          </a:bodyPr>
          <a:lstStyle/>
          <a:p>
            <a:r>
              <a:rPr lang="en-US" dirty="0"/>
              <a:t>3. </a:t>
            </a:r>
            <a:r>
              <a:rPr lang="en-US" b="1" i="1" dirty="0"/>
              <a:t>Perceptual abilities</a:t>
            </a:r>
          </a:p>
          <a:p>
            <a:endParaRPr lang="en-US" dirty="0"/>
          </a:p>
          <a:p>
            <a:pPr marL="742950" lvl="1" indent="-285750" algn="just">
              <a:buFont typeface="Wingdings" panose="05000000000000000000" pitchFamily="2" charset="2"/>
              <a:buChar char="Ø"/>
            </a:pPr>
            <a:r>
              <a:rPr lang="en-US" i="1" dirty="0"/>
              <a:t>Sample learning outcome</a:t>
            </a:r>
            <a:r>
              <a:rPr lang="en-US" dirty="0"/>
              <a:t>: Use more than one ability to integrate different sensory perceptions.</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Sample assessment/activity</a:t>
            </a:r>
            <a:r>
              <a:rPr lang="en-US" dirty="0"/>
              <a:t>: A game of catch or soccer (or other game involving movement and passing).</a:t>
            </a:r>
          </a:p>
          <a:p>
            <a:pPr marL="742950" lvl="1" indent="-285750" algn="just">
              <a:buFont typeface="Wingdings" panose="05000000000000000000" pitchFamily="2" charset="2"/>
              <a:buChar char="Ø"/>
            </a:pPr>
            <a:endParaRPr lang="en-US" i="1" dirty="0"/>
          </a:p>
          <a:p>
            <a:pPr marL="742950" lvl="1" indent="-285750" algn="just">
              <a:buFont typeface="Wingdings" panose="05000000000000000000" pitchFamily="2" charset="2"/>
              <a:buChar char="Ø"/>
            </a:pPr>
            <a:r>
              <a:rPr lang="en-US" i="1" dirty="0"/>
              <a:t>Rationale</a:t>
            </a:r>
            <a:r>
              <a:rPr lang="en-US" dirty="0"/>
              <a:t>: Learners must integrate running, visual information about the position of the ball, and predictive information about the future position of the ball.</a:t>
            </a:r>
          </a:p>
          <a:p>
            <a:endParaRPr lang="en-US" dirty="0"/>
          </a:p>
        </p:txBody>
      </p:sp>
      <p:sp>
        <p:nvSpPr>
          <p:cNvPr id="10" name="Slide Number Placeholder 9">
            <a:extLst>
              <a:ext uri="{FF2B5EF4-FFF2-40B4-BE49-F238E27FC236}">
                <a16:creationId xmlns:a16="http://schemas.microsoft.com/office/drawing/2014/main" id="{7653BB72-8D37-592E-2290-6C0AF0CB5646}"/>
              </a:ext>
            </a:extLst>
          </p:cNvPr>
          <p:cNvSpPr>
            <a:spLocks noGrp="1"/>
          </p:cNvSpPr>
          <p:nvPr>
            <p:ph type="sldNum" sz="quarter" idx="12"/>
          </p:nvPr>
        </p:nvSpPr>
        <p:spPr/>
        <p:txBody>
          <a:bodyPr/>
          <a:lstStyle/>
          <a:p>
            <a:fld id="{EDD3062B-D212-4AF3-A7A0-B4B3A1568F67}" type="slidenum">
              <a:rPr lang="en-IN" smtClean="0"/>
              <a:t>64</a:t>
            </a:fld>
            <a:endParaRPr lang="en-IN"/>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348880"/>
            <a:ext cx="8568952" cy="2584450"/>
          </a:xfrm>
          <a:prstGeom prst="rect">
            <a:avLst/>
          </a:prstGeom>
          <a:noFill/>
        </p:spPr>
        <p:txBody>
          <a:bodyPr wrap="square" rtlCol="0">
            <a:spAutoFit/>
          </a:bodyPr>
          <a:lstStyle/>
          <a:p>
            <a:r>
              <a:rPr lang="en-US" dirty="0"/>
              <a:t>4. </a:t>
            </a:r>
            <a:r>
              <a:rPr lang="en-US" b="1" i="1" dirty="0"/>
              <a:t>Physical abilities</a:t>
            </a:r>
          </a:p>
          <a:p>
            <a:endParaRPr lang="en-US" dirty="0"/>
          </a:p>
          <a:p>
            <a:endParaRPr lang="en-US" dirty="0"/>
          </a:p>
          <a:p>
            <a:pPr marL="742950" lvl="1" indent="-285750" algn="just">
              <a:buFont typeface="Wingdings" panose="05000000000000000000" pitchFamily="2" charset="2"/>
              <a:buChar char="Ø"/>
            </a:pPr>
            <a:r>
              <a:rPr lang="en-US" i="1" dirty="0"/>
              <a:t>Sample learning outcome</a:t>
            </a:r>
            <a:r>
              <a:rPr lang="en-US" dirty="0"/>
              <a:t>: Sustain an activity for a set period of time.</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Sample assessment/activity</a:t>
            </a:r>
            <a:r>
              <a:rPr lang="en-US" dirty="0"/>
              <a:t>: Run for 25 minutes steadily.</a:t>
            </a:r>
          </a:p>
          <a:p>
            <a:pPr marL="742950" lvl="1" indent="-285750" algn="just">
              <a:buFont typeface="Wingdings" panose="05000000000000000000" pitchFamily="2" charset="2"/>
              <a:buChar char="Ø"/>
            </a:pPr>
            <a:endParaRPr lang="en-US" i="1" dirty="0"/>
          </a:p>
          <a:p>
            <a:pPr marL="742950" lvl="1" indent="-285750" algn="just">
              <a:buFont typeface="Wingdings" panose="05000000000000000000" pitchFamily="2" charset="2"/>
              <a:buChar char="Ø"/>
            </a:pPr>
            <a:r>
              <a:rPr lang="en-US" i="1" dirty="0"/>
              <a:t>Rationale</a:t>
            </a:r>
            <a:r>
              <a:rPr lang="en-US" dirty="0"/>
              <a:t>: This activity is a measure of the learner’s stamina and physical fitness.</a:t>
            </a:r>
          </a:p>
          <a:p>
            <a:endParaRPr lang="en-US" dirty="0"/>
          </a:p>
        </p:txBody>
      </p:sp>
      <p:sp>
        <p:nvSpPr>
          <p:cNvPr id="10" name="Slide Number Placeholder 9">
            <a:extLst>
              <a:ext uri="{FF2B5EF4-FFF2-40B4-BE49-F238E27FC236}">
                <a16:creationId xmlns:a16="http://schemas.microsoft.com/office/drawing/2014/main" id="{682E75D0-936B-3B25-A59B-9CE81CFD6584}"/>
              </a:ext>
            </a:extLst>
          </p:cNvPr>
          <p:cNvSpPr>
            <a:spLocks noGrp="1"/>
          </p:cNvSpPr>
          <p:nvPr>
            <p:ph type="sldNum" sz="quarter" idx="12"/>
          </p:nvPr>
        </p:nvSpPr>
        <p:spPr/>
        <p:txBody>
          <a:bodyPr/>
          <a:lstStyle/>
          <a:p>
            <a:fld id="{EDD3062B-D212-4AF3-A7A0-B4B3A1568F67}" type="slidenum">
              <a:rPr lang="en-IN" smtClean="0"/>
              <a:t>65</a:t>
            </a:fld>
            <a:endParaRPr lang="en-IN"/>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654910"/>
            <a:ext cx="8568952" cy="2862322"/>
          </a:xfrm>
          <a:prstGeom prst="rect">
            <a:avLst/>
          </a:prstGeom>
          <a:noFill/>
        </p:spPr>
        <p:txBody>
          <a:bodyPr wrap="square" rtlCol="0">
            <a:spAutoFit/>
          </a:bodyPr>
          <a:lstStyle/>
          <a:p>
            <a:r>
              <a:rPr lang="en-US" dirty="0"/>
              <a:t>5. </a:t>
            </a:r>
            <a:r>
              <a:rPr lang="en-US" b="1" i="1" dirty="0"/>
              <a:t>Skilled movements</a:t>
            </a:r>
          </a:p>
          <a:p>
            <a:endParaRPr lang="en-US" dirty="0"/>
          </a:p>
          <a:p>
            <a:pPr marL="742950" lvl="1" indent="-285750" algn="just">
              <a:buFont typeface="Wingdings" panose="05000000000000000000" pitchFamily="2" charset="2"/>
              <a:buChar char="Ø"/>
            </a:pPr>
            <a:r>
              <a:rPr lang="en-US" i="1" dirty="0"/>
              <a:t>Sample learning outcome</a:t>
            </a:r>
            <a:r>
              <a:rPr lang="en-US" dirty="0"/>
              <a:t>: Adapt one’s behaviour and movement to better achieve goals.</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Sample assessment/activity</a:t>
            </a:r>
            <a:r>
              <a:rPr lang="en-US" dirty="0"/>
              <a:t>: A soccer or other strategic game (football, hockey).</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Rationale</a:t>
            </a:r>
            <a:r>
              <a:rPr lang="en-US" dirty="0"/>
              <a:t>: This activity allows teams to change their strategy and individuals to change their physical behaviour depending on the response of the other team.</a:t>
            </a:r>
          </a:p>
          <a:p>
            <a:pPr marL="285750" indent="-285750" algn="just">
              <a:buFont typeface="Wingdings" panose="05000000000000000000" pitchFamily="2" charset="2"/>
              <a:buChar char="Ø"/>
            </a:pPr>
            <a:endParaRPr lang="en-US" dirty="0"/>
          </a:p>
        </p:txBody>
      </p:sp>
      <p:sp>
        <p:nvSpPr>
          <p:cNvPr id="10" name="Slide Number Placeholder 9">
            <a:extLst>
              <a:ext uri="{FF2B5EF4-FFF2-40B4-BE49-F238E27FC236}">
                <a16:creationId xmlns:a16="http://schemas.microsoft.com/office/drawing/2014/main" id="{A627AD25-8754-827B-0155-8FFA633520DD}"/>
              </a:ext>
            </a:extLst>
          </p:cNvPr>
          <p:cNvSpPr>
            <a:spLocks noGrp="1"/>
          </p:cNvSpPr>
          <p:nvPr>
            <p:ph type="sldNum" sz="quarter" idx="12"/>
          </p:nvPr>
        </p:nvSpPr>
        <p:spPr/>
        <p:txBody>
          <a:bodyPr/>
          <a:lstStyle/>
          <a:p>
            <a:fld id="{EDD3062B-D212-4AF3-A7A0-B4B3A1568F67}" type="slidenum">
              <a:rPr lang="en-IN" smtClean="0"/>
              <a:t>66</a:t>
            </a:fld>
            <a:endParaRPr lang="en-IN"/>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Bloom's Taxonomy in Practice</a:t>
            </a:r>
          </a:p>
        </p:txBody>
      </p:sp>
      <p:sp>
        <p:nvSpPr>
          <p:cNvPr id="4" name="TextBox 3"/>
          <p:cNvSpPr txBox="1"/>
          <p:nvPr/>
        </p:nvSpPr>
        <p:spPr>
          <a:xfrm>
            <a:off x="251520" y="2593935"/>
            <a:ext cx="8568952" cy="3139321"/>
          </a:xfrm>
          <a:prstGeom prst="rect">
            <a:avLst/>
          </a:prstGeom>
          <a:noFill/>
        </p:spPr>
        <p:txBody>
          <a:bodyPr wrap="square" rtlCol="0">
            <a:spAutoFit/>
          </a:bodyPr>
          <a:lstStyle/>
          <a:p>
            <a:r>
              <a:rPr lang="en-US" dirty="0"/>
              <a:t>6. </a:t>
            </a:r>
            <a:r>
              <a:rPr lang="en-US" b="1" i="1" dirty="0"/>
              <a:t>Non-discursive communication</a:t>
            </a:r>
          </a:p>
          <a:p>
            <a:endParaRPr lang="en-US" dirty="0"/>
          </a:p>
          <a:p>
            <a:pPr marL="742950" lvl="1" indent="-285750" algn="just">
              <a:buFont typeface="Wingdings" panose="05000000000000000000" pitchFamily="2" charset="2"/>
              <a:buChar char="Ø"/>
            </a:pPr>
            <a:r>
              <a:rPr lang="en-US" i="1" dirty="0"/>
              <a:t>Sample learning outcome</a:t>
            </a:r>
            <a:r>
              <a:rPr lang="en-US" dirty="0"/>
              <a:t>: Express oneself through purposeful movement and activity.</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Sample assessment/activity</a:t>
            </a:r>
            <a:r>
              <a:rPr lang="en-US" dirty="0"/>
              <a:t>: A soccer or other strategic game (football, hockey)</a:t>
            </a:r>
          </a:p>
          <a:p>
            <a:pPr marL="742950" lvl="1" indent="-285750" algn="just">
              <a:buFont typeface="Wingdings" panose="05000000000000000000" pitchFamily="2" charset="2"/>
              <a:buChar char="Ø"/>
            </a:pPr>
            <a:endParaRPr lang="en-US" dirty="0"/>
          </a:p>
          <a:p>
            <a:pPr marL="742950" lvl="1" indent="-285750" algn="just">
              <a:buFont typeface="Wingdings" panose="05000000000000000000" pitchFamily="2" charset="2"/>
              <a:buChar char="Ø"/>
            </a:pPr>
            <a:r>
              <a:rPr lang="en-US" i="1" dirty="0"/>
              <a:t>Rationale</a:t>
            </a:r>
            <a:r>
              <a:rPr lang="en-US" dirty="0"/>
              <a:t>: These games all involve teamwork, strategy, and integrative and purposeful movement. Successful teams must integrate all of their senses, communicate through movement, and use a variety of adaptive strategies.</a:t>
            </a:r>
          </a:p>
          <a:p>
            <a:pPr marL="285750" indent="-285750">
              <a:buFont typeface="Wingdings" panose="05000000000000000000" pitchFamily="2" charset="2"/>
              <a:buChar char="Ø"/>
            </a:pPr>
            <a:endParaRPr lang="en-US" dirty="0"/>
          </a:p>
        </p:txBody>
      </p:sp>
      <p:sp>
        <p:nvSpPr>
          <p:cNvPr id="10" name="Slide Number Placeholder 9">
            <a:extLst>
              <a:ext uri="{FF2B5EF4-FFF2-40B4-BE49-F238E27FC236}">
                <a16:creationId xmlns:a16="http://schemas.microsoft.com/office/drawing/2014/main" id="{E36D0B9A-700E-6699-C6BC-0AFEECE12793}"/>
              </a:ext>
            </a:extLst>
          </p:cNvPr>
          <p:cNvSpPr>
            <a:spLocks noGrp="1"/>
          </p:cNvSpPr>
          <p:nvPr>
            <p:ph type="sldNum" sz="quarter" idx="12"/>
          </p:nvPr>
        </p:nvSpPr>
        <p:spPr/>
        <p:txBody>
          <a:bodyPr/>
          <a:lstStyle/>
          <a:p>
            <a:fld id="{EDD3062B-D212-4AF3-A7A0-B4B3A1568F67}" type="slidenum">
              <a:rPr lang="en-IN" smtClean="0"/>
              <a:t>67</a:t>
            </a:fld>
            <a:endParaRPr lang="en-IN"/>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2" cstate="print"/>
          <a:srcRect/>
          <a:stretch>
            <a:fillRect/>
          </a:stretch>
        </p:blipFill>
        <p:spPr bwMode="auto">
          <a:xfrm>
            <a:off x="890905" y="2270125"/>
            <a:ext cx="7362825" cy="4516120"/>
          </a:xfrm>
          <a:prstGeom prst="rect">
            <a:avLst/>
          </a:prstGeom>
          <a:noFill/>
          <a:ln w="9525">
            <a:noFill/>
            <a:miter lim="800000"/>
            <a:headEnd/>
            <a:tailEnd/>
          </a:ln>
          <a:effectLst/>
        </p:spPr>
      </p:pic>
      <p:sp>
        <p:nvSpPr>
          <p:cNvPr id="5" name="TextBox 4"/>
          <p:cNvSpPr txBox="1"/>
          <p:nvPr/>
        </p:nvSpPr>
        <p:spPr>
          <a:xfrm>
            <a:off x="355600" y="332740"/>
            <a:ext cx="8392795" cy="1322070"/>
          </a:xfrm>
          <a:prstGeom prst="rect">
            <a:avLst/>
          </a:prstGeom>
          <a:noFill/>
        </p:spPr>
        <p:txBody>
          <a:bodyPr wrap="square" rtlCol="0">
            <a:spAutoFit/>
          </a:bodyPr>
          <a:lstStyle/>
          <a:p>
            <a:r>
              <a:rPr lang="en-US" sz="4000" b="1" dirty="0">
                <a:solidFill>
                  <a:schemeClr val="bg1"/>
                </a:solidFill>
              </a:rPr>
              <a:t>Action Verbs for Course Outcomes: Blooms Revised Taxonomy</a:t>
            </a:r>
          </a:p>
        </p:txBody>
      </p:sp>
      <p:sp>
        <p:nvSpPr>
          <p:cNvPr id="14" name="Slide Number Placeholder 13">
            <a:extLst>
              <a:ext uri="{FF2B5EF4-FFF2-40B4-BE49-F238E27FC236}">
                <a16:creationId xmlns:a16="http://schemas.microsoft.com/office/drawing/2014/main" id="{613CF806-343C-3E4C-C10F-8938F9CAB446}"/>
              </a:ext>
            </a:extLst>
          </p:cNvPr>
          <p:cNvSpPr>
            <a:spLocks noGrp="1"/>
          </p:cNvSpPr>
          <p:nvPr>
            <p:ph type="sldNum" sz="quarter" idx="12"/>
          </p:nvPr>
        </p:nvSpPr>
        <p:spPr/>
        <p:txBody>
          <a:bodyPr/>
          <a:lstStyle/>
          <a:p>
            <a:fld id="{EDD3062B-D212-4AF3-A7A0-B4B3A1568F67}" type="slidenum">
              <a:rPr lang="en-IN" smtClean="0"/>
              <a:t>68</a:t>
            </a:fld>
            <a:endParaRPr lang="en-IN"/>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0060" y="449580"/>
            <a:ext cx="7404100" cy="1938020"/>
          </a:xfrm>
          <a:prstGeom prst="rect">
            <a:avLst/>
          </a:prstGeom>
          <a:noFill/>
        </p:spPr>
        <p:txBody>
          <a:bodyPr wrap="square" rtlCol="0">
            <a:spAutoFit/>
          </a:bodyPr>
          <a:lstStyle/>
          <a:p>
            <a:r>
              <a:rPr lang="en-US" sz="4000" b="1" dirty="0">
                <a:solidFill>
                  <a:schemeClr val="bg1"/>
                </a:solidFill>
              </a:rPr>
              <a:t>Action Verbs for Course Outcomes: Blooms Revised Taxonomy</a:t>
            </a:r>
          </a:p>
        </p:txBody>
      </p:sp>
      <p:pic>
        <p:nvPicPr>
          <p:cNvPr id="106498" name="Picture 2"/>
          <p:cNvPicPr>
            <a:picLocks noChangeAspect="1" noChangeArrowheads="1"/>
          </p:cNvPicPr>
          <p:nvPr/>
        </p:nvPicPr>
        <p:blipFill>
          <a:blip r:embed="rId2" cstate="print"/>
          <a:srcRect/>
          <a:stretch>
            <a:fillRect/>
          </a:stretch>
        </p:blipFill>
        <p:spPr bwMode="auto">
          <a:xfrm>
            <a:off x="735508" y="2522576"/>
            <a:ext cx="7508900" cy="4290800"/>
          </a:xfrm>
          <a:prstGeom prst="rect">
            <a:avLst/>
          </a:prstGeom>
          <a:noFill/>
          <a:ln w="9525">
            <a:noFill/>
            <a:miter lim="800000"/>
            <a:headEnd/>
            <a:tailEnd/>
          </a:ln>
          <a:effectLst/>
        </p:spPr>
      </p:pic>
      <p:sp>
        <p:nvSpPr>
          <p:cNvPr id="14" name="Slide Number Placeholder 13">
            <a:extLst>
              <a:ext uri="{FF2B5EF4-FFF2-40B4-BE49-F238E27FC236}">
                <a16:creationId xmlns:a16="http://schemas.microsoft.com/office/drawing/2014/main" id="{BB506622-4473-610E-A531-8A76C8E325E7}"/>
              </a:ext>
            </a:extLst>
          </p:cNvPr>
          <p:cNvSpPr>
            <a:spLocks noGrp="1"/>
          </p:cNvSpPr>
          <p:nvPr>
            <p:ph type="sldNum" sz="quarter" idx="12"/>
          </p:nvPr>
        </p:nvSpPr>
        <p:spPr/>
        <p:txBody>
          <a:bodyPr/>
          <a:lstStyle/>
          <a:p>
            <a:fld id="{EDD3062B-D212-4AF3-A7A0-B4B3A1568F67}" type="slidenum">
              <a:rPr lang="en-IN" smtClean="0"/>
              <a:t>69</a:t>
            </a:fld>
            <a:endParaRPr lang="en-IN"/>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1"/>
          <p:cNvPicPr>
            <a:picLocks noGrp="1" noChangeAspect="1" noChangeArrowheads="1"/>
          </p:cNvPicPr>
          <p:nvPr>
            <p:ph idx="1"/>
          </p:nvPr>
        </p:nvPicPr>
        <p:blipFill>
          <a:blip r:embed="rId2" cstate="print"/>
          <a:srcRect/>
          <a:stretch>
            <a:fillRect/>
          </a:stretch>
        </p:blipFill>
        <p:spPr bwMode="auto">
          <a:xfrm>
            <a:off x="252095" y="2564765"/>
            <a:ext cx="8735060" cy="3628390"/>
          </a:xfrm>
          <a:prstGeom prst="rect">
            <a:avLst/>
          </a:prstGeom>
          <a:noFill/>
          <a:ln w="9525">
            <a:noFill/>
            <a:miter lim="800000"/>
            <a:headEnd/>
            <a:tailEnd/>
          </a:ln>
          <a:effectLst/>
        </p:spPr>
      </p:pic>
      <p:sp>
        <p:nvSpPr>
          <p:cNvPr id="5" name="TextBox 4"/>
          <p:cNvSpPr txBox="1"/>
          <p:nvPr/>
        </p:nvSpPr>
        <p:spPr>
          <a:xfrm>
            <a:off x="482600" y="449580"/>
            <a:ext cx="7401560" cy="1938020"/>
          </a:xfrm>
          <a:prstGeom prst="rect">
            <a:avLst/>
          </a:prstGeom>
          <a:noFill/>
        </p:spPr>
        <p:txBody>
          <a:bodyPr wrap="square" rtlCol="0">
            <a:spAutoFit/>
          </a:bodyPr>
          <a:lstStyle/>
          <a:p>
            <a:r>
              <a:rPr lang="en-US" sz="4000" b="1" dirty="0">
                <a:solidFill>
                  <a:schemeClr val="bg1"/>
                </a:solidFill>
              </a:rPr>
              <a:t>Action Verbs for Course Outcomes: Blooms Revised Taxonomy</a:t>
            </a:r>
          </a:p>
        </p:txBody>
      </p:sp>
      <p:sp>
        <p:nvSpPr>
          <p:cNvPr id="13" name="Slide Number Placeholder 12">
            <a:extLst>
              <a:ext uri="{FF2B5EF4-FFF2-40B4-BE49-F238E27FC236}">
                <a16:creationId xmlns:a16="http://schemas.microsoft.com/office/drawing/2014/main" id="{2A1E8336-2231-1508-D8C9-6C294EA04A09}"/>
              </a:ext>
            </a:extLst>
          </p:cNvPr>
          <p:cNvSpPr>
            <a:spLocks noGrp="1"/>
          </p:cNvSpPr>
          <p:nvPr>
            <p:ph type="sldNum" sz="quarter" idx="12"/>
          </p:nvPr>
        </p:nvSpPr>
        <p:spPr/>
        <p:txBody>
          <a:bodyPr/>
          <a:lstStyle/>
          <a:p>
            <a:fld id="{EDD3062B-D212-4AF3-A7A0-B4B3A1568F67}" type="slidenum">
              <a:rPr lang="en-IN" smtClean="0"/>
              <a:t>70</a:t>
            </a:fld>
            <a:endParaRPr lang="en-IN"/>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70535" y="332740"/>
            <a:ext cx="8349615" cy="1322070"/>
          </a:xfrm>
          <a:prstGeom prst="rect">
            <a:avLst/>
          </a:prstGeom>
          <a:noFill/>
        </p:spPr>
        <p:txBody>
          <a:bodyPr wrap="square" rtlCol="0">
            <a:spAutoFit/>
          </a:bodyPr>
          <a:lstStyle/>
          <a:p>
            <a:r>
              <a:rPr lang="en-US" sz="4000" b="1" dirty="0">
                <a:solidFill>
                  <a:schemeClr val="bg1"/>
                </a:solidFill>
                <a:latin typeface="+mj-lt"/>
              </a:rPr>
              <a:t>Action Verbs for Course Outcomes: Blooms Revised Taxonomy</a:t>
            </a:r>
          </a:p>
        </p:txBody>
      </p:sp>
      <p:sp>
        <p:nvSpPr>
          <p:cNvPr id="8" name="TextBox 7"/>
          <p:cNvSpPr txBox="1"/>
          <p:nvPr/>
        </p:nvSpPr>
        <p:spPr>
          <a:xfrm>
            <a:off x="323528" y="2604968"/>
            <a:ext cx="8568952" cy="3938270"/>
          </a:xfrm>
          <a:prstGeom prst="rect">
            <a:avLst/>
          </a:prstGeom>
          <a:noFill/>
        </p:spPr>
        <p:txBody>
          <a:bodyPr wrap="square" rtlCol="0">
            <a:spAutoFit/>
          </a:bodyPr>
          <a:lstStyle/>
          <a:p>
            <a:pPr algn="just"/>
            <a:r>
              <a:rPr lang="en-US" b="1" i="1" dirty="0"/>
              <a:t>Problem 1:</a:t>
            </a:r>
            <a:r>
              <a:rPr lang="en-US" b="1" dirty="0"/>
              <a:t> </a:t>
            </a:r>
            <a:r>
              <a:rPr lang="en-US" dirty="0"/>
              <a:t>Water falls from a height of 100 m. Find the rise in temperature of the water when it reaches the bottom, assuming all its energy is converted to heat at the bottom of the waterfall. (g=10ms−2,sw=4200Jkg−1K−1)</a:t>
            </a:r>
          </a:p>
          <a:p>
            <a:pPr algn="just"/>
            <a:r>
              <a:rPr lang="en-US" sz="800" b="1" dirty="0"/>
              <a:t> </a:t>
            </a:r>
            <a:endParaRPr lang="en-US" sz="800" dirty="0"/>
          </a:p>
          <a:p>
            <a:pPr algn="just"/>
            <a:r>
              <a:rPr lang="en-US" b="1" i="1" dirty="0"/>
              <a:t>Solution:</a:t>
            </a:r>
            <a:endParaRPr lang="en-US" i="1" dirty="0"/>
          </a:p>
          <a:p>
            <a:pPr algn="just"/>
            <a:r>
              <a:rPr lang="en-US" sz="800" dirty="0"/>
              <a:t> </a:t>
            </a:r>
          </a:p>
          <a:p>
            <a:pPr algn="just"/>
            <a:r>
              <a:rPr lang="en-US" dirty="0"/>
              <a:t>Given: </a:t>
            </a:r>
          </a:p>
          <a:p>
            <a:pPr algn="just"/>
            <a:r>
              <a:rPr lang="en-US" dirty="0"/>
              <a:t>Specific Heat of water, </a:t>
            </a:r>
            <a:r>
              <a:rPr lang="en-US" dirty="0" err="1"/>
              <a:t>sw</a:t>
            </a:r>
            <a:r>
              <a:rPr lang="en-US" dirty="0"/>
              <a:t>=4.2J/Calorie</a:t>
            </a:r>
          </a:p>
          <a:p>
            <a:pPr algn="just"/>
            <a:r>
              <a:rPr lang="en-US" dirty="0"/>
              <a:t>g=10ms−2, the acceleration of gravity</a:t>
            </a:r>
          </a:p>
          <a:p>
            <a:pPr algn="just"/>
            <a:r>
              <a:rPr lang="en-US" dirty="0"/>
              <a:t>Height, H=100m</a:t>
            </a:r>
          </a:p>
          <a:p>
            <a:pPr algn="just"/>
            <a:r>
              <a:rPr lang="en-US" dirty="0" err="1"/>
              <a:t>swΔT</a:t>
            </a:r>
            <a:r>
              <a:rPr lang="en-US" dirty="0"/>
              <a:t>=</a:t>
            </a:r>
            <a:r>
              <a:rPr lang="en-US" dirty="0" err="1"/>
              <a:t>g×H</a:t>
            </a:r>
            <a:endParaRPr lang="en-US" dirty="0"/>
          </a:p>
          <a:p>
            <a:pPr algn="just"/>
            <a:r>
              <a:rPr lang="en-US" dirty="0"/>
              <a:t>So, rise in temperature, ΔT=</a:t>
            </a:r>
            <a:r>
              <a:rPr lang="en-US" dirty="0" err="1"/>
              <a:t>swgH</a:t>
            </a:r>
            <a:r>
              <a:rPr lang="en-US" dirty="0"/>
              <a:t>=4200/(10×100)=4.2K</a:t>
            </a:r>
            <a:r>
              <a:rPr lang="en-US" b="1" dirty="0"/>
              <a:t>  </a:t>
            </a:r>
          </a:p>
          <a:p>
            <a:pPr algn="just"/>
            <a:endParaRPr lang="en-US" b="1" dirty="0"/>
          </a:p>
          <a:p>
            <a:pPr algn="just"/>
            <a:r>
              <a:rPr lang="en-US" dirty="0"/>
              <a:t>According to Energy conservation law, energy is neither created nor destroyed</a:t>
            </a:r>
          </a:p>
          <a:p>
            <a:pPr algn="just"/>
            <a:endParaRPr lang="en-US" b="1" dirty="0"/>
          </a:p>
        </p:txBody>
      </p:sp>
      <p:sp>
        <p:nvSpPr>
          <p:cNvPr id="15" name="Slide Number Placeholder 14">
            <a:extLst>
              <a:ext uri="{FF2B5EF4-FFF2-40B4-BE49-F238E27FC236}">
                <a16:creationId xmlns:a16="http://schemas.microsoft.com/office/drawing/2014/main" id="{70010C7F-E6D6-0CF3-0C43-0D52619D5FC9}"/>
              </a:ext>
            </a:extLst>
          </p:cNvPr>
          <p:cNvSpPr>
            <a:spLocks noGrp="1"/>
          </p:cNvSpPr>
          <p:nvPr>
            <p:ph type="sldNum" sz="quarter" idx="12"/>
          </p:nvPr>
        </p:nvSpPr>
        <p:spPr/>
        <p:txBody>
          <a:bodyPr/>
          <a:lstStyle/>
          <a:p>
            <a:fld id="{EDD3062B-D212-4AF3-A7A0-B4B3A1568F67}" type="slidenum">
              <a:rPr lang="en-IN" smtClean="0"/>
              <a:t>71</a:t>
            </a:fld>
            <a:endParaRPr lang="en-IN"/>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7670" y="332740"/>
            <a:ext cx="8412480" cy="1322070"/>
          </a:xfrm>
          <a:prstGeom prst="rect">
            <a:avLst/>
          </a:prstGeom>
          <a:noFill/>
        </p:spPr>
        <p:txBody>
          <a:bodyPr wrap="square" rtlCol="0">
            <a:spAutoFit/>
          </a:bodyPr>
          <a:lstStyle/>
          <a:p>
            <a:r>
              <a:rPr lang="en-US" sz="4000" b="1" dirty="0">
                <a:solidFill>
                  <a:schemeClr val="bg1"/>
                </a:solidFill>
                <a:latin typeface="+mj-lt"/>
              </a:rPr>
              <a:t>Action Verbs for Course Outcomes: Blooms Revised Taxonomy</a:t>
            </a:r>
          </a:p>
        </p:txBody>
      </p:sp>
      <p:sp>
        <p:nvSpPr>
          <p:cNvPr id="8" name="TextBox 7"/>
          <p:cNvSpPr txBox="1"/>
          <p:nvPr/>
        </p:nvSpPr>
        <p:spPr>
          <a:xfrm>
            <a:off x="323528" y="2604968"/>
            <a:ext cx="8568952" cy="2585323"/>
          </a:xfrm>
          <a:prstGeom prst="rect">
            <a:avLst/>
          </a:prstGeom>
          <a:noFill/>
        </p:spPr>
        <p:txBody>
          <a:bodyPr wrap="square" rtlCol="0">
            <a:spAutoFit/>
          </a:bodyPr>
          <a:lstStyle/>
          <a:p>
            <a:pPr lvl="0" algn="just"/>
            <a:r>
              <a:rPr lang="en-US" b="1" dirty="0"/>
              <a:t>BTL Level 1</a:t>
            </a:r>
            <a:r>
              <a:rPr lang="en-US" dirty="0"/>
              <a:t>: </a:t>
            </a:r>
            <a:r>
              <a:rPr lang="en-US" i="1" dirty="0"/>
              <a:t>Remember</a:t>
            </a:r>
            <a:r>
              <a:rPr lang="en-US" dirty="0"/>
              <a:t> = When water is at 100m height it possess Potential energy</a:t>
            </a:r>
          </a:p>
          <a:p>
            <a:pPr algn="just"/>
            <a:r>
              <a:rPr lang="en-US" dirty="0"/>
              <a:t>PE=</a:t>
            </a:r>
            <a:r>
              <a:rPr lang="en-US" dirty="0" err="1"/>
              <a:t>mgh</a:t>
            </a:r>
            <a:endParaRPr lang="en-US" dirty="0"/>
          </a:p>
          <a:p>
            <a:pPr algn="just"/>
            <a:endParaRPr lang="en-US" dirty="0"/>
          </a:p>
          <a:p>
            <a:pPr lvl="0" algn="just"/>
            <a:r>
              <a:rPr lang="en-US" b="1" dirty="0"/>
              <a:t>BTL Level 2</a:t>
            </a:r>
            <a:r>
              <a:rPr lang="en-US" dirty="0"/>
              <a:t>:</a:t>
            </a:r>
            <a:r>
              <a:rPr lang="en-US" i="1" dirty="0"/>
              <a:t> Understand</a:t>
            </a:r>
            <a:r>
              <a:rPr lang="en-US" dirty="0"/>
              <a:t> = when water is falling from height, the Potential energy is converted to Kinetic energy</a:t>
            </a:r>
          </a:p>
          <a:p>
            <a:pPr algn="just"/>
            <a:r>
              <a:rPr lang="en-US" dirty="0"/>
              <a:t>KE=1/2 mv2</a:t>
            </a:r>
          </a:p>
          <a:p>
            <a:pPr algn="just"/>
            <a:r>
              <a:rPr lang="en-US" dirty="0"/>
              <a:t> </a:t>
            </a:r>
          </a:p>
          <a:p>
            <a:pPr lvl="0" algn="just"/>
            <a:r>
              <a:rPr lang="en-US" b="1" dirty="0"/>
              <a:t>BTL level 3</a:t>
            </a:r>
            <a:r>
              <a:rPr lang="en-US" dirty="0"/>
              <a:t>: </a:t>
            </a:r>
            <a:r>
              <a:rPr lang="en-US" i="1" dirty="0"/>
              <a:t>Apply</a:t>
            </a:r>
            <a:r>
              <a:rPr lang="en-US" dirty="0"/>
              <a:t> = ΔT=</a:t>
            </a:r>
            <a:r>
              <a:rPr lang="en-US" dirty="0" err="1"/>
              <a:t>swgH</a:t>
            </a:r>
            <a:r>
              <a:rPr lang="en-US" dirty="0"/>
              <a:t>=4200/(10×100)=4.2K</a:t>
            </a:r>
          </a:p>
          <a:p>
            <a:pPr algn="just"/>
            <a:endParaRPr lang="en-US" dirty="0"/>
          </a:p>
        </p:txBody>
      </p:sp>
      <p:sp>
        <p:nvSpPr>
          <p:cNvPr id="15" name="Slide Number Placeholder 14">
            <a:extLst>
              <a:ext uri="{FF2B5EF4-FFF2-40B4-BE49-F238E27FC236}">
                <a16:creationId xmlns:a16="http://schemas.microsoft.com/office/drawing/2014/main" id="{E6C96F63-EED7-E773-A7A0-44C6BDA73FC8}"/>
              </a:ext>
            </a:extLst>
          </p:cNvPr>
          <p:cNvSpPr>
            <a:spLocks noGrp="1"/>
          </p:cNvSpPr>
          <p:nvPr>
            <p:ph type="sldNum" sz="quarter" idx="12"/>
          </p:nvPr>
        </p:nvSpPr>
        <p:spPr/>
        <p:txBody>
          <a:bodyPr/>
          <a:lstStyle/>
          <a:p>
            <a:fld id="{EDD3062B-D212-4AF3-A7A0-B4B3A1568F67}" type="slidenum">
              <a:rPr lang="en-IN" smtClean="0"/>
              <a:t>72</a:t>
            </a:fld>
            <a:endParaRPr lang="en-IN"/>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3528" y="332656"/>
            <a:ext cx="8496944" cy="1322070"/>
          </a:xfrm>
          <a:prstGeom prst="rect">
            <a:avLst/>
          </a:prstGeom>
          <a:noFill/>
        </p:spPr>
        <p:txBody>
          <a:bodyPr wrap="square" rtlCol="0">
            <a:spAutoFit/>
          </a:bodyPr>
          <a:lstStyle/>
          <a:p>
            <a:r>
              <a:rPr lang="en-US" sz="4000" b="1" dirty="0">
                <a:solidFill>
                  <a:schemeClr val="bg1"/>
                </a:solidFill>
                <a:latin typeface="+mj-lt"/>
              </a:rPr>
              <a:t>Continuation of concept - </a:t>
            </a:r>
          </a:p>
          <a:p>
            <a:r>
              <a:rPr lang="en-US" sz="4000" b="1" dirty="0">
                <a:solidFill>
                  <a:schemeClr val="bg1"/>
                </a:solidFill>
                <a:latin typeface="+mj-lt"/>
              </a:rPr>
              <a:t>Sample 4, 5 and 6 BTL levels</a:t>
            </a:r>
          </a:p>
        </p:txBody>
      </p:sp>
      <p:sp>
        <p:nvSpPr>
          <p:cNvPr id="8" name="TextBox 7"/>
          <p:cNvSpPr txBox="1"/>
          <p:nvPr/>
        </p:nvSpPr>
        <p:spPr>
          <a:xfrm>
            <a:off x="323528" y="2604968"/>
            <a:ext cx="8568952" cy="3139321"/>
          </a:xfrm>
          <a:prstGeom prst="rect">
            <a:avLst/>
          </a:prstGeom>
          <a:noFill/>
        </p:spPr>
        <p:txBody>
          <a:bodyPr wrap="square" rtlCol="0">
            <a:spAutoFit/>
          </a:bodyPr>
          <a:lstStyle/>
          <a:p>
            <a:pPr lvl="0" algn="just"/>
            <a:r>
              <a:rPr lang="en-US" b="1" dirty="0"/>
              <a:t>BTL level 4</a:t>
            </a:r>
            <a:r>
              <a:rPr lang="en-US" dirty="0"/>
              <a:t>: </a:t>
            </a:r>
            <a:r>
              <a:rPr lang="en-US" i="1" dirty="0" err="1"/>
              <a:t>Analyse</a:t>
            </a:r>
            <a:r>
              <a:rPr lang="en-US" dirty="0"/>
              <a:t> = Find the rise in temperature at the bottom with different heights of water fall, prepare and </a:t>
            </a:r>
            <a:r>
              <a:rPr lang="en-US" dirty="0" err="1"/>
              <a:t>analyse</a:t>
            </a:r>
            <a:r>
              <a:rPr lang="en-US" dirty="0"/>
              <a:t> the data</a:t>
            </a:r>
          </a:p>
          <a:p>
            <a:pPr algn="just"/>
            <a:r>
              <a:rPr lang="en-US" dirty="0"/>
              <a:t> </a:t>
            </a:r>
          </a:p>
          <a:p>
            <a:pPr lvl="0" algn="just"/>
            <a:r>
              <a:rPr lang="en-US" b="1" dirty="0"/>
              <a:t>BTL level</a:t>
            </a:r>
            <a:r>
              <a:rPr lang="en-US" dirty="0"/>
              <a:t> </a:t>
            </a:r>
            <a:r>
              <a:rPr lang="en-US" b="1" dirty="0"/>
              <a:t>5</a:t>
            </a:r>
            <a:r>
              <a:rPr lang="en-US" dirty="0"/>
              <a:t>: </a:t>
            </a:r>
            <a:r>
              <a:rPr lang="en-US" i="1" dirty="0"/>
              <a:t>Evaluate</a:t>
            </a:r>
            <a:r>
              <a:rPr lang="en-US" dirty="0"/>
              <a:t> = Evaluate the principles of energy conversions with the above </a:t>
            </a:r>
            <a:r>
              <a:rPr lang="en-US" dirty="0" err="1"/>
              <a:t>analysed</a:t>
            </a:r>
            <a:r>
              <a:rPr lang="en-US" dirty="0"/>
              <a:t> data with the conversion of Kinetic energy into Mechanical energy</a:t>
            </a:r>
          </a:p>
          <a:p>
            <a:pPr algn="just"/>
            <a:r>
              <a:rPr lang="en-US" dirty="0"/>
              <a:t> </a:t>
            </a:r>
          </a:p>
          <a:p>
            <a:pPr lvl="0" algn="just"/>
            <a:r>
              <a:rPr lang="en-US" b="1" dirty="0"/>
              <a:t>BTL level 6</a:t>
            </a:r>
            <a:r>
              <a:rPr lang="en-US" dirty="0"/>
              <a:t>: </a:t>
            </a:r>
            <a:r>
              <a:rPr lang="en-US" i="1" dirty="0"/>
              <a:t>Create</a:t>
            </a:r>
            <a:r>
              <a:rPr lang="en-US" dirty="0"/>
              <a:t> = Create and design the electrical Power Turbine which generates the electrical energy from Mechanical energy. Temperature differences, specifically through the </a:t>
            </a:r>
            <a:r>
              <a:rPr lang="en-US" dirty="0" err="1"/>
              <a:t>Seebeck</a:t>
            </a:r>
            <a:r>
              <a:rPr lang="en-US" dirty="0"/>
              <a:t> effect or by driving heat engines, play a crucial role in converting mechanical energy into electrical energy, with larger temperature differences leading to greater power generation.</a:t>
            </a:r>
          </a:p>
        </p:txBody>
      </p:sp>
      <p:sp>
        <p:nvSpPr>
          <p:cNvPr id="15" name="Slide Number Placeholder 14">
            <a:extLst>
              <a:ext uri="{FF2B5EF4-FFF2-40B4-BE49-F238E27FC236}">
                <a16:creationId xmlns:a16="http://schemas.microsoft.com/office/drawing/2014/main" id="{9759B0FD-38A0-4879-D937-0A86F470F78E}"/>
              </a:ext>
            </a:extLst>
          </p:cNvPr>
          <p:cNvSpPr>
            <a:spLocks noGrp="1"/>
          </p:cNvSpPr>
          <p:nvPr>
            <p:ph type="sldNum" sz="quarter" idx="12"/>
          </p:nvPr>
        </p:nvSpPr>
        <p:spPr/>
        <p:txBody>
          <a:bodyPr/>
          <a:lstStyle/>
          <a:p>
            <a:fld id="{EDD3062B-D212-4AF3-A7A0-B4B3A1568F67}" type="slidenum">
              <a:rPr lang="en-IN" smtClean="0"/>
              <a:t>73</a:t>
            </a:fld>
            <a:endParaRPr lang="en-IN"/>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3528" y="332656"/>
            <a:ext cx="8496944" cy="1322070"/>
          </a:xfrm>
          <a:prstGeom prst="rect">
            <a:avLst/>
          </a:prstGeom>
          <a:noFill/>
        </p:spPr>
        <p:txBody>
          <a:bodyPr wrap="square" rtlCol="0">
            <a:spAutoFit/>
          </a:bodyPr>
          <a:lstStyle/>
          <a:p>
            <a:r>
              <a:rPr lang="en-US" sz="4000" b="1" dirty="0">
                <a:solidFill>
                  <a:schemeClr val="bg1"/>
                </a:solidFill>
              </a:rPr>
              <a:t>BTL Levels using </a:t>
            </a:r>
            <a:r>
              <a:rPr lang="en-US" sz="4000" b="1" dirty="0">
                <a:solidFill>
                  <a:schemeClr val="bg1"/>
                </a:solidFill>
                <a:latin typeface="+mj-lt"/>
              </a:rPr>
              <a:t>Newton’s 2</a:t>
            </a:r>
            <a:r>
              <a:rPr lang="en-US" sz="4000" b="1" baseline="30000" dirty="0">
                <a:solidFill>
                  <a:schemeClr val="bg1"/>
                </a:solidFill>
                <a:latin typeface="+mj-lt"/>
              </a:rPr>
              <a:t>nd</a:t>
            </a:r>
            <a:r>
              <a:rPr lang="en-US" sz="4000" b="1" dirty="0">
                <a:solidFill>
                  <a:schemeClr val="bg1"/>
                </a:solidFill>
                <a:latin typeface="+mj-lt"/>
              </a:rPr>
              <a:t> Law of Motion</a:t>
            </a:r>
          </a:p>
        </p:txBody>
      </p:sp>
      <p:sp>
        <p:nvSpPr>
          <p:cNvPr id="8" name="TextBox 7"/>
          <p:cNvSpPr txBox="1"/>
          <p:nvPr/>
        </p:nvSpPr>
        <p:spPr>
          <a:xfrm>
            <a:off x="323528" y="2505085"/>
            <a:ext cx="8568952" cy="4524315"/>
          </a:xfrm>
          <a:prstGeom prst="rect">
            <a:avLst/>
          </a:prstGeom>
          <a:noFill/>
        </p:spPr>
        <p:txBody>
          <a:bodyPr wrap="square" rtlCol="0">
            <a:spAutoFit/>
          </a:bodyPr>
          <a:lstStyle/>
          <a:p>
            <a:pPr lvl="0"/>
            <a:r>
              <a:rPr lang="en-US" b="1" i="1" dirty="0"/>
              <a:t>Problem 2:</a:t>
            </a:r>
            <a:r>
              <a:rPr lang="en-US" dirty="0"/>
              <a:t> Why Falling on sand results in less injury than falling on a hard surface using Newton's second law of motion.</a:t>
            </a:r>
          </a:p>
          <a:p>
            <a:pPr lvl="0"/>
            <a:endParaRPr lang="en-US" dirty="0"/>
          </a:p>
          <a:p>
            <a:pPr lvl="0"/>
            <a:r>
              <a:rPr lang="en-US" b="1" dirty="0"/>
              <a:t>BTL Level 1</a:t>
            </a:r>
            <a:r>
              <a:rPr lang="en-US" dirty="0"/>
              <a:t>: </a:t>
            </a:r>
            <a:r>
              <a:rPr lang="en-US" i="1" dirty="0"/>
              <a:t>Remember</a:t>
            </a:r>
            <a:r>
              <a:rPr lang="en-US" dirty="0"/>
              <a:t> – F=ma</a:t>
            </a:r>
          </a:p>
          <a:p>
            <a:pPr lvl="0"/>
            <a:endParaRPr lang="en-US" dirty="0"/>
          </a:p>
          <a:p>
            <a:pPr lvl="0"/>
            <a:r>
              <a:rPr lang="en-US" b="1" dirty="0"/>
              <a:t>BTL Level 2</a:t>
            </a:r>
            <a:r>
              <a:rPr lang="en-US" dirty="0"/>
              <a:t>: </a:t>
            </a:r>
            <a:r>
              <a:rPr lang="en-US" i="1" dirty="0"/>
              <a:t>Understand</a:t>
            </a:r>
            <a:r>
              <a:rPr lang="en-US" dirty="0"/>
              <a:t> – The rate of change of momentum = force applied</a:t>
            </a:r>
          </a:p>
          <a:p>
            <a:pPr lvl="0"/>
            <a:endParaRPr lang="en-US" dirty="0"/>
          </a:p>
          <a:p>
            <a:r>
              <a:rPr lang="en-US" b="1" dirty="0"/>
              <a:t>BTL Level 3:</a:t>
            </a:r>
            <a:r>
              <a:rPr lang="en-US" b="1" i="1" dirty="0"/>
              <a:t> </a:t>
            </a:r>
            <a:r>
              <a:rPr lang="en-US" i="1" dirty="0"/>
              <a:t>Apply </a:t>
            </a:r>
            <a:r>
              <a:rPr lang="en-US" dirty="0"/>
              <a:t>- F ∝ m(v-u)/t</a:t>
            </a:r>
          </a:p>
          <a:p>
            <a:pPr lvl="0"/>
            <a:r>
              <a:rPr lang="en-US" dirty="0"/>
              <a:t>(v-u)/t = a</a:t>
            </a:r>
          </a:p>
          <a:p>
            <a:pPr lvl="0"/>
            <a:r>
              <a:rPr lang="en-US" dirty="0"/>
              <a:t>F ∝ ma</a:t>
            </a:r>
          </a:p>
          <a:p>
            <a:pPr lvl="0"/>
            <a:r>
              <a:rPr lang="en-US" dirty="0"/>
              <a:t>F = </a:t>
            </a:r>
            <a:r>
              <a:rPr lang="en-US" dirty="0" err="1"/>
              <a:t>kma</a:t>
            </a:r>
            <a:endParaRPr lang="en-US" dirty="0"/>
          </a:p>
          <a:p>
            <a:pPr lvl="0"/>
            <a:r>
              <a:rPr lang="en-US" dirty="0"/>
              <a:t>If m=1kg, a=1m/s2 then, f=ma</a:t>
            </a:r>
          </a:p>
          <a:p>
            <a:endParaRPr lang="en-US" dirty="0"/>
          </a:p>
          <a:p>
            <a:pPr lvl="0"/>
            <a:endParaRPr lang="en-US" dirty="0"/>
          </a:p>
          <a:p>
            <a:pPr lvl="0"/>
            <a:endParaRPr lang="en-US" dirty="0"/>
          </a:p>
          <a:p>
            <a:pPr lvl="0"/>
            <a:endParaRPr lang="en-US" dirty="0"/>
          </a:p>
        </p:txBody>
      </p:sp>
      <p:pic>
        <p:nvPicPr>
          <p:cNvPr id="146434" name="Picture 2"/>
          <p:cNvPicPr>
            <a:picLocks noChangeAspect="1" noChangeArrowheads="1"/>
          </p:cNvPicPr>
          <p:nvPr/>
        </p:nvPicPr>
        <p:blipFill>
          <a:blip r:embed="rId2" cstate="print"/>
          <a:srcRect/>
          <a:stretch>
            <a:fillRect/>
          </a:stretch>
        </p:blipFill>
        <p:spPr bwMode="auto">
          <a:xfrm>
            <a:off x="6804248" y="4221088"/>
            <a:ext cx="1888534" cy="1847280"/>
          </a:xfrm>
          <a:prstGeom prst="rect">
            <a:avLst/>
          </a:prstGeom>
          <a:noFill/>
          <a:ln w="9525">
            <a:noFill/>
            <a:miter lim="800000"/>
            <a:headEnd/>
            <a:tailEnd/>
          </a:ln>
        </p:spPr>
      </p:pic>
      <p:sp>
        <p:nvSpPr>
          <p:cNvPr id="5" name="TextBox 4"/>
          <p:cNvSpPr txBox="1"/>
          <p:nvPr/>
        </p:nvSpPr>
        <p:spPr>
          <a:xfrm>
            <a:off x="7092280" y="6093296"/>
            <a:ext cx="1584176" cy="307777"/>
          </a:xfrm>
          <a:prstGeom prst="rect">
            <a:avLst/>
          </a:prstGeom>
          <a:noFill/>
        </p:spPr>
        <p:txBody>
          <a:bodyPr wrap="square" rtlCol="0">
            <a:spAutoFit/>
          </a:bodyPr>
          <a:lstStyle/>
          <a:p>
            <a:r>
              <a:rPr lang="en-US" sz="1400" b="1" dirty="0"/>
              <a:t>Sir </a:t>
            </a:r>
            <a:r>
              <a:rPr lang="en-US" sz="1400" b="1" dirty="0" err="1"/>
              <a:t>Issac</a:t>
            </a:r>
            <a:r>
              <a:rPr lang="en-US" sz="1400" b="1" dirty="0"/>
              <a:t> Newton</a:t>
            </a:r>
          </a:p>
        </p:txBody>
      </p:sp>
      <p:sp>
        <p:nvSpPr>
          <p:cNvPr id="16" name="Slide Number Placeholder 15">
            <a:extLst>
              <a:ext uri="{FF2B5EF4-FFF2-40B4-BE49-F238E27FC236}">
                <a16:creationId xmlns:a16="http://schemas.microsoft.com/office/drawing/2014/main" id="{F71AB685-AC55-B06E-77DE-78A4E02886E4}"/>
              </a:ext>
            </a:extLst>
          </p:cNvPr>
          <p:cNvSpPr>
            <a:spLocks noGrp="1"/>
          </p:cNvSpPr>
          <p:nvPr>
            <p:ph type="sldNum" sz="quarter" idx="12"/>
          </p:nvPr>
        </p:nvSpPr>
        <p:spPr/>
        <p:txBody>
          <a:bodyPr/>
          <a:lstStyle/>
          <a:p>
            <a:fld id="{EDD3062B-D212-4AF3-A7A0-B4B3A1568F67}" type="slidenum">
              <a:rPr lang="en-IN" smtClean="0"/>
              <a:t>74</a:t>
            </a:fld>
            <a:endParaRPr lang="en-IN"/>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5940152" y="4869160"/>
            <a:ext cx="2915816" cy="1476902"/>
          </a:xfrm>
          <a:prstGeom prst="rect">
            <a:avLst/>
          </a:prstGeom>
          <a:noFill/>
          <a:ln w="9525">
            <a:noFill/>
            <a:miter lim="800000"/>
            <a:headEnd/>
            <a:tailEnd/>
          </a:ln>
        </p:spPr>
      </p:pic>
      <p:sp>
        <p:nvSpPr>
          <p:cNvPr id="6" name="TextBox 5"/>
          <p:cNvSpPr txBox="1"/>
          <p:nvPr/>
        </p:nvSpPr>
        <p:spPr>
          <a:xfrm>
            <a:off x="323528" y="332656"/>
            <a:ext cx="8496944" cy="1322070"/>
          </a:xfrm>
          <a:prstGeom prst="rect">
            <a:avLst/>
          </a:prstGeom>
          <a:noFill/>
        </p:spPr>
        <p:txBody>
          <a:bodyPr wrap="square" rtlCol="0">
            <a:spAutoFit/>
          </a:bodyPr>
          <a:lstStyle/>
          <a:p>
            <a:r>
              <a:rPr lang="en-US" sz="4000" b="1" dirty="0">
                <a:solidFill>
                  <a:schemeClr val="bg1"/>
                </a:solidFill>
              </a:rPr>
              <a:t>BTL levels using Newton’s 2</a:t>
            </a:r>
            <a:r>
              <a:rPr lang="en-US" sz="4000" b="1" baseline="30000" dirty="0">
                <a:solidFill>
                  <a:schemeClr val="bg1"/>
                </a:solidFill>
              </a:rPr>
              <a:t>nd</a:t>
            </a:r>
            <a:r>
              <a:rPr lang="en-US" sz="4000" b="1" dirty="0">
                <a:solidFill>
                  <a:schemeClr val="bg1"/>
                </a:solidFill>
              </a:rPr>
              <a:t> Law of Motion</a:t>
            </a:r>
          </a:p>
        </p:txBody>
      </p:sp>
      <p:pic>
        <p:nvPicPr>
          <p:cNvPr id="148482" name="Picture 2"/>
          <p:cNvPicPr>
            <a:picLocks noChangeAspect="1" noChangeArrowheads="1"/>
          </p:cNvPicPr>
          <p:nvPr/>
        </p:nvPicPr>
        <p:blipFill>
          <a:blip r:embed="rId3" cstate="print"/>
          <a:srcRect/>
          <a:stretch>
            <a:fillRect/>
          </a:stretch>
        </p:blipFill>
        <p:spPr bwMode="auto">
          <a:xfrm>
            <a:off x="5940152" y="2708919"/>
            <a:ext cx="1944216" cy="1456001"/>
          </a:xfrm>
          <a:prstGeom prst="rect">
            <a:avLst/>
          </a:prstGeom>
          <a:noFill/>
          <a:ln w="9525">
            <a:noFill/>
            <a:miter lim="800000"/>
            <a:headEnd/>
            <a:tailEnd/>
          </a:ln>
        </p:spPr>
      </p:pic>
      <p:sp>
        <p:nvSpPr>
          <p:cNvPr id="7" name="TextBox 6"/>
          <p:cNvSpPr txBox="1"/>
          <p:nvPr/>
        </p:nvSpPr>
        <p:spPr>
          <a:xfrm>
            <a:off x="251460" y="1997710"/>
            <a:ext cx="5544820" cy="5440045"/>
          </a:xfrm>
          <a:prstGeom prst="rect">
            <a:avLst/>
          </a:prstGeom>
          <a:noFill/>
        </p:spPr>
        <p:txBody>
          <a:bodyPr wrap="square" rtlCol="0">
            <a:noAutofit/>
          </a:bodyPr>
          <a:lstStyle/>
          <a:p>
            <a:pPr lvl="0" algn="just"/>
            <a:endParaRPr lang="en-US" sz="1600" b="1" dirty="0"/>
          </a:p>
          <a:p>
            <a:pPr lvl="0" algn="just"/>
            <a:r>
              <a:rPr lang="en-US" altLang="en-US" sz="1600" b="1" dirty="0"/>
              <a:t>BTL Level 4:</a:t>
            </a:r>
            <a:r>
              <a:rPr lang="en-US" altLang="en-US" sz="1600" dirty="0"/>
              <a:t> </a:t>
            </a:r>
            <a:r>
              <a:rPr lang="en-US" altLang="en-US" sz="1600" i="1" dirty="0"/>
              <a:t>Analyze</a:t>
            </a:r>
            <a:r>
              <a:rPr lang="en-US" altLang="en-US" sz="1600" dirty="0"/>
              <a:t> - When a person falls, they possess momentum, which is mass in motion. Upon landing, this momentum reduces to zero. The impulse, or change in momentum, remains consistent whether the person lands on sand or a hard surface. </a:t>
            </a:r>
          </a:p>
          <a:p>
            <a:pPr lvl="0" algn="just"/>
            <a:endParaRPr lang="en-US" altLang="en-US" sz="1600" dirty="0"/>
          </a:p>
          <a:p>
            <a:pPr lvl="0" algn="just"/>
            <a:r>
              <a:rPr lang="en-US" altLang="en-US" sz="1600" b="1" dirty="0"/>
              <a:t>BTL Level 5:</a:t>
            </a:r>
            <a:r>
              <a:rPr lang="en-US" altLang="en-US" sz="1600" dirty="0"/>
              <a:t> </a:t>
            </a:r>
            <a:r>
              <a:rPr lang="en-US" altLang="en-US" sz="1600" i="1" dirty="0"/>
              <a:t>Evaluate </a:t>
            </a:r>
            <a:r>
              <a:rPr lang="en-US" altLang="en-US" sz="1600" dirty="0"/>
              <a:t>- By understanding the mass of a machine and the forces acting upon it, engineers can accurately predict its acceleration and velocity, ensuring the machine meets performance standards. By applying Newton's Second Law, engineers can optimize machine design by adjusting variables such as mass and force to achieve desired performance characteristics. </a:t>
            </a:r>
          </a:p>
          <a:p>
            <a:pPr lvl="0" algn="just"/>
            <a:endParaRPr lang="en-US" altLang="en-US" sz="1600" dirty="0"/>
          </a:p>
          <a:p>
            <a:pPr lvl="0" algn="just"/>
            <a:r>
              <a:rPr lang="en-US" altLang="en-US" sz="1600" dirty="0"/>
              <a:t>This law is crucial for ensuring the safety of machines and their operators, as it helps engineers understand how forces impact motion during crashes or impacts, leading to the design of safer vehicles and equipment. </a:t>
            </a:r>
          </a:p>
          <a:p>
            <a:pPr lvl="0" algn="just"/>
            <a:endParaRPr lang="en-US" altLang="en-US" sz="1600" dirty="0"/>
          </a:p>
          <a:p>
            <a:pPr lvl="0" algn="just"/>
            <a:endParaRPr lang="en-US" altLang="en-US" sz="1600" dirty="0"/>
          </a:p>
        </p:txBody>
      </p:sp>
      <p:sp>
        <p:nvSpPr>
          <p:cNvPr id="16" name="Slide Number Placeholder 15">
            <a:extLst>
              <a:ext uri="{FF2B5EF4-FFF2-40B4-BE49-F238E27FC236}">
                <a16:creationId xmlns:a16="http://schemas.microsoft.com/office/drawing/2014/main" id="{A39EF22D-15F9-E4A7-AF78-D9254E39E6E6}"/>
              </a:ext>
            </a:extLst>
          </p:cNvPr>
          <p:cNvSpPr>
            <a:spLocks noGrp="1"/>
          </p:cNvSpPr>
          <p:nvPr>
            <p:ph type="sldNum" sz="quarter" idx="12"/>
          </p:nvPr>
        </p:nvSpPr>
        <p:spPr/>
        <p:txBody>
          <a:bodyPr/>
          <a:lstStyle/>
          <a:p>
            <a:fld id="{EDD3062B-D212-4AF3-A7A0-B4B3A1568F67}" type="slidenum">
              <a:rPr lang="en-IN" smtClean="0"/>
              <a:t>75</a:t>
            </a:fld>
            <a:endParaRPr lang="en-IN"/>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3528" y="332656"/>
            <a:ext cx="8496944" cy="1322070"/>
          </a:xfrm>
          <a:prstGeom prst="rect">
            <a:avLst/>
          </a:prstGeom>
          <a:noFill/>
        </p:spPr>
        <p:txBody>
          <a:bodyPr wrap="square" rtlCol="0">
            <a:spAutoFit/>
          </a:bodyPr>
          <a:lstStyle/>
          <a:p>
            <a:r>
              <a:rPr lang="en-US" sz="4000" b="1" dirty="0">
                <a:solidFill>
                  <a:schemeClr val="bg1"/>
                </a:solidFill>
              </a:rPr>
              <a:t>BTL levels using Newton’s 2</a:t>
            </a:r>
            <a:r>
              <a:rPr lang="en-US" sz="4000" b="1" baseline="30000" dirty="0">
                <a:solidFill>
                  <a:schemeClr val="bg1"/>
                </a:solidFill>
              </a:rPr>
              <a:t>nd</a:t>
            </a:r>
            <a:r>
              <a:rPr lang="en-US" sz="4000" b="1" dirty="0">
                <a:solidFill>
                  <a:schemeClr val="bg1"/>
                </a:solidFill>
              </a:rPr>
              <a:t> Law of Motion</a:t>
            </a:r>
          </a:p>
        </p:txBody>
      </p:sp>
      <p:sp>
        <p:nvSpPr>
          <p:cNvPr id="8" name="TextBox 7"/>
          <p:cNvSpPr txBox="1"/>
          <p:nvPr/>
        </p:nvSpPr>
        <p:spPr>
          <a:xfrm>
            <a:off x="323528" y="2311712"/>
            <a:ext cx="8712968" cy="1477328"/>
          </a:xfrm>
          <a:prstGeom prst="rect">
            <a:avLst/>
          </a:prstGeom>
          <a:noFill/>
        </p:spPr>
        <p:txBody>
          <a:bodyPr wrap="square" rtlCol="0">
            <a:spAutoFit/>
          </a:bodyPr>
          <a:lstStyle/>
          <a:p>
            <a:pPr lvl="0" algn="just"/>
            <a:endParaRPr lang="en-US" b="1" dirty="0"/>
          </a:p>
          <a:p>
            <a:pPr lvl="0" algn="just"/>
            <a:endParaRPr lang="en-US" b="1" dirty="0"/>
          </a:p>
          <a:p>
            <a:pPr lvl="0" algn="just"/>
            <a:r>
              <a:rPr lang="en-US" b="1" dirty="0"/>
              <a:t>BTL level 6</a:t>
            </a:r>
            <a:r>
              <a:rPr lang="en-US" dirty="0"/>
              <a:t>: </a:t>
            </a:r>
            <a:r>
              <a:rPr lang="en-US" i="1" dirty="0"/>
              <a:t>Create</a:t>
            </a:r>
            <a:r>
              <a:rPr lang="en-US" dirty="0"/>
              <a:t> - Engineers use the law to design machines that move efficiently and safely. For example, in car design, understanding how forces affect acceleration and braking is crucial for safety features like airbags and seatbelts. </a:t>
            </a:r>
          </a:p>
        </p:txBody>
      </p:sp>
      <p:pic>
        <p:nvPicPr>
          <p:cNvPr id="149506" name="Picture 2" descr="C:\Users\TEMP.DESKTOP-5H21N92.054\Desktop\Reaction-of-Alcohols-First-law-of-motion-and-Latent-heat-2.png"/>
          <p:cNvPicPr>
            <a:picLocks noChangeAspect="1" noChangeArrowheads="1"/>
          </p:cNvPicPr>
          <p:nvPr/>
        </p:nvPicPr>
        <p:blipFill>
          <a:blip r:embed="rId2" cstate="print"/>
          <a:srcRect/>
          <a:stretch>
            <a:fillRect/>
          </a:stretch>
        </p:blipFill>
        <p:spPr bwMode="auto">
          <a:xfrm>
            <a:off x="467544" y="4077072"/>
            <a:ext cx="4268416" cy="2134208"/>
          </a:xfrm>
          <a:prstGeom prst="rect">
            <a:avLst/>
          </a:prstGeom>
          <a:noFill/>
        </p:spPr>
      </p:pic>
      <p:pic>
        <p:nvPicPr>
          <p:cNvPr id="149507" name="Picture 3" descr="C:\Users\TEMP.DESKTOP-5H21N92.054\Desktop\Reaction-of-Alcohols-First-law-of-motion-and-Latent-heat.png"/>
          <p:cNvPicPr>
            <a:picLocks noChangeAspect="1" noChangeArrowheads="1"/>
          </p:cNvPicPr>
          <p:nvPr/>
        </p:nvPicPr>
        <p:blipFill>
          <a:blip r:embed="rId3" cstate="print"/>
          <a:srcRect/>
          <a:stretch>
            <a:fillRect/>
          </a:stretch>
        </p:blipFill>
        <p:spPr bwMode="auto">
          <a:xfrm>
            <a:off x="4716016" y="4144094"/>
            <a:ext cx="3754388" cy="1877194"/>
          </a:xfrm>
          <a:prstGeom prst="rect">
            <a:avLst/>
          </a:prstGeom>
          <a:noFill/>
        </p:spPr>
      </p:pic>
      <p:sp>
        <p:nvSpPr>
          <p:cNvPr id="15" name="Slide Number Placeholder 14">
            <a:extLst>
              <a:ext uri="{FF2B5EF4-FFF2-40B4-BE49-F238E27FC236}">
                <a16:creationId xmlns:a16="http://schemas.microsoft.com/office/drawing/2014/main" id="{8EA7215F-76B8-C766-FBBB-C70FBF03CAA3}"/>
              </a:ext>
            </a:extLst>
          </p:cNvPr>
          <p:cNvSpPr>
            <a:spLocks noGrp="1"/>
          </p:cNvSpPr>
          <p:nvPr>
            <p:ph type="sldNum" sz="quarter" idx="12"/>
          </p:nvPr>
        </p:nvSpPr>
        <p:spPr/>
        <p:txBody>
          <a:bodyPr/>
          <a:lstStyle/>
          <a:p>
            <a:fld id="{EDD3062B-D212-4AF3-A7A0-B4B3A1568F67}" type="slidenum">
              <a:rPr lang="en-IN" smtClean="0"/>
              <a:t>76</a:t>
            </a:fld>
            <a:endParaRPr lang="en-IN"/>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79705" y="2193290"/>
            <a:ext cx="8712835" cy="4476115"/>
          </a:xfrm>
        </p:spPr>
        <p:txBody>
          <a:bodyPr>
            <a:normAutofit fontScale="47500" lnSpcReduction="20000"/>
          </a:bodyPr>
          <a:lstStyle/>
          <a:p>
            <a:pPr algn="just">
              <a:buClrTx/>
              <a:buNone/>
            </a:pPr>
            <a:r>
              <a:rPr lang="en-US" sz="4500" b="1" i="1" dirty="0">
                <a:solidFill>
                  <a:schemeClr val="tx1"/>
                </a:solidFill>
              </a:rPr>
              <a:t>Lower Order Thinking Skills</a:t>
            </a:r>
          </a:p>
          <a:p>
            <a:pPr algn="just">
              <a:buClrTx/>
              <a:buFont typeface="Arial" panose="020B0604020202020204" pitchFamily="34" charset="0"/>
              <a:buChar char="•"/>
            </a:pPr>
            <a:endParaRPr lang="en-US" sz="4500" dirty="0">
              <a:solidFill>
                <a:schemeClr val="tx1"/>
              </a:solidFill>
            </a:endParaRPr>
          </a:p>
          <a:p>
            <a:pPr algn="just">
              <a:buClrTx/>
              <a:buFont typeface="Arial" panose="020B0604020202020204" pitchFamily="34" charset="0"/>
              <a:buChar char="•"/>
            </a:pPr>
            <a:r>
              <a:rPr lang="en-US" sz="4210" dirty="0">
                <a:solidFill>
                  <a:schemeClr val="tx1"/>
                </a:solidFill>
              </a:rPr>
              <a:t>Based on Bloom’s taxonomy of critical thinking, Lower Order Thinking Skills have three levels.</a:t>
            </a:r>
          </a:p>
          <a:p>
            <a:pPr marL="0" indent="0" algn="just">
              <a:buClrTx/>
              <a:buFont typeface="Arial" panose="020B0604020202020204" pitchFamily="34" charset="0"/>
              <a:buNone/>
            </a:pPr>
            <a:endParaRPr lang="en-US" sz="4210" dirty="0">
              <a:solidFill>
                <a:schemeClr val="tx1"/>
              </a:solidFill>
            </a:endParaRPr>
          </a:p>
          <a:p>
            <a:pPr algn="just">
              <a:buClrTx/>
              <a:buFont typeface="Arial" panose="020B0604020202020204" pitchFamily="34" charset="0"/>
              <a:buChar char="•"/>
            </a:pPr>
            <a:r>
              <a:rPr lang="en-US" sz="4210" dirty="0">
                <a:solidFill>
                  <a:schemeClr val="tx1"/>
                </a:solidFill>
              </a:rPr>
              <a:t>They are Remembering, Understanding and Applying.</a:t>
            </a:r>
          </a:p>
          <a:p>
            <a:pPr algn="just">
              <a:buClrTx/>
              <a:buFont typeface="Arial" panose="020B0604020202020204" pitchFamily="34" charset="0"/>
              <a:buChar char="•"/>
            </a:pPr>
            <a:endParaRPr lang="en-US" sz="4500" dirty="0">
              <a:solidFill>
                <a:schemeClr val="tx1"/>
              </a:solidFill>
            </a:endParaRPr>
          </a:p>
          <a:p>
            <a:pPr algn="just">
              <a:buClrTx/>
              <a:buNone/>
            </a:pPr>
            <a:r>
              <a:rPr lang="en-US" sz="4500" b="1" i="1" dirty="0">
                <a:solidFill>
                  <a:schemeClr val="tx1"/>
                </a:solidFill>
              </a:rPr>
              <a:t>Higher-order thinking skills</a:t>
            </a:r>
          </a:p>
          <a:p>
            <a:pPr algn="just">
              <a:buClrTx/>
              <a:buFont typeface="Arial" panose="020B0604020202020204" pitchFamily="34" charset="0"/>
              <a:buChar char="•"/>
            </a:pPr>
            <a:endParaRPr lang="en-US" sz="4500" dirty="0">
              <a:solidFill>
                <a:schemeClr val="tx1"/>
              </a:solidFill>
            </a:endParaRPr>
          </a:p>
          <a:p>
            <a:pPr algn="just">
              <a:buClrTx/>
              <a:buFont typeface="Arial" panose="020B0604020202020204" pitchFamily="34" charset="0"/>
              <a:buChar char="•"/>
            </a:pPr>
            <a:r>
              <a:rPr lang="en-US" sz="4210" dirty="0">
                <a:solidFill>
                  <a:schemeClr val="tx1"/>
                </a:solidFill>
              </a:rPr>
              <a:t>The higher-order thinking skills include Analyzing, Evaluating, and Creating. It consist Complex thinking that achieves more than the basic recall of facts.</a:t>
            </a:r>
          </a:p>
          <a:p>
            <a:pPr algn="just">
              <a:buClrTx/>
              <a:buFont typeface="Arial" panose="020B0604020202020204" pitchFamily="34" charset="0"/>
              <a:buChar char="•"/>
            </a:pPr>
            <a:endParaRPr lang="en-US" sz="4210" dirty="0">
              <a:solidFill>
                <a:schemeClr val="tx1"/>
              </a:solidFill>
            </a:endParaRPr>
          </a:p>
          <a:p>
            <a:pPr algn="just">
              <a:buClrTx/>
              <a:buFont typeface="Arial" panose="020B0604020202020204" pitchFamily="34" charset="0"/>
              <a:buChar char="•"/>
            </a:pPr>
            <a:r>
              <a:rPr lang="en-US" sz="4210" dirty="0">
                <a:solidFill>
                  <a:schemeClr val="tx1"/>
                </a:solidFill>
              </a:rPr>
              <a:t>Higher-order thinking skills enable  students to retain information learned, and apply problem-solving solutions to real world problems.</a:t>
            </a:r>
          </a:p>
          <a:p>
            <a:pPr algn="just">
              <a:buClrTx/>
              <a:buFont typeface="Arial" panose="020B0604020202020204" pitchFamily="34" charset="0"/>
              <a:buChar char="•"/>
            </a:pPr>
            <a:endParaRPr lang="en-US" sz="4210" dirty="0"/>
          </a:p>
        </p:txBody>
      </p:sp>
      <p:sp>
        <p:nvSpPr>
          <p:cNvPr id="5" name="TextBox 4"/>
          <p:cNvSpPr txBox="1"/>
          <p:nvPr/>
        </p:nvSpPr>
        <p:spPr>
          <a:xfrm>
            <a:off x="417830" y="449580"/>
            <a:ext cx="7466330" cy="706755"/>
          </a:xfrm>
          <a:prstGeom prst="rect">
            <a:avLst/>
          </a:prstGeom>
          <a:noFill/>
        </p:spPr>
        <p:txBody>
          <a:bodyPr wrap="square" rtlCol="0">
            <a:spAutoFit/>
          </a:bodyPr>
          <a:lstStyle/>
          <a:p>
            <a:r>
              <a:rPr lang="en-US" sz="4000" b="1" dirty="0">
                <a:solidFill>
                  <a:schemeClr val="bg1"/>
                </a:solidFill>
              </a:rPr>
              <a:t>Thinking Skills</a:t>
            </a:r>
          </a:p>
        </p:txBody>
      </p:sp>
      <p:sp>
        <p:nvSpPr>
          <p:cNvPr id="13" name="Slide Number Placeholder 12">
            <a:extLst>
              <a:ext uri="{FF2B5EF4-FFF2-40B4-BE49-F238E27FC236}">
                <a16:creationId xmlns:a16="http://schemas.microsoft.com/office/drawing/2014/main" id="{E504778D-7118-3FFE-97D3-DBE3C33D6A78}"/>
              </a:ext>
            </a:extLst>
          </p:cNvPr>
          <p:cNvSpPr>
            <a:spLocks noGrp="1"/>
          </p:cNvSpPr>
          <p:nvPr>
            <p:ph type="sldNum" sz="quarter" idx="12"/>
          </p:nvPr>
        </p:nvSpPr>
        <p:spPr/>
        <p:txBody>
          <a:bodyPr/>
          <a:lstStyle/>
          <a:p>
            <a:fld id="{EDD3062B-D212-4AF3-A7A0-B4B3A1568F67}" type="slidenum">
              <a:rPr lang="en-IN" smtClean="0"/>
              <a:t>77</a:t>
            </a:fld>
            <a:endParaRPr lang="en-IN"/>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1815" y="560705"/>
            <a:ext cx="7332345" cy="706755"/>
          </a:xfrm>
          <a:prstGeom prst="rect">
            <a:avLst/>
          </a:prstGeom>
          <a:noFill/>
        </p:spPr>
        <p:txBody>
          <a:bodyPr wrap="square" rtlCol="0">
            <a:spAutoFit/>
          </a:bodyPr>
          <a:lstStyle/>
          <a:p>
            <a:r>
              <a:rPr lang="en-US" sz="4000" b="1" dirty="0">
                <a:solidFill>
                  <a:schemeClr val="bg1"/>
                </a:solidFill>
              </a:rPr>
              <a:t>Thinking Skills</a:t>
            </a:r>
          </a:p>
        </p:txBody>
      </p:sp>
      <p:pic>
        <p:nvPicPr>
          <p:cNvPr id="3" name="Content Placeholder 2"/>
          <p:cNvPicPr>
            <a:picLocks noGrp="1" noChangeAspect="1"/>
          </p:cNvPicPr>
          <p:nvPr>
            <p:ph idx="1"/>
          </p:nvPr>
        </p:nvPicPr>
        <p:blipFill>
          <a:blip r:embed="rId2"/>
          <a:stretch>
            <a:fillRect/>
          </a:stretch>
        </p:blipFill>
        <p:spPr>
          <a:xfrm>
            <a:off x="1540510" y="2419350"/>
            <a:ext cx="6368415" cy="4008755"/>
          </a:xfrm>
          <a:prstGeom prst="rect">
            <a:avLst/>
          </a:prstGeom>
        </p:spPr>
      </p:pic>
      <p:sp>
        <p:nvSpPr>
          <p:cNvPr id="14" name="Slide Number Placeholder 13">
            <a:extLst>
              <a:ext uri="{FF2B5EF4-FFF2-40B4-BE49-F238E27FC236}">
                <a16:creationId xmlns:a16="http://schemas.microsoft.com/office/drawing/2014/main" id="{23B72439-2243-FFBE-D431-4945888726BF}"/>
              </a:ext>
            </a:extLst>
          </p:cNvPr>
          <p:cNvSpPr>
            <a:spLocks noGrp="1"/>
          </p:cNvSpPr>
          <p:nvPr>
            <p:ph type="sldNum" sz="quarter" idx="12"/>
          </p:nvPr>
        </p:nvSpPr>
        <p:spPr/>
        <p:txBody>
          <a:bodyPr/>
          <a:lstStyle/>
          <a:p>
            <a:fld id="{EDD3062B-D212-4AF3-A7A0-B4B3A1568F67}" type="slidenum">
              <a:rPr lang="en-IN" smtClean="0"/>
              <a:t>78</a:t>
            </a:fld>
            <a:endParaRPr lang="en-IN"/>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97535" y="476885"/>
            <a:ext cx="8150860" cy="706755"/>
          </a:xfrm>
          <a:prstGeom prst="rect">
            <a:avLst/>
          </a:prstGeom>
          <a:noFill/>
        </p:spPr>
        <p:txBody>
          <a:bodyPr wrap="square" rtlCol="0">
            <a:spAutoFit/>
          </a:bodyPr>
          <a:lstStyle/>
          <a:p>
            <a:r>
              <a:rPr lang="en-US" sz="4000" b="1" dirty="0">
                <a:solidFill>
                  <a:schemeClr val="bg1"/>
                </a:solidFill>
                <a:latin typeface="+mj-lt"/>
              </a:rPr>
              <a:t>List of Action Words</a:t>
            </a:r>
          </a:p>
        </p:txBody>
      </p:sp>
      <p:pic>
        <p:nvPicPr>
          <p:cNvPr id="108548" name="Picture 4"/>
          <p:cNvPicPr>
            <a:picLocks noChangeAspect="1" noChangeArrowheads="1"/>
          </p:cNvPicPr>
          <p:nvPr/>
        </p:nvPicPr>
        <p:blipFill>
          <a:blip r:embed="rId2" cstate="print"/>
          <a:srcRect/>
          <a:stretch>
            <a:fillRect/>
          </a:stretch>
        </p:blipFill>
        <p:spPr bwMode="auto">
          <a:xfrm>
            <a:off x="214313" y="2420303"/>
            <a:ext cx="8715375" cy="2731938"/>
          </a:xfrm>
          <a:prstGeom prst="rect">
            <a:avLst/>
          </a:prstGeom>
          <a:noFill/>
          <a:ln w="9525">
            <a:noFill/>
            <a:miter lim="800000"/>
            <a:headEnd/>
            <a:tailEnd/>
          </a:ln>
          <a:effectLst/>
        </p:spPr>
      </p:pic>
      <p:pic>
        <p:nvPicPr>
          <p:cNvPr id="108549" name="Picture 5"/>
          <p:cNvPicPr>
            <a:picLocks noChangeAspect="1" noChangeArrowheads="1"/>
          </p:cNvPicPr>
          <p:nvPr/>
        </p:nvPicPr>
        <p:blipFill>
          <a:blip r:embed="rId3" cstate="print"/>
          <a:srcRect/>
          <a:stretch>
            <a:fillRect/>
          </a:stretch>
        </p:blipFill>
        <p:spPr bwMode="auto">
          <a:xfrm>
            <a:off x="214691" y="5013300"/>
            <a:ext cx="8640960" cy="1368152"/>
          </a:xfrm>
          <a:prstGeom prst="rect">
            <a:avLst/>
          </a:prstGeom>
          <a:noFill/>
          <a:ln w="9525">
            <a:noFill/>
            <a:miter lim="800000"/>
            <a:headEnd/>
            <a:tailEnd/>
          </a:ln>
          <a:effectLst/>
        </p:spPr>
      </p:pic>
      <p:sp>
        <p:nvSpPr>
          <p:cNvPr id="14" name="Slide Number Placeholder 13">
            <a:extLst>
              <a:ext uri="{FF2B5EF4-FFF2-40B4-BE49-F238E27FC236}">
                <a16:creationId xmlns:a16="http://schemas.microsoft.com/office/drawing/2014/main" id="{622F4FB5-7C39-C455-EFD9-965FDC61D5FF}"/>
              </a:ext>
            </a:extLst>
          </p:cNvPr>
          <p:cNvSpPr>
            <a:spLocks noGrp="1"/>
          </p:cNvSpPr>
          <p:nvPr>
            <p:ph type="sldNum" sz="quarter" idx="12"/>
          </p:nvPr>
        </p:nvSpPr>
        <p:spPr/>
        <p:txBody>
          <a:bodyPr/>
          <a:lstStyle/>
          <a:p>
            <a:fld id="{EDD3062B-D212-4AF3-A7A0-B4B3A1568F67}" type="slidenum">
              <a:rPr lang="en-IN" smtClean="0"/>
              <a:t>79</a:t>
            </a:fld>
            <a:endParaRPr lang="en-IN"/>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79705" y="2516505"/>
            <a:ext cx="8712835" cy="4225290"/>
          </a:xfrm>
        </p:spPr>
        <p:txBody>
          <a:bodyPr>
            <a:normAutofit fontScale="60000" lnSpcReduction="20000"/>
          </a:bodyPr>
          <a:lstStyle/>
          <a:p>
            <a:pPr algn="just">
              <a:buClrTx/>
              <a:buFont typeface="Wingdings" panose="05000000000000000000" pitchFamily="2" charset="2"/>
              <a:buChar char="§"/>
            </a:pPr>
            <a:r>
              <a:rPr lang="en-US" sz="2665" dirty="0">
                <a:solidFill>
                  <a:schemeClr val="tx1"/>
                </a:solidFill>
              </a:rPr>
              <a:t>After the course (subject) allotment from the department, identify the expected learning outcomes from the course i.e. what knowledge or skills from this course will students will acquire to perform well in the future. Make a list of learning outcomes first.</a:t>
            </a:r>
            <a:endParaRPr lang="en-US" dirty="0">
              <a:solidFill>
                <a:schemeClr val="tx1"/>
              </a:solidFill>
            </a:endParaRPr>
          </a:p>
          <a:p>
            <a:pPr marL="0" indent="0" algn="just">
              <a:buClrTx/>
              <a:buFont typeface="Wingdings" panose="05000000000000000000" pitchFamily="2" charset="2"/>
              <a:buNone/>
            </a:pPr>
            <a:endParaRPr lang="en-US" sz="1335" dirty="0">
              <a:solidFill>
                <a:schemeClr val="tx1"/>
              </a:solidFill>
            </a:endParaRPr>
          </a:p>
          <a:p>
            <a:pPr algn="just">
              <a:buClrTx/>
              <a:buFont typeface="Wingdings" panose="05000000000000000000" pitchFamily="2" charset="2"/>
              <a:buChar char="§"/>
            </a:pPr>
            <a:r>
              <a:rPr lang="en-US" sz="2665" dirty="0">
                <a:solidFill>
                  <a:schemeClr val="tx1"/>
                </a:solidFill>
              </a:rPr>
              <a:t>Look over the list and check the most important learning outcomes.</a:t>
            </a:r>
          </a:p>
          <a:p>
            <a:pPr marL="0" indent="0" algn="just">
              <a:buClrTx/>
              <a:buFont typeface="Wingdings" panose="05000000000000000000" pitchFamily="2" charset="2"/>
              <a:buNone/>
            </a:pPr>
            <a:endParaRPr lang="en-US" sz="1335" dirty="0">
              <a:solidFill>
                <a:schemeClr val="tx1"/>
              </a:solidFill>
            </a:endParaRPr>
          </a:p>
          <a:p>
            <a:pPr algn="just">
              <a:buClrTx/>
              <a:buFont typeface="Wingdings" panose="05000000000000000000" pitchFamily="2" charset="2"/>
              <a:buChar char="§"/>
            </a:pPr>
            <a:r>
              <a:rPr lang="en-US" sz="2665" dirty="0">
                <a:solidFill>
                  <a:schemeClr val="tx1"/>
                </a:solidFill>
              </a:rPr>
              <a:t>Identify 4 to 6 most important learning outcomes from the course using the action verbs of learning levels.</a:t>
            </a:r>
          </a:p>
          <a:p>
            <a:pPr marL="0" indent="0" algn="just">
              <a:buClrTx/>
              <a:buFont typeface="Wingdings" panose="05000000000000000000" pitchFamily="2" charset="2"/>
              <a:buNone/>
            </a:pPr>
            <a:endParaRPr lang="en-US" sz="1335" dirty="0">
              <a:solidFill>
                <a:schemeClr val="tx1"/>
              </a:solidFill>
            </a:endParaRPr>
          </a:p>
          <a:p>
            <a:pPr algn="just">
              <a:buClrTx/>
              <a:buFont typeface="Wingdings" panose="05000000000000000000" pitchFamily="2" charset="2"/>
              <a:buChar char="§"/>
            </a:pPr>
            <a:r>
              <a:rPr lang="en-US" sz="2665" dirty="0">
                <a:solidFill>
                  <a:schemeClr val="tx1"/>
                </a:solidFill>
              </a:rPr>
              <a:t>It should be related to the skills, knowledge, and behaviour that students will acquire through the course.</a:t>
            </a:r>
          </a:p>
          <a:p>
            <a:pPr marL="0" indent="0" algn="just">
              <a:buClrTx/>
              <a:buFont typeface="Wingdings" panose="05000000000000000000" pitchFamily="2" charset="2"/>
              <a:buNone/>
            </a:pPr>
            <a:endParaRPr lang="en-US" sz="1335" dirty="0">
              <a:solidFill>
                <a:schemeClr val="tx1"/>
              </a:solidFill>
            </a:endParaRPr>
          </a:p>
          <a:p>
            <a:pPr algn="just">
              <a:buClrTx/>
              <a:buFont typeface="Wingdings" panose="05000000000000000000" pitchFamily="2" charset="2"/>
              <a:buChar char="§"/>
            </a:pPr>
            <a:r>
              <a:rPr lang="en-US" sz="2665" dirty="0">
                <a:solidFill>
                  <a:schemeClr val="tx1"/>
                </a:solidFill>
              </a:rPr>
              <a:t>Check how clear and how important are the statements of outcomes for the students?</a:t>
            </a:r>
          </a:p>
          <a:p>
            <a:pPr marL="0" indent="0" algn="just">
              <a:buClrTx/>
              <a:buFont typeface="Wingdings" panose="05000000000000000000" pitchFamily="2" charset="2"/>
              <a:buNone/>
            </a:pPr>
            <a:endParaRPr lang="en-US" sz="1335" dirty="0">
              <a:solidFill>
                <a:schemeClr val="tx1"/>
              </a:solidFill>
            </a:endParaRPr>
          </a:p>
          <a:p>
            <a:pPr algn="just">
              <a:buClrTx/>
              <a:buFont typeface="Wingdings" panose="05000000000000000000" pitchFamily="2" charset="2"/>
              <a:buChar char="§"/>
            </a:pPr>
            <a:r>
              <a:rPr lang="en-US" sz="2665" dirty="0">
                <a:solidFill>
                  <a:schemeClr val="tx1"/>
                </a:solidFill>
              </a:rPr>
              <a:t>Check each of the most important outcomes identified against the list of program outcomes stated the by NBA.</a:t>
            </a:r>
            <a:endParaRPr lang="en-US" dirty="0">
              <a:solidFill>
                <a:schemeClr val="tx1"/>
              </a:solidFill>
            </a:endParaRPr>
          </a:p>
          <a:p>
            <a:pPr marL="0" indent="0" algn="just">
              <a:buClrTx/>
              <a:buFont typeface="Wingdings" panose="05000000000000000000" pitchFamily="2" charset="2"/>
              <a:buNone/>
            </a:pPr>
            <a:endParaRPr lang="en-US" sz="1335" dirty="0">
              <a:solidFill>
                <a:schemeClr val="tx1"/>
              </a:solidFill>
            </a:endParaRPr>
          </a:p>
          <a:p>
            <a:pPr algn="just">
              <a:buClrTx/>
              <a:buFont typeface="Wingdings" panose="05000000000000000000" pitchFamily="2" charset="2"/>
              <a:buChar char="§"/>
            </a:pPr>
            <a:r>
              <a:rPr lang="en-US" sz="2665" dirty="0">
                <a:solidFill>
                  <a:schemeClr val="tx1"/>
                </a:solidFill>
              </a:rPr>
              <a:t>How many are on the list of key competencies of program outcomes?</a:t>
            </a:r>
          </a:p>
          <a:p>
            <a:pPr marL="0" indent="0" algn="just">
              <a:buClrTx/>
              <a:buFont typeface="Wingdings" panose="05000000000000000000" pitchFamily="2" charset="2"/>
              <a:buNone/>
            </a:pPr>
            <a:endParaRPr lang="en-US" sz="1335" dirty="0">
              <a:solidFill>
                <a:schemeClr val="tx1"/>
              </a:solidFill>
            </a:endParaRPr>
          </a:p>
          <a:p>
            <a:pPr algn="just">
              <a:buClrTx/>
              <a:buFont typeface="Wingdings" panose="05000000000000000000" pitchFamily="2" charset="2"/>
              <a:buChar char="§"/>
            </a:pPr>
            <a:r>
              <a:rPr lang="en-US" sz="2665" dirty="0">
                <a:solidFill>
                  <a:schemeClr val="tx1"/>
                </a:solidFill>
              </a:rPr>
              <a:t>Existing COs are revised upon feedback from stakeholders or during the cycle of Curriculum Review.</a:t>
            </a:r>
          </a:p>
        </p:txBody>
      </p:sp>
      <p:sp>
        <p:nvSpPr>
          <p:cNvPr id="5" name="TextBox 4"/>
          <p:cNvSpPr txBox="1"/>
          <p:nvPr/>
        </p:nvSpPr>
        <p:spPr>
          <a:xfrm>
            <a:off x="324163" y="332537"/>
            <a:ext cx="7560840" cy="1322070"/>
          </a:xfrm>
          <a:prstGeom prst="rect">
            <a:avLst/>
          </a:prstGeom>
          <a:noFill/>
        </p:spPr>
        <p:txBody>
          <a:bodyPr wrap="square" rtlCol="0">
            <a:spAutoFit/>
          </a:bodyPr>
          <a:lstStyle/>
          <a:p>
            <a:r>
              <a:rPr lang="en-US" sz="4000" b="1" dirty="0">
                <a:solidFill>
                  <a:schemeClr val="bg1"/>
                </a:solidFill>
              </a:rPr>
              <a:t>Process to Maintain Quality of the Course Outcomes</a:t>
            </a:r>
          </a:p>
        </p:txBody>
      </p:sp>
      <p:sp>
        <p:nvSpPr>
          <p:cNvPr id="13" name="Slide Number Placeholder 12">
            <a:extLst>
              <a:ext uri="{FF2B5EF4-FFF2-40B4-BE49-F238E27FC236}">
                <a16:creationId xmlns:a16="http://schemas.microsoft.com/office/drawing/2014/main" id="{A9FE532B-0D66-E5B4-399F-ECC0E9E99ED0}"/>
              </a:ext>
            </a:extLst>
          </p:cNvPr>
          <p:cNvSpPr>
            <a:spLocks noGrp="1"/>
          </p:cNvSpPr>
          <p:nvPr>
            <p:ph type="sldNum" sz="quarter" idx="12"/>
          </p:nvPr>
        </p:nvSpPr>
        <p:spPr/>
        <p:txBody>
          <a:bodyPr/>
          <a:lstStyle/>
          <a:p>
            <a:fld id="{EDD3062B-D212-4AF3-A7A0-B4B3A1568F67}" type="slidenum">
              <a:rPr lang="en-IN" smtClean="0"/>
              <a:t>80</a:t>
            </a:fld>
            <a:endParaRPr lang="en-IN"/>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p:cNvPicPr>
            <a:picLocks noChangeAspect="1" noChangeArrowheads="1"/>
          </p:cNvPicPr>
          <p:nvPr/>
        </p:nvPicPr>
        <p:blipFill>
          <a:blip r:embed="rId2" cstate="print"/>
          <a:srcRect/>
          <a:stretch>
            <a:fillRect/>
          </a:stretch>
        </p:blipFill>
        <p:spPr bwMode="auto">
          <a:xfrm>
            <a:off x="1057275" y="2492896"/>
            <a:ext cx="7029450" cy="4105275"/>
          </a:xfrm>
          <a:prstGeom prst="rect">
            <a:avLst/>
          </a:prstGeom>
          <a:noFill/>
          <a:ln w="9525">
            <a:noFill/>
            <a:miter lim="800000"/>
            <a:headEnd/>
            <a:tailEnd/>
          </a:ln>
          <a:effectLst/>
        </p:spPr>
      </p:pic>
      <p:sp>
        <p:nvSpPr>
          <p:cNvPr id="6" name="TextBox 5"/>
          <p:cNvSpPr txBox="1"/>
          <p:nvPr/>
        </p:nvSpPr>
        <p:spPr>
          <a:xfrm>
            <a:off x="464185" y="260350"/>
            <a:ext cx="7924165" cy="1599565"/>
          </a:xfrm>
          <a:prstGeom prst="rect">
            <a:avLst/>
          </a:prstGeom>
          <a:noFill/>
        </p:spPr>
        <p:txBody>
          <a:bodyPr wrap="square" rtlCol="0">
            <a:spAutoFit/>
          </a:bodyPr>
          <a:lstStyle/>
          <a:p>
            <a:r>
              <a:rPr lang="en-US" sz="4000" b="1" dirty="0">
                <a:solidFill>
                  <a:schemeClr val="bg1"/>
                </a:solidFill>
                <a:latin typeface="+mj-lt"/>
              </a:rPr>
              <a:t>Process to Maintain Quality of the Course Outcomes</a:t>
            </a:r>
          </a:p>
          <a:p>
            <a:endParaRPr lang="en-US" b="1" dirty="0"/>
          </a:p>
        </p:txBody>
      </p:sp>
      <p:sp>
        <p:nvSpPr>
          <p:cNvPr id="14" name="Slide Number Placeholder 13">
            <a:extLst>
              <a:ext uri="{FF2B5EF4-FFF2-40B4-BE49-F238E27FC236}">
                <a16:creationId xmlns:a16="http://schemas.microsoft.com/office/drawing/2014/main" id="{E2987900-40D9-1E58-6AE6-4D7250A86070}"/>
              </a:ext>
            </a:extLst>
          </p:cNvPr>
          <p:cNvSpPr>
            <a:spLocks noGrp="1"/>
          </p:cNvSpPr>
          <p:nvPr>
            <p:ph type="sldNum" sz="quarter" idx="12"/>
          </p:nvPr>
        </p:nvSpPr>
        <p:spPr/>
        <p:txBody>
          <a:bodyPr/>
          <a:lstStyle/>
          <a:p>
            <a:fld id="{EDD3062B-D212-4AF3-A7A0-B4B3A1568F67}" type="slidenum">
              <a:rPr lang="en-IN" smtClean="0"/>
              <a:t>81</a:t>
            </a:fld>
            <a:endParaRPr lang="en-IN"/>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548680"/>
            <a:ext cx="7920880" cy="706755"/>
          </a:xfrm>
          <a:prstGeom prst="rect">
            <a:avLst/>
          </a:prstGeom>
          <a:noFill/>
        </p:spPr>
        <p:txBody>
          <a:bodyPr wrap="square" rtlCol="0">
            <a:spAutoFit/>
          </a:bodyPr>
          <a:lstStyle/>
          <a:p>
            <a:r>
              <a:rPr lang="en-US" sz="4000" b="1" dirty="0">
                <a:solidFill>
                  <a:schemeClr val="bg1"/>
                </a:solidFill>
                <a:latin typeface="+mj-lt"/>
              </a:rPr>
              <a:t>Observations</a:t>
            </a:r>
            <a:r>
              <a:rPr lang="en-US" sz="2000" b="1" dirty="0"/>
              <a:t> </a:t>
            </a:r>
          </a:p>
        </p:txBody>
      </p:sp>
      <p:sp>
        <p:nvSpPr>
          <p:cNvPr id="4" name="Content Placeholder 3"/>
          <p:cNvSpPr>
            <a:spLocks noGrp="1"/>
          </p:cNvSpPr>
          <p:nvPr>
            <p:ph idx="1"/>
          </p:nvPr>
        </p:nvSpPr>
        <p:spPr>
          <a:xfrm>
            <a:off x="467544" y="2675467"/>
            <a:ext cx="8352928" cy="3417829"/>
          </a:xfrm>
        </p:spPr>
        <p:txBody>
          <a:bodyPr/>
          <a:lstStyle/>
          <a:p>
            <a:pPr algn="just">
              <a:buClrTx/>
              <a:buFont typeface="Wingdings" panose="05000000000000000000" charset="0"/>
              <a:buChar char="Ø"/>
            </a:pPr>
            <a:r>
              <a:rPr lang="en-US" sz="2000" dirty="0">
                <a:solidFill>
                  <a:schemeClr val="tx1"/>
                </a:solidFill>
              </a:rPr>
              <a:t>For the </a:t>
            </a:r>
            <a:r>
              <a:rPr lang="en-US" sz="2000" b="1" i="1" dirty="0">
                <a:solidFill>
                  <a:schemeClr val="tx1"/>
                </a:solidFill>
              </a:rPr>
              <a:t>theory courses</a:t>
            </a:r>
            <a:r>
              <a:rPr lang="en-US" sz="2000" dirty="0">
                <a:solidFill>
                  <a:schemeClr val="tx1"/>
                </a:solidFill>
              </a:rPr>
              <a:t>, while writing the COs, restrict between Blooms Level 1 to Level 4.</a:t>
            </a:r>
          </a:p>
          <a:p>
            <a:pPr algn="just">
              <a:buClrTx/>
              <a:buFont typeface="Wingdings" panose="05000000000000000000" charset="0"/>
              <a:buChar char="Ø"/>
            </a:pPr>
            <a:endParaRPr lang="en-US" sz="2000" dirty="0">
              <a:solidFill>
                <a:schemeClr val="tx1"/>
              </a:solidFill>
            </a:endParaRPr>
          </a:p>
          <a:p>
            <a:pPr algn="just">
              <a:buClrTx/>
              <a:buFont typeface="Wingdings" panose="05000000000000000000" charset="0"/>
              <a:buChar char="Ø"/>
            </a:pPr>
            <a:r>
              <a:rPr lang="en-US" sz="2000" dirty="0">
                <a:solidFill>
                  <a:schemeClr val="tx1"/>
                </a:solidFill>
              </a:rPr>
              <a:t>For the</a:t>
            </a:r>
            <a:r>
              <a:rPr lang="en-US" sz="2000" b="1" i="1" dirty="0">
                <a:solidFill>
                  <a:schemeClr val="tx1"/>
                </a:solidFill>
              </a:rPr>
              <a:t> laboratory courses</a:t>
            </a:r>
            <a:r>
              <a:rPr lang="en-US" sz="2000" dirty="0">
                <a:solidFill>
                  <a:schemeClr val="tx1"/>
                </a:solidFill>
              </a:rPr>
              <a:t>, while composing COs, restrict between Blooms Level 1 to Level 5.</a:t>
            </a:r>
          </a:p>
          <a:p>
            <a:pPr algn="just">
              <a:buClrTx/>
              <a:buFont typeface="Wingdings" panose="05000000000000000000" charset="0"/>
              <a:buChar char="Ø"/>
            </a:pPr>
            <a:endParaRPr lang="en-US" sz="2000" dirty="0">
              <a:solidFill>
                <a:schemeClr val="tx1"/>
              </a:solidFill>
            </a:endParaRPr>
          </a:p>
          <a:p>
            <a:pPr algn="just">
              <a:buClrTx/>
              <a:buFont typeface="Wingdings" panose="05000000000000000000" charset="0"/>
              <a:buChar char="Ø"/>
            </a:pPr>
            <a:r>
              <a:rPr lang="en-US" sz="2000" dirty="0">
                <a:solidFill>
                  <a:schemeClr val="tx1"/>
                </a:solidFill>
              </a:rPr>
              <a:t>For </a:t>
            </a:r>
            <a:r>
              <a:rPr lang="en-US" sz="2000" b="1" i="1" dirty="0">
                <a:solidFill>
                  <a:schemeClr val="tx1"/>
                </a:solidFill>
              </a:rPr>
              <a:t>mini-project and major projects</a:t>
            </a:r>
            <a:r>
              <a:rPr lang="en-US" sz="2000" dirty="0">
                <a:solidFill>
                  <a:schemeClr val="tx1"/>
                </a:solidFill>
              </a:rPr>
              <a:t>, extend up to Blooms Level 6 while composing COs</a:t>
            </a:r>
          </a:p>
        </p:txBody>
      </p:sp>
      <p:sp>
        <p:nvSpPr>
          <p:cNvPr id="13" name="Slide Number Placeholder 12">
            <a:extLst>
              <a:ext uri="{FF2B5EF4-FFF2-40B4-BE49-F238E27FC236}">
                <a16:creationId xmlns:a16="http://schemas.microsoft.com/office/drawing/2014/main" id="{C4847A1B-7E0D-089A-0250-7BE07CB1207C}"/>
              </a:ext>
            </a:extLst>
          </p:cNvPr>
          <p:cNvSpPr>
            <a:spLocks noGrp="1"/>
          </p:cNvSpPr>
          <p:nvPr>
            <p:ph type="sldNum" sz="quarter" idx="12"/>
          </p:nvPr>
        </p:nvSpPr>
        <p:spPr/>
        <p:txBody>
          <a:bodyPr/>
          <a:lstStyle/>
          <a:p>
            <a:fld id="{EDD3062B-D212-4AF3-A7A0-B4B3A1568F67}" type="slidenum">
              <a:rPr lang="en-IN" smtClean="0"/>
              <a:t>82</a:t>
            </a:fld>
            <a:endParaRPr lang="en-IN"/>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5130" y="260350"/>
            <a:ext cx="8054975" cy="1691640"/>
          </a:xfrm>
          <a:prstGeom prst="rect">
            <a:avLst/>
          </a:prstGeom>
          <a:noFill/>
        </p:spPr>
        <p:txBody>
          <a:bodyPr wrap="square" rtlCol="0">
            <a:spAutoFit/>
          </a:bodyPr>
          <a:lstStyle/>
          <a:p>
            <a:r>
              <a:rPr lang="en-US" sz="4000" b="1" dirty="0">
                <a:solidFill>
                  <a:schemeClr val="bg1"/>
                </a:solidFill>
                <a:latin typeface="+mj-lt"/>
              </a:rPr>
              <a:t>Relation Between POs and COs: </a:t>
            </a:r>
          </a:p>
          <a:p>
            <a:r>
              <a:rPr lang="en-US" sz="4000" b="1" dirty="0">
                <a:solidFill>
                  <a:schemeClr val="bg1"/>
                </a:solidFill>
                <a:latin typeface="+mj-lt"/>
              </a:rPr>
              <a:t>CO-PO Mapping</a:t>
            </a:r>
          </a:p>
          <a:p>
            <a:endParaRPr lang="en-US" sz="2400" b="1" dirty="0"/>
          </a:p>
        </p:txBody>
      </p:sp>
      <p:sp>
        <p:nvSpPr>
          <p:cNvPr id="4" name="Content Placeholder 3"/>
          <p:cNvSpPr>
            <a:spLocks noGrp="1"/>
          </p:cNvSpPr>
          <p:nvPr>
            <p:ph idx="1"/>
          </p:nvPr>
        </p:nvSpPr>
        <p:spPr>
          <a:xfrm>
            <a:off x="251460" y="2494280"/>
            <a:ext cx="8496935" cy="4113530"/>
          </a:xfrm>
        </p:spPr>
        <p:txBody>
          <a:bodyPr>
            <a:normAutofit fontScale="72500" lnSpcReduction="10000"/>
          </a:bodyPr>
          <a:lstStyle/>
          <a:p>
            <a:pPr algn="just">
              <a:buClrTx/>
              <a:buFont typeface="Wingdings" panose="05000000000000000000" charset="0"/>
              <a:buChar char="Ø"/>
            </a:pPr>
            <a:r>
              <a:rPr lang="en-US" sz="2770" dirty="0">
                <a:solidFill>
                  <a:schemeClr val="tx1"/>
                </a:solidFill>
              </a:rPr>
              <a:t>Before developing the relationship between the CO and PO, it is necessary to understand the action  verbs used in the PO statements. The table shows the PO with action verbs and corresponding Bloom levels.</a:t>
            </a:r>
          </a:p>
          <a:p>
            <a:pPr marL="0" indent="0" algn="just">
              <a:buClrTx/>
              <a:buFont typeface="Wingdings" panose="05000000000000000000" charset="0"/>
              <a:buNone/>
            </a:pPr>
            <a:endParaRPr lang="en-US" dirty="0">
              <a:solidFill>
                <a:schemeClr val="tx1"/>
              </a:solidFill>
            </a:endParaRPr>
          </a:p>
          <a:p>
            <a:pPr algn="just">
              <a:buClrTx/>
              <a:buFont typeface="Wingdings" panose="05000000000000000000" charset="0"/>
              <a:buChar char="Ø"/>
            </a:pPr>
            <a:r>
              <a:rPr lang="en-US" sz="2770" dirty="0">
                <a:solidFill>
                  <a:schemeClr val="tx1"/>
                </a:solidFill>
              </a:rPr>
              <a:t>The Course Outcomes should be mapped with at least one of the PO i.e. all POs can be adequately addressed through the selection of core courses and their COs</a:t>
            </a:r>
            <a:endParaRPr lang="en-US" dirty="0">
              <a:solidFill>
                <a:schemeClr val="tx1"/>
              </a:solidFill>
            </a:endParaRPr>
          </a:p>
          <a:p>
            <a:pPr algn="just">
              <a:buClrTx/>
              <a:buFont typeface="Wingdings" panose="05000000000000000000" charset="0"/>
              <a:buChar char="Ø"/>
            </a:pPr>
            <a:endParaRPr lang="en-US" dirty="0">
              <a:solidFill>
                <a:schemeClr val="tx1"/>
              </a:solidFill>
            </a:endParaRPr>
          </a:p>
          <a:p>
            <a:pPr algn="just">
              <a:buClrTx/>
              <a:buFont typeface="Wingdings" panose="05000000000000000000" charset="0"/>
              <a:buChar char="Ø"/>
            </a:pPr>
            <a:r>
              <a:rPr lang="en-US" sz="2770" dirty="0">
                <a:solidFill>
                  <a:schemeClr val="tx1"/>
                </a:solidFill>
              </a:rPr>
              <a:t>When designing the COs, faculty handling the course should map their COs to the  appropriate PO in order to ensure that all POs are delivered throughout the period of study.</a:t>
            </a:r>
          </a:p>
          <a:p>
            <a:pPr algn="just">
              <a:buClrTx/>
              <a:buFont typeface="Wingdings" panose="05000000000000000000" charset="0"/>
              <a:buChar char="Ø"/>
            </a:pPr>
            <a:endParaRPr lang="en-US" dirty="0">
              <a:solidFill>
                <a:schemeClr val="tx1"/>
              </a:solidFill>
            </a:endParaRPr>
          </a:p>
          <a:p>
            <a:pPr algn="just">
              <a:buClrTx/>
              <a:buFont typeface="Wingdings" panose="05000000000000000000" charset="0"/>
              <a:buChar char="Ø"/>
            </a:pPr>
            <a:r>
              <a:rPr lang="en-US" sz="2770" dirty="0">
                <a:solidFill>
                  <a:schemeClr val="tx1"/>
                </a:solidFill>
              </a:rPr>
              <a:t>Write the COs for a course and see to what extent each of those CO’s correlate with the </a:t>
            </a:r>
            <a:r>
              <a:rPr lang="en-US" sz="2770" dirty="0" err="1">
                <a:solidFill>
                  <a:schemeClr val="tx1"/>
                </a:solidFill>
              </a:rPr>
              <a:t>POs.</a:t>
            </a:r>
            <a:r>
              <a:rPr lang="en-US" dirty="0">
                <a:solidFill>
                  <a:schemeClr val="tx1"/>
                </a:solidFill>
              </a:rPr>
              <a:t> </a:t>
            </a:r>
          </a:p>
        </p:txBody>
      </p:sp>
      <p:sp>
        <p:nvSpPr>
          <p:cNvPr id="13" name="Slide Number Placeholder 12">
            <a:extLst>
              <a:ext uri="{FF2B5EF4-FFF2-40B4-BE49-F238E27FC236}">
                <a16:creationId xmlns:a16="http://schemas.microsoft.com/office/drawing/2014/main" id="{1A1FE701-90D2-6699-9643-66DB02DD1BD1}"/>
              </a:ext>
            </a:extLst>
          </p:cNvPr>
          <p:cNvSpPr>
            <a:spLocks noGrp="1"/>
          </p:cNvSpPr>
          <p:nvPr>
            <p:ph type="sldNum" sz="quarter" idx="12"/>
          </p:nvPr>
        </p:nvSpPr>
        <p:spPr/>
        <p:txBody>
          <a:bodyPr/>
          <a:lstStyle/>
          <a:p>
            <a:fld id="{EDD3062B-D212-4AF3-A7A0-B4B3A1568F67}" type="slidenum">
              <a:rPr lang="en-IN" smtClean="0"/>
              <a:t>83</a:t>
            </a:fld>
            <a:endParaRPr lang="en-IN"/>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Grp="1" noChangeAspect="1" noChangeArrowheads="1"/>
          </p:cNvPicPr>
          <p:nvPr>
            <p:ph idx="1"/>
          </p:nvPr>
        </p:nvPicPr>
        <p:blipFill>
          <a:blip r:embed="rId2" cstate="print"/>
          <a:srcRect/>
          <a:stretch>
            <a:fillRect/>
          </a:stretch>
        </p:blipFill>
        <p:spPr bwMode="auto">
          <a:xfrm>
            <a:off x="179705" y="2331720"/>
            <a:ext cx="8785225" cy="4337685"/>
          </a:xfrm>
          <a:prstGeom prst="rect">
            <a:avLst/>
          </a:prstGeom>
          <a:noFill/>
          <a:ln w="9525">
            <a:noFill/>
            <a:miter lim="800000"/>
            <a:headEnd/>
            <a:tailEnd/>
          </a:ln>
          <a:effectLst/>
        </p:spPr>
      </p:pic>
      <p:sp>
        <p:nvSpPr>
          <p:cNvPr id="7" name="TextBox 6"/>
          <p:cNvSpPr txBox="1"/>
          <p:nvPr/>
        </p:nvSpPr>
        <p:spPr>
          <a:xfrm>
            <a:off x="496570" y="260350"/>
            <a:ext cx="7963535" cy="1691640"/>
          </a:xfrm>
          <a:prstGeom prst="rect">
            <a:avLst/>
          </a:prstGeom>
          <a:noFill/>
        </p:spPr>
        <p:txBody>
          <a:bodyPr wrap="square" rtlCol="0">
            <a:spAutoFit/>
          </a:bodyPr>
          <a:lstStyle/>
          <a:p>
            <a:r>
              <a:rPr lang="en-US" sz="4000" b="1" dirty="0">
                <a:solidFill>
                  <a:schemeClr val="bg1"/>
                </a:solidFill>
                <a:latin typeface="+mj-lt"/>
              </a:rPr>
              <a:t>Relation Between POs and COs: </a:t>
            </a:r>
          </a:p>
          <a:p>
            <a:r>
              <a:rPr lang="en-US" sz="4000" b="1" dirty="0">
                <a:solidFill>
                  <a:schemeClr val="bg1"/>
                </a:solidFill>
                <a:latin typeface="+mj-lt"/>
              </a:rPr>
              <a:t>CO-PO Mapping</a:t>
            </a:r>
            <a:endParaRPr lang="en-US" sz="4000" dirty="0">
              <a:solidFill>
                <a:schemeClr val="bg1"/>
              </a:solidFill>
              <a:latin typeface="+mj-lt"/>
            </a:endParaRPr>
          </a:p>
          <a:p>
            <a:endParaRPr lang="en-US" sz="2400" dirty="0"/>
          </a:p>
        </p:txBody>
      </p:sp>
      <p:sp>
        <p:nvSpPr>
          <p:cNvPr id="13" name="Slide Number Placeholder 12">
            <a:extLst>
              <a:ext uri="{FF2B5EF4-FFF2-40B4-BE49-F238E27FC236}">
                <a16:creationId xmlns:a16="http://schemas.microsoft.com/office/drawing/2014/main" id="{6BF25827-49CE-9600-0232-A831B449C765}"/>
              </a:ext>
            </a:extLst>
          </p:cNvPr>
          <p:cNvSpPr>
            <a:spLocks noGrp="1"/>
          </p:cNvSpPr>
          <p:nvPr>
            <p:ph type="sldNum" sz="quarter" idx="12"/>
          </p:nvPr>
        </p:nvSpPr>
        <p:spPr/>
        <p:txBody>
          <a:bodyPr/>
          <a:lstStyle/>
          <a:p>
            <a:fld id="{EDD3062B-D212-4AF3-A7A0-B4B3A1568F67}" type="slidenum">
              <a:rPr lang="en-IN" smtClean="0"/>
              <a:t>84</a:t>
            </a:fld>
            <a:endParaRPr lang="en-IN"/>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9552" y="548680"/>
            <a:ext cx="7704856" cy="706755"/>
          </a:xfrm>
          <a:prstGeom prst="rect">
            <a:avLst/>
          </a:prstGeom>
          <a:noFill/>
        </p:spPr>
        <p:txBody>
          <a:bodyPr wrap="square" rtlCol="0">
            <a:spAutoFit/>
          </a:bodyPr>
          <a:lstStyle/>
          <a:p>
            <a:r>
              <a:rPr lang="en-US" sz="4000" b="1" dirty="0">
                <a:solidFill>
                  <a:schemeClr val="bg1"/>
                </a:solidFill>
                <a:latin typeface="+mj-lt"/>
              </a:rPr>
              <a:t>CO-PO Mapping Guidelines </a:t>
            </a:r>
          </a:p>
        </p:txBody>
      </p:sp>
      <p:sp>
        <p:nvSpPr>
          <p:cNvPr id="7" name="TextBox 6"/>
          <p:cNvSpPr txBox="1"/>
          <p:nvPr/>
        </p:nvSpPr>
        <p:spPr>
          <a:xfrm>
            <a:off x="324798" y="2637300"/>
            <a:ext cx="8496944" cy="645160"/>
          </a:xfrm>
          <a:prstGeom prst="rect">
            <a:avLst/>
          </a:prstGeom>
          <a:noFill/>
        </p:spPr>
        <p:txBody>
          <a:bodyPr wrap="square" rtlCol="0">
            <a:spAutoFit/>
          </a:bodyPr>
          <a:lstStyle/>
          <a:p>
            <a:pPr algn="just"/>
            <a:r>
              <a:rPr lang="en-US" dirty="0"/>
              <a:t>The correlation level to CO-PO matrix can be assigned as given in Table below:</a:t>
            </a:r>
          </a:p>
          <a:p>
            <a:pPr algn="just"/>
            <a:endParaRPr lang="en-US" dirty="0"/>
          </a:p>
        </p:txBody>
      </p:sp>
      <p:pic>
        <p:nvPicPr>
          <p:cNvPr id="111618" name="Picture 2"/>
          <p:cNvPicPr>
            <a:picLocks noChangeAspect="1" noChangeArrowheads="1"/>
          </p:cNvPicPr>
          <p:nvPr/>
        </p:nvPicPr>
        <p:blipFill>
          <a:blip r:embed="rId2" cstate="print"/>
          <a:srcRect/>
          <a:stretch>
            <a:fillRect/>
          </a:stretch>
        </p:blipFill>
        <p:spPr bwMode="auto">
          <a:xfrm>
            <a:off x="539750" y="3204845"/>
            <a:ext cx="8210550" cy="3322320"/>
          </a:xfrm>
          <a:prstGeom prst="rect">
            <a:avLst/>
          </a:prstGeom>
          <a:noFill/>
          <a:ln w="9525">
            <a:noFill/>
            <a:miter lim="800000"/>
            <a:headEnd/>
            <a:tailEnd/>
          </a:ln>
          <a:effectLst/>
        </p:spPr>
      </p:pic>
      <p:sp>
        <p:nvSpPr>
          <p:cNvPr id="15" name="Slide Number Placeholder 14">
            <a:extLst>
              <a:ext uri="{FF2B5EF4-FFF2-40B4-BE49-F238E27FC236}">
                <a16:creationId xmlns:a16="http://schemas.microsoft.com/office/drawing/2014/main" id="{B99D6CD5-2986-9A2E-232D-9B1877046624}"/>
              </a:ext>
            </a:extLst>
          </p:cNvPr>
          <p:cNvSpPr>
            <a:spLocks noGrp="1"/>
          </p:cNvSpPr>
          <p:nvPr>
            <p:ph type="sldNum" sz="quarter" idx="12"/>
          </p:nvPr>
        </p:nvSpPr>
        <p:spPr/>
        <p:txBody>
          <a:bodyPr/>
          <a:lstStyle/>
          <a:p>
            <a:fld id="{EDD3062B-D212-4AF3-A7A0-B4B3A1568F67}" type="slidenum">
              <a:rPr lang="en-IN" smtClean="0"/>
              <a:t>85</a:t>
            </a:fld>
            <a:endParaRPr lang="en-IN"/>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b="1" dirty="0"/>
              <a:t>Targets</a:t>
            </a:r>
          </a:p>
        </p:txBody>
      </p:sp>
      <p:pic>
        <p:nvPicPr>
          <p:cNvPr id="57345" name="Picture 1"/>
          <p:cNvPicPr>
            <a:picLocks noChangeAspect="1" noChangeArrowheads="1"/>
          </p:cNvPicPr>
          <p:nvPr/>
        </p:nvPicPr>
        <p:blipFill>
          <a:blip r:embed="rId2" cstate="print"/>
          <a:srcRect/>
          <a:stretch>
            <a:fillRect/>
          </a:stretch>
        </p:blipFill>
        <p:spPr bwMode="auto">
          <a:xfrm>
            <a:off x="827405" y="2708910"/>
            <a:ext cx="7637780" cy="1842770"/>
          </a:xfrm>
          <a:prstGeom prst="rect">
            <a:avLst/>
          </a:prstGeom>
          <a:noFill/>
          <a:ln w="9525">
            <a:noFill/>
            <a:miter lim="800000"/>
            <a:headEnd/>
            <a:tailEnd/>
          </a:ln>
          <a:effectLst/>
        </p:spPr>
      </p:pic>
      <p:sp>
        <p:nvSpPr>
          <p:cNvPr id="11" name="Content Placeholder 3"/>
          <p:cNvSpPr>
            <a:spLocks noGrp="1"/>
          </p:cNvSpPr>
          <p:nvPr>
            <p:ph idx="1"/>
          </p:nvPr>
        </p:nvSpPr>
        <p:spPr>
          <a:xfrm>
            <a:off x="467360" y="4857750"/>
            <a:ext cx="8496935" cy="1667510"/>
          </a:xfrm>
        </p:spPr>
        <p:txBody>
          <a:bodyPr>
            <a:normAutofit/>
          </a:bodyPr>
          <a:lstStyle/>
          <a:p>
            <a:pPr algn="just">
              <a:buClrTx/>
              <a:buNone/>
            </a:pPr>
            <a:r>
              <a:rPr lang="en-US" sz="2000" i="1" dirty="0">
                <a:solidFill>
                  <a:schemeClr val="tx1"/>
                </a:solidFill>
              </a:rPr>
              <a:t>Same target for all the COs of a course</a:t>
            </a:r>
          </a:p>
          <a:p>
            <a:pPr marL="0" indent="457200" algn="just">
              <a:buClrTx/>
              <a:buFont typeface="Arial" panose="020B0604020202020204" pitchFamily="34" charset="0"/>
              <a:buNone/>
            </a:pPr>
            <a:r>
              <a:rPr lang="en-US" sz="2000" dirty="0">
                <a:solidFill>
                  <a:schemeClr val="tx1"/>
                </a:solidFill>
              </a:rPr>
              <a:t>For </a:t>
            </a:r>
            <a:r>
              <a:rPr lang="en-US" sz="2000" b="1" i="1" dirty="0">
                <a:solidFill>
                  <a:schemeClr val="tx1"/>
                </a:solidFill>
              </a:rPr>
              <a:t>Example</a:t>
            </a:r>
            <a:r>
              <a:rPr lang="en-US" sz="2000" dirty="0">
                <a:solidFill>
                  <a:schemeClr val="tx1"/>
                </a:solidFill>
              </a:rPr>
              <a:t>, the target for all the course outcomes can be &gt;= 60% of the </a:t>
            </a:r>
            <a:br>
              <a:rPr lang="en-US" sz="2000" dirty="0">
                <a:solidFill>
                  <a:schemeClr val="tx1"/>
                </a:solidFill>
              </a:rPr>
            </a:br>
            <a:r>
              <a:rPr lang="en-US" sz="2000" dirty="0">
                <a:solidFill>
                  <a:schemeClr val="tx1"/>
                </a:solidFill>
              </a:rPr>
              <a:t>                                  maximum marks allocated to CO.</a:t>
            </a:r>
          </a:p>
        </p:txBody>
      </p:sp>
      <p:sp>
        <p:nvSpPr>
          <p:cNvPr id="7" name="Slide Number Placeholder 6">
            <a:extLst>
              <a:ext uri="{FF2B5EF4-FFF2-40B4-BE49-F238E27FC236}">
                <a16:creationId xmlns:a16="http://schemas.microsoft.com/office/drawing/2014/main" id="{BE4031DB-66B4-AFF6-5628-BECFEAF085B7}"/>
              </a:ext>
            </a:extLst>
          </p:cNvPr>
          <p:cNvSpPr>
            <a:spLocks noGrp="1"/>
          </p:cNvSpPr>
          <p:nvPr>
            <p:ph type="sldNum" sz="quarter" idx="12"/>
          </p:nvPr>
        </p:nvSpPr>
        <p:spPr/>
        <p:txBody>
          <a:bodyPr/>
          <a:lstStyle/>
          <a:p>
            <a:fld id="{EDD3062B-D212-4AF3-A7A0-B4B3A1568F67}" type="slidenum">
              <a:rPr lang="en-IN" smtClean="0"/>
              <a:t>86</a:t>
            </a:fld>
            <a:endParaRPr lang="en-IN"/>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sz="4000" b="1" dirty="0"/>
              <a:t>Levels of Attainment </a:t>
            </a:r>
          </a:p>
        </p:txBody>
      </p:sp>
      <p:sp>
        <p:nvSpPr>
          <p:cNvPr id="6" name="Content Placeholder 3"/>
          <p:cNvSpPr>
            <a:spLocks noGrp="1"/>
          </p:cNvSpPr>
          <p:nvPr>
            <p:ph idx="1"/>
          </p:nvPr>
        </p:nvSpPr>
        <p:spPr>
          <a:xfrm>
            <a:off x="324163" y="2420377"/>
            <a:ext cx="8496944" cy="864096"/>
          </a:xfrm>
        </p:spPr>
        <p:txBody>
          <a:bodyPr>
            <a:normAutofit/>
          </a:bodyPr>
          <a:lstStyle/>
          <a:p>
            <a:pPr algn="ctr">
              <a:buClrTx/>
              <a:buNone/>
            </a:pPr>
            <a:r>
              <a:rPr lang="en-US" sz="2000" dirty="0">
                <a:solidFill>
                  <a:schemeClr val="tx1"/>
                </a:solidFill>
              </a:rPr>
              <a:t>Here 3 levels of attainment are taken as 1-Low; 2-medium; 3- High. These 3 levels of  attainment can be defined as:</a:t>
            </a:r>
          </a:p>
          <a:p>
            <a:pPr algn="just">
              <a:buClrTx/>
              <a:buFont typeface="Arial" panose="020B0604020202020204" pitchFamily="34" charset="0"/>
              <a:buChar char="•"/>
            </a:pPr>
            <a:endParaRPr lang="en-US" sz="2000" dirty="0">
              <a:solidFill>
                <a:schemeClr val="tx1"/>
              </a:solidFill>
            </a:endParaRPr>
          </a:p>
        </p:txBody>
      </p:sp>
      <p:pic>
        <p:nvPicPr>
          <p:cNvPr id="112643" name="Picture 3"/>
          <p:cNvPicPr>
            <a:picLocks noChangeAspect="1" noChangeArrowheads="1"/>
          </p:cNvPicPr>
          <p:nvPr/>
        </p:nvPicPr>
        <p:blipFill>
          <a:blip r:embed="rId2" cstate="print"/>
          <a:srcRect/>
          <a:stretch>
            <a:fillRect/>
          </a:stretch>
        </p:blipFill>
        <p:spPr bwMode="auto">
          <a:xfrm>
            <a:off x="395605" y="3284855"/>
            <a:ext cx="8391525" cy="3364230"/>
          </a:xfrm>
          <a:prstGeom prst="rect">
            <a:avLst/>
          </a:prstGeom>
          <a:noFill/>
          <a:ln w="9525">
            <a:noFill/>
            <a:miter lim="800000"/>
            <a:headEnd/>
            <a:tailEnd/>
          </a:ln>
          <a:effectLst/>
        </p:spPr>
      </p:pic>
      <p:sp>
        <p:nvSpPr>
          <p:cNvPr id="8" name="Slide Number Placeholder 7">
            <a:extLst>
              <a:ext uri="{FF2B5EF4-FFF2-40B4-BE49-F238E27FC236}">
                <a16:creationId xmlns:a16="http://schemas.microsoft.com/office/drawing/2014/main" id="{751F2775-87B0-31DB-10DB-2B8A9DA1B89E}"/>
              </a:ext>
            </a:extLst>
          </p:cNvPr>
          <p:cNvSpPr>
            <a:spLocks noGrp="1"/>
          </p:cNvSpPr>
          <p:nvPr>
            <p:ph type="sldNum" sz="quarter" idx="12"/>
          </p:nvPr>
        </p:nvSpPr>
        <p:spPr/>
        <p:txBody>
          <a:bodyPr/>
          <a:lstStyle/>
          <a:p>
            <a:fld id="{EDD3062B-D212-4AF3-A7A0-B4B3A1568F67}" type="slidenum">
              <a:rPr lang="en-IN" smtClean="0"/>
              <a:t>87</a:t>
            </a:fld>
            <a:endParaRPr lang="en-IN"/>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394970" y="338455"/>
            <a:ext cx="8291830" cy="1252855"/>
          </a:xfrm>
        </p:spPr>
        <p:txBody>
          <a:bodyPr>
            <a:noAutofit/>
          </a:bodyPr>
          <a:lstStyle/>
          <a:p>
            <a:pPr algn="l"/>
            <a:r>
              <a:rPr lang="en-US" sz="4000" b="1" dirty="0"/>
              <a:t>Rubrics for Project</a:t>
            </a:r>
          </a:p>
        </p:txBody>
      </p:sp>
      <p:sp>
        <p:nvSpPr>
          <p:cNvPr id="4" name="TextBox 3"/>
          <p:cNvSpPr txBox="1"/>
          <p:nvPr/>
        </p:nvSpPr>
        <p:spPr>
          <a:xfrm>
            <a:off x="251460" y="2417445"/>
            <a:ext cx="8641080" cy="4113530"/>
          </a:xfrm>
          <a:prstGeom prst="rect">
            <a:avLst/>
          </a:prstGeom>
          <a:noFill/>
        </p:spPr>
        <p:txBody>
          <a:bodyPr wrap="square" rtlCol="0">
            <a:noAutofit/>
          </a:bodyPr>
          <a:lstStyle/>
          <a:p>
            <a:pPr algn="just"/>
            <a:r>
              <a:rPr lang="en-US" b="1" dirty="0"/>
              <a:t>Consistency and Objectivity: </a:t>
            </a:r>
            <a:r>
              <a:rPr lang="en-US" dirty="0"/>
              <a:t>Rubrics help ensure that all students are evaluated using the same criteria and standards, leading to more consistent and objective grading.</a:t>
            </a:r>
          </a:p>
          <a:p>
            <a:pPr algn="just"/>
            <a:endParaRPr lang="en-US" sz="800" b="1" dirty="0"/>
          </a:p>
          <a:p>
            <a:pPr algn="just"/>
            <a:r>
              <a:rPr lang="en-US" b="1" dirty="0"/>
              <a:t>Student Learning: </a:t>
            </a:r>
            <a:r>
              <a:rPr lang="en-US" dirty="0"/>
              <a:t>By clearly outlining expectations, rubrics help students understand what is expected of them and how they will be assessed, promoting better learning outcomes.</a:t>
            </a:r>
          </a:p>
          <a:p>
            <a:pPr algn="just"/>
            <a:endParaRPr lang="en-US" sz="800" b="1" dirty="0"/>
          </a:p>
          <a:p>
            <a:pPr algn="just"/>
            <a:r>
              <a:rPr lang="en-US" b="1" dirty="0"/>
              <a:t>Effective Feedback: </a:t>
            </a:r>
            <a:r>
              <a:rPr lang="en-US" dirty="0"/>
              <a:t>Rubrics provide students with detailed and constructive feedback, allowing them to identify areas for improvement and growth.</a:t>
            </a:r>
          </a:p>
          <a:p>
            <a:pPr algn="just"/>
            <a:endParaRPr lang="en-US" sz="800" b="1" dirty="0"/>
          </a:p>
          <a:p>
            <a:pPr algn="just"/>
            <a:r>
              <a:rPr lang="en-US" b="1" dirty="0"/>
              <a:t>Facilitates Assessment: </a:t>
            </a:r>
            <a:r>
              <a:rPr lang="en-US" dirty="0"/>
              <a:t>Rubrics streamline the assessment process, making it easier for instructors to evaluate student work and provide feedback.</a:t>
            </a:r>
          </a:p>
          <a:p>
            <a:pPr algn="just"/>
            <a:r>
              <a:rPr lang="en-US" sz="800" dirty="0"/>
              <a:t> </a:t>
            </a:r>
          </a:p>
          <a:p>
            <a:pPr algn="just"/>
            <a:r>
              <a:rPr lang="en-US" b="1" dirty="0">
                <a:sym typeface="+mn-ea"/>
              </a:rPr>
              <a:t>Problem Definition and Scope: </a:t>
            </a:r>
            <a:r>
              <a:rPr lang="en-US" dirty="0">
                <a:sym typeface="+mn-ea"/>
              </a:rPr>
              <a:t>Clearly defines the problem, identifies objectives, and sets the scope of the project. </a:t>
            </a:r>
          </a:p>
          <a:p>
            <a:pPr algn="just"/>
            <a:endParaRPr lang="en-US" sz="800" dirty="0"/>
          </a:p>
          <a:p>
            <a:pPr algn="just"/>
            <a:r>
              <a:rPr lang="en-US" b="1" dirty="0">
                <a:sym typeface="+mn-ea"/>
              </a:rPr>
              <a:t>Design and Methodology: </a:t>
            </a:r>
            <a:r>
              <a:rPr lang="en-US" dirty="0">
                <a:sym typeface="+mn-ea"/>
              </a:rPr>
              <a:t>Explains the design process, methodology, and rationale behind the chosen approach. </a:t>
            </a:r>
            <a:endParaRPr lang="en-US" dirty="0"/>
          </a:p>
        </p:txBody>
      </p:sp>
      <p:sp>
        <p:nvSpPr>
          <p:cNvPr id="10" name="Slide Number Placeholder 9">
            <a:extLst>
              <a:ext uri="{FF2B5EF4-FFF2-40B4-BE49-F238E27FC236}">
                <a16:creationId xmlns:a16="http://schemas.microsoft.com/office/drawing/2014/main" id="{AF1B58CE-14F5-08E3-7BC1-3A32D81BB62E}"/>
              </a:ext>
            </a:extLst>
          </p:cNvPr>
          <p:cNvSpPr>
            <a:spLocks noGrp="1"/>
          </p:cNvSpPr>
          <p:nvPr>
            <p:ph type="sldNum" sz="quarter" idx="12"/>
          </p:nvPr>
        </p:nvSpPr>
        <p:spPr/>
        <p:txBody>
          <a:bodyPr/>
          <a:lstStyle/>
          <a:p>
            <a:fld id="{EDD3062B-D212-4AF3-A7A0-B4B3A1568F67}" type="slidenum">
              <a:rPr lang="en-IN" smtClean="0"/>
              <a:t>88</a:t>
            </a:fld>
            <a:endParaRPr lang="en-IN"/>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453390" y="338455"/>
            <a:ext cx="8233410" cy="1252855"/>
          </a:xfrm>
        </p:spPr>
        <p:txBody>
          <a:bodyPr>
            <a:noAutofit/>
          </a:bodyPr>
          <a:lstStyle/>
          <a:p>
            <a:pPr algn="l"/>
            <a:r>
              <a:rPr lang="en-US" sz="4000" b="1" dirty="0"/>
              <a:t>Rubrics for Project</a:t>
            </a:r>
          </a:p>
        </p:txBody>
      </p:sp>
      <p:sp>
        <p:nvSpPr>
          <p:cNvPr id="4" name="TextBox 3"/>
          <p:cNvSpPr txBox="1"/>
          <p:nvPr/>
        </p:nvSpPr>
        <p:spPr>
          <a:xfrm>
            <a:off x="323850" y="2277110"/>
            <a:ext cx="8496935" cy="5080635"/>
          </a:xfrm>
          <a:prstGeom prst="rect">
            <a:avLst/>
          </a:prstGeom>
          <a:noFill/>
        </p:spPr>
        <p:txBody>
          <a:bodyPr wrap="square" rtlCol="0">
            <a:noAutofit/>
          </a:bodyPr>
          <a:lstStyle/>
          <a:p>
            <a:pPr algn="just"/>
            <a:endParaRPr lang="en-US" dirty="0"/>
          </a:p>
          <a:p>
            <a:pPr algn="just"/>
            <a:r>
              <a:rPr lang="en-US" b="1" dirty="0"/>
              <a:t>Implementation and Testing: </a:t>
            </a:r>
            <a:r>
              <a:rPr lang="en-US" dirty="0"/>
              <a:t>Demonstrates the ability to implement the design, conduct experiments, and analyze results. </a:t>
            </a:r>
          </a:p>
          <a:p>
            <a:pPr algn="just"/>
            <a:endParaRPr lang="en-US" sz="800" dirty="0"/>
          </a:p>
          <a:p>
            <a:pPr algn="just"/>
            <a:r>
              <a:rPr lang="en-US" b="1" dirty="0"/>
              <a:t>Documentation and Communication:</a:t>
            </a:r>
            <a:r>
              <a:rPr lang="en-US" dirty="0"/>
              <a:t> Presents the project findings in a clear, concise, and professional manner through reports and presentations. </a:t>
            </a:r>
          </a:p>
          <a:p>
            <a:pPr algn="just"/>
            <a:endParaRPr lang="en-US" sz="800" dirty="0"/>
          </a:p>
          <a:p>
            <a:pPr algn="just"/>
            <a:r>
              <a:rPr lang="en-US" b="1" dirty="0"/>
              <a:t>Teamwork and Collaboration:</a:t>
            </a:r>
            <a:r>
              <a:rPr lang="en-US" dirty="0"/>
              <a:t> Demonstrates effective teamwork, communication, and collaboration skills. </a:t>
            </a:r>
          </a:p>
          <a:p>
            <a:pPr algn="just"/>
            <a:endParaRPr lang="en-US" sz="800" dirty="0"/>
          </a:p>
          <a:p>
            <a:pPr algn="just"/>
            <a:r>
              <a:rPr lang="en-US" b="1" dirty="0"/>
              <a:t>Resource Conservation and Sustainability:</a:t>
            </a:r>
            <a:r>
              <a:rPr lang="en-US" dirty="0"/>
              <a:t> Considers and implements resource conservation and sustainability strategies. </a:t>
            </a:r>
          </a:p>
          <a:p>
            <a:pPr algn="just"/>
            <a:endParaRPr lang="en-US" sz="800" dirty="0"/>
          </a:p>
          <a:p>
            <a:pPr algn="just"/>
            <a:r>
              <a:rPr lang="en-US" b="1" dirty="0"/>
              <a:t>Cost Analysis and Profitability:</a:t>
            </a:r>
            <a:r>
              <a:rPr lang="en-US" dirty="0"/>
              <a:t> Conducts a cost analysis and profitability analysis. </a:t>
            </a:r>
          </a:p>
          <a:p>
            <a:pPr algn="just"/>
            <a:endParaRPr lang="en-US" sz="800" dirty="0"/>
          </a:p>
          <a:p>
            <a:pPr algn="just"/>
            <a:r>
              <a:rPr lang="en-US" b="1" dirty="0"/>
              <a:t>Ethical Considerations:</a:t>
            </a:r>
            <a:r>
              <a:rPr lang="en-US" dirty="0"/>
              <a:t> Demonstrates an understanding of ethical considerations in engineering. </a:t>
            </a:r>
          </a:p>
        </p:txBody>
      </p:sp>
      <p:sp>
        <p:nvSpPr>
          <p:cNvPr id="10" name="Slide Number Placeholder 9">
            <a:extLst>
              <a:ext uri="{FF2B5EF4-FFF2-40B4-BE49-F238E27FC236}">
                <a16:creationId xmlns:a16="http://schemas.microsoft.com/office/drawing/2014/main" id="{640EF70C-2753-7C8F-53EA-CE2E781ED57F}"/>
              </a:ext>
            </a:extLst>
          </p:cNvPr>
          <p:cNvSpPr>
            <a:spLocks noGrp="1"/>
          </p:cNvSpPr>
          <p:nvPr>
            <p:ph type="sldNum" sz="quarter" idx="12"/>
          </p:nvPr>
        </p:nvSpPr>
        <p:spPr/>
        <p:txBody>
          <a:bodyPr/>
          <a:lstStyle/>
          <a:p>
            <a:fld id="{EDD3062B-D212-4AF3-A7A0-B4B3A1568F67}" type="slidenum">
              <a:rPr lang="en-IN" smtClean="0"/>
              <a:t>89</a:t>
            </a:fld>
            <a:endParaRPr lang="en-IN"/>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2" cstate="print"/>
          <a:srcRect/>
          <a:stretch>
            <a:fillRect/>
          </a:stretch>
        </p:blipFill>
        <p:spPr bwMode="auto">
          <a:xfrm>
            <a:off x="179512" y="2012536"/>
            <a:ext cx="8784976" cy="4800840"/>
          </a:xfrm>
          <a:prstGeom prst="rect">
            <a:avLst/>
          </a:prstGeom>
          <a:noFill/>
          <a:ln w="9525" cap="rnd">
            <a:solidFill>
              <a:schemeClr val="tx1">
                <a:alpha val="0"/>
              </a:schemeClr>
            </a:solidFill>
            <a:round/>
          </a:ln>
          <a:effectLst/>
        </p:spPr>
      </p:pic>
      <p:sp>
        <p:nvSpPr>
          <p:cNvPr id="6" name="Title 2"/>
          <p:cNvSpPr>
            <a:spLocks noGrp="1"/>
          </p:cNvSpPr>
          <p:nvPr>
            <p:ph type="title"/>
          </p:nvPr>
        </p:nvSpPr>
        <p:spPr>
          <a:xfrm>
            <a:off x="395605" y="338455"/>
            <a:ext cx="8291195" cy="1252855"/>
          </a:xfrm>
        </p:spPr>
        <p:txBody>
          <a:bodyPr>
            <a:noAutofit/>
          </a:bodyPr>
          <a:lstStyle/>
          <a:p>
            <a:pPr algn="l"/>
            <a:r>
              <a:rPr lang="en-US" sz="4000" b="1" dirty="0"/>
              <a:t>Rubrics for Industrial Visit</a:t>
            </a:r>
          </a:p>
        </p:txBody>
      </p:sp>
      <p:sp>
        <p:nvSpPr>
          <p:cNvPr id="9" name="Slide Number Placeholder 8">
            <a:extLst>
              <a:ext uri="{FF2B5EF4-FFF2-40B4-BE49-F238E27FC236}">
                <a16:creationId xmlns:a16="http://schemas.microsoft.com/office/drawing/2014/main" id="{1465F276-108C-B197-69DF-CC157464CAAE}"/>
              </a:ext>
            </a:extLst>
          </p:cNvPr>
          <p:cNvSpPr>
            <a:spLocks noGrp="1"/>
          </p:cNvSpPr>
          <p:nvPr>
            <p:ph type="sldNum" sz="quarter" idx="12"/>
          </p:nvPr>
        </p:nvSpPr>
        <p:spPr/>
        <p:txBody>
          <a:bodyPr/>
          <a:lstStyle/>
          <a:p>
            <a:fld id="{EDD3062B-D212-4AF3-A7A0-B4B3A1568F67}" type="slidenum">
              <a:rPr lang="en-IN" smtClean="0"/>
              <a:t>90</a:t>
            </a:fld>
            <a:endParaRPr lang="en-IN"/>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352425" y="338455"/>
            <a:ext cx="8334375" cy="1252855"/>
          </a:xfrm>
        </p:spPr>
        <p:txBody>
          <a:bodyPr>
            <a:noAutofit/>
          </a:bodyPr>
          <a:lstStyle/>
          <a:p>
            <a:pPr algn="l"/>
            <a:r>
              <a:rPr lang="en-US" sz="4000" b="1" dirty="0"/>
              <a:t>Attainment of PO and PSO Outcomes</a:t>
            </a:r>
          </a:p>
        </p:txBody>
      </p:sp>
      <p:sp>
        <p:nvSpPr>
          <p:cNvPr id="4" name="Rectangle 3"/>
          <p:cNvSpPr/>
          <p:nvPr/>
        </p:nvSpPr>
        <p:spPr>
          <a:xfrm>
            <a:off x="251520" y="2060848"/>
            <a:ext cx="8712968" cy="4369435"/>
          </a:xfrm>
          <a:prstGeom prst="rect">
            <a:avLst/>
          </a:prstGeom>
        </p:spPr>
        <p:txBody>
          <a:bodyPr wrap="square">
            <a:spAutoFit/>
          </a:bodyPr>
          <a:lstStyle/>
          <a:p>
            <a:r>
              <a:rPr lang="en-US" sz="2000" b="1" i="1" dirty="0"/>
              <a:t>Direct Assessment</a:t>
            </a:r>
            <a:endParaRPr lang="en-US" sz="2000" b="1" dirty="0"/>
          </a:p>
          <a:p>
            <a:endParaRPr lang="en-US" sz="2000" b="1" dirty="0"/>
          </a:p>
          <a:p>
            <a:r>
              <a:rPr lang="en-US" sz="2000" b="1" i="1" dirty="0"/>
              <a:t>Process for Direct Assessment</a:t>
            </a:r>
          </a:p>
          <a:p>
            <a:endParaRPr lang="en-US" sz="2000" b="1" dirty="0"/>
          </a:p>
          <a:p>
            <a:pPr marL="457200" indent="-457200"/>
            <a:r>
              <a:rPr lang="en-US" dirty="0"/>
              <a:t>1. CO-PO matrix is developed for each course.</a:t>
            </a:r>
          </a:p>
          <a:p>
            <a:r>
              <a:rPr lang="en-US" dirty="0"/>
              <a:t>2. The PO attainment for given CO attainment in a course is computed as follows: </a:t>
            </a:r>
          </a:p>
          <a:p>
            <a:r>
              <a:rPr lang="en-US" dirty="0"/>
              <a:t>    a. The CO attainment data is multiplied by the mapping strength (1, 2 or 3). </a:t>
            </a:r>
          </a:p>
          <a:p>
            <a:r>
              <a:rPr lang="en-US" dirty="0"/>
              <a:t>    b. Above step is repeated for all COs of the course for given PO.</a:t>
            </a:r>
          </a:p>
          <a:p>
            <a:r>
              <a:rPr lang="en-US" dirty="0"/>
              <a:t>    c. The weighted COs attainment so obtained are added.</a:t>
            </a:r>
          </a:p>
          <a:p>
            <a:r>
              <a:rPr lang="en-US" dirty="0"/>
              <a:t>    d. Weighted sum is then divided by the total mapping strength of that PO with all COs  of </a:t>
            </a:r>
            <a:br>
              <a:rPr lang="en-US" dirty="0"/>
            </a:br>
            <a:r>
              <a:rPr lang="en-US" dirty="0"/>
              <a:t>         the course.</a:t>
            </a:r>
          </a:p>
          <a:p>
            <a:r>
              <a:rPr lang="en-US" dirty="0"/>
              <a:t>3. Step a-d are repeated for each PO mapping with the course.</a:t>
            </a:r>
          </a:p>
          <a:p>
            <a:r>
              <a:rPr lang="en-US" dirty="0"/>
              <a:t>4. Step </a:t>
            </a:r>
            <a:r>
              <a:rPr lang="en-US" dirty="0" err="1"/>
              <a:t>i</a:t>
            </a:r>
            <a:r>
              <a:rPr lang="en-US" dirty="0"/>
              <a:t>-iii is repeated for all courses.</a:t>
            </a:r>
          </a:p>
          <a:p>
            <a:r>
              <a:rPr lang="en-US" dirty="0"/>
              <a:t>5. The average of PO attainment in individual Courses is the final direct PO/PSO attainment </a:t>
            </a:r>
            <a:br>
              <a:rPr lang="en-US" dirty="0"/>
            </a:br>
            <a:r>
              <a:rPr lang="en-US" dirty="0"/>
              <a:t>     in the level of 1,2 &amp;3</a:t>
            </a:r>
          </a:p>
        </p:txBody>
      </p:sp>
      <p:sp>
        <p:nvSpPr>
          <p:cNvPr id="10" name="Slide Number Placeholder 9">
            <a:extLst>
              <a:ext uri="{FF2B5EF4-FFF2-40B4-BE49-F238E27FC236}">
                <a16:creationId xmlns:a16="http://schemas.microsoft.com/office/drawing/2014/main" id="{C7881CBF-2813-8ABD-55D8-9ED18FC716A0}"/>
              </a:ext>
            </a:extLst>
          </p:cNvPr>
          <p:cNvSpPr>
            <a:spLocks noGrp="1"/>
          </p:cNvSpPr>
          <p:nvPr>
            <p:ph type="sldNum" sz="quarter" idx="12"/>
          </p:nvPr>
        </p:nvSpPr>
        <p:spPr/>
        <p:txBody>
          <a:bodyPr/>
          <a:lstStyle/>
          <a:p>
            <a:fld id="{EDD3062B-D212-4AF3-A7A0-B4B3A1568F67}" type="slidenum">
              <a:rPr lang="en-IN" smtClean="0"/>
              <a:t>91</a:t>
            </a:fld>
            <a:endParaRPr lang="en-IN"/>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132857"/>
            <a:ext cx="8496944" cy="5323205"/>
          </a:xfrm>
          <a:prstGeom prst="rect">
            <a:avLst/>
          </a:prstGeom>
        </p:spPr>
        <p:txBody>
          <a:bodyPr wrap="square">
            <a:spAutoFit/>
          </a:bodyPr>
          <a:lstStyle/>
          <a:p>
            <a:pPr algn="just"/>
            <a:r>
              <a:rPr lang="en-US" sz="2000" b="1" i="1" dirty="0"/>
              <a:t>Indirect Assessment Tools</a:t>
            </a:r>
          </a:p>
          <a:p>
            <a:pPr algn="just"/>
            <a:endParaRPr lang="en-US" sz="2000" b="1" dirty="0"/>
          </a:p>
          <a:p>
            <a:pPr algn="just"/>
            <a:r>
              <a:rPr lang="en-US" sz="2000" dirty="0"/>
              <a:t>1. Feedback and survey questionnaire with score/level for each question is prepared  for all the stake holders.</a:t>
            </a:r>
          </a:p>
          <a:p>
            <a:pPr algn="just"/>
            <a:r>
              <a:rPr lang="en-US" sz="2000" dirty="0"/>
              <a:t>2. Graduate Exit Feedback is taken by the students.</a:t>
            </a:r>
          </a:p>
          <a:p>
            <a:pPr algn="just"/>
            <a:r>
              <a:rPr lang="en-US" sz="2000" dirty="0"/>
              <a:t>3. Alumni, particularly who has graduated within the 3-4 years of current academic year, feedback is taken on POs &amp; PSOs.</a:t>
            </a:r>
          </a:p>
          <a:p>
            <a:pPr algn="just"/>
            <a:r>
              <a:rPr lang="en-US" sz="2000" dirty="0"/>
              <a:t>4. Industrial Feedback is taken from industry persons.</a:t>
            </a:r>
          </a:p>
          <a:p>
            <a:pPr algn="just"/>
            <a:endParaRPr lang="en-US" sz="2000" dirty="0"/>
          </a:p>
          <a:p>
            <a:pPr algn="just"/>
            <a:r>
              <a:rPr lang="en-US" sz="2000" b="1" i="1" dirty="0"/>
              <a:t>Overall PO/PSO attainment</a:t>
            </a:r>
          </a:p>
          <a:p>
            <a:pPr algn="just"/>
            <a:endParaRPr lang="en-US" sz="2000" dirty="0"/>
          </a:p>
          <a:p>
            <a:pPr algn="just"/>
            <a:r>
              <a:rPr lang="en-US" sz="2000" dirty="0"/>
              <a:t>Data thus obtained is consolidated and average value is computed. The average value obtained is the final indirect PO attainment. The Overall PO/PSO attainment is calculated using the rubric.</a:t>
            </a:r>
          </a:p>
          <a:p>
            <a:pPr algn="just"/>
            <a:endParaRPr lang="en-US" sz="2000" dirty="0"/>
          </a:p>
          <a:p>
            <a:pPr algn="just"/>
            <a:r>
              <a:rPr lang="en-US" sz="2000" dirty="0"/>
              <a:t> </a:t>
            </a:r>
            <a:endParaRPr lang="en-US" sz="2000" b="1" dirty="0"/>
          </a:p>
          <a:p>
            <a:pPr algn="just"/>
            <a:endParaRPr lang="en-US" sz="2000" dirty="0"/>
          </a:p>
        </p:txBody>
      </p:sp>
      <p:sp>
        <p:nvSpPr>
          <p:cNvPr id="7" name="Title 2"/>
          <p:cNvSpPr>
            <a:spLocks noGrp="1"/>
          </p:cNvSpPr>
          <p:nvPr>
            <p:ph type="title"/>
          </p:nvPr>
        </p:nvSpPr>
        <p:spPr>
          <a:xfrm>
            <a:off x="313690" y="338455"/>
            <a:ext cx="8373110" cy="1252855"/>
          </a:xfrm>
        </p:spPr>
        <p:txBody>
          <a:bodyPr>
            <a:noAutofit/>
          </a:bodyPr>
          <a:lstStyle/>
          <a:p>
            <a:pPr algn="l"/>
            <a:r>
              <a:rPr lang="en-US" sz="4000" b="1" dirty="0"/>
              <a:t>Attainment of PO and PSO Outcomes</a:t>
            </a:r>
          </a:p>
        </p:txBody>
      </p:sp>
      <p:sp>
        <p:nvSpPr>
          <p:cNvPr id="10" name="Slide Number Placeholder 9">
            <a:extLst>
              <a:ext uri="{FF2B5EF4-FFF2-40B4-BE49-F238E27FC236}">
                <a16:creationId xmlns:a16="http://schemas.microsoft.com/office/drawing/2014/main" id="{34BE1D7F-6C48-7FC7-1AFC-F20CDFF0275E}"/>
              </a:ext>
            </a:extLst>
          </p:cNvPr>
          <p:cNvSpPr>
            <a:spLocks noGrp="1"/>
          </p:cNvSpPr>
          <p:nvPr>
            <p:ph type="sldNum" sz="quarter" idx="12"/>
          </p:nvPr>
        </p:nvSpPr>
        <p:spPr/>
        <p:txBody>
          <a:bodyPr/>
          <a:lstStyle/>
          <a:p>
            <a:fld id="{EDD3062B-D212-4AF3-A7A0-B4B3A1568F67}" type="slidenum">
              <a:rPr lang="en-IN" smtClean="0"/>
              <a:t>92</a:t>
            </a:fld>
            <a:endParaRPr lang="en-IN"/>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394970" y="260350"/>
            <a:ext cx="8291830" cy="1584325"/>
          </a:xfrm>
        </p:spPr>
        <p:txBody>
          <a:bodyPr>
            <a:noAutofit/>
          </a:bodyPr>
          <a:lstStyle/>
          <a:p>
            <a:pPr algn="l"/>
            <a:r>
              <a:rPr lang="en-US" sz="4000" b="1" dirty="0"/>
              <a:t>Process Adopted for PO and PSO Attainment</a:t>
            </a:r>
          </a:p>
        </p:txBody>
      </p:sp>
      <p:pic>
        <p:nvPicPr>
          <p:cNvPr id="117762" name="Picture 2"/>
          <p:cNvPicPr>
            <a:picLocks noChangeAspect="1" noChangeArrowheads="1"/>
          </p:cNvPicPr>
          <p:nvPr/>
        </p:nvPicPr>
        <p:blipFill>
          <a:blip r:embed="rId2" cstate="print"/>
          <a:srcRect/>
          <a:stretch>
            <a:fillRect/>
          </a:stretch>
        </p:blipFill>
        <p:spPr bwMode="auto">
          <a:xfrm>
            <a:off x="323215" y="1970405"/>
            <a:ext cx="8439150" cy="4699000"/>
          </a:xfrm>
          <a:prstGeom prst="rect">
            <a:avLst/>
          </a:prstGeom>
          <a:noFill/>
          <a:ln w="9525">
            <a:noFill/>
            <a:miter lim="800000"/>
            <a:headEnd/>
            <a:tailEnd/>
          </a:ln>
          <a:effectLst/>
        </p:spPr>
      </p:pic>
      <p:sp>
        <p:nvSpPr>
          <p:cNvPr id="9" name="Slide Number Placeholder 8">
            <a:extLst>
              <a:ext uri="{FF2B5EF4-FFF2-40B4-BE49-F238E27FC236}">
                <a16:creationId xmlns:a16="http://schemas.microsoft.com/office/drawing/2014/main" id="{E4347E6C-FF84-6295-23D9-E475336FBFEE}"/>
              </a:ext>
            </a:extLst>
          </p:cNvPr>
          <p:cNvSpPr>
            <a:spLocks noGrp="1"/>
          </p:cNvSpPr>
          <p:nvPr>
            <p:ph type="sldNum" sz="quarter" idx="12"/>
          </p:nvPr>
        </p:nvSpPr>
        <p:spPr/>
        <p:txBody>
          <a:bodyPr/>
          <a:lstStyle/>
          <a:p>
            <a:fld id="{EDD3062B-D212-4AF3-A7A0-B4B3A1568F67}" type="slidenum">
              <a:rPr lang="en-IN" smtClean="0"/>
              <a:t>93</a:t>
            </a:fld>
            <a:endParaRPr lang="en-IN"/>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1"/>
          <p:cNvPicPr>
            <a:picLocks noChangeAspect="1" noChangeArrowheads="1"/>
          </p:cNvPicPr>
          <p:nvPr/>
        </p:nvPicPr>
        <p:blipFill>
          <a:blip r:embed="rId2" cstate="print"/>
          <a:srcRect/>
          <a:stretch>
            <a:fillRect/>
          </a:stretch>
        </p:blipFill>
        <p:spPr bwMode="auto">
          <a:xfrm>
            <a:off x="0" y="0"/>
            <a:ext cx="9144000" cy="6819900"/>
          </a:xfrm>
          <a:prstGeom prst="rect">
            <a:avLst/>
          </a:prstGeom>
          <a:noFill/>
          <a:ln w="9525">
            <a:noFill/>
            <a:miter lim="800000"/>
            <a:headEnd/>
            <a:tailEnd/>
          </a:ln>
          <a:effectLst/>
        </p:spPr>
      </p:pic>
      <p:sp>
        <p:nvSpPr>
          <p:cNvPr id="13" name="Slide Number Placeholder 12">
            <a:extLst>
              <a:ext uri="{FF2B5EF4-FFF2-40B4-BE49-F238E27FC236}">
                <a16:creationId xmlns:a16="http://schemas.microsoft.com/office/drawing/2014/main" id="{71E20FC6-2197-E91D-C0BF-33F359A16B5F}"/>
              </a:ext>
            </a:extLst>
          </p:cNvPr>
          <p:cNvSpPr>
            <a:spLocks noGrp="1"/>
          </p:cNvSpPr>
          <p:nvPr>
            <p:ph type="sldNum" sz="quarter" idx="12"/>
          </p:nvPr>
        </p:nvSpPr>
        <p:spPr/>
        <p:txBody>
          <a:bodyPr/>
          <a:lstStyle/>
          <a:p>
            <a:fld id="{EDD3062B-D212-4AF3-A7A0-B4B3A1568F67}" type="slidenum">
              <a:rPr lang="en-IN" smtClean="0"/>
              <a:t>94</a:t>
            </a:fld>
            <a:endParaRPr lang="en-IN"/>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1"/>
          <p:cNvPicPr>
            <a:picLocks noChangeAspect="1" noChangeArrowheads="1"/>
          </p:cNvPicPr>
          <p:nvPr/>
        </p:nvPicPr>
        <p:blipFill>
          <a:blip r:embed="rId2" cstate="print"/>
          <a:srcRect/>
          <a:stretch>
            <a:fillRect/>
          </a:stretch>
        </p:blipFill>
        <p:spPr bwMode="auto">
          <a:xfrm>
            <a:off x="251520" y="116632"/>
            <a:ext cx="8712968" cy="6484193"/>
          </a:xfrm>
          <a:prstGeom prst="rect">
            <a:avLst/>
          </a:prstGeom>
          <a:noFill/>
          <a:ln w="9525">
            <a:noFill/>
            <a:miter lim="800000"/>
            <a:headEnd/>
            <a:tailEnd/>
          </a:ln>
          <a:effectLst/>
        </p:spPr>
      </p:pic>
      <p:sp>
        <p:nvSpPr>
          <p:cNvPr id="13" name="Slide Number Placeholder 12">
            <a:extLst>
              <a:ext uri="{FF2B5EF4-FFF2-40B4-BE49-F238E27FC236}">
                <a16:creationId xmlns:a16="http://schemas.microsoft.com/office/drawing/2014/main" id="{1490D595-A9C7-8ACE-0747-C1DB4763A2D0}"/>
              </a:ext>
            </a:extLst>
          </p:cNvPr>
          <p:cNvSpPr>
            <a:spLocks noGrp="1"/>
          </p:cNvSpPr>
          <p:nvPr>
            <p:ph type="sldNum" sz="quarter" idx="12"/>
          </p:nvPr>
        </p:nvSpPr>
        <p:spPr/>
        <p:txBody>
          <a:bodyPr/>
          <a:lstStyle/>
          <a:p>
            <a:fld id="{EDD3062B-D212-4AF3-A7A0-B4B3A1568F67}" type="slidenum">
              <a:rPr lang="en-IN" smtClean="0"/>
              <a:t>95</a:t>
            </a:fld>
            <a:endParaRPr lang="en-IN"/>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447675" y="548640"/>
            <a:ext cx="8239125" cy="1252855"/>
          </a:xfrm>
        </p:spPr>
        <p:txBody>
          <a:bodyPr>
            <a:noAutofit/>
          </a:bodyPr>
          <a:lstStyle/>
          <a:p>
            <a:pPr algn="l"/>
            <a:r>
              <a:rPr lang="en-US" sz="4000" b="1" dirty="0">
                <a:solidFill>
                  <a:schemeClr val="bg1"/>
                </a:solidFill>
              </a:rPr>
              <a:t>Write Course Outcomes (COs) for Each Course of the Program </a:t>
            </a:r>
            <a:br>
              <a:rPr lang="en-US" sz="4000" b="1" dirty="0">
                <a:solidFill>
                  <a:schemeClr val="bg1"/>
                </a:solidFill>
              </a:rPr>
            </a:br>
            <a:endParaRPr lang="en-US" sz="4000" b="1" dirty="0">
              <a:solidFill>
                <a:schemeClr val="bg1"/>
              </a:solidFill>
            </a:endParaRPr>
          </a:p>
        </p:txBody>
      </p:sp>
      <p:sp>
        <p:nvSpPr>
          <p:cNvPr id="5" name="Content Placeholder 3"/>
          <p:cNvSpPr>
            <a:spLocks noGrp="1"/>
          </p:cNvSpPr>
          <p:nvPr>
            <p:ph idx="1"/>
          </p:nvPr>
        </p:nvSpPr>
        <p:spPr>
          <a:xfrm>
            <a:off x="179705" y="2637155"/>
            <a:ext cx="8785225" cy="2825750"/>
          </a:xfrm>
        </p:spPr>
        <p:txBody>
          <a:bodyPr>
            <a:noAutofit/>
          </a:bodyPr>
          <a:lstStyle/>
          <a:p>
            <a:pPr algn="just">
              <a:buClrTx/>
              <a:buFont typeface="Wingdings" panose="05000000000000000000" charset="0"/>
              <a:buChar char="Ø"/>
            </a:pPr>
            <a:r>
              <a:rPr lang="en-US" sz="1800" dirty="0">
                <a:solidFill>
                  <a:schemeClr val="tx1"/>
                </a:solidFill>
              </a:rPr>
              <a:t>Write about 5-6 COs for each course using the action verbs of learning levels, It should be narrower and measurable statements. </a:t>
            </a:r>
          </a:p>
          <a:p>
            <a:pPr algn="just">
              <a:buClrTx/>
              <a:buFont typeface="Wingdings" panose="05000000000000000000" charset="0"/>
              <a:buChar char="Ø"/>
            </a:pPr>
            <a:endParaRPr lang="en-US" sz="1800" dirty="0">
              <a:solidFill>
                <a:schemeClr val="tx1"/>
              </a:solidFill>
            </a:endParaRPr>
          </a:p>
          <a:p>
            <a:pPr algn="just">
              <a:buClrTx/>
              <a:buFont typeface="Wingdings" panose="05000000000000000000" charset="0"/>
              <a:buChar char="Ø"/>
            </a:pPr>
            <a:r>
              <a:rPr lang="en-US" sz="1800" dirty="0">
                <a:solidFill>
                  <a:schemeClr val="tx1"/>
                </a:solidFill>
              </a:rPr>
              <a:t>CO statements should describe what the students are expected to know and able to do at the end of each course, which are related to the skills, knowledge and behavior that students will acquire through the course. </a:t>
            </a:r>
          </a:p>
          <a:p>
            <a:pPr algn="just">
              <a:buClrTx/>
              <a:buFont typeface="Wingdings" panose="05000000000000000000" charset="0"/>
              <a:buChar char="Ø"/>
            </a:pPr>
            <a:endParaRPr lang="en-US" sz="1800" dirty="0">
              <a:solidFill>
                <a:schemeClr val="tx1"/>
              </a:solidFill>
            </a:endParaRPr>
          </a:p>
          <a:p>
            <a:pPr algn="just">
              <a:buClrTx/>
              <a:buFont typeface="Wingdings" panose="05000000000000000000" charset="0"/>
              <a:buChar char="Ø"/>
            </a:pPr>
            <a:r>
              <a:rPr lang="en-US" sz="1800" dirty="0">
                <a:solidFill>
                  <a:schemeClr val="tx1"/>
                </a:solidFill>
              </a:rPr>
              <a:t>Departmental Course Committees to finalize COs (Not individual faculty members). </a:t>
            </a:r>
          </a:p>
          <a:p>
            <a:pPr algn="just">
              <a:buClrTx/>
              <a:buFont typeface="Arial" panose="020B0604020202020204" pitchFamily="34" charset="0"/>
              <a:buChar char="•"/>
            </a:pPr>
            <a:endParaRPr lang="en-US" sz="1800" dirty="0">
              <a:solidFill>
                <a:schemeClr val="tx1"/>
              </a:solidFill>
            </a:endParaRPr>
          </a:p>
          <a:p>
            <a:pPr algn="just">
              <a:buClrTx/>
              <a:buNone/>
            </a:pPr>
            <a:endParaRPr lang="en-US" sz="1800" dirty="0">
              <a:solidFill>
                <a:schemeClr val="tx1"/>
              </a:solidFill>
            </a:endParaRPr>
          </a:p>
        </p:txBody>
      </p:sp>
      <p:sp>
        <p:nvSpPr>
          <p:cNvPr id="8" name="Slide Number Placeholder 7">
            <a:extLst>
              <a:ext uri="{FF2B5EF4-FFF2-40B4-BE49-F238E27FC236}">
                <a16:creationId xmlns:a16="http://schemas.microsoft.com/office/drawing/2014/main" id="{F8BB7153-EDF6-1B40-47D9-7766109F2F4F}"/>
              </a:ext>
            </a:extLst>
          </p:cNvPr>
          <p:cNvSpPr>
            <a:spLocks noGrp="1"/>
          </p:cNvSpPr>
          <p:nvPr>
            <p:ph type="sldNum" sz="quarter" idx="12"/>
          </p:nvPr>
        </p:nvSpPr>
        <p:spPr/>
        <p:txBody>
          <a:bodyPr/>
          <a:lstStyle/>
          <a:p>
            <a:fld id="{EDD3062B-D212-4AF3-A7A0-B4B3A1568F67}" type="slidenum">
              <a:rPr lang="en-IN" smtClean="0"/>
              <a:t>96</a:t>
            </a:fld>
            <a:endParaRPr lang="en-IN"/>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51520" y="338328"/>
            <a:ext cx="8435280" cy="1252728"/>
          </a:xfrm>
        </p:spPr>
        <p:txBody>
          <a:bodyPr>
            <a:noAutofit/>
          </a:bodyPr>
          <a:lstStyle/>
          <a:p>
            <a:pPr algn="l"/>
            <a:r>
              <a:rPr lang="en-US" sz="4000" b="1" dirty="0">
                <a:solidFill>
                  <a:schemeClr val="bg1"/>
                </a:solidFill>
              </a:rPr>
              <a:t>Mapping of CO’s with PO’s</a:t>
            </a:r>
          </a:p>
        </p:txBody>
      </p:sp>
      <p:sp>
        <p:nvSpPr>
          <p:cNvPr id="5" name="Content Placeholder 3"/>
          <p:cNvSpPr>
            <a:spLocks noGrp="1"/>
          </p:cNvSpPr>
          <p:nvPr>
            <p:ph idx="1"/>
          </p:nvPr>
        </p:nvSpPr>
        <p:spPr>
          <a:xfrm>
            <a:off x="179705" y="2152015"/>
            <a:ext cx="8785225" cy="4499610"/>
          </a:xfrm>
        </p:spPr>
        <p:txBody>
          <a:bodyPr>
            <a:noAutofit/>
          </a:bodyPr>
          <a:lstStyle/>
          <a:p>
            <a:pPr algn="just">
              <a:buClrTx/>
              <a:buNone/>
            </a:pPr>
            <a:endParaRPr lang="en-US" sz="1800" dirty="0">
              <a:solidFill>
                <a:schemeClr val="tx1"/>
              </a:solidFill>
            </a:endParaRPr>
          </a:p>
          <a:p>
            <a:pPr algn="just">
              <a:buClrTx/>
              <a:buFont typeface="Wingdings" panose="05000000000000000000" charset="0"/>
              <a:buChar char="Ø"/>
            </a:pPr>
            <a:r>
              <a:rPr lang="en-US" sz="1800" dirty="0">
                <a:solidFill>
                  <a:schemeClr val="tx1"/>
                </a:solidFill>
              </a:rPr>
              <a:t>After CO statements are developed by the course in-charge, CO’s should map with any  possible PO’s based on the relationship exist between them. </a:t>
            </a:r>
          </a:p>
          <a:p>
            <a:pPr marL="0" indent="0" algn="just">
              <a:buClrTx/>
              <a:buFont typeface="Wingdings" panose="05000000000000000000" charset="0"/>
              <a:buNone/>
            </a:pPr>
            <a:endParaRPr lang="en-US" sz="1200" dirty="0">
              <a:solidFill>
                <a:schemeClr val="tx1"/>
              </a:solidFill>
            </a:endParaRPr>
          </a:p>
          <a:p>
            <a:pPr algn="just">
              <a:buClrTx/>
              <a:buFont typeface="Wingdings" panose="05000000000000000000" charset="0"/>
              <a:buChar char="Ø"/>
            </a:pPr>
            <a:r>
              <a:rPr lang="en-US" sz="1800" dirty="0">
                <a:solidFill>
                  <a:schemeClr val="tx1"/>
                </a:solidFill>
              </a:rPr>
              <a:t>All PO’s are not necessarily mapped with any one CO and it may be left blank. </a:t>
            </a:r>
          </a:p>
          <a:p>
            <a:pPr marL="0" indent="0" algn="just">
              <a:buClrTx/>
              <a:buFont typeface="Wingdings" panose="05000000000000000000" charset="0"/>
              <a:buNone/>
            </a:pPr>
            <a:endParaRPr lang="en-US" sz="1200" dirty="0">
              <a:solidFill>
                <a:schemeClr val="tx1"/>
              </a:solidFill>
            </a:endParaRPr>
          </a:p>
          <a:p>
            <a:pPr algn="just">
              <a:buClrTx/>
              <a:buFont typeface="Wingdings" panose="05000000000000000000" charset="0"/>
              <a:buChar char="Ø"/>
            </a:pPr>
            <a:r>
              <a:rPr lang="en-US" sz="1800" dirty="0">
                <a:solidFill>
                  <a:schemeClr val="tx1"/>
                </a:solidFill>
              </a:rPr>
              <a:t>All the courses together must cover all the POs (and PSOs). For a course we map the COs to POs through the CO-PO matrix and to PSOs through the CO-PSO matrix. </a:t>
            </a:r>
          </a:p>
          <a:p>
            <a:pPr marL="0" indent="0" algn="just">
              <a:buClrTx/>
              <a:buFont typeface="Wingdings" panose="05000000000000000000" charset="0"/>
              <a:buNone/>
            </a:pPr>
            <a:endParaRPr lang="en-US" sz="1200" dirty="0">
              <a:solidFill>
                <a:schemeClr val="tx1"/>
              </a:solidFill>
            </a:endParaRPr>
          </a:p>
          <a:p>
            <a:pPr algn="just">
              <a:buClrTx/>
              <a:buFont typeface="Wingdings" panose="05000000000000000000" charset="0"/>
              <a:buChar char="Ø"/>
            </a:pPr>
            <a:r>
              <a:rPr lang="en-US" sz="1800" dirty="0">
                <a:solidFill>
                  <a:schemeClr val="tx1"/>
                </a:solidFill>
              </a:rPr>
              <a:t>The CO-PO mapping has been done with correlation levels of 3, 2, 1 and ‘-’. The notation of 3, 2 and 1 denotes substantially (high), moderately (medium) and slightly (low). The meaning of ‘-’ is no correlation between CO and PO. </a:t>
            </a:r>
          </a:p>
          <a:p>
            <a:pPr marL="0" indent="0" algn="just">
              <a:buClrTx/>
              <a:buFont typeface="Wingdings" panose="05000000000000000000" charset="0"/>
              <a:buNone/>
            </a:pPr>
            <a:endParaRPr lang="en-US" sz="1200" dirty="0">
              <a:solidFill>
                <a:schemeClr val="tx1"/>
              </a:solidFill>
            </a:endParaRPr>
          </a:p>
          <a:p>
            <a:pPr algn="just">
              <a:buClrTx/>
              <a:buFont typeface="Wingdings" panose="05000000000000000000" charset="0"/>
              <a:buChar char="Ø"/>
            </a:pPr>
            <a:r>
              <a:rPr lang="en-US" sz="1800" dirty="0">
                <a:solidFill>
                  <a:schemeClr val="tx1"/>
                </a:solidFill>
              </a:rPr>
              <a:t>The Process for mapping the values for CO-PO Matrix is given in the Table below. </a:t>
            </a:r>
          </a:p>
        </p:txBody>
      </p:sp>
      <p:sp>
        <p:nvSpPr>
          <p:cNvPr id="8" name="Slide Number Placeholder 7">
            <a:extLst>
              <a:ext uri="{FF2B5EF4-FFF2-40B4-BE49-F238E27FC236}">
                <a16:creationId xmlns:a16="http://schemas.microsoft.com/office/drawing/2014/main" id="{00A4835F-4F36-8485-CCFD-F00AF0926E71}"/>
              </a:ext>
            </a:extLst>
          </p:cNvPr>
          <p:cNvSpPr>
            <a:spLocks noGrp="1"/>
          </p:cNvSpPr>
          <p:nvPr>
            <p:ph type="sldNum" sz="quarter" idx="12"/>
          </p:nvPr>
        </p:nvSpPr>
        <p:spPr/>
        <p:txBody>
          <a:bodyPr/>
          <a:lstStyle/>
          <a:p>
            <a:fld id="{EDD3062B-D212-4AF3-A7A0-B4B3A1568F67}" type="slidenum">
              <a:rPr lang="en-IN" smtClean="0"/>
              <a:t>97</a:t>
            </a:fld>
            <a:endParaRPr lang="en-IN"/>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3375" y="260350"/>
            <a:ext cx="8630920" cy="1322070"/>
          </a:xfrm>
          <a:prstGeom prst="rect">
            <a:avLst/>
          </a:prstGeom>
          <a:noFill/>
        </p:spPr>
        <p:txBody>
          <a:bodyPr wrap="square" rtlCol="0">
            <a:spAutoFit/>
          </a:bodyPr>
          <a:lstStyle/>
          <a:p>
            <a:r>
              <a:rPr lang="en-US" sz="4000" b="1" dirty="0">
                <a:solidFill>
                  <a:schemeClr val="bg1"/>
                </a:solidFill>
                <a:latin typeface="+mj-lt"/>
              </a:rPr>
              <a:t>Process for mapping the values for CO-PO Matrix</a:t>
            </a:r>
          </a:p>
        </p:txBody>
      </p:sp>
      <p:pic>
        <p:nvPicPr>
          <p:cNvPr id="119810" name="Picture 2"/>
          <p:cNvPicPr>
            <a:picLocks noChangeAspect="1" noChangeArrowheads="1"/>
          </p:cNvPicPr>
          <p:nvPr/>
        </p:nvPicPr>
        <p:blipFill>
          <a:blip r:embed="rId2" cstate="print"/>
          <a:srcRect/>
          <a:stretch>
            <a:fillRect/>
          </a:stretch>
        </p:blipFill>
        <p:spPr bwMode="auto">
          <a:xfrm>
            <a:off x="179512" y="2226846"/>
            <a:ext cx="8748464" cy="4631154"/>
          </a:xfrm>
          <a:prstGeom prst="rect">
            <a:avLst/>
          </a:prstGeom>
          <a:noFill/>
          <a:ln w="9525">
            <a:noFill/>
            <a:miter lim="800000"/>
            <a:headEnd/>
            <a:tailEnd/>
          </a:ln>
          <a:effectLst/>
        </p:spPr>
      </p:pic>
      <p:sp>
        <p:nvSpPr>
          <p:cNvPr id="14" name="Slide Number Placeholder 13">
            <a:extLst>
              <a:ext uri="{FF2B5EF4-FFF2-40B4-BE49-F238E27FC236}">
                <a16:creationId xmlns:a16="http://schemas.microsoft.com/office/drawing/2014/main" id="{E0CB098B-65FA-952A-1E06-870B8B3AF05D}"/>
              </a:ext>
            </a:extLst>
          </p:cNvPr>
          <p:cNvSpPr>
            <a:spLocks noGrp="1"/>
          </p:cNvSpPr>
          <p:nvPr>
            <p:ph type="sldNum" sz="quarter" idx="12"/>
          </p:nvPr>
        </p:nvSpPr>
        <p:spPr/>
        <p:txBody>
          <a:bodyPr/>
          <a:lstStyle/>
          <a:p>
            <a:fld id="{EDD3062B-D212-4AF3-A7A0-B4B3A1568F67}" type="slidenum">
              <a:rPr lang="en-IN" smtClean="0"/>
              <a:t>98</a:t>
            </a:fld>
            <a:endParaRPr lang="en-IN"/>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4965" y="548640"/>
            <a:ext cx="8177530" cy="706755"/>
          </a:xfrm>
          <a:prstGeom prst="rect">
            <a:avLst/>
          </a:prstGeom>
          <a:noFill/>
        </p:spPr>
        <p:txBody>
          <a:bodyPr wrap="square" rtlCol="0">
            <a:spAutoFit/>
          </a:bodyPr>
          <a:lstStyle/>
          <a:p>
            <a:r>
              <a:rPr lang="en-US" sz="4000" b="1" dirty="0">
                <a:solidFill>
                  <a:schemeClr val="bg1"/>
                </a:solidFill>
              </a:rPr>
              <a:t>CO – PO MATRICES OF COURCES</a:t>
            </a:r>
          </a:p>
        </p:txBody>
      </p:sp>
      <p:pic>
        <p:nvPicPr>
          <p:cNvPr id="46082" name="Picture 2"/>
          <p:cNvPicPr>
            <a:picLocks noChangeAspect="1" noChangeArrowheads="1"/>
          </p:cNvPicPr>
          <p:nvPr/>
        </p:nvPicPr>
        <p:blipFill>
          <a:blip r:embed="rId2" cstate="print"/>
          <a:srcRect/>
          <a:stretch>
            <a:fillRect/>
          </a:stretch>
        </p:blipFill>
        <p:spPr bwMode="auto">
          <a:xfrm>
            <a:off x="179512" y="2492896"/>
            <a:ext cx="8712968" cy="4206752"/>
          </a:xfrm>
          <a:prstGeom prst="rect">
            <a:avLst/>
          </a:prstGeom>
          <a:noFill/>
          <a:ln w="9525">
            <a:noFill/>
            <a:miter lim="800000"/>
            <a:headEnd/>
            <a:tailEnd/>
          </a:ln>
          <a:effectLst/>
        </p:spPr>
      </p:pic>
      <p:sp>
        <p:nvSpPr>
          <p:cNvPr id="14" name="Slide Number Placeholder 13">
            <a:extLst>
              <a:ext uri="{FF2B5EF4-FFF2-40B4-BE49-F238E27FC236}">
                <a16:creationId xmlns:a16="http://schemas.microsoft.com/office/drawing/2014/main" id="{B75AC19F-7FE7-E990-E98E-3132402E82F6}"/>
              </a:ext>
            </a:extLst>
          </p:cNvPr>
          <p:cNvSpPr>
            <a:spLocks noGrp="1"/>
          </p:cNvSpPr>
          <p:nvPr>
            <p:ph type="sldNum" sz="quarter" idx="12"/>
          </p:nvPr>
        </p:nvSpPr>
        <p:spPr/>
        <p:txBody>
          <a:bodyPr/>
          <a:lstStyle/>
          <a:p>
            <a:fld id="{EDD3062B-D212-4AF3-A7A0-B4B3A1568F67}" type="slidenum">
              <a:rPr lang="en-IN" smtClean="0"/>
              <a:t>99</a:t>
            </a:fld>
            <a:endParaRPr lang="en-IN"/>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548680"/>
            <a:ext cx="8280920" cy="707886"/>
          </a:xfrm>
          <a:prstGeom prst="rect">
            <a:avLst/>
          </a:prstGeom>
          <a:noFill/>
        </p:spPr>
        <p:txBody>
          <a:bodyPr wrap="square" rtlCol="0">
            <a:spAutoFit/>
          </a:bodyPr>
          <a:lstStyle/>
          <a:p>
            <a:r>
              <a:rPr lang="en-US" sz="4000" dirty="0">
                <a:solidFill>
                  <a:schemeClr val="bg1"/>
                </a:solidFill>
              </a:rPr>
              <a:t>CO – PO MATRICES OF COURCES</a:t>
            </a:r>
          </a:p>
        </p:txBody>
      </p:sp>
      <p:pic>
        <p:nvPicPr>
          <p:cNvPr id="151554" name="Picture 2"/>
          <p:cNvPicPr>
            <a:picLocks noChangeAspect="1" noChangeArrowheads="1"/>
          </p:cNvPicPr>
          <p:nvPr/>
        </p:nvPicPr>
        <p:blipFill>
          <a:blip r:embed="rId2" cstate="print"/>
          <a:srcRect/>
          <a:stretch>
            <a:fillRect/>
          </a:stretch>
        </p:blipFill>
        <p:spPr bwMode="auto">
          <a:xfrm>
            <a:off x="0" y="0"/>
            <a:ext cx="9144000" cy="6857999"/>
          </a:xfrm>
          <a:prstGeom prst="rect">
            <a:avLst/>
          </a:prstGeom>
          <a:noFill/>
          <a:ln w="9525">
            <a:noFill/>
            <a:miter lim="800000"/>
            <a:headEnd/>
            <a:tailEnd/>
          </a:ln>
          <a:effectLst/>
        </p:spPr>
      </p:pic>
      <p:sp>
        <p:nvSpPr>
          <p:cNvPr id="14" name="Slide Number Placeholder 13">
            <a:extLst>
              <a:ext uri="{FF2B5EF4-FFF2-40B4-BE49-F238E27FC236}">
                <a16:creationId xmlns:a16="http://schemas.microsoft.com/office/drawing/2014/main" id="{D527C93D-875B-8C8D-08B1-59852E6821D2}"/>
              </a:ext>
            </a:extLst>
          </p:cNvPr>
          <p:cNvSpPr>
            <a:spLocks noGrp="1"/>
          </p:cNvSpPr>
          <p:nvPr>
            <p:ph type="sldNum" sz="quarter" idx="12"/>
          </p:nvPr>
        </p:nvSpPr>
        <p:spPr/>
        <p:txBody>
          <a:bodyPr/>
          <a:lstStyle/>
          <a:p>
            <a:fld id="{EDD3062B-D212-4AF3-A7A0-B4B3A1568F67}" type="slidenum">
              <a:rPr lang="en-IN" smtClean="0"/>
              <a:t>100</a:t>
            </a:fld>
            <a:endParaRPr lang="en-IN"/>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p:cNvPicPr preferRelativeResize="0">
            <a:picLocks noChangeAspect="1" noChangeArrowheads="1"/>
          </p:cNvPicPr>
          <p:nvPr/>
        </p:nvPicPr>
        <p:blipFill>
          <a:blip r:embed="rId2" cstate="print"/>
          <a:srcRect/>
          <a:stretch>
            <a:fillRect/>
          </a:stretch>
        </p:blipFill>
        <p:spPr bwMode="auto">
          <a:xfrm>
            <a:off x="0" y="1"/>
            <a:ext cx="9144000" cy="6858000"/>
          </a:xfrm>
          <a:prstGeom prst="rect">
            <a:avLst/>
          </a:prstGeom>
          <a:noFill/>
          <a:ln w="9525">
            <a:noFill/>
            <a:miter lim="800000"/>
            <a:headEnd/>
            <a:tailEnd/>
          </a:ln>
          <a:effectLst/>
        </p:spPr>
      </p:pic>
      <p:sp>
        <p:nvSpPr>
          <p:cNvPr id="13" name="Slide Number Placeholder 12">
            <a:extLst>
              <a:ext uri="{FF2B5EF4-FFF2-40B4-BE49-F238E27FC236}">
                <a16:creationId xmlns:a16="http://schemas.microsoft.com/office/drawing/2014/main" id="{CACB88F3-5866-E30E-B9F3-D1A4CFD5B909}"/>
              </a:ext>
            </a:extLst>
          </p:cNvPr>
          <p:cNvSpPr>
            <a:spLocks noGrp="1"/>
          </p:cNvSpPr>
          <p:nvPr>
            <p:ph type="sldNum" sz="quarter" idx="12"/>
          </p:nvPr>
        </p:nvSpPr>
        <p:spPr/>
        <p:txBody>
          <a:bodyPr/>
          <a:lstStyle/>
          <a:p>
            <a:fld id="{EDD3062B-D212-4AF3-A7A0-B4B3A1568F67}" type="slidenum">
              <a:rPr lang="en-IN" smtClean="0"/>
              <a:t>101</a:t>
            </a:fld>
            <a:endParaRPr lang="en-IN"/>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p:cNvPicPr>
            <a:picLocks noChangeAspect="1" noChangeArrowheads="1"/>
          </p:cNvPicPr>
          <p:nvPr/>
        </p:nvPicPr>
        <p:blipFill>
          <a:blip r:embed="rId2" cstate="print"/>
          <a:srcRect/>
          <a:stretch>
            <a:fillRect/>
          </a:stretch>
        </p:blipFill>
        <p:spPr bwMode="auto">
          <a:xfrm>
            <a:off x="0" y="2780665"/>
            <a:ext cx="9144000" cy="3261554"/>
          </a:xfrm>
          <a:prstGeom prst="rect">
            <a:avLst/>
          </a:prstGeom>
          <a:noFill/>
          <a:ln w="9525">
            <a:noFill/>
            <a:miter lim="800000"/>
            <a:headEnd/>
            <a:tailEnd/>
          </a:ln>
          <a:effectLst/>
        </p:spPr>
      </p:pic>
      <p:sp>
        <p:nvSpPr>
          <p:cNvPr id="4" name="TextBox 3"/>
          <p:cNvSpPr txBox="1"/>
          <p:nvPr/>
        </p:nvSpPr>
        <p:spPr>
          <a:xfrm>
            <a:off x="354965" y="548640"/>
            <a:ext cx="8177530" cy="706755"/>
          </a:xfrm>
          <a:prstGeom prst="rect">
            <a:avLst/>
          </a:prstGeom>
          <a:noFill/>
        </p:spPr>
        <p:txBody>
          <a:bodyPr wrap="square" rtlCol="0">
            <a:spAutoFit/>
          </a:bodyPr>
          <a:lstStyle/>
          <a:p>
            <a:r>
              <a:rPr lang="en-US" sz="4000" b="1" dirty="0">
                <a:solidFill>
                  <a:schemeClr val="bg1"/>
                </a:solidFill>
              </a:rPr>
              <a:t>CO – PO MATRICES OF COURCES</a:t>
            </a:r>
          </a:p>
        </p:txBody>
      </p:sp>
      <p:sp>
        <p:nvSpPr>
          <p:cNvPr id="14" name="Slide Number Placeholder 13">
            <a:extLst>
              <a:ext uri="{FF2B5EF4-FFF2-40B4-BE49-F238E27FC236}">
                <a16:creationId xmlns:a16="http://schemas.microsoft.com/office/drawing/2014/main" id="{5F2D7A78-AC0A-EC7D-5C97-54ED19F01302}"/>
              </a:ext>
            </a:extLst>
          </p:cNvPr>
          <p:cNvSpPr>
            <a:spLocks noGrp="1"/>
          </p:cNvSpPr>
          <p:nvPr>
            <p:ph type="sldNum" sz="quarter" idx="12"/>
          </p:nvPr>
        </p:nvSpPr>
        <p:spPr/>
        <p:txBody>
          <a:bodyPr/>
          <a:lstStyle/>
          <a:p>
            <a:fld id="{EDD3062B-D212-4AF3-A7A0-B4B3A1568F67}" type="slidenum">
              <a:rPr lang="en-IN" smtClean="0"/>
              <a:t>102</a:t>
            </a:fld>
            <a:endParaRPr lang="en-IN"/>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p:cNvPicPr>
            <a:picLocks noChangeAspect="1" noChangeArrowheads="1"/>
          </p:cNvPicPr>
          <p:nvPr/>
        </p:nvPicPr>
        <p:blipFill>
          <a:blip r:embed="rId2" cstate="print"/>
          <a:srcRect/>
          <a:stretch>
            <a:fillRect/>
          </a:stretch>
        </p:blipFill>
        <p:spPr bwMode="auto">
          <a:xfrm>
            <a:off x="0" y="0"/>
            <a:ext cx="9144000" cy="6935932"/>
          </a:xfrm>
          <a:prstGeom prst="rect">
            <a:avLst/>
          </a:prstGeom>
          <a:noFill/>
          <a:ln w="9525">
            <a:noFill/>
            <a:miter lim="800000"/>
            <a:headEnd/>
            <a:tailEnd/>
          </a:ln>
          <a:effectLst/>
        </p:spPr>
      </p:pic>
      <p:sp>
        <p:nvSpPr>
          <p:cNvPr id="13" name="Slide Number Placeholder 12">
            <a:extLst>
              <a:ext uri="{FF2B5EF4-FFF2-40B4-BE49-F238E27FC236}">
                <a16:creationId xmlns:a16="http://schemas.microsoft.com/office/drawing/2014/main" id="{D2BE9FE5-979A-24DA-852E-EC9133B85041}"/>
              </a:ext>
            </a:extLst>
          </p:cNvPr>
          <p:cNvSpPr>
            <a:spLocks noGrp="1"/>
          </p:cNvSpPr>
          <p:nvPr>
            <p:ph type="sldNum" sz="quarter" idx="12"/>
          </p:nvPr>
        </p:nvSpPr>
        <p:spPr/>
        <p:txBody>
          <a:bodyPr/>
          <a:lstStyle/>
          <a:p>
            <a:fld id="{EDD3062B-D212-4AF3-A7A0-B4B3A1568F67}" type="slidenum">
              <a:rPr lang="en-IN" smtClean="0"/>
              <a:t>103</a:t>
            </a:fld>
            <a:endParaRPr lang="en-IN"/>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2" cstate="print"/>
          <a:srcRect/>
          <a:stretch>
            <a:fillRect/>
          </a:stretch>
        </p:blipFill>
        <p:spPr bwMode="auto">
          <a:xfrm>
            <a:off x="0" y="0"/>
            <a:ext cx="9144000" cy="6919858"/>
          </a:xfrm>
          <a:prstGeom prst="rect">
            <a:avLst/>
          </a:prstGeom>
          <a:noFill/>
          <a:ln w="9525">
            <a:noFill/>
            <a:miter lim="800000"/>
            <a:headEnd/>
            <a:tailEnd/>
          </a:ln>
          <a:effectLst/>
        </p:spPr>
      </p:pic>
      <p:sp>
        <p:nvSpPr>
          <p:cNvPr id="13" name="Slide Number Placeholder 12">
            <a:extLst>
              <a:ext uri="{FF2B5EF4-FFF2-40B4-BE49-F238E27FC236}">
                <a16:creationId xmlns:a16="http://schemas.microsoft.com/office/drawing/2014/main" id="{D2F2805C-6C40-11F8-2A8E-C006BAFEDCBC}"/>
              </a:ext>
            </a:extLst>
          </p:cNvPr>
          <p:cNvSpPr>
            <a:spLocks noGrp="1"/>
          </p:cNvSpPr>
          <p:nvPr>
            <p:ph type="sldNum" sz="quarter" idx="12"/>
          </p:nvPr>
        </p:nvSpPr>
        <p:spPr/>
        <p:txBody>
          <a:bodyPr/>
          <a:lstStyle/>
          <a:p>
            <a:fld id="{EDD3062B-D212-4AF3-A7A0-B4B3A1568F67}" type="slidenum">
              <a:rPr lang="en-IN" smtClean="0"/>
              <a:t>104</a:t>
            </a:fld>
            <a:endParaRPr lang="en-IN"/>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460" y="2204720"/>
            <a:ext cx="8568690" cy="5154930"/>
          </a:xfrm>
          <a:prstGeom prst="rect">
            <a:avLst/>
          </a:prstGeom>
          <a:noFill/>
        </p:spPr>
        <p:txBody>
          <a:bodyPr wrap="square" rtlCol="0">
            <a:noAutofit/>
          </a:bodyPr>
          <a:lstStyle/>
          <a:p>
            <a:pPr algn="just">
              <a:spcAft>
                <a:spcPts val="600"/>
              </a:spcAft>
            </a:pPr>
            <a:endParaRPr lang="en-GB" b="1" dirty="0"/>
          </a:p>
          <a:p>
            <a:pPr marL="285750" indent="-285750" algn="just">
              <a:spcAft>
                <a:spcPts val="600"/>
              </a:spcAft>
              <a:buFont typeface="Wingdings" panose="05000000000000000000" charset="0"/>
              <a:buChar char="Ø"/>
            </a:pPr>
            <a:r>
              <a:rPr lang="en-GB" dirty="0"/>
              <a:t>The course handle faculty, after CO-PO mapping, would submit CO attainment to Course coordinator. </a:t>
            </a:r>
          </a:p>
          <a:p>
            <a:pPr indent="0" algn="just">
              <a:spcAft>
                <a:spcPts val="600"/>
              </a:spcAft>
              <a:buFont typeface="Wingdings" panose="05000000000000000000" charset="0"/>
              <a:buNone/>
            </a:pPr>
            <a:endParaRPr lang="en-GB" sz="800" dirty="0"/>
          </a:p>
          <a:p>
            <a:pPr marL="285750" indent="-285750" algn="just">
              <a:spcAft>
                <a:spcPts val="600"/>
              </a:spcAft>
              <a:buFont typeface="Wingdings" panose="05000000000000000000" charset="0"/>
              <a:buChar char="Ø"/>
            </a:pPr>
            <a:r>
              <a:rPr lang="en-GB" dirty="0"/>
              <a:t>The course coordinator would submit the CO-PO attainment along with curriculum gap identified in the course and recommendations to conduct co-curricular activities &amp; identify content beyond the syllabus to Year wise coordinator. </a:t>
            </a:r>
          </a:p>
          <a:p>
            <a:pPr indent="0" algn="just">
              <a:spcAft>
                <a:spcPts val="600"/>
              </a:spcAft>
              <a:buFont typeface="Wingdings" panose="05000000000000000000" charset="0"/>
              <a:buNone/>
            </a:pPr>
            <a:endParaRPr lang="en-GB" sz="800" dirty="0"/>
          </a:p>
          <a:p>
            <a:pPr marL="285750" indent="-285750" algn="just">
              <a:spcAft>
                <a:spcPts val="600"/>
              </a:spcAft>
              <a:buFont typeface="Wingdings" panose="05000000000000000000" charset="0"/>
              <a:buChar char="Ø"/>
            </a:pPr>
            <a:r>
              <a:rPr lang="en-GB" dirty="0"/>
              <a:t>The year wise coordinators who are the members of the PAC would consolidate the CO attainment of the respective year along with curricular gaps and recommendations to conduct co-curricular activities reported by course coordinators. </a:t>
            </a:r>
          </a:p>
          <a:p>
            <a:pPr indent="0" algn="just">
              <a:spcAft>
                <a:spcPts val="600"/>
              </a:spcAft>
              <a:buFont typeface="Wingdings" panose="05000000000000000000" charset="0"/>
              <a:buNone/>
            </a:pPr>
            <a:endParaRPr lang="en-GB" sz="800" dirty="0"/>
          </a:p>
          <a:p>
            <a:pPr marL="285750" indent="-285750" algn="just">
              <a:spcAft>
                <a:spcPts val="600"/>
              </a:spcAft>
              <a:buFont typeface="Wingdings" panose="05000000000000000000" charset="0"/>
              <a:buChar char="Ø"/>
            </a:pPr>
            <a:r>
              <a:rPr lang="en-GB" dirty="0"/>
              <a:t>The PAC would consolidate the CO and PO attainment of the programme with all the identified gaps and submit report to DAB. </a:t>
            </a:r>
          </a:p>
          <a:p>
            <a:pPr algn="just"/>
            <a:endParaRPr lang="en-US" dirty="0"/>
          </a:p>
        </p:txBody>
      </p:sp>
      <p:sp>
        <p:nvSpPr>
          <p:cNvPr id="4" name="TextBox 3"/>
          <p:cNvSpPr txBox="1"/>
          <p:nvPr/>
        </p:nvSpPr>
        <p:spPr>
          <a:xfrm>
            <a:off x="395536" y="404282"/>
            <a:ext cx="8280920" cy="1322070"/>
          </a:xfrm>
          <a:prstGeom prst="rect">
            <a:avLst/>
          </a:prstGeom>
          <a:noFill/>
        </p:spPr>
        <p:txBody>
          <a:bodyPr wrap="square" rtlCol="0">
            <a:spAutoFit/>
          </a:bodyPr>
          <a:lstStyle/>
          <a:p>
            <a:r>
              <a:rPr lang="en-GB" sz="4000" b="1" dirty="0">
                <a:solidFill>
                  <a:schemeClr val="bg1"/>
                </a:solidFill>
              </a:rPr>
              <a:t>Process </a:t>
            </a:r>
            <a:r>
              <a:rPr lang="en-US" altLang="en-GB" sz="4000" b="1" dirty="0">
                <a:solidFill>
                  <a:schemeClr val="bg1"/>
                </a:solidFill>
              </a:rPr>
              <a:t>U</a:t>
            </a:r>
            <a:r>
              <a:rPr lang="en-GB" sz="4000" b="1" dirty="0">
                <a:solidFill>
                  <a:schemeClr val="bg1"/>
                </a:solidFill>
              </a:rPr>
              <a:t>sed to </a:t>
            </a:r>
            <a:r>
              <a:rPr lang="en-US" altLang="en-GB" sz="4000" b="1" dirty="0">
                <a:solidFill>
                  <a:schemeClr val="bg1"/>
                </a:solidFill>
              </a:rPr>
              <a:t>I</a:t>
            </a:r>
            <a:r>
              <a:rPr lang="en-GB" sz="4000" b="1" dirty="0">
                <a:solidFill>
                  <a:schemeClr val="bg1"/>
                </a:solidFill>
              </a:rPr>
              <a:t>dentify the </a:t>
            </a:r>
            <a:r>
              <a:rPr lang="en-US" altLang="en-GB" sz="4000" b="1" dirty="0">
                <a:solidFill>
                  <a:schemeClr val="bg1"/>
                </a:solidFill>
              </a:rPr>
              <a:t>C</a:t>
            </a:r>
            <a:r>
              <a:rPr lang="en-GB" sz="4000" b="1" dirty="0">
                <a:solidFill>
                  <a:schemeClr val="bg1"/>
                </a:solidFill>
              </a:rPr>
              <a:t>urricular </a:t>
            </a:r>
            <a:r>
              <a:rPr lang="en-US" altLang="en-GB" sz="4000" b="1" dirty="0">
                <a:solidFill>
                  <a:schemeClr val="bg1"/>
                </a:solidFill>
              </a:rPr>
              <a:t>G</a:t>
            </a:r>
            <a:r>
              <a:rPr lang="en-GB" sz="4000" b="1" dirty="0">
                <a:solidFill>
                  <a:schemeClr val="bg1"/>
                </a:solidFill>
              </a:rPr>
              <a:t>aps to the </a:t>
            </a:r>
            <a:r>
              <a:rPr lang="en-US" altLang="en-GB" sz="4000" b="1" dirty="0">
                <a:solidFill>
                  <a:schemeClr val="bg1"/>
                </a:solidFill>
              </a:rPr>
              <a:t>A</a:t>
            </a:r>
            <a:r>
              <a:rPr lang="en-GB" sz="4000" b="1" dirty="0">
                <a:solidFill>
                  <a:schemeClr val="bg1"/>
                </a:solidFill>
              </a:rPr>
              <a:t>ttainment of COs/POs</a:t>
            </a:r>
            <a:endParaRPr lang="en-US" sz="4000" b="1" dirty="0">
              <a:solidFill>
                <a:schemeClr val="bg1"/>
              </a:solidFill>
            </a:endParaRPr>
          </a:p>
        </p:txBody>
      </p:sp>
      <p:sp>
        <p:nvSpPr>
          <p:cNvPr id="15" name="Slide Number Placeholder 14">
            <a:extLst>
              <a:ext uri="{FF2B5EF4-FFF2-40B4-BE49-F238E27FC236}">
                <a16:creationId xmlns:a16="http://schemas.microsoft.com/office/drawing/2014/main" id="{265F1902-FAB6-BC95-2686-185C6FC9FA50}"/>
              </a:ext>
            </a:extLst>
          </p:cNvPr>
          <p:cNvSpPr>
            <a:spLocks noGrp="1"/>
          </p:cNvSpPr>
          <p:nvPr>
            <p:ph type="sldNum" sz="quarter" idx="12"/>
          </p:nvPr>
        </p:nvSpPr>
        <p:spPr/>
        <p:txBody>
          <a:bodyPr/>
          <a:lstStyle/>
          <a:p>
            <a:fld id="{EDD3062B-D212-4AF3-A7A0-B4B3A1568F67}" type="slidenum">
              <a:rPr lang="en-IN" smtClean="0"/>
              <a:t>105</a:t>
            </a:fld>
            <a:endParaRPr lang="en-IN"/>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p:cNvPicPr>
            <a:picLocks noChangeAspect="1" noChangeArrowheads="1"/>
          </p:cNvPicPr>
          <p:nvPr/>
        </p:nvPicPr>
        <p:blipFill>
          <a:blip r:embed="rId2" cstate="print"/>
          <a:srcRect/>
          <a:stretch>
            <a:fillRect/>
          </a:stretch>
        </p:blipFill>
        <p:spPr bwMode="auto">
          <a:xfrm>
            <a:off x="0" y="0"/>
            <a:ext cx="9144000" cy="6741368"/>
          </a:xfrm>
          <a:prstGeom prst="rect">
            <a:avLst/>
          </a:prstGeom>
          <a:noFill/>
          <a:ln w="9525">
            <a:noFill/>
            <a:miter lim="800000"/>
            <a:headEnd/>
            <a:tailEnd/>
          </a:ln>
          <a:effectLst/>
        </p:spPr>
      </p:pic>
      <p:sp>
        <p:nvSpPr>
          <p:cNvPr id="13" name="Slide Number Placeholder 12">
            <a:extLst>
              <a:ext uri="{FF2B5EF4-FFF2-40B4-BE49-F238E27FC236}">
                <a16:creationId xmlns:a16="http://schemas.microsoft.com/office/drawing/2014/main" id="{9DB8B753-5C82-32FE-43A7-FF59E1753180}"/>
              </a:ext>
            </a:extLst>
          </p:cNvPr>
          <p:cNvSpPr>
            <a:spLocks noGrp="1"/>
          </p:cNvSpPr>
          <p:nvPr>
            <p:ph type="sldNum" sz="quarter" idx="12"/>
          </p:nvPr>
        </p:nvSpPr>
        <p:spPr/>
        <p:txBody>
          <a:bodyPr/>
          <a:lstStyle/>
          <a:p>
            <a:fld id="{EDD3062B-D212-4AF3-A7A0-B4B3A1568F67}" type="slidenum">
              <a:rPr lang="en-IN" smtClean="0"/>
              <a:t>106</a:t>
            </a:fld>
            <a:endParaRPr lang="en-IN"/>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b="1" dirty="0"/>
              <a:t>Attainment of Course Outcomes</a:t>
            </a:r>
          </a:p>
        </p:txBody>
      </p:sp>
      <p:sp>
        <p:nvSpPr>
          <p:cNvPr id="5" name="TextBox 4"/>
          <p:cNvSpPr txBox="1"/>
          <p:nvPr/>
        </p:nvSpPr>
        <p:spPr>
          <a:xfrm>
            <a:off x="323215" y="2637155"/>
            <a:ext cx="8496935" cy="3361690"/>
          </a:xfrm>
          <a:prstGeom prst="rect">
            <a:avLst/>
          </a:prstGeom>
          <a:noFill/>
        </p:spPr>
        <p:txBody>
          <a:bodyPr wrap="square" rtlCol="0">
            <a:noAutofit/>
          </a:bodyPr>
          <a:lstStyle/>
          <a:p>
            <a:pPr algn="just"/>
            <a:r>
              <a:rPr lang="en-US" dirty="0"/>
              <a:t>Describe the assessment processes used to gather the data upon which the evaluation of Course Outcome is based</a:t>
            </a:r>
          </a:p>
          <a:p>
            <a:pPr algn="just"/>
            <a:endParaRPr lang="en-US" dirty="0"/>
          </a:p>
          <a:p>
            <a:pPr algn="just"/>
            <a:r>
              <a:rPr lang="en-US" dirty="0"/>
              <a:t>(Examples of data collection processes may include, but are not limited to, specific exam/tutorial questions, assignments, laboratory tests, project evaluation, student portfolios </a:t>
            </a:r>
          </a:p>
          <a:p>
            <a:pPr algn="just"/>
            <a:endParaRPr lang="en-US" dirty="0"/>
          </a:p>
          <a:p>
            <a:pPr algn="just"/>
            <a:r>
              <a:rPr lang="en-US" i="1" dirty="0"/>
              <a:t>(A portfolio is a collection of artifacts that demonstrate skills, personal characteristics and accomplishments created by the student during study period)</a:t>
            </a:r>
            <a:r>
              <a:rPr lang="en-US" dirty="0"/>
              <a:t>, </a:t>
            </a:r>
          </a:p>
          <a:p>
            <a:pPr algn="just"/>
            <a:endParaRPr lang="en-US" dirty="0"/>
          </a:p>
          <a:p>
            <a:pPr algn="just"/>
            <a:r>
              <a:rPr lang="en-US" dirty="0"/>
              <a:t>internally developed assessment exams, project presentations, oral exams etc.) </a:t>
            </a:r>
          </a:p>
        </p:txBody>
      </p:sp>
      <p:sp>
        <p:nvSpPr>
          <p:cNvPr id="10" name="Slide Number Placeholder 9">
            <a:extLst>
              <a:ext uri="{FF2B5EF4-FFF2-40B4-BE49-F238E27FC236}">
                <a16:creationId xmlns:a16="http://schemas.microsoft.com/office/drawing/2014/main" id="{AB52754E-CD94-8C48-AF3C-F5495DD6AFC3}"/>
              </a:ext>
            </a:extLst>
          </p:cNvPr>
          <p:cNvSpPr>
            <a:spLocks noGrp="1"/>
          </p:cNvSpPr>
          <p:nvPr>
            <p:ph type="sldNum" sz="quarter" idx="12"/>
          </p:nvPr>
        </p:nvSpPr>
        <p:spPr/>
        <p:txBody>
          <a:bodyPr/>
          <a:lstStyle/>
          <a:p>
            <a:fld id="{EDD3062B-D212-4AF3-A7A0-B4B3A1568F67}" type="slidenum">
              <a:rPr lang="en-IN" smtClean="0"/>
              <a:t>107</a:t>
            </a:fld>
            <a:endParaRPr lang="en-IN"/>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360" y="2564765"/>
            <a:ext cx="8352790" cy="3635375"/>
          </a:xfrm>
          <a:prstGeom prst="rect">
            <a:avLst/>
          </a:prstGeom>
          <a:noFill/>
        </p:spPr>
        <p:txBody>
          <a:bodyPr wrap="square" rtlCol="0">
            <a:noAutofit/>
          </a:bodyPr>
          <a:lstStyle/>
          <a:p>
            <a:pPr algn="just"/>
            <a:r>
              <a:rPr lang="en-US" i="1" dirty="0"/>
              <a:t>Program shall have set Course Outcome attainment levels for all courses. </a:t>
            </a:r>
          </a:p>
          <a:p>
            <a:pPr algn="just"/>
            <a:endParaRPr lang="en-US" sz="800" dirty="0"/>
          </a:p>
          <a:p>
            <a:pPr algn="just"/>
            <a:r>
              <a:rPr lang="en-US" dirty="0"/>
              <a:t>(The attainment levels shall be set considering average performance levels in the university examination or any higher value set as target for the assessment years.) </a:t>
            </a:r>
          </a:p>
          <a:p>
            <a:pPr algn="just"/>
            <a:endParaRPr lang="en-US" sz="900" dirty="0"/>
          </a:p>
          <a:p>
            <a:pPr algn="just"/>
            <a:endParaRPr lang="en-US" sz="800" dirty="0"/>
          </a:p>
          <a:p>
            <a:pPr algn="just"/>
            <a:r>
              <a:rPr lang="en-US" b="1" i="1" dirty="0"/>
              <a:t>Measuring Course Outcomes attained through University Examinations </a:t>
            </a:r>
          </a:p>
          <a:p>
            <a:pPr algn="just"/>
            <a:endParaRPr lang="en-US" sz="900" b="1" i="1" dirty="0"/>
          </a:p>
          <a:p>
            <a:pPr algn="just"/>
            <a:endParaRPr lang="en-US" sz="800" dirty="0"/>
          </a:p>
          <a:p>
            <a:pPr algn="just"/>
            <a:r>
              <a:rPr lang="en-US" dirty="0"/>
              <a:t>Target may be stated in terms of percentage of students getting more than the university average marks or more as selected by the Program in the final examination.</a:t>
            </a:r>
          </a:p>
          <a:p>
            <a:pPr algn="just"/>
            <a:endParaRPr lang="en-US" sz="900" dirty="0"/>
          </a:p>
          <a:p>
            <a:pPr algn="just"/>
            <a:r>
              <a:rPr lang="en-US" dirty="0"/>
              <a:t>For cases where the university does not provide useful indicators like average or median marks etc., the program may choose an attainment level on its own with justification.</a:t>
            </a:r>
          </a:p>
        </p:txBody>
      </p:sp>
      <p:sp>
        <p:nvSpPr>
          <p:cNvPr id="6" name="Title 2"/>
          <p:cNvSpPr>
            <a:spLocks noGrp="1"/>
          </p:cNvSpPr>
          <p:nvPr>
            <p:ph type="title"/>
          </p:nvPr>
        </p:nvSpPr>
        <p:spPr>
          <a:xfrm>
            <a:off x="457200" y="338328"/>
            <a:ext cx="8229600" cy="1252728"/>
          </a:xfrm>
        </p:spPr>
        <p:txBody>
          <a:bodyPr>
            <a:normAutofit/>
          </a:bodyPr>
          <a:lstStyle/>
          <a:p>
            <a:pPr algn="l"/>
            <a:r>
              <a:rPr lang="en-US" b="1" dirty="0"/>
              <a:t>Attainment of Course Outcomes</a:t>
            </a:r>
          </a:p>
        </p:txBody>
      </p:sp>
      <p:sp>
        <p:nvSpPr>
          <p:cNvPr id="10" name="Slide Number Placeholder 9">
            <a:extLst>
              <a:ext uri="{FF2B5EF4-FFF2-40B4-BE49-F238E27FC236}">
                <a16:creationId xmlns:a16="http://schemas.microsoft.com/office/drawing/2014/main" id="{58871D0A-AC80-F35E-301B-5162A4A78D89}"/>
              </a:ext>
            </a:extLst>
          </p:cNvPr>
          <p:cNvSpPr>
            <a:spLocks noGrp="1"/>
          </p:cNvSpPr>
          <p:nvPr>
            <p:ph type="sldNum" sz="quarter" idx="12"/>
          </p:nvPr>
        </p:nvSpPr>
        <p:spPr/>
        <p:txBody>
          <a:bodyPr/>
          <a:lstStyle/>
          <a:p>
            <a:fld id="{EDD3062B-D212-4AF3-A7A0-B4B3A1568F67}" type="slidenum">
              <a:rPr lang="en-IN" smtClean="0"/>
              <a:t>108</a:t>
            </a:fld>
            <a:endParaRPr lang="en-IN"/>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5605" y="404368"/>
            <a:ext cx="8229600" cy="1252728"/>
          </a:xfrm>
        </p:spPr>
        <p:txBody>
          <a:bodyPr>
            <a:noAutofit/>
          </a:bodyPr>
          <a:lstStyle/>
          <a:p>
            <a:pPr algn="l"/>
            <a:r>
              <a:rPr lang="en-US" sz="4000" b="1" dirty="0"/>
              <a:t>Measuring CO Attainment Through Internal Assessments</a:t>
            </a:r>
          </a:p>
        </p:txBody>
      </p:sp>
      <p:sp>
        <p:nvSpPr>
          <p:cNvPr id="5" name="TextBox 4"/>
          <p:cNvSpPr txBox="1"/>
          <p:nvPr/>
        </p:nvSpPr>
        <p:spPr>
          <a:xfrm>
            <a:off x="395605" y="2651125"/>
            <a:ext cx="8426450" cy="3923030"/>
          </a:xfrm>
          <a:prstGeom prst="rect">
            <a:avLst/>
          </a:prstGeom>
          <a:noFill/>
        </p:spPr>
        <p:txBody>
          <a:bodyPr wrap="square" rtlCol="0">
            <a:noAutofit/>
          </a:bodyPr>
          <a:lstStyle/>
          <a:p>
            <a:pPr algn="just"/>
            <a:r>
              <a:rPr lang="en-US" b="1" i="1" dirty="0"/>
              <a:t>The examples indicated are for reference only. Program may appropriately define levels</a:t>
            </a:r>
          </a:p>
          <a:p>
            <a:pPr algn="just"/>
            <a:endParaRPr lang="en-US" sz="800" b="1" dirty="0"/>
          </a:p>
          <a:p>
            <a:pPr indent="0" algn="just">
              <a:buFont typeface="Arial" panose="020B0604020202020204" pitchFamily="34" charset="0"/>
              <a:buNone/>
            </a:pPr>
            <a:r>
              <a:rPr lang="en-US" dirty="0"/>
              <a:t>Target may be stated in terms of percentage of students getting more than class average marks or set by the program in each of the associated COs in the assessment instruments (midterm tests, assignments, mini projects, reports and presentations etc. as mapped with the COs) </a:t>
            </a:r>
          </a:p>
          <a:p>
            <a:pPr indent="0" algn="just">
              <a:buFont typeface="Arial" panose="020B0604020202020204" pitchFamily="34" charset="0"/>
              <a:buNone/>
            </a:pPr>
            <a:endParaRPr lang="en-US" sz="800" dirty="0"/>
          </a:p>
          <a:p>
            <a:pPr indent="0" algn="just">
              <a:buFont typeface="Arial" panose="020B0604020202020204" pitchFamily="34" charset="0"/>
              <a:buNone/>
            </a:pPr>
            <a:endParaRPr lang="en-US" sz="800" dirty="0"/>
          </a:p>
          <a:p>
            <a:pPr algn="just"/>
            <a:r>
              <a:rPr lang="en-US" b="1" i="1" dirty="0"/>
              <a:t>Example</a:t>
            </a:r>
          </a:p>
          <a:p>
            <a:pPr algn="just"/>
            <a:endParaRPr lang="en-US" sz="800" b="1" dirty="0"/>
          </a:p>
          <a:p>
            <a:pPr indent="0" algn="just">
              <a:buFont typeface="Arial" panose="020B0604020202020204" pitchFamily="34" charset="0"/>
              <a:buNone/>
            </a:pPr>
            <a:r>
              <a:rPr lang="en-US" dirty="0"/>
              <a:t>Mid-term test 1 addresses C202.1 and C202.2. </a:t>
            </a:r>
          </a:p>
          <a:p>
            <a:pPr indent="0" algn="just">
              <a:buFont typeface="Arial" panose="020B0604020202020204" pitchFamily="34" charset="0"/>
              <a:buNone/>
            </a:pPr>
            <a:endParaRPr lang="en-US" sz="800" dirty="0"/>
          </a:p>
          <a:p>
            <a:pPr indent="0" algn="just">
              <a:buFont typeface="Arial" panose="020B0604020202020204" pitchFamily="34" charset="0"/>
              <a:buNone/>
            </a:pPr>
            <a:r>
              <a:rPr lang="en-US" dirty="0"/>
              <a:t>Out of the maximum 20 marks for this test 12 marks are associated with C202.1 and 8 marks are associated with C202.2.</a:t>
            </a:r>
          </a:p>
          <a:p>
            <a:pPr>
              <a:buFont typeface="Arial" panose="020B0604020202020204" pitchFamily="34" charset="0"/>
              <a:buChar char="•"/>
            </a:pPr>
            <a:endParaRPr lang="en-US" dirty="0"/>
          </a:p>
          <a:p>
            <a:endParaRPr lang="en-US" dirty="0"/>
          </a:p>
          <a:p>
            <a:r>
              <a:rPr lang="en-US" dirty="0"/>
              <a:t> </a:t>
            </a:r>
          </a:p>
        </p:txBody>
      </p:sp>
      <p:sp>
        <p:nvSpPr>
          <p:cNvPr id="10" name="Slide Number Placeholder 9">
            <a:extLst>
              <a:ext uri="{FF2B5EF4-FFF2-40B4-BE49-F238E27FC236}">
                <a16:creationId xmlns:a16="http://schemas.microsoft.com/office/drawing/2014/main" id="{74726058-0BDE-E3BC-A9D6-56E50A32626E}"/>
              </a:ext>
            </a:extLst>
          </p:cNvPr>
          <p:cNvSpPr>
            <a:spLocks noGrp="1"/>
          </p:cNvSpPr>
          <p:nvPr>
            <p:ph type="sldNum" sz="quarter" idx="12"/>
          </p:nvPr>
        </p:nvSpPr>
        <p:spPr/>
        <p:txBody>
          <a:bodyPr/>
          <a:lstStyle/>
          <a:p>
            <a:fld id="{EDD3062B-D212-4AF3-A7A0-B4B3A1568F67}" type="slidenum">
              <a:rPr lang="en-IN" smtClean="0"/>
              <a:t>109</a:t>
            </a:fld>
            <a:endParaRPr lang="en-IN"/>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l"/>
            <a:r>
              <a:rPr lang="en-US" sz="2800" b="1" dirty="0">
                <a:sym typeface="+mn-ea"/>
              </a:rPr>
              <a:t>Example related to attainment levels Vs. targets:     (The examples indicated are for reference only. Program may appropriately define levels) </a:t>
            </a:r>
            <a:endParaRPr lang="en-US" sz="2800" b="1" dirty="0"/>
          </a:p>
        </p:txBody>
      </p:sp>
      <p:sp>
        <p:nvSpPr>
          <p:cNvPr id="5" name="TextBox 4"/>
          <p:cNvSpPr txBox="1"/>
          <p:nvPr/>
        </p:nvSpPr>
        <p:spPr>
          <a:xfrm>
            <a:off x="179705" y="2615565"/>
            <a:ext cx="4217035" cy="4234815"/>
          </a:xfrm>
          <a:prstGeom prst="rect">
            <a:avLst/>
          </a:prstGeom>
          <a:noFill/>
        </p:spPr>
        <p:txBody>
          <a:bodyPr wrap="square" rtlCol="0">
            <a:noAutofit/>
          </a:bodyPr>
          <a:lstStyle/>
          <a:p>
            <a:endParaRPr lang="en-US" dirty="0"/>
          </a:p>
          <a:p>
            <a:pPr marL="285750" indent="-285750" algn="just">
              <a:buFont typeface="Wingdings" panose="05000000000000000000" charset="0"/>
              <a:buChar char="Ø"/>
            </a:pPr>
            <a:r>
              <a:rPr lang="en-US" b="1" i="1" dirty="0"/>
              <a:t>Attainment Level 1: </a:t>
            </a:r>
            <a:r>
              <a:rPr lang="en-US" dirty="0"/>
              <a:t>60% students scoring more than 60% marks out of the relevant maximum marks. 14</a:t>
            </a:r>
          </a:p>
          <a:p>
            <a:pPr marL="285750" indent="-285750" algn="just">
              <a:buFont typeface="Wingdings" panose="05000000000000000000" charset="0"/>
              <a:buChar char="Ø"/>
            </a:pPr>
            <a:r>
              <a:rPr lang="en-US" b="1" i="1" dirty="0"/>
              <a:t> Attainment Level 2: </a:t>
            </a:r>
            <a:r>
              <a:rPr lang="en-US" dirty="0"/>
              <a:t>70% students scoring more than 60% marks out of the relevant maximum marks.</a:t>
            </a:r>
          </a:p>
          <a:p>
            <a:pPr marL="285750" indent="-285750" algn="just">
              <a:buFont typeface="Wingdings" panose="05000000000000000000" charset="0"/>
              <a:buChar char="Ø"/>
            </a:pPr>
            <a:r>
              <a:rPr lang="en-US" dirty="0"/>
              <a:t> </a:t>
            </a:r>
            <a:r>
              <a:rPr lang="en-US" b="1" i="1" dirty="0"/>
              <a:t>Attainment Level 3:</a:t>
            </a:r>
            <a:r>
              <a:rPr lang="en-US" dirty="0"/>
              <a:t> 80% students scoring more than 60% marks out of the relevant maximum marks.</a:t>
            </a:r>
          </a:p>
          <a:p>
            <a:pPr marL="285750" indent="-285750" algn="just">
              <a:buFont typeface="Wingdings" panose="05000000000000000000" charset="0"/>
              <a:buChar char="Ø"/>
            </a:pPr>
            <a:r>
              <a:rPr lang="en-US" dirty="0"/>
              <a:t>Attainment is measured in terms of actual percentage of students getting set percentage of marks. </a:t>
            </a:r>
          </a:p>
          <a:p>
            <a:pPr algn="just"/>
            <a:endParaRPr lang="en-US" b="1" dirty="0"/>
          </a:p>
        </p:txBody>
      </p:sp>
      <p:sp>
        <p:nvSpPr>
          <p:cNvPr id="2" name="Text Box 1"/>
          <p:cNvSpPr txBox="1"/>
          <p:nvPr/>
        </p:nvSpPr>
        <p:spPr>
          <a:xfrm>
            <a:off x="4428490" y="2440305"/>
            <a:ext cx="4572000" cy="4227830"/>
          </a:xfrm>
          <a:prstGeom prst="rect">
            <a:avLst/>
          </a:prstGeom>
          <a:noFill/>
        </p:spPr>
        <p:txBody>
          <a:bodyPr wrap="square" rtlCol="0" anchor="t">
            <a:noAutofit/>
          </a:bodyPr>
          <a:lstStyle/>
          <a:p>
            <a:pPr marL="285750" indent="-285750" algn="just">
              <a:buFont typeface="Wingdings" panose="05000000000000000000" charset="0"/>
              <a:buChar char="Ø"/>
            </a:pPr>
            <a:endParaRPr lang="en-US" dirty="0">
              <a:sym typeface="+mn-ea"/>
            </a:endParaRPr>
          </a:p>
          <a:p>
            <a:pPr marL="285750" indent="-285750" algn="just">
              <a:buFont typeface="Wingdings" panose="05000000000000000000" charset="0"/>
              <a:buChar char="Ø"/>
            </a:pPr>
            <a:endParaRPr lang="en-US" dirty="0">
              <a:sym typeface="+mn-ea"/>
            </a:endParaRPr>
          </a:p>
          <a:p>
            <a:pPr marL="285750" indent="-285750" algn="just">
              <a:buFont typeface="Wingdings" panose="05000000000000000000" charset="0"/>
              <a:buChar char="Ø"/>
            </a:pPr>
            <a:r>
              <a:rPr lang="en-US" dirty="0">
                <a:sym typeface="+mn-ea"/>
              </a:rPr>
              <a:t> If </a:t>
            </a:r>
            <a:r>
              <a:rPr lang="en-US" b="1" i="1" dirty="0">
                <a:sym typeface="+mn-ea"/>
              </a:rPr>
              <a:t>targets</a:t>
            </a:r>
            <a:r>
              <a:rPr lang="en-US" dirty="0">
                <a:sym typeface="+mn-ea"/>
              </a:rPr>
              <a:t> are achieved then the C202.1 and C202.2 are attained for that year. Program is expected to set higher targets for the following years as a part of continuous improvement. </a:t>
            </a:r>
          </a:p>
          <a:p>
            <a:pPr indent="0" algn="just">
              <a:buFont typeface="Wingdings" panose="05000000000000000000" charset="0"/>
              <a:buNone/>
            </a:pPr>
            <a:endParaRPr lang="en-US" dirty="0">
              <a:sym typeface="+mn-ea"/>
            </a:endParaRPr>
          </a:p>
          <a:p>
            <a:pPr marL="285750" indent="-285750" algn="just">
              <a:buFont typeface="Wingdings" panose="05000000000000000000" charset="0"/>
              <a:buChar char="Ø"/>
            </a:pPr>
            <a:r>
              <a:rPr lang="en-US" dirty="0">
                <a:sym typeface="+mn-ea"/>
              </a:rPr>
              <a:t> If </a:t>
            </a:r>
            <a:r>
              <a:rPr lang="en-US" b="1" i="1" dirty="0">
                <a:sym typeface="+mn-ea"/>
              </a:rPr>
              <a:t>targets </a:t>
            </a:r>
            <a:r>
              <a:rPr lang="en-US" dirty="0">
                <a:sym typeface="+mn-ea"/>
              </a:rPr>
              <a:t>are not achieved the program should put in place an action plan to attain the target in subsequent years. Similar targets and achievement are to be stated for the other midterm tests/internal assessment instruments </a:t>
            </a:r>
          </a:p>
        </p:txBody>
      </p:sp>
      <p:sp>
        <p:nvSpPr>
          <p:cNvPr id="4" name="Text Box 3"/>
          <p:cNvSpPr txBox="1"/>
          <p:nvPr/>
        </p:nvSpPr>
        <p:spPr>
          <a:xfrm>
            <a:off x="323850" y="2247265"/>
            <a:ext cx="5407025" cy="368300"/>
          </a:xfrm>
          <a:prstGeom prst="rect">
            <a:avLst/>
          </a:prstGeom>
          <a:noFill/>
        </p:spPr>
        <p:txBody>
          <a:bodyPr wrap="square" rtlCol="0" anchor="t">
            <a:spAutoFit/>
          </a:bodyPr>
          <a:lstStyle/>
          <a:p>
            <a:r>
              <a:rPr lang="en-US" b="1" i="1" dirty="0">
                <a:sym typeface="+mn-ea"/>
              </a:rPr>
              <a:t>Examples related to attainment levels Vs. targets</a:t>
            </a:r>
          </a:p>
        </p:txBody>
      </p:sp>
      <p:sp>
        <p:nvSpPr>
          <p:cNvPr id="12" name="Slide Number Placeholder 11">
            <a:extLst>
              <a:ext uri="{FF2B5EF4-FFF2-40B4-BE49-F238E27FC236}">
                <a16:creationId xmlns:a16="http://schemas.microsoft.com/office/drawing/2014/main" id="{637577BA-D8A4-F3DB-8BA4-027BA4C2EDAF}"/>
              </a:ext>
            </a:extLst>
          </p:cNvPr>
          <p:cNvSpPr>
            <a:spLocks noGrp="1"/>
          </p:cNvSpPr>
          <p:nvPr>
            <p:ph type="sldNum" sz="quarter" idx="12"/>
          </p:nvPr>
        </p:nvSpPr>
        <p:spPr/>
        <p:txBody>
          <a:bodyPr/>
          <a:lstStyle/>
          <a:p>
            <a:fld id="{EDD3062B-D212-4AF3-A7A0-B4B3A1568F67}" type="slidenum">
              <a:rPr lang="en-IN" smtClean="0"/>
              <a:t>110</a:t>
            </a:fld>
            <a:endParaRPr lang="en-IN"/>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l"/>
            <a:r>
              <a:rPr lang="en-US" sz="4000" b="1" dirty="0"/>
              <a:t>Course Outcome Attainment</a:t>
            </a:r>
          </a:p>
        </p:txBody>
      </p:sp>
      <p:sp>
        <p:nvSpPr>
          <p:cNvPr id="5" name="TextBox 4"/>
          <p:cNvSpPr txBox="1"/>
          <p:nvPr/>
        </p:nvSpPr>
        <p:spPr>
          <a:xfrm>
            <a:off x="323528" y="2348880"/>
            <a:ext cx="8496944" cy="4030980"/>
          </a:xfrm>
          <a:prstGeom prst="rect">
            <a:avLst/>
          </a:prstGeom>
          <a:noFill/>
        </p:spPr>
        <p:txBody>
          <a:bodyPr wrap="square" rtlCol="0">
            <a:spAutoFit/>
          </a:bodyPr>
          <a:lstStyle/>
          <a:p>
            <a:r>
              <a:rPr lang="en-US" b="1" i="1" dirty="0"/>
              <a:t>For Example</a:t>
            </a:r>
          </a:p>
          <a:p>
            <a:endParaRPr lang="en-US" b="1" dirty="0"/>
          </a:p>
          <a:p>
            <a:pPr indent="0" algn="just">
              <a:buFont typeface="Arial" panose="020B0604020202020204" pitchFamily="34" charset="0"/>
              <a:buNone/>
            </a:pPr>
            <a:r>
              <a:rPr lang="en-US" sz="2000" i="1" dirty="0"/>
              <a:t>Attainment through University Examination: </a:t>
            </a:r>
            <a:r>
              <a:rPr lang="en-US" sz="2000" dirty="0"/>
              <a:t>Substantial i.e. 3</a:t>
            </a:r>
          </a:p>
          <a:p>
            <a:pPr indent="0" algn="just">
              <a:buFont typeface="Arial" panose="020B0604020202020204" pitchFamily="34" charset="0"/>
              <a:buNone/>
            </a:pPr>
            <a:endParaRPr lang="en-US" sz="2000" i="1" dirty="0"/>
          </a:p>
          <a:p>
            <a:pPr indent="0" algn="just">
              <a:buFont typeface="Arial" panose="020B0604020202020204" pitchFamily="34" charset="0"/>
              <a:buNone/>
            </a:pPr>
            <a:r>
              <a:rPr lang="en-US" sz="2000" i="1" dirty="0"/>
              <a:t>Attainment through Internal Assessment: </a:t>
            </a:r>
            <a:r>
              <a:rPr lang="en-US" sz="2000" dirty="0"/>
              <a:t>Moderate i.e. 2 </a:t>
            </a:r>
          </a:p>
          <a:p>
            <a:pPr indent="0" algn="just">
              <a:buFont typeface="Arial" panose="020B0604020202020204" pitchFamily="34" charset="0"/>
              <a:buNone/>
            </a:pPr>
            <a:endParaRPr lang="en-US" sz="2000" dirty="0"/>
          </a:p>
          <a:p>
            <a:pPr indent="0" algn="just">
              <a:buFont typeface="Arial" panose="020B0604020202020204" pitchFamily="34" charset="0"/>
              <a:buNone/>
            </a:pPr>
            <a:r>
              <a:rPr lang="en-US" sz="2000" dirty="0"/>
              <a:t>Assuming 80% weight age to University examination and 20% weight age to Internal assessment, the attainment calculations will be (80% of University level) + (20% of Internal level) i.e. </a:t>
            </a:r>
            <a:r>
              <a:rPr lang="en-US" sz="2000" i="1" dirty="0"/>
              <a:t>80% of 3 + 20% of 2 = 2.4 + 0.4 = 2.8</a:t>
            </a:r>
          </a:p>
          <a:p>
            <a:endParaRPr lang="en-US" sz="2000" dirty="0"/>
          </a:p>
          <a:p>
            <a:pPr algn="just"/>
            <a:r>
              <a:rPr lang="en-US" sz="2000" b="1" i="1" dirty="0"/>
              <a:t>Note</a:t>
            </a:r>
            <a:r>
              <a:rPr lang="en-US" sz="2000" i="1" dirty="0"/>
              <a:t>: </a:t>
            </a:r>
            <a:r>
              <a:rPr lang="en-US" sz="2000" dirty="0" err="1"/>
              <a:t>Weightage</a:t>
            </a:r>
            <a:r>
              <a:rPr lang="en-US" sz="2000" dirty="0"/>
              <a:t> of 80% to University exams is only an example. Programs may decide </a:t>
            </a:r>
            <a:r>
              <a:rPr lang="en-US" sz="2000" dirty="0" err="1"/>
              <a:t>weightages</a:t>
            </a:r>
            <a:r>
              <a:rPr lang="en-US" sz="2000" dirty="0"/>
              <a:t> appropriately for University exams and internal assessment with due justification.</a:t>
            </a:r>
          </a:p>
        </p:txBody>
      </p:sp>
      <p:sp>
        <p:nvSpPr>
          <p:cNvPr id="10" name="Slide Number Placeholder 9">
            <a:extLst>
              <a:ext uri="{FF2B5EF4-FFF2-40B4-BE49-F238E27FC236}">
                <a16:creationId xmlns:a16="http://schemas.microsoft.com/office/drawing/2014/main" id="{9929F700-5C35-5EF4-527A-8ACEB0BA4667}"/>
              </a:ext>
            </a:extLst>
          </p:cNvPr>
          <p:cNvSpPr>
            <a:spLocks noGrp="1"/>
          </p:cNvSpPr>
          <p:nvPr>
            <p:ph type="sldNum" sz="quarter" idx="12"/>
          </p:nvPr>
        </p:nvSpPr>
        <p:spPr/>
        <p:txBody>
          <a:bodyPr/>
          <a:lstStyle/>
          <a:p>
            <a:fld id="{EDD3062B-D212-4AF3-A7A0-B4B3A1568F67}" type="slidenum">
              <a:rPr lang="en-IN" smtClean="0"/>
              <a:t>111</a:t>
            </a:fld>
            <a:endParaRPr lang="en-IN"/>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l"/>
            <a:r>
              <a:rPr lang="en-US" sz="4000" b="1" dirty="0"/>
              <a:t>Attainment of Program Outcomes and Program Specific Outcomes</a:t>
            </a:r>
          </a:p>
        </p:txBody>
      </p:sp>
      <p:sp>
        <p:nvSpPr>
          <p:cNvPr id="5" name="TextBox 4"/>
          <p:cNvSpPr txBox="1"/>
          <p:nvPr/>
        </p:nvSpPr>
        <p:spPr>
          <a:xfrm>
            <a:off x="323215" y="2811780"/>
            <a:ext cx="8281035" cy="3198495"/>
          </a:xfrm>
          <a:prstGeom prst="rect">
            <a:avLst/>
          </a:prstGeom>
          <a:noFill/>
        </p:spPr>
        <p:txBody>
          <a:bodyPr wrap="square" rtlCol="0">
            <a:noAutofit/>
          </a:bodyPr>
          <a:lstStyle/>
          <a:p>
            <a:pPr algn="just"/>
            <a:endParaRPr lang="en-US" dirty="0"/>
          </a:p>
          <a:p>
            <a:r>
              <a:rPr lang="en-US" b="1" i="1" dirty="0"/>
              <a:t>Program shall set Program Outcome attainment levels for all POs &amp; PSOs.</a:t>
            </a:r>
          </a:p>
          <a:p>
            <a:pPr algn="just"/>
            <a:endParaRPr lang="en-US" dirty="0"/>
          </a:p>
          <a:p>
            <a:pPr algn="just"/>
            <a:r>
              <a:rPr lang="en-US" dirty="0"/>
              <a:t>The attainment levels by direct (student performance) and indirect (surveys) are to be presented through Program level Course – PO &amp; PSO matrix as indicated.</a:t>
            </a:r>
          </a:p>
          <a:p>
            <a:endParaRPr lang="en-US" sz="2000" dirty="0"/>
          </a:p>
        </p:txBody>
      </p:sp>
      <p:sp>
        <p:nvSpPr>
          <p:cNvPr id="10" name="Slide Number Placeholder 9">
            <a:extLst>
              <a:ext uri="{FF2B5EF4-FFF2-40B4-BE49-F238E27FC236}">
                <a16:creationId xmlns:a16="http://schemas.microsoft.com/office/drawing/2014/main" id="{906590EA-FC7B-4A14-F784-7109BAE3068D}"/>
              </a:ext>
            </a:extLst>
          </p:cNvPr>
          <p:cNvSpPr>
            <a:spLocks noGrp="1"/>
          </p:cNvSpPr>
          <p:nvPr>
            <p:ph type="sldNum" sz="quarter" idx="12"/>
          </p:nvPr>
        </p:nvSpPr>
        <p:spPr/>
        <p:txBody>
          <a:bodyPr/>
          <a:lstStyle/>
          <a:p>
            <a:fld id="{EDD3062B-D212-4AF3-A7A0-B4B3A1568F67}" type="slidenum">
              <a:rPr lang="en-IN" smtClean="0"/>
              <a:t>112</a:t>
            </a:fld>
            <a:endParaRPr lang="en-IN"/>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l"/>
            <a:r>
              <a:rPr lang="en-US" sz="4000" b="1" dirty="0"/>
              <a:t>Example: PO Attainment</a:t>
            </a:r>
          </a:p>
        </p:txBody>
      </p:sp>
      <p:sp>
        <p:nvSpPr>
          <p:cNvPr id="6" name="TextBox 5"/>
          <p:cNvSpPr txBox="1"/>
          <p:nvPr/>
        </p:nvSpPr>
        <p:spPr>
          <a:xfrm>
            <a:off x="457200" y="1939925"/>
            <a:ext cx="8219440" cy="4584065"/>
          </a:xfrm>
          <a:prstGeom prst="rect">
            <a:avLst/>
          </a:prstGeom>
          <a:noFill/>
        </p:spPr>
        <p:txBody>
          <a:bodyPr wrap="square" rtlCol="0">
            <a:noAutofit/>
          </a:bodyPr>
          <a:lstStyle/>
          <a:p>
            <a:pPr algn="just"/>
            <a:endParaRPr lang="en-US" b="1" i="1" dirty="0"/>
          </a:p>
          <a:p>
            <a:pPr algn="just"/>
            <a:r>
              <a:rPr lang="en-US" b="1" i="1" dirty="0"/>
              <a:t>Direct Assessment </a:t>
            </a:r>
          </a:p>
          <a:p>
            <a:pPr algn="just">
              <a:buFont typeface="Wingdings" panose="05000000000000000000" pitchFamily="2" charset="2"/>
              <a:buChar char="v"/>
            </a:pPr>
            <a:endParaRPr lang="en-US" sz="800" i="1" dirty="0"/>
          </a:p>
          <a:p>
            <a:pPr indent="0" algn="just">
              <a:buFont typeface="Arial" panose="020B0604020202020204" pitchFamily="34" charset="0"/>
              <a:buNone/>
            </a:pPr>
            <a:r>
              <a:rPr lang="en-US" dirty="0"/>
              <a:t>C201 –High (3)</a:t>
            </a:r>
          </a:p>
          <a:p>
            <a:pPr indent="0" algn="just">
              <a:buFont typeface="Arial" panose="020B0604020202020204" pitchFamily="34" charset="0"/>
              <a:buNone/>
            </a:pPr>
            <a:r>
              <a:rPr lang="en-US" dirty="0"/>
              <a:t>C302 – Medium (2) </a:t>
            </a:r>
          </a:p>
          <a:p>
            <a:pPr indent="0" algn="just">
              <a:buFont typeface="Arial" panose="020B0604020202020204" pitchFamily="34" charset="0"/>
              <a:buNone/>
            </a:pPr>
            <a:r>
              <a:rPr lang="en-US" dirty="0"/>
              <a:t>C303 – Low (1) </a:t>
            </a:r>
          </a:p>
          <a:p>
            <a:pPr indent="0" algn="just">
              <a:buFont typeface="Arial" panose="020B0604020202020204" pitchFamily="34" charset="0"/>
              <a:buNone/>
            </a:pPr>
            <a:r>
              <a:rPr lang="en-US" dirty="0"/>
              <a:t>C401 – High (3)</a:t>
            </a:r>
          </a:p>
          <a:p>
            <a:pPr indent="0" algn="just">
              <a:buFont typeface="Arial" panose="020B0604020202020204" pitchFamily="34" charset="0"/>
              <a:buNone/>
            </a:pPr>
            <a:endParaRPr lang="en-US" sz="800" dirty="0"/>
          </a:p>
          <a:p>
            <a:pPr indent="0" algn="just">
              <a:buFont typeface="Arial" panose="020B0604020202020204" pitchFamily="34" charset="0"/>
              <a:buNone/>
            </a:pPr>
            <a:r>
              <a:rPr lang="en-US" dirty="0"/>
              <a:t>Attainment level will be summation of levels divided by no. of courses 3+2+1+3/4= 9/4=2.25</a:t>
            </a:r>
          </a:p>
          <a:p>
            <a:pPr algn="just"/>
            <a:endParaRPr lang="en-US" sz="800" dirty="0"/>
          </a:p>
          <a:p>
            <a:pPr algn="just"/>
            <a:r>
              <a:rPr lang="en-US" b="1" i="1" dirty="0"/>
              <a:t>Indirect Assessment </a:t>
            </a:r>
          </a:p>
          <a:p>
            <a:pPr algn="just"/>
            <a:endParaRPr lang="en-US" sz="800" dirty="0"/>
          </a:p>
          <a:p>
            <a:pPr indent="0" algn="just">
              <a:buFont typeface="Arial" panose="020B0604020202020204" pitchFamily="34" charset="0"/>
              <a:buNone/>
            </a:pPr>
            <a:r>
              <a:rPr lang="en-US" dirty="0"/>
              <a:t>Surveys, Analysis, customized to an average value as per levels 1, 2 &amp; 3.</a:t>
            </a:r>
          </a:p>
          <a:p>
            <a:pPr indent="0" algn="just">
              <a:buFont typeface="Arial" panose="020B0604020202020204" pitchFamily="34" charset="0"/>
              <a:buNone/>
            </a:pPr>
            <a:r>
              <a:rPr lang="en-US" dirty="0"/>
              <a:t>Assumed level – 2</a:t>
            </a:r>
          </a:p>
          <a:p>
            <a:pPr indent="0" algn="just">
              <a:buFont typeface="Arial" panose="020B0604020202020204" pitchFamily="34" charset="0"/>
              <a:buNone/>
            </a:pPr>
            <a:endParaRPr lang="en-US" sz="800" dirty="0"/>
          </a:p>
          <a:p>
            <a:pPr indent="0" algn="just">
              <a:buFont typeface="Arial" panose="020B0604020202020204" pitchFamily="34" charset="0"/>
              <a:buNone/>
            </a:pPr>
            <a:r>
              <a:rPr lang="en-US" dirty="0"/>
              <a:t>PO Attainment level will be 80% of direct assessment + 20% of indirect assessment</a:t>
            </a:r>
          </a:p>
          <a:p>
            <a:pPr indent="0" algn="just">
              <a:buFont typeface="Arial" panose="020B0604020202020204" pitchFamily="34" charset="0"/>
              <a:buNone/>
            </a:pPr>
            <a:r>
              <a:rPr lang="en-US" dirty="0"/>
              <a:t>i.e. 1.8 + 0.4 = 2.2</a:t>
            </a:r>
          </a:p>
        </p:txBody>
      </p:sp>
      <p:sp>
        <p:nvSpPr>
          <p:cNvPr id="10" name="Slide Number Placeholder 9">
            <a:extLst>
              <a:ext uri="{FF2B5EF4-FFF2-40B4-BE49-F238E27FC236}">
                <a16:creationId xmlns:a16="http://schemas.microsoft.com/office/drawing/2014/main" id="{15942579-2B25-A408-F32B-1D7D16874C1B}"/>
              </a:ext>
            </a:extLst>
          </p:cNvPr>
          <p:cNvSpPr>
            <a:spLocks noGrp="1"/>
          </p:cNvSpPr>
          <p:nvPr>
            <p:ph type="sldNum" sz="quarter" idx="12"/>
          </p:nvPr>
        </p:nvSpPr>
        <p:spPr/>
        <p:txBody>
          <a:bodyPr/>
          <a:lstStyle/>
          <a:p>
            <a:fld id="{EDD3062B-D212-4AF3-A7A0-B4B3A1568F67}" type="slidenum">
              <a:rPr lang="en-IN" smtClean="0"/>
              <a:t>113</a:t>
            </a:fld>
            <a:endParaRPr lang="en-IN"/>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54735" y="3573145"/>
            <a:ext cx="7837805" cy="706755"/>
          </a:xfrm>
          <a:prstGeom prst="rect">
            <a:avLst/>
          </a:prstGeom>
          <a:noFill/>
        </p:spPr>
        <p:txBody>
          <a:bodyPr wrap="square" rtlCol="0">
            <a:spAutoFit/>
          </a:bodyPr>
          <a:lstStyle/>
          <a:p>
            <a:r>
              <a:rPr lang="en-US" sz="4000" b="1" dirty="0"/>
              <a:t>CO-PO Assessment &amp; Attainment</a:t>
            </a:r>
          </a:p>
        </p:txBody>
      </p:sp>
      <p:sp>
        <p:nvSpPr>
          <p:cNvPr id="14" name="Slide Number Placeholder 13">
            <a:extLst>
              <a:ext uri="{FF2B5EF4-FFF2-40B4-BE49-F238E27FC236}">
                <a16:creationId xmlns:a16="http://schemas.microsoft.com/office/drawing/2014/main" id="{0BAF2411-370B-AF36-3950-D5C3B9F2C3C3}"/>
              </a:ext>
            </a:extLst>
          </p:cNvPr>
          <p:cNvSpPr>
            <a:spLocks noGrp="1"/>
          </p:cNvSpPr>
          <p:nvPr>
            <p:ph type="sldNum" sz="quarter" idx="12"/>
          </p:nvPr>
        </p:nvSpPr>
        <p:spPr/>
        <p:txBody>
          <a:bodyPr/>
          <a:lstStyle/>
          <a:p>
            <a:fld id="{EDD3062B-D212-4AF3-A7A0-B4B3A1568F67}" type="slidenum">
              <a:rPr lang="en-IN" smtClean="0"/>
              <a:t>114</a:t>
            </a:fld>
            <a:endParaRPr lang="en-IN"/>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0" y="7"/>
          <a:ext cx="9143996" cy="6857984"/>
        </p:xfrm>
        <a:graphic>
          <a:graphicData uri="http://schemas.openxmlformats.org/drawingml/2006/table">
            <a:tbl>
              <a:tblPr/>
              <a:tblGrid>
                <a:gridCol w="753061">
                  <a:extLst>
                    <a:ext uri="{9D8B030D-6E8A-4147-A177-3AD203B41FA5}">
                      <a16:colId xmlns:a16="http://schemas.microsoft.com/office/drawing/2014/main" val="20000"/>
                    </a:ext>
                  </a:extLst>
                </a:gridCol>
                <a:gridCol w="227670">
                  <a:extLst>
                    <a:ext uri="{9D8B030D-6E8A-4147-A177-3AD203B41FA5}">
                      <a16:colId xmlns:a16="http://schemas.microsoft.com/office/drawing/2014/main" val="20001"/>
                    </a:ext>
                  </a:extLst>
                </a:gridCol>
                <a:gridCol w="288965">
                  <a:extLst>
                    <a:ext uri="{9D8B030D-6E8A-4147-A177-3AD203B41FA5}">
                      <a16:colId xmlns:a16="http://schemas.microsoft.com/office/drawing/2014/main" val="20002"/>
                    </a:ext>
                  </a:extLst>
                </a:gridCol>
                <a:gridCol w="288965">
                  <a:extLst>
                    <a:ext uri="{9D8B030D-6E8A-4147-A177-3AD203B41FA5}">
                      <a16:colId xmlns:a16="http://schemas.microsoft.com/office/drawing/2014/main" val="20003"/>
                    </a:ext>
                  </a:extLst>
                </a:gridCol>
                <a:gridCol w="288965">
                  <a:extLst>
                    <a:ext uri="{9D8B030D-6E8A-4147-A177-3AD203B41FA5}">
                      <a16:colId xmlns:a16="http://schemas.microsoft.com/office/drawing/2014/main" val="20004"/>
                    </a:ext>
                  </a:extLst>
                </a:gridCol>
                <a:gridCol w="288965">
                  <a:extLst>
                    <a:ext uri="{9D8B030D-6E8A-4147-A177-3AD203B41FA5}">
                      <a16:colId xmlns:a16="http://schemas.microsoft.com/office/drawing/2014/main" val="20005"/>
                    </a:ext>
                  </a:extLst>
                </a:gridCol>
                <a:gridCol w="558228">
                  <a:extLst>
                    <a:ext uri="{9D8B030D-6E8A-4147-A177-3AD203B41FA5}">
                      <a16:colId xmlns:a16="http://schemas.microsoft.com/office/drawing/2014/main" val="20006"/>
                    </a:ext>
                  </a:extLst>
                </a:gridCol>
                <a:gridCol w="288965">
                  <a:extLst>
                    <a:ext uri="{9D8B030D-6E8A-4147-A177-3AD203B41FA5}">
                      <a16:colId xmlns:a16="http://schemas.microsoft.com/office/drawing/2014/main" val="20007"/>
                    </a:ext>
                  </a:extLst>
                </a:gridCol>
                <a:gridCol w="440016">
                  <a:extLst>
                    <a:ext uri="{9D8B030D-6E8A-4147-A177-3AD203B41FA5}">
                      <a16:colId xmlns:a16="http://schemas.microsoft.com/office/drawing/2014/main" val="20008"/>
                    </a:ext>
                  </a:extLst>
                </a:gridCol>
                <a:gridCol w="288965">
                  <a:extLst>
                    <a:ext uri="{9D8B030D-6E8A-4147-A177-3AD203B41FA5}">
                      <a16:colId xmlns:a16="http://schemas.microsoft.com/office/drawing/2014/main" val="20009"/>
                    </a:ext>
                  </a:extLst>
                </a:gridCol>
                <a:gridCol w="288965">
                  <a:extLst>
                    <a:ext uri="{9D8B030D-6E8A-4147-A177-3AD203B41FA5}">
                      <a16:colId xmlns:a16="http://schemas.microsoft.com/office/drawing/2014/main" val="20010"/>
                    </a:ext>
                  </a:extLst>
                </a:gridCol>
                <a:gridCol w="288965">
                  <a:extLst>
                    <a:ext uri="{9D8B030D-6E8A-4147-A177-3AD203B41FA5}">
                      <a16:colId xmlns:a16="http://schemas.microsoft.com/office/drawing/2014/main" val="20011"/>
                    </a:ext>
                  </a:extLst>
                </a:gridCol>
                <a:gridCol w="288965">
                  <a:extLst>
                    <a:ext uri="{9D8B030D-6E8A-4147-A177-3AD203B41FA5}">
                      <a16:colId xmlns:a16="http://schemas.microsoft.com/office/drawing/2014/main" val="20012"/>
                    </a:ext>
                  </a:extLst>
                </a:gridCol>
                <a:gridCol w="288965">
                  <a:extLst>
                    <a:ext uri="{9D8B030D-6E8A-4147-A177-3AD203B41FA5}">
                      <a16:colId xmlns:a16="http://schemas.microsoft.com/office/drawing/2014/main" val="20013"/>
                    </a:ext>
                  </a:extLst>
                </a:gridCol>
                <a:gridCol w="288965">
                  <a:extLst>
                    <a:ext uri="{9D8B030D-6E8A-4147-A177-3AD203B41FA5}">
                      <a16:colId xmlns:a16="http://schemas.microsoft.com/office/drawing/2014/main" val="20014"/>
                    </a:ext>
                  </a:extLst>
                </a:gridCol>
                <a:gridCol w="433449">
                  <a:extLst>
                    <a:ext uri="{9D8B030D-6E8A-4147-A177-3AD203B41FA5}">
                      <a16:colId xmlns:a16="http://schemas.microsoft.com/office/drawing/2014/main" val="20015"/>
                    </a:ext>
                  </a:extLst>
                </a:gridCol>
                <a:gridCol w="288965">
                  <a:extLst>
                    <a:ext uri="{9D8B030D-6E8A-4147-A177-3AD203B41FA5}">
                      <a16:colId xmlns:a16="http://schemas.microsoft.com/office/drawing/2014/main" val="20016"/>
                    </a:ext>
                  </a:extLst>
                </a:gridCol>
                <a:gridCol w="512256">
                  <a:extLst>
                    <a:ext uri="{9D8B030D-6E8A-4147-A177-3AD203B41FA5}">
                      <a16:colId xmlns:a16="http://schemas.microsoft.com/office/drawing/2014/main" val="20017"/>
                    </a:ext>
                  </a:extLst>
                </a:gridCol>
                <a:gridCol w="288965">
                  <a:extLst>
                    <a:ext uri="{9D8B030D-6E8A-4147-A177-3AD203B41FA5}">
                      <a16:colId xmlns:a16="http://schemas.microsoft.com/office/drawing/2014/main" val="20018"/>
                    </a:ext>
                  </a:extLst>
                </a:gridCol>
                <a:gridCol w="288965">
                  <a:extLst>
                    <a:ext uri="{9D8B030D-6E8A-4147-A177-3AD203B41FA5}">
                      <a16:colId xmlns:a16="http://schemas.microsoft.com/office/drawing/2014/main" val="20019"/>
                    </a:ext>
                  </a:extLst>
                </a:gridCol>
                <a:gridCol w="288965">
                  <a:extLst>
                    <a:ext uri="{9D8B030D-6E8A-4147-A177-3AD203B41FA5}">
                      <a16:colId xmlns:a16="http://schemas.microsoft.com/office/drawing/2014/main" val="20020"/>
                    </a:ext>
                  </a:extLst>
                </a:gridCol>
                <a:gridCol w="288965">
                  <a:extLst>
                    <a:ext uri="{9D8B030D-6E8A-4147-A177-3AD203B41FA5}">
                      <a16:colId xmlns:a16="http://schemas.microsoft.com/office/drawing/2014/main" val="20021"/>
                    </a:ext>
                  </a:extLst>
                </a:gridCol>
                <a:gridCol w="288965">
                  <a:extLst>
                    <a:ext uri="{9D8B030D-6E8A-4147-A177-3AD203B41FA5}">
                      <a16:colId xmlns:a16="http://schemas.microsoft.com/office/drawing/2014/main" val="20022"/>
                    </a:ext>
                  </a:extLst>
                </a:gridCol>
                <a:gridCol w="288965">
                  <a:extLst>
                    <a:ext uri="{9D8B030D-6E8A-4147-A177-3AD203B41FA5}">
                      <a16:colId xmlns:a16="http://schemas.microsoft.com/office/drawing/2014/main" val="20023"/>
                    </a:ext>
                  </a:extLst>
                </a:gridCol>
                <a:gridCol w="288965">
                  <a:extLst>
                    <a:ext uri="{9D8B030D-6E8A-4147-A177-3AD203B41FA5}">
                      <a16:colId xmlns:a16="http://schemas.microsoft.com/office/drawing/2014/main" val="20024"/>
                    </a:ext>
                  </a:extLst>
                </a:gridCol>
                <a:gridCol w="440016">
                  <a:extLst>
                    <a:ext uri="{9D8B030D-6E8A-4147-A177-3AD203B41FA5}">
                      <a16:colId xmlns:a16="http://schemas.microsoft.com/office/drawing/2014/main" val="20025"/>
                    </a:ext>
                  </a:extLst>
                </a:gridCol>
                <a:gridCol w="288965">
                  <a:extLst>
                    <a:ext uri="{9D8B030D-6E8A-4147-A177-3AD203B41FA5}">
                      <a16:colId xmlns:a16="http://schemas.microsoft.com/office/drawing/2014/main" val="20026"/>
                    </a:ext>
                  </a:extLst>
                </a:gridCol>
              </a:tblGrid>
              <a:tr h="223581">
                <a:tc>
                  <a:txBody>
                    <a:bodyPr/>
                    <a:lstStyle/>
                    <a:p>
                      <a:pPr algn="l" fontAlgn="ctr"/>
                      <a:r>
                        <a:rPr lang="en-US" sz="1000" b="1" i="0" u="none" strike="noStrike" dirty="0">
                          <a:solidFill>
                            <a:srgbClr val="000000"/>
                          </a:solidFill>
                          <a:latin typeface="Calibri" panose="020F0502020204030204" charset="0"/>
                          <a:cs typeface="Calibri" panose="020F0502020204030204" charset="0"/>
                        </a:rPr>
                        <a:t>S. No.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en-US" sz="1000" b="1" i="0" u="none" strike="noStrike">
                          <a:solidFill>
                            <a:srgbClr val="000000"/>
                          </a:solidFill>
                          <a:latin typeface="Calibri" panose="020F0502020204030204" charset="0"/>
                          <a:cs typeface="Calibri" panose="020F0502020204030204" charset="0"/>
                        </a:rPr>
                        <a:t>Mid  Sem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fontAlgn="ctr"/>
                      <a:r>
                        <a:rPr lang="en-US" sz="1000" b="1" i="0" u="none" strike="noStrike">
                          <a:solidFill>
                            <a:srgbClr val="000000"/>
                          </a:solidFill>
                          <a:latin typeface="Calibri" panose="020F0502020204030204" charset="0"/>
                          <a:cs typeface="Calibri" panose="020F0502020204030204" charset="0"/>
                        </a:rPr>
                        <a:t>Mid  Sem - 2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fontAlgn="ctr"/>
                      <a:r>
                        <a:rPr lang="en-US" sz="1000" b="1" i="0" u="none" strike="noStrike">
                          <a:solidFill>
                            <a:srgbClr val="000000"/>
                          </a:solidFill>
                          <a:latin typeface="Calibri" panose="020F0502020204030204" charset="0"/>
                          <a:cs typeface="Calibri" panose="020F0502020204030204" charset="0"/>
                        </a:rPr>
                        <a:t>Quiz</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fontAlgn="ctr"/>
                      <a:r>
                        <a:rPr lang="en-US" sz="1000" b="1" i="0" u="none" strike="noStrike">
                          <a:solidFill>
                            <a:srgbClr val="000000"/>
                          </a:solidFill>
                          <a:latin typeface="Calibri" panose="020F0502020204030204" charset="0"/>
                          <a:cs typeface="Calibri" panose="020F0502020204030204" charset="0"/>
                        </a:rPr>
                        <a:t>Assignment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fontAlgn="ctr"/>
                      <a:r>
                        <a:rPr lang="en-US" sz="1000" b="1" i="0" u="none" strike="noStrike">
                          <a:solidFill>
                            <a:srgbClr val="000000"/>
                          </a:solidFill>
                          <a:latin typeface="Calibri" panose="020F0502020204030204" charset="0"/>
                          <a:cs typeface="Calibri" panose="020F0502020204030204" charset="0"/>
                        </a:rPr>
                        <a:t>End Sem Exam</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8476">
                <a:tc>
                  <a:txBody>
                    <a:bodyPr/>
                    <a:lstStyle/>
                    <a:p>
                      <a:pPr algn="l" fontAlgn="ctr"/>
                      <a:r>
                        <a:rPr lang="en-US" sz="1000" b="0" i="0" u="none" strike="noStrike">
                          <a:solidFill>
                            <a:srgbClr val="000000"/>
                          </a:solidFill>
                          <a:latin typeface="Calibri" panose="020F0502020204030204" charset="0"/>
                          <a:cs typeface="Calibri" panose="020F0502020204030204" charset="0"/>
                        </a:rPr>
                        <a:t>Count of Students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D0D0D"/>
                          </a:solidFill>
                          <a:latin typeface="Calibri" panose="020F0502020204030204" charset="0"/>
                          <a:cs typeface="Calibri" panose="020F050202020403020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CO-5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01"/>
                  </a:ext>
                </a:extLst>
              </a:tr>
              <a:tr h="159238">
                <a:tc>
                  <a:txBody>
                    <a:bodyPr/>
                    <a:lstStyle/>
                    <a:p>
                      <a:pPr algn="l"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02"/>
                  </a:ext>
                </a:extLst>
              </a:tr>
              <a:tr h="318476">
                <a:tc>
                  <a:txBody>
                    <a:bodyPr/>
                    <a:lstStyle/>
                    <a:p>
                      <a:pPr algn="l" fontAlgn="ctr"/>
                      <a:r>
                        <a:rPr lang="en-US" sz="1000" b="1" i="0" u="none" strike="noStrike">
                          <a:solidFill>
                            <a:srgbClr val="000000"/>
                          </a:solidFill>
                          <a:latin typeface="Calibri" panose="020F0502020204030204" charset="0"/>
                          <a:cs typeface="Calibri" panose="020F0502020204030204" charset="0"/>
                        </a:rPr>
                        <a:t>Max marks allotted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10.5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03"/>
                  </a:ext>
                </a:extLst>
              </a:tr>
              <a:tr h="366425">
                <a:tc>
                  <a:txBody>
                    <a:bodyPr/>
                    <a:lstStyle/>
                    <a:p>
                      <a:pPr algn="l" fontAlgn="ctr"/>
                      <a:r>
                        <a:rPr lang="en-US" sz="1000" b="0" i="0" u="none" strike="noStrike">
                          <a:solidFill>
                            <a:srgbClr val="000000"/>
                          </a:solidFill>
                          <a:latin typeface="Calibri" panose="020F0502020204030204" charset="0"/>
                          <a:cs typeface="Calibri" panose="020F0502020204030204" charset="0"/>
                        </a:rPr>
                        <a:t>Target Value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libri" panose="020F0502020204030204" charset="0"/>
                          <a:cs typeface="Calibri" panose="020F0502020204030204" charset="0"/>
                        </a:rPr>
                        <a:t>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583"/>
                    </a:solidFill>
                  </a:tcPr>
                </a:tc>
                <a:tc>
                  <a:txBody>
                    <a:bodyPr/>
                    <a:lstStyle/>
                    <a:p>
                      <a:pPr algn="ctr" fontAlgn="ctr"/>
                      <a:r>
                        <a:rPr lang="en-US" sz="1000" b="0" i="0" u="none" strike="noStrike" dirty="0">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C27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C27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58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C27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C27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A77"/>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A77"/>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A77"/>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A77"/>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A77"/>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A77"/>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FD07F"/>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182"/>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BD38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97E"/>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10004"/>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05"/>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dirty="0">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06"/>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07"/>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08"/>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09"/>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10"/>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11"/>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12"/>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dirty="0">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13"/>
                  </a:ext>
                </a:extLst>
              </a:tr>
              <a:tr h="159238">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14"/>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15"/>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16"/>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17"/>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18"/>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19"/>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20"/>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21"/>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22"/>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23"/>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24"/>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25"/>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26"/>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27"/>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dirty="0">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28"/>
                  </a:ext>
                </a:extLst>
              </a:tr>
              <a:tr h="167685">
                <a:tc>
                  <a:txBody>
                    <a:bodyPr/>
                    <a:lstStyle/>
                    <a:p>
                      <a:pPr algn="ctr" fontAlgn="ctr"/>
                      <a:r>
                        <a:rPr lang="en-US" sz="1000" b="0" i="0" u="none" strike="noStrike">
                          <a:solidFill>
                            <a:srgbClr val="000000"/>
                          </a:solidFill>
                          <a:latin typeface="Calibri" panose="020F0502020204030204" charset="0"/>
                          <a:cs typeface="Calibri" panose="020F050202020403020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29"/>
                  </a:ext>
                </a:extLst>
              </a:tr>
              <a:tr h="584576">
                <a:tc gridSpan="2">
                  <a:txBody>
                    <a:bodyPr/>
                    <a:lstStyle/>
                    <a:p>
                      <a:pPr algn="l" fontAlgn="ctr"/>
                      <a:r>
                        <a:rPr lang="en-US" sz="1000" b="0" i="0" u="none" strike="noStrike">
                          <a:solidFill>
                            <a:srgbClr val="000000"/>
                          </a:solidFill>
                          <a:latin typeface="Calibri" panose="020F0502020204030204" charset="0"/>
                          <a:cs typeface="Calibri" panose="020F0502020204030204" charset="0"/>
                        </a:rPr>
                        <a:t>No. of Students Scored More Than Target Value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30"/>
                  </a:ext>
                </a:extLst>
              </a:tr>
              <a:tr h="192529">
                <a:tc gridSpan="2">
                  <a:txBody>
                    <a:bodyPr/>
                    <a:lstStyle/>
                    <a:p>
                      <a:pPr algn="l" fontAlgn="ctr"/>
                      <a:r>
                        <a:rPr lang="en-US" sz="1000" b="0" i="0" u="none" strike="noStrike">
                          <a:solidFill>
                            <a:srgbClr val="000000"/>
                          </a:solidFill>
                          <a:latin typeface="Calibri" panose="020F0502020204030204" charset="0"/>
                          <a:cs typeface="Calibri" panose="020F0502020204030204" charset="0"/>
                        </a:rPr>
                        <a:t>CO - Attainment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31"/>
                  </a:ext>
                </a:extLst>
              </a:tr>
              <a:tr h="192529">
                <a:tc gridSpan="2">
                  <a:txBody>
                    <a:bodyPr/>
                    <a:lstStyle/>
                    <a:p>
                      <a:pPr algn="l" fontAlgn="ctr"/>
                      <a:r>
                        <a:rPr lang="en-US" sz="1000" b="0" i="0" u="none" strike="noStrike">
                          <a:solidFill>
                            <a:srgbClr val="000000"/>
                          </a:solidFill>
                          <a:latin typeface="Calibri" panose="020F0502020204030204" charset="0"/>
                          <a:cs typeface="Calibri" panose="020F0502020204030204" charset="0"/>
                        </a:rPr>
                        <a:t>% Attainment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extLst>
                  <a:ext uri="{0D108BD9-81ED-4DB2-BD59-A6C34878D82A}">
                    <a16:rowId xmlns:a16="http://schemas.microsoft.com/office/drawing/2014/main" val="10032"/>
                  </a:ext>
                </a:extLst>
              </a:tr>
              <a:tr h="318476">
                <a:tc gridSpan="2">
                  <a:txBody>
                    <a:bodyPr/>
                    <a:lstStyle/>
                    <a:p>
                      <a:pPr algn="l" fontAlgn="ctr"/>
                      <a:r>
                        <a:rPr lang="en-US" sz="1000" b="0" i="0" u="none" strike="noStrike">
                          <a:solidFill>
                            <a:srgbClr val="000000"/>
                          </a:solidFill>
                          <a:latin typeface="Calibri" panose="020F0502020204030204" charset="0"/>
                          <a:cs typeface="Calibri" panose="020F0502020204030204" charset="0"/>
                        </a:rPr>
                        <a:t>Level of Attainment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47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47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473"/>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F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F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sz="1000" b="0" i="0" u="none" strike="noStrike" dirty="0">
                          <a:solidFill>
                            <a:srgbClr val="000000"/>
                          </a:solidFill>
                          <a:latin typeface="Calibri" panose="020F0502020204030204" charset="0"/>
                          <a:cs typeface="Calibri" panose="020F050202020403020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10033"/>
                  </a:ext>
                </a:extLst>
              </a:tr>
            </a:tbl>
          </a:graphicData>
        </a:graphic>
      </p:graphicFrame>
      <p:sp>
        <p:nvSpPr>
          <p:cNvPr id="14" name="Slide Number Placeholder 13">
            <a:extLst>
              <a:ext uri="{FF2B5EF4-FFF2-40B4-BE49-F238E27FC236}">
                <a16:creationId xmlns:a16="http://schemas.microsoft.com/office/drawing/2014/main" id="{9FB8387B-B36A-6108-B4C3-F13660EEA722}"/>
              </a:ext>
            </a:extLst>
          </p:cNvPr>
          <p:cNvSpPr>
            <a:spLocks noGrp="1"/>
          </p:cNvSpPr>
          <p:nvPr>
            <p:ph type="sldNum" sz="quarter" idx="12"/>
          </p:nvPr>
        </p:nvSpPr>
        <p:spPr/>
        <p:txBody>
          <a:bodyPr/>
          <a:lstStyle/>
          <a:p>
            <a:fld id="{EDD3062B-D212-4AF3-A7A0-B4B3A1568F67}" type="slidenum">
              <a:rPr lang="en-IN" smtClean="0"/>
              <a:t>115</a:t>
            </a:fld>
            <a:endParaRPr lang="en-IN"/>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 y="5"/>
          <a:ext cx="9144002" cy="6857989"/>
        </p:xfrm>
        <a:graphic>
          <a:graphicData uri="http://schemas.openxmlformats.org/drawingml/2006/table">
            <a:tbl>
              <a:tblPr/>
              <a:tblGrid>
                <a:gridCol w="731520">
                  <a:extLst>
                    <a:ext uri="{9D8B030D-6E8A-4147-A177-3AD203B41FA5}">
                      <a16:colId xmlns:a16="http://schemas.microsoft.com/office/drawing/2014/main" val="20000"/>
                    </a:ext>
                  </a:extLst>
                </a:gridCol>
                <a:gridCol w="431597">
                  <a:extLst>
                    <a:ext uri="{9D8B030D-6E8A-4147-A177-3AD203B41FA5}">
                      <a16:colId xmlns:a16="http://schemas.microsoft.com/office/drawing/2014/main" val="20001"/>
                    </a:ext>
                  </a:extLst>
                </a:gridCol>
                <a:gridCol w="431597">
                  <a:extLst>
                    <a:ext uri="{9D8B030D-6E8A-4147-A177-3AD203B41FA5}">
                      <a16:colId xmlns:a16="http://schemas.microsoft.com/office/drawing/2014/main" val="20002"/>
                    </a:ext>
                  </a:extLst>
                </a:gridCol>
                <a:gridCol w="431597">
                  <a:extLst>
                    <a:ext uri="{9D8B030D-6E8A-4147-A177-3AD203B41FA5}">
                      <a16:colId xmlns:a16="http://schemas.microsoft.com/office/drawing/2014/main" val="20003"/>
                    </a:ext>
                  </a:extLst>
                </a:gridCol>
                <a:gridCol w="380392">
                  <a:extLst>
                    <a:ext uri="{9D8B030D-6E8A-4147-A177-3AD203B41FA5}">
                      <a16:colId xmlns:a16="http://schemas.microsoft.com/office/drawing/2014/main" val="20004"/>
                    </a:ext>
                  </a:extLst>
                </a:gridCol>
                <a:gridCol w="741273">
                  <a:extLst>
                    <a:ext uri="{9D8B030D-6E8A-4147-A177-3AD203B41FA5}">
                      <a16:colId xmlns:a16="http://schemas.microsoft.com/office/drawing/2014/main" val="20005"/>
                    </a:ext>
                  </a:extLst>
                </a:gridCol>
                <a:gridCol w="943661">
                  <a:extLst>
                    <a:ext uri="{9D8B030D-6E8A-4147-A177-3AD203B41FA5}">
                      <a16:colId xmlns:a16="http://schemas.microsoft.com/office/drawing/2014/main" val="20006"/>
                    </a:ext>
                  </a:extLst>
                </a:gridCol>
                <a:gridCol w="243840">
                  <a:extLst>
                    <a:ext uri="{9D8B030D-6E8A-4147-A177-3AD203B41FA5}">
                      <a16:colId xmlns:a16="http://schemas.microsoft.com/office/drawing/2014/main" val="20007"/>
                    </a:ext>
                  </a:extLst>
                </a:gridCol>
                <a:gridCol w="731520">
                  <a:extLst>
                    <a:ext uri="{9D8B030D-6E8A-4147-A177-3AD203B41FA5}">
                      <a16:colId xmlns:a16="http://schemas.microsoft.com/office/drawing/2014/main" val="20008"/>
                    </a:ext>
                  </a:extLst>
                </a:gridCol>
                <a:gridCol w="431597">
                  <a:extLst>
                    <a:ext uri="{9D8B030D-6E8A-4147-A177-3AD203B41FA5}">
                      <a16:colId xmlns:a16="http://schemas.microsoft.com/office/drawing/2014/main" val="20009"/>
                    </a:ext>
                  </a:extLst>
                </a:gridCol>
                <a:gridCol w="431597">
                  <a:extLst>
                    <a:ext uri="{9D8B030D-6E8A-4147-A177-3AD203B41FA5}">
                      <a16:colId xmlns:a16="http://schemas.microsoft.com/office/drawing/2014/main" val="20010"/>
                    </a:ext>
                  </a:extLst>
                </a:gridCol>
                <a:gridCol w="431597">
                  <a:extLst>
                    <a:ext uri="{9D8B030D-6E8A-4147-A177-3AD203B41FA5}">
                      <a16:colId xmlns:a16="http://schemas.microsoft.com/office/drawing/2014/main" val="20011"/>
                    </a:ext>
                  </a:extLst>
                </a:gridCol>
                <a:gridCol w="292608">
                  <a:extLst>
                    <a:ext uri="{9D8B030D-6E8A-4147-A177-3AD203B41FA5}">
                      <a16:colId xmlns:a16="http://schemas.microsoft.com/office/drawing/2014/main" val="20012"/>
                    </a:ext>
                  </a:extLst>
                </a:gridCol>
                <a:gridCol w="741273">
                  <a:extLst>
                    <a:ext uri="{9D8B030D-6E8A-4147-A177-3AD203B41FA5}">
                      <a16:colId xmlns:a16="http://schemas.microsoft.com/office/drawing/2014/main" val="20013"/>
                    </a:ext>
                  </a:extLst>
                </a:gridCol>
                <a:gridCol w="431597">
                  <a:extLst>
                    <a:ext uri="{9D8B030D-6E8A-4147-A177-3AD203B41FA5}">
                      <a16:colId xmlns:a16="http://schemas.microsoft.com/office/drawing/2014/main" val="20014"/>
                    </a:ext>
                  </a:extLst>
                </a:gridCol>
                <a:gridCol w="341376">
                  <a:extLst>
                    <a:ext uri="{9D8B030D-6E8A-4147-A177-3AD203B41FA5}">
                      <a16:colId xmlns:a16="http://schemas.microsoft.com/office/drawing/2014/main" val="20015"/>
                    </a:ext>
                  </a:extLst>
                </a:gridCol>
                <a:gridCol w="438912">
                  <a:extLst>
                    <a:ext uri="{9D8B030D-6E8A-4147-A177-3AD203B41FA5}">
                      <a16:colId xmlns:a16="http://schemas.microsoft.com/office/drawing/2014/main" val="20016"/>
                    </a:ext>
                  </a:extLst>
                </a:gridCol>
                <a:gridCol w="536448">
                  <a:extLst>
                    <a:ext uri="{9D8B030D-6E8A-4147-A177-3AD203B41FA5}">
                      <a16:colId xmlns:a16="http://schemas.microsoft.com/office/drawing/2014/main" val="20017"/>
                    </a:ext>
                  </a:extLst>
                </a:gridCol>
              </a:tblGrid>
              <a:tr h="281835">
                <a:tc gridSpan="4">
                  <a:txBody>
                    <a:bodyPr/>
                    <a:lstStyle/>
                    <a:p>
                      <a:pPr algn="ctr" fontAlgn="ctr"/>
                      <a:r>
                        <a:rPr lang="en-US" sz="1000" b="0" i="0" u="none" strike="noStrike" dirty="0">
                          <a:latin typeface="+mn-lt"/>
                        </a:rPr>
                        <a:t>Direct attainment %</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0" i="0" u="none" strike="noStrike">
                          <a:latin typeface="+mn-lt"/>
                        </a:rPr>
                        <a:t>Indirect attainment %</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hMerge="1">
                  <a:txBody>
                    <a:bodyPr/>
                    <a:lstStyle/>
                    <a:p>
                      <a:endParaRPr lang="en-US"/>
                    </a:p>
                  </a:txBody>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000" b="0" i="0" u="none" strike="noStrike">
                          <a:latin typeface="+mn-lt"/>
                        </a:rPr>
                        <a:t>Total attainment %</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000" b="0" i="0" u="none" strike="noStrike">
                          <a:latin typeface="+mn-lt"/>
                        </a:rPr>
                        <a:t>Course Attainment % Analysis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86454">
                <a:tc>
                  <a:txBody>
                    <a:bodyPr/>
                    <a:lstStyle/>
                    <a:p>
                      <a:pPr algn="ctr" fontAlgn="ctr"/>
                      <a:r>
                        <a:rPr lang="en-US" sz="1000" b="0" i="0" u="none" strike="noStrike" dirty="0">
                          <a:latin typeface="+mn-lt"/>
                        </a:rPr>
                        <a:t>CO No.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CIE</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F1DD"/>
                    </a:solidFill>
                  </a:tcPr>
                </a:tc>
                <a:tc>
                  <a:txBody>
                    <a:bodyPr/>
                    <a:lstStyle/>
                    <a:p>
                      <a:pPr algn="ctr" fontAlgn="ctr"/>
                      <a:r>
                        <a:rPr lang="en-US" sz="1000" b="0" i="0" u="none" strike="noStrike">
                          <a:latin typeface="+mn-lt"/>
                        </a:rPr>
                        <a:t>SEE</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0"/>
                    </a:solidFill>
                  </a:tcPr>
                </a:tc>
                <a:tc>
                  <a:txBody>
                    <a:bodyPr/>
                    <a:lstStyle/>
                    <a:p>
                      <a:pPr algn="ctr" fontAlgn="ctr"/>
                      <a:r>
                        <a:rPr lang="en-US" sz="1000" b="0" i="0" u="none" strike="noStrike">
                          <a:latin typeface="+mn-lt"/>
                        </a:rPr>
                        <a:t>Total</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D4B4"/>
                    </a:solidFill>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CO No.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Course End Survey</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endParaRPr lang="en-US" sz="1000" b="0" i="0" u="none" strike="noStrike" dirty="0">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CO No.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Direct</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F1DD"/>
                    </a:solidFill>
                  </a:tcPr>
                </a:tc>
                <a:tc>
                  <a:txBody>
                    <a:bodyPr/>
                    <a:lstStyle/>
                    <a:p>
                      <a:pPr algn="ctr" fontAlgn="ctr"/>
                      <a:r>
                        <a:rPr lang="en-US" sz="1000" b="0" i="0" u="none" strike="noStrike">
                          <a:latin typeface="+mn-lt"/>
                        </a:rPr>
                        <a:t>Indirect</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0"/>
                    </a:solidFill>
                  </a:tcPr>
                </a:tc>
                <a:tc>
                  <a:txBody>
                    <a:bodyPr/>
                    <a:lstStyle/>
                    <a:p>
                      <a:pPr algn="ctr" fontAlgn="ctr"/>
                      <a:r>
                        <a:rPr lang="en-US" sz="1000" b="0" i="0" u="none" strike="noStrike">
                          <a:latin typeface="+mn-lt"/>
                        </a:rPr>
                        <a:t>Total</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D4B4"/>
                    </a:solidFill>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CO No.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CO Average</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fontAlgn="ctr"/>
                      <a:r>
                        <a:rPr lang="en-US" sz="1000" b="0" i="0" u="none" strike="noStrike">
                          <a:latin typeface="+mn-lt"/>
                        </a:rPr>
                        <a:t>CO Target</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fontAlgn="ctr"/>
                      <a:r>
                        <a:rPr lang="en-US" sz="1000" b="0" i="0" u="none" strike="noStrike">
                          <a:latin typeface="+mn-lt"/>
                        </a:rPr>
                        <a:t>Attained</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fontAlgn="ctr"/>
                      <a:r>
                        <a:rPr lang="en-US" sz="1000" b="0" i="0" u="none" strike="noStrike">
                          <a:latin typeface="+mn-lt"/>
                        </a:rPr>
                        <a:t>Target Achieved</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01"/>
                  </a:ext>
                </a:extLst>
              </a:tr>
              <a:tr h="281835">
                <a:tc>
                  <a:txBody>
                    <a:bodyPr/>
                    <a:lstStyle/>
                    <a:p>
                      <a:pPr algn="ctr" fontAlgn="ctr"/>
                      <a:r>
                        <a:rPr lang="en-US" sz="1000" b="0" i="0" u="none" strike="noStrike">
                          <a:latin typeface="+mn-lt"/>
                        </a:rPr>
                        <a:t>C126.1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93.88</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55.91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71.10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86.33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71.10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86.33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74.15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100.00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74.15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1835">
                <a:tc>
                  <a:txBody>
                    <a:bodyPr/>
                    <a:lstStyle/>
                    <a:p>
                      <a:pPr algn="ctr" fontAlgn="ctr"/>
                      <a:r>
                        <a:rPr lang="en-US" sz="1000" b="0" i="0" u="none" strike="noStrike">
                          <a:latin typeface="+mn-lt"/>
                        </a:rPr>
                        <a:t>C126.2</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91.83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89.71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90.56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C126.2</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91.00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C126.2</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90.56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91.00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90.64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C126.2</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100.00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90.64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1835">
                <a:tc>
                  <a:txBody>
                    <a:bodyPr/>
                    <a:lstStyle/>
                    <a:p>
                      <a:pPr algn="ctr" fontAlgn="ctr"/>
                      <a:r>
                        <a:rPr lang="en-US" sz="1000" b="0" i="0" u="none" strike="noStrike">
                          <a:latin typeface="+mn-lt"/>
                        </a:rPr>
                        <a:t>C126.3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68.69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88.89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80.81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90.33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80.81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90.33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82.72</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100.00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82.72</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1835">
                <a:tc>
                  <a:txBody>
                    <a:bodyPr/>
                    <a:lstStyle/>
                    <a:p>
                      <a:pPr algn="ctr" fontAlgn="ctr"/>
                      <a:r>
                        <a:rPr lang="en-US" sz="1000" b="0" i="0" u="none" strike="noStrike">
                          <a:latin typeface="+mn-lt"/>
                        </a:rPr>
                        <a:t>C126.4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94.48</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97.44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96.26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dirty="0">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89.00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96.26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89.00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94.80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100.00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94.80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1835">
                <a:tc>
                  <a:txBody>
                    <a:bodyPr/>
                    <a:lstStyle/>
                    <a:p>
                      <a:pPr algn="ctr" fontAlgn="ctr"/>
                      <a:r>
                        <a:rPr lang="en-US" sz="1000" b="0" i="0" u="none" strike="noStrike">
                          <a:latin typeface="+mn-lt"/>
                        </a:rPr>
                        <a:t>C126.5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88.09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100.00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95.23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89.00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95.23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89.00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93.99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100.00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93.99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81835">
                <a:tc>
                  <a:txBody>
                    <a:bodyPr/>
                    <a:lstStyle/>
                    <a:p>
                      <a:pPr algn="ctr" fontAlgn="ctr"/>
                      <a:r>
                        <a:rPr lang="en-US" sz="1000" b="0" i="0" u="none" strike="noStrike">
                          <a:latin typeface="+mn-lt"/>
                        </a:rPr>
                        <a:t>C126.6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64.97</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79.31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73.58</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91.67</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73.58</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91.67</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77.19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100.00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77.19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28778">
                <a:tc>
                  <a:txBody>
                    <a:bodyPr/>
                    <a:lstStyle/>
                    <a:p>
                      <a:pPr algn="ctr" fontAlgn="ctr"/>
                      <a:r>
                        <a:rPr lang="en-US" sz="1000" b="0" i="0" u="none" strike="noStrike">
                          <a:latin typeface="+mn-lt"/>
                        </a:rPr>
                        <a:t>Average of CO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83.66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85.21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84.59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Average of CO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89.56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Average of CO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84.59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89.56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85.58</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Average of CO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100.00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70.00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85.58</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81835">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dirty="0">
                        <a:latin typeface="+mn-lt"/>
                      </a:endParaRPr>
                    </a:p>
                  </a:txBody>
                  <a:tcPr marL="4885" marR="4885" marT="4885" marB="0" anchor="ctr">
                    <a:lnL>
                      <a:noFill/>
                    </a:lnL>
                    <a:lnR>
                      <a:noFill/>
                    </a:lnR>
                    <a:lnT>
                      <a:noFill/>
                    </a:lnT>
                    <a:lnB>
                      <a:noFill/>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a:noFill/>
                    </a:lnT>
                    <a:lnB>
                      <a:noFill/>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a:noFill/>
                    </a:lnT>
                    <a:lnB>
                      <a:noFill/>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81835">
                <a:tc gridSpan="4">
                  <a:txBody>
                    <a:bodyPr/>
                    <a:lstStyle/>
                    <a:p>
                      <a:pPr algn="ctr" fontAlgn="ctr"/>
                      <a:r>
                        <a:rPr lang="en-US" sz="1000" b="0" i="0" u="none" strike="noStrike">
                          <a:latin typeface="+mn-lt"/>
                        </a:rPr>
                        <a:t>Direct attainment level</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0" i="0" u="none" strike="noStrike">
                          <a:latin typeface="+mn-lt"/>
                        </a:rPr>
                        <a:t>Indirect attainment level</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hMerge="1">
                  <a:txBody>
                    <a:bodyPr/>
                    <a:lstStyle/>
                    <a:p>
                      <a:endParaRPr lang="en-US"/>
                    </a:p>
                  </a:txBody>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000" b="0" i="0" u="none" strike="noStrike">
                          <a:latin typeface="+mn-lt"/>
                        </a:rPr>
                        <a:t>Total attainment level</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000" b="0" i="0" u="none" strike="noStrike">
                          <a:latin typeface="+mn-lt"/>
                        </a:rPr>
                        <a:t>Course Attainment Levels Analysis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786454">
                <a:tc>
                  <a:txBody>
                    <a:bodyPr/>
                    <a:lstStyle/>
                    <a:p>
                      <a:pPr algn="ctr" fontAlgn="ctr"/>
                      <a:r>
                        <a:rPr lang="en-US" sz="1000" b="0" i="0" u="none" strike="noStrike">
                          <a:latin typeface="+mn-lt"/>
                        </a:rPr>
                        <a:t>CO No.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CIE</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F1DD"/>
                    </a:solidFill>
                  </a:tcPr>
                </a:tc>
                <a:tc>
                  <a:txBody>
                    <a:bodyPr/>
                    <a:lstStyle/>
                    <a:p>
                      <a:pPr algn="ctr" fontAlgn="ctr"/>
                      <a:r>
                        <a:rPr lang="en-US" sz="1000" b="0" i="0" u="none" strike="noStrike">
                          <a:latin typeface="+mn-lt"/>
                        </a:rPr>
                        <a:t>SEE</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0"/>
                    </a:solidFill>
                  </a:tcPr>
                </a:tc>
                <a:tc>
                  <a:txBody>
                    <a:bodyPr/>
                    <a:lstStyle/>
                    <a:p>
                      <a:pPr algn="ctr" fontAlgn="ctr"/>
                      <a:r>
                        <a:rPr lang="en-US" sz="1000" b="0" i="0" u="none" strike="noStrike">
                          <a:latin typeface="+mn-lt"/>
                        </a:rPr>
                        <a:t>Total</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D4B4"/>
                    </a:solidFill>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CO No.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Course End Survey</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CO No.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Direct</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F1DD"/>
                    </a:solidFill>
                  </a:tcPr>
                </a:tc>
                <a:tc>
                  <a:txBody>
                    <a:bodyPr/>
                    <a:lstStyle/>
                    <a:p>
                      <a:pPr algn="ctr" fontAlgn="ctr"/>
                      <a:r>
                        <a:rPr lang="en-US" sz="1000" b="0" i="0" u="none" strike="noStrike">
                          <a:latin typeface="+mn-lt"/>
                        </a:rPr>
                        <a:t>Indirect</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0"/>
                    </a:solidFill>
                  </a:tcPr>
                </a:tc>
                <a:tc>
                  <a:txBody>
                    <a:bodyPr/>
                    <a:lstStyle/>
                    <a:p>
                      <a:pPr algn="ctr" fontAlgn="ctr"/>
                      <a:r>
                        <a:rPr lang="en-US" sz="1000" b="0" i="0" u="none" strike="noStrike">
                          <a:latin typeface="+mn-lt"/>
                        </a:rPr>
                        <a:t>Total</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D4B4"/>
                    </a:solidFill>
                  </a:tcPr>
                </a:tc>
                <a:tc>
                  <a:txBody>
                    <a:bodyPr/>
                    <a:lstStyle/>
                    <a:p>
                      <a:pPr algn="ctr" fontAlgn="ctr"/>
                      <a:endParaRPr lang="en-US" sz="1000" b="0" i="0" u="none" strike="noStrike" dirty="0">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CO No.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CO Average</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fontAlgn="ctr"/>
                      <a:r>
                        <a:rPr lang="en-US" sz="1000" b="0" i="0" u="none" strike="noStrike">
                          <a:latin typeface="+mn-lt"/>
                        </a:rPr>
                        <a:t>CO Target</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fontAlgn="ctr"/>
                      <a:r>
                        <a:rPr lang="en-US" sz="1000" b="0" i="0" u="none" strike="noStrike">
                          <a:latin typeface="+mn-lt"/>
                        </a:rPr>
                        <a:t>Attained</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fontAlgn="ctr"/>
                      <a:r>
                        <a:rPr lang="en-US" sz="1000" b="0" i="0" u="none" strike="noStrike">
                          <a:latin typeface="+mn-lt"/>
                        </a:rPr>
                        <a:t>Target Achieved</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11"/>
                  </a:ext>
                </a:extLst>
              </a:tr>
              <a:tr h="281835">
                <a:tc>
                  <a:txBody>
                    <a:bodyPr/>
                    <a:lstStyle/>
                    <a:p>
                      <a:pPr algn="ctr" fontAlgn="ctr"/>
                      <a:r>
                        <a:rPr lang="en-US" sz="1000" b="0" i="0" u="none" strike="noStrike">
                          <a:latin typeface="+mn-lt"/>
                        </a:rPr>
                        <a:t>C126.1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3.0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1.0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1.80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2.59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1.80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2.59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1.96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3.00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2.10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1.96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NO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81835">
                <a:tc>
                  <a:txBody>
                    <a:bodyPr/>
                    <a:lstStyle/>
                    <a:p>
                      <a:pPr algn="ctr" fontAlgn="ctr"/>
                      <a:r>
                        <a:rPr lang="en-US" sz="1000" b="0" i="0" u="none" strike="noStrike">
                          <a:latin typeface="+mn-lt"/>
                        </a:rPr>
                        <a:t>C126.2</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3.0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3.0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3.00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C126.2</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2.73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C126.2</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3.00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2.73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2.95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C126.2</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3.00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2.10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2.95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81835">
                <a:tc>
                  <a:txBody>
                    <a:bodyPr/>
                    <a:lstStyle/>
                    <a:p>
                      <a:pPr algn="ctr" fontAlgn="ctr"/>
                      <a:r>
                        <a:rPr lang="en-US" sz="1000" b="0" i="0" u="none" strike="noStrike">
                          <a:latin typeface="+mn-lt"/>
                        </a:rPr>
                        <a:t>C126.3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1.0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3.0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2.20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2.71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2.20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2.71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2.30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3.00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2.10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2.30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81835">
                <a:tc>
                  <a:txBody>
                    <a:bodyPr/>
                    <a:lstStyle/>
                    <a:p>
                      <a:pPr algn="ctr" fontAlgn="ctr"/>
                      <a:r>
                        <a:rPr lang="en-US" sz="1000" b="0" i="0" u="none" strike="noStrike">
                          <a:latin typeface="+mn-lt"/>
                        </a:rPr>
                        <a:t>C126.4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3.0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3.0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3.00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2.67</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3.00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2.67</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2.93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2.40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1.68</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2.93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81835">
                <a:tc>
                  <a:txBody>
                    <a:bodyPr/>
                    <a:lstStyle/>
                    <a:p>
                      <a:pPr algn="ctr" fontAlgn="ctr"/>
                      <a:r>
                        <a:rPr lang="en-US" sz="1000" b="0" i="0" u="none" strike="noStrike">
                          <a:latin typeface="+mn-lt"/>
                        </a:rPr>
                        <a:t>C126.5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3.0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3.0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3.00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2.67</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3.00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2.67</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2.93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2.20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1.54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2.93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81835">
                <a:tc>
                  <a:txBody>
                    <a:bodyPr/>
                    <a:lstStyle/>
                    <a:p>
                      <a:pPr algn="ctr" fontAlgn="ctr"/>
                      <a:r>
                        <a:rPr lang="en-US" sz="1000" b="0" i="0" u="none" strike="noStrike">
                          <a:latin typeface="+mn-lt"/>
                        </a:rPr>
                        <a:t>C126.6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1.0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3.0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2.20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2.75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2.20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2.75</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2.31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C126.6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2.67</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1.87</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2.31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528778">
                <a:tc>
                  <a:txBody>
                    <a:bodyPr/>
                    <a:lstStyle/>
                    <a:p>
                      <a:pPr algn="ctr" fontAlgn="ctr"/>
                      <a:r>
                        <a:rPr lang="en-US" sz="1000" b="0" i="0" u="none" strike="noStrike">
                          <a:latin typeface="+mn-lt"/>
                        </a:rPr>
                        <a:t>Average of CO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2.33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2.67</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2.53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Average of CO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2.69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Average of CO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2.53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2.69</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2.56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latin typeface="+mn-lt"/>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latin typeface="+mn-lt"/>
                        </a:rPr>
                        <a:t>Average of CO</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BDB"/>
                    </a:solidFill>
                  </a:tcPr>
                </a:tc>
                <a:tc>
                  <a:txBody>
                    <a:bodyPr/>
                    <a:lstStyle/>
                    <a:p>
                      <a:pPr algn="ctr" fontAlgn="ctr"/>
                      <a:r>
                        <a:rPr lang="en-US" sz="1000" b="0" i="0" u="none" strike="noStrike">
                          <a:latin typeface="+mn-lt"/>
                        </a:rPr>
                        <a:t>2.71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1.90</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latin typeface="+mn-lt"/>
                        </a:rPr>
                        <a:t>2.56</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latin typeface="+mn-lt"/>
                        </a:rPr>
                        <a:t>YES</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bl>
          </a:graphicData>
        </a:graphic>
      </p:graphicFrame>
      <p:sp>
        <p:nvSpPr>
          <p:cNvPr id="14" name="Slide Number Placeholder 13">
            <a:extLst>
              <a:ext uri="{FF2B5EF4-FFF2-40B4-BE49-F238E27FC236}">
                <a16:creationId xmlns:a16="http://schemas.microsoft.com/office/drawing/2014/main" id="{9A586E0D-B084-44E5-9A7B-1A15236F61FD}"/>
              </a:ext>
            </a:extLst>
          </p:cNvPr>
          <p:cNvSpPr>
            <a:spLocks noGrp="1"/>
          </p:cNvSpPr>
          <p:nvPr>
            <p:ph type="sldNum" sz="quarter" idx="12"/>
          </p:nvPr>
        </p:nvSpPr>
        <p:spPr/>
        <p:txBody>
          <a:bodyPr/>
          <a:lstStyle/>
          <a:p>
            <a:fld id="{EDD3062B-D212-4AF3-A7A0-B4B3A1568F67}" type="slidenum">
              <a:rPr lang="en-IN" smtClean="0"/>
              <a:t>116</a:t>
            </a:fld>
            <a:endParaRPr lang="en-IN"/>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144016" y="61805"/>
          <a:ext cx="8892480" cy="6679563"/>
        </p:xfrm>
        <a:graphic>
          <a:graphicData uri="http://schemas.openxmlformats.org/drawingml/2006/table">
            <a:tbl>
              <a:tblPr/>
              <a:tblGrid>
                <a:gridCol w="384956">
                  <a:extLst>
                    <a:ext uri="{9D8B030D-6E8A-4147-A177-3AD203B41FA5}">
                      <a16:colId xmlns:a16="http://schemas.microsoft.com/office/drawing/2014/main" val="20000"/>
                    </a:ext>
                  </a:extLst>
                </a:gridCol>
                <a:gridCol w="3528760">
                  <a:extLst>
                    <a:ext uri="{9D8B030D-6E8A-4147-A177-3AD203B41FA5}">
                      <a16:colId xmlns:a16="http://schemas.microsoft.com/office/drawing/2014/main" val="20001"/>
                    </a:ext>
                  </a:extLst>
                </a:gridCol>
                <a:gridCol w="336836">
                  <a:extLst>
                    <a:ext uri="{9D8B030D-6E8A-4147-A177-3AD203B41FA5}">
                      <a16:colId xmlns:a16="http://schemas.microsoft.com/office/drawing/2014/main" val="20002"/>
                    </a:ext>
                  </a:extLst>
                </a:gridCol>
                <a:gridCol w="336836">
                  <a:extLst>
                    <a:ext uri="{9D8B030D-6E8A-4147-A177-3AD203B41FA5}">
                      <a16:colId xmlns:a16="http://schemas.microsoft.com/office/drawing/2014/main" val="20003"/>
                    </a:ext>
                  </a:extLst>
                </a:gridCol>
                <a:gridCol w="336836">
                  <a:extLst>
                    <a:ext uri="{9D8B030D-6E8A-4147-A177-3AD203B41FA5}">
                      <a16:colId xmlns:a16="http://schemas.microsoft.com/office/drawing/2014/main" val="20004"/>
                    </a:ext>
                  </a:extLst>
                </a:gridCol>
                <a:gridCol w="336836">
                  <a:extLst>
                    <a:ext uri="{9D8B030D-6E8A-4147-A177-3AD203B41FA5}">
                      <a16:colId xmlns:a16="http://schemas.microsoft.com/office/drawing/2014/main" val="20005"/>
                    </a:ext>
                  </a:extLst>
                </a:gridCol>
                <a:gridCol w="336836">
                  <a:extLst>
                    <a:ext uri="{9D8B030D-6E8A-4147-A177-3AD203B41FA5}">
                      <a16:colId xmlns:a16="http://schemas.microsoft.com/office/drawing/2014/main" val="20006"/>
                    </a:ext>
                  </a:extLst>
                </a:gridCol>
                <a:gridCol w="336836">
                  <a:extLst>
                    <a:ext uri="{9D8B030D-6E8A-4147-A177-3AD203B41FA5}">
                      <a16:colId xmlns:a16="http://schemas.microsoft.com/office/drawing/2014/main" val="20007"/>
                    </a:ext>
                  </a:extLst>
                </a:gridCol>
                <a:gridCol w="336836">
                  <a:extLst>
                    <a:ext uri="{9D8B030D-6E8A-4147-A177-3AD203B41FA5}">
                      <a16:colId xmlns:a16="http://schemas.microsoft.com/office/drawing/2014/main" val="20008"/>
                    </a:ext>
                  </a:extLst>
                </a:gridCol>
                <a:gridCol w="336836">
                  <a:extLst>
                    <a:ext uri="{9D8B030D-6E8A-4147-A177-3AD203B41FA5}">
                      <a16:colId xmlns:a16="http://schemas.microsoft.com/office/drawing/2014/main" val="20009"/>
                    </a:ext>
                  </a:extLst>
                </a:gridCol>
                <a:gridCol w="336836">
                  <a:extLst>
                    <a:ext uri="{9D8B030D-6E8A-4147-A177-3AD203B41FA5}">
                      <a16:colId xmlns:a16="http://schemas.microsoft.com/office/drawing/2014/main" val="20010"/>
                    </a:ext>
                  </a:extLst>
                </a:gridCol>
                <a:gridCol w="375334">
                  <a:extLst>
                    <a:ext uri="{9D8B030D-6E8A-4147-A177-3AD203B41FA5}">
                      <a16:colId xmlns:a16="http://schemas.microsoft.com/office/drawing/2014/main" val="20011"/>
                    </a:ext>
                  </a:extLst>
                </a:gridCol>
                <a:gridCol w="375334">
                  <a:extLst>
                    <a:ext uri="{9D8B030D-6E8A-4147-A177-3AD203B41FA5}">
                      <a16:colId xmlns:a16="http://schemas.microsoft.com/office/drawing/2014/main" val="20012"/>
                    </a:ext>
                  </a:extLst>
                </a:gridCol>
                <a:gridCol w="375334">
                  <a:extLst>
                    <a:ext uri="{9D8B030D-6E8A-4147-A177-3AD203B41FA5}">
                      <a16:colId xmlns:a16="http://schemas.microsoft.com/office/drawing/2014/main" val="20013"/>
                    </a:ext>
                  </a:extLst>
                </a:gridCol>
                <a:gridCol w="410619">
                  <a:extLst>
                    <a:ext uri="{9D8B030D-6E8A-4147-A177-3AD203B41FA5}">
                      <a16:colId xmlns:a16="http://schemas.microsoft.com/office/drawing/2014/main" val="20014"/>
                    </a:ext>
                  </a:extLst>
                </a:gridCol>
                <a:gridCol w="410619">
                  <a:extLst>
                    <a:ext uri="{9D8B030D-6E8A-4147-A177-3AD203B41FA5}">
                      <a16:colId xmlns:a16="http://schemas.microsoft.com/office/drawing/2014/main" val="20015"/>
                    </a:ext>
                  </a:extLst>
                </a:gridCol>
              </a:tblGrid>
              <a:tr h="385622">
                <a:tc>
                  <a:txBody>
                    <a:bodyPr/>
                    <a:lstStyle/>
                    <a:p>
                      <a:pPr algn="l" fontAlgn="b"/>
                      <a:r>
                        <a:rPr lang="en-US" sz="1200" b="1" i="0" u="none" strike="noStrike" dirty="0" err="1">
                          <a:solidFill>
                            <a:srgbClr val="FFFFFF"/>
                          </a:solidFill>
                          <a:latin typeface="Calibri" panose="020F0502020204030204"/>
                        </a:rPr>
                        <a:t>S.No</a:t>
                      </a:r>
                      <a:r>
                        <a:rPr lang="en-US" sz="1200" b="1" i="0" u="none" strike="noStrike" dirty="0">
                          <a:solidFill>
                            <a:srgbClr val="FFFFFF"/>
                          </a:solidFill>
                          <a:latin typeface="Calibri" panose="020F0502020204030204"/>
                        </a:rPr>
                        <a:t>.</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dirty="0">
                          <a:solidFill>
                            <a:srgbClr val="FFFFFF"/>
                          </a:solidFill>
                          <a:latin typeface="Calibri" panose="020F0502020204030204"/>
                        </a:rPr>
                        <a:t>Course Name</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PO1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PO2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PO3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PO4</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PO5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PO6</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PO7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PO8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PO9</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PO10</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PO11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PO12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PSO 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r>
                        <a:rPr lang="en-US" sz="1200" b="1" i="0" u="none" strike="noStrike">
                          <a:solidFill>
                            <a:srgbClr val="FFFFFF"/>
                          </a:solidFill>
                          <a:latin typeface="Calibri" panose="020F0502020204030204"/>
                        </a:rPr>
                        <a:t>PSO 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0000"/>
                  </a:ext>
                </a:extLst>
              </a:tr>
              <a:tr h="385622">
                <a:tc>
                  <a:txBody>
                    <a:bodyPr/>
                    <a:lstStyle/>
                    <a:p>
                      <a:pPr algn="l" fontAlgn="b"/>
                      <a:r>
                        <a:rPr lang="en-US" sz="1200" b="0" i="0" u="none" strike="noStrike" dirty="0">
                          <a:solidFill>
                            <a:srgbClr val="000000"/>
                          </a:solidFill>
                          <a:latin typeface="Calibri" panose="020F0502020204030204"/>
                        </a:rPr>
                        <a:t>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Data Structures - 2160221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1.64</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1.73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1.73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1.67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1.64</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1.4</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1.58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1.76</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7975">
                <a:tc>
                  <a:txBody>
                    <a:bodyPr/>
                    <a:lstStyle/>
                    <a:p>
                      <a:pPr algn="l" fontAlgn="b"/>
                      <a:r>
                        <a:rPr lang="en-US" sz="1200" b="0" i="0" u="none" strike="noStrike">
                          <a:solidFill>
                            <a:srgbClr val="000000"/>
                          </a:solidFill>
                          <a:latin typeface="Calibri" panose="020F0502020204030204"/>
                        </a:rPr>
                        <a:t>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Data Structures LAB -2160221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5622">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Python Programming -2160222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2.99</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85622">
                <a:tc>
                  <a:txBody>
                    <a:bodyPr/>
                    <a:lstStyle/>
                    <a:p>
                      <a:pPr algn="l" fontAlgn="b"/>
                      <a:r>
                        <a:rPr lang="en-US" sz="1200" b="0" i="0" u="none" strike="noStrike">
                          <a:solidFill>
                            <a:srgbClr val="000000"/>
                          </a:solidFill>
                          <a:latin typeface="Calibri" panose="020F0502020204030204"/>
                        </a:rPr>
                        <a:t>4</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Python Programming LAB -2160222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85622">
                <a:tc>
                  <a:txBody>
                    <a:bodyPr/>
                    <a:lstStyle/>
                    <a:p>
                      <a:pPr algn="l" fontAlgn="b"/>
                      <a:r>
                        <a:rPr lang="en-US" sz="1200" b="0" i="0" u="none" strike="noStrike">
                          <a:solidFill>
                            <a:srgbClr val="000000"/>
                          </a:solidFill>
                          <a:latin typeface="Calibri" panose="020F0502020204030204"/>
                        </a:rPr>
                        <a:t>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Data Base Management -2160223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5622">
                <a:tc>
                  <a:txBody>
                    <a:bodyPr/>
                    <a:lstStyle/>
                    <a:p>
                      <a:pPr algn="l" fontAlgn="b"/>
                      <a:r>
                        <a:rPr lang="en-US" sz="1200" b="0" i="0" u="none" strike="noStrike">
                          <a:solidFill>
                            <a:srgbClr val="000000"/>
                          </a:solidFill>
                          <a:latin typeface="Calibri" panose="020F0502020204030204"/>
                        </a:rPr>
                        <a:t>6</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Data Base Management Lab -2160223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85622">
                <a:tc>
                  <a:txBody>
                    <a:bodyPr/>
                    <a:lstStyle/>
                    <a:p>
                      <a:pPr algn="l" fontAlgn="b"/>
                      <a:r>
                        <a:rPr lang="en-US" sz="1200" b="0" i="0" u="none" strike="noStrike">
                          <a:solidFill>
                            <a:srgbClr val="000000"/>
                          </a:solidFill>
                          <a:latin typeface="Calibri" panose="020F0502020204030204"/>
                        </a:rPr>
                        <a:t>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Computer System Organization -2160224</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2.76</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2.89</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2.89</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85622">
                <a:tc>
                  <a:txBody>
                    <a:bodyPr/>
                    <a:lstStyle/>
                    <a:p>
                      <a:pPr algn="l" fontAlgn="b"/>
                      <a:r>
                        <a:rPr lang="en-US" sz="1200" b="0" i="0" u="none" strike="noStrike">
                          <a:solidFill>
                            <a:srgbClr val="000000"/>
                          </a:solidFill>
                          <a:latin typeface="Calibri" panose="020F0502020204030204"/>
                        </a:rPr>
                        <a:t>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Computer Graphics and Multimedia -160411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85622">
                <a:tc>
                  <a:txBody>
                    <a:bodyPr/>
                    <a:lstStyle/>
                    <a:p>
                      <a:pPr algn="l" fontAlgn="b"/>
                      <a:r>
                        <a:rPr lang="en-US" sz="1200" b="0" i="0" u="none" strike="noStrike">
                          <a:solidFill>
                            <a:srgbClr val="000000"/>
                          </a:solidFill>
                          <a:latin typeface="Calibri" panose="020F0502020204030204"/>
                        </a:rPr>
                        <a:t>9</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Computer Graphics and Multimedia LAB -160411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85622">
                <a:tc>
                  <a:txBody>
                    <a:bodyPr/>
                    <a:lstStyle/>
                    <a:p>
                      <a:pPr algn="l" fontAlgn="b"/>
                      <a:r>
                        <a:rPr lang="en-US" sz="1200" b="0" i="0" u="none" strike="noStrike">
                          <a:solidFill>
                            <a:srgbClr val="000000"/>
                          </a:solidFill>
                          <a:latin typeface="Calibri" panose="020F0502020204030204"/>
                        </a:rPr>
                        <a:t>10</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Computer Networks -160413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2.67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85622">
                <a:tc>
                  <a:txBody>
                    <a:bodyPr/>
                    <a:lstStyle/>
                    <a:p>
                      <a:pPr algn="l" fontAlgn="b"/>
                      <a:r>
                        <a:rPr lang="en-US" sz="1200" b="0" i="0" u="none" strike="noStrike">
                          <a:solidFill>
                            <a:srgbClr val="000000"/>
                          </a:solidFill>
                          <a:latin typeface="Calibri" panose="020F0502020204030204"/>
                        </a:rPr>
                        <a:t>11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Compiler Design -160611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1.64</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1.67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1.67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1.6</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1.72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1.71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1.69</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57975">
                <a:tc>
                  <a:txBody>
                    <a:bodyPr/>
                    <a:lstStyle/>
                    <a:p>
                      <a:pPr algn="l" fontAlgn="b"/>
                      <a:r>
                        <a:rPr lang="en-US" sz="1200" b="0" i="0" u="none" strike="noStrike">
                          <a:solidFill>
                            <a:srgbClr val="000000"/>
                          </a:solidFill>
                          <a:latin typeface="Calibri" panose="020F0502020204030204"/>
                        </a:rPr>
                        <a:t>12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Compiler Design LAB -160611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85622">
                <a:tc>
                  <a:txBody>
                    <a:bodyPr/>
                    <a:lstStyle/>
                    <a:p>
                      <a:pPr algn="l" fontAlgn="b"/>
                      <a:r>
                        <a:rPr lang="en-US" sz="1200" b="0" i="0" u="none" strike="noStrike">
                          <a:solidFill>
                            <a:srgbClr val="000000"/>
                          </a:solidFill>
                          <a:latin typeface="Calibri" panose="020F0502020204030204"/>
                        </a:rPr>
                        <a:t>13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Data Mining -160612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2.74</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2.74</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2.6</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2.6</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2.81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57975">
                <a:tc>
                  <a:txBody>
                    <a:bodyPr/>
                    <a:lstStyle/>
                    <a:p>
                      <a:pPr algn="l" fontAlgn="b"/>
                      <a:r>
                        <a:rPr lang="en-US" sz="1200" b="0" i="0" u="none" strike="noStrike">
                          <a:solidFill>
                            <a:srgbClr val="000000"/>
                          </a:solidFill>
                          <a:latin typeface="Calibri" panose="020F0502020204030204"/>
                        </a:rPr>
                        <a:t>14</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Data Mining LAB -160612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85622">
                <a:tc>
                  <a:txBody>
                    <a:bodyPr/>
                    <a:lstStyle/>
                    <a:p>
                      <a:pPr algn="l" fontAlgn="b"/>
                      <a:r>
                        <a:rPr lang="en-US" sz="1200" b="0" i="0" u="none" strike="noStrike">
                          <a:solidFill>
                            <a:srgbClr val="000000"/>
                          </a:solidFill>
                          <a:latin typeface="Calibri" panose="020F0502020204030204"/>
                        </a:rPr>
                        <a:t>15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Artificial Intelligence and Machine Learning (160613)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2.96</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 </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2.96</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506930">
                <a:tc>
                  <a:txBody>
                    <a:bodyPr/>
                    <a:lstStyle/>
                    <a:p>
                      <a:pPr algn="l" fontAlgn="b"/>
                      <a:r>
                        <a:rPr lang="en-US" sz="1200" b="0" i="0" u="none" strike="noStrike">
                          <a:solidFill>
                            <a:srgbClr val="000000"/>
                          </a:solidFill>
                          <a:latin typeface="Calibri" panose="020F0502020204030204"/>
                        </a:rPr>
                        <a:t>16</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panose="020F0502020204030204"/>
                        </a:rPr>
                        <a:t>Artificial Intelligence and Machine Learning LAB (160613)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panose="020F0502020204030204"/>
                        </a:rPr>
                        <a:t>3</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385622">
                <a:tc gridSpan="2">
                  <a:txBody>
                    <a:bodyPr/>
                    <a:lstStyle/>
                    <a:p>
                      <a:pPr algn="l" fontAlgn="b"/>
                      <a:r>
                        <a:rPr lang="en-US" sz="1200" b="0" i="0" u="none" strike="noStrike" dirty="0">
                          <a:solidFill>
                            <a:srgbClr val="000000"/>
                          </a:solidFill>
                          <a:latin typeface="Calibri" panose="020F0502020204030204"/>
                        </a:rPr>
                        <a:t>Direct PO attainment</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hMerge="1">
                  <a:txBody>
                    <a:bodyPr/>
                    <a:lstStyle/>
                    <a:p>
                      <a:endParaRPr lang="en-US"/>
                    </a:p>
                  </a:txBody>
                  <a:tcPr/>
                </a:tc>
                <a:tc>
                  <a:txBody>
                    <a:bodyPr/>
                    <a:lstStyle/>
                    <a:p>
                      <a:pPr algn="l" fontAlgn="b"/>
                      <a:r>
                        <a:rPr lang="en-US" sz="1200" b="0" i="0" u="none" strike="noStrike">
                          <a:solidFill>
                            <a:srgbClr val="000000"/>
                          </a:solidFill>
                          <a:latin typeface="Calibri" panose="020F0502020204030204"/>
                        </a:rPr>
                        <a:t>2.78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a:solidFill>
                            <a:srgbClr val="000000"/>
                          </a:solidFill>
                          <a:latin typeface="Calibri" panose="020F0502020204030204"/>
                        </a:rPr>
                        <a:t>2.78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a:solidFill>
                            <a:srgbClr val="000000"/>
                          </a:solidFill>
                          <a:latin typeface="Calibri" panose="020F0502020204030204"/>
                        </a:rPr>
                        <a:t>2.78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a:solidFill>
                            <a:srgbClr val="000000"/>
                          </a:solidFill>
                          <a:latin typeface="Calibri" panose="020F0502020204030204"/>
                        </a:rPr>
                        <a:t>2.78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a:solidFill>
                            <a:srgbClr val="000000"/>
                          </a:solidFill>
                          <a:latin typeface="Calibri" panose="020F0502020204030204"/>
                        </a:rPr>
                        <a:t>2.78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a:solidFill>
                            <a:srgbClr val="000000"/>
                          </a:solidFill>
                          <a:latin typeface="Calibri" panose="020F0502020204030204"/>
                        </a:rPr>
                        <a:t>2.95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a:solidFill>
                            <a:srgbClr val="000000"/>
                          </a:solidFill>
                          <a:latin typeface="Calibri" panose="020F0502020204030204"/>
                        </a:rPr>
                        <a:t>2.81</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a:solidFill>
                            <a:srgbClr val="000000"/>
                          </a:solidFill>
                          <a:latin typeface="Calibri" panose="020F0502020204030204"/>
                        </a:rPr>
                        <a:t>2.95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a:solidFill>
                            <a:srgbClr val="000000"/>
                          </a:solidFill>
                          <a:latin typeface="Calibri" panose="020F0502020204030204"/>
                        </a:rPr>
                        <a:t>2.96</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a:solidFill>
                            <a:srgbClr val="000000"/>
                          </a:solidFill>
                          <a:latin typeface="Calibri" panose="020F0502020204030204"/>
                        </a:rPr>
                        <a:t>2.82</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a:solidFill>
                            <a:srgbClr val="000000"/>
                          </a:solidFill>
                          <a:latin typeface="Calibri" panose="020F0502020204030204"/>
                        </a:rPr>
                        <a:t>2.95</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a:solidFill>
                            <a:srgbClr val="000000"/>
                          </a:solidFill>
                          <a:latin typeface="Calibri" panose="020F0502020204030204"/>
                        </a:rPr>
                        <a:t>2.78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a:solidFill>
                            <a:srgbClr val="000000"/>
                          </a:solidFill>
                          <a:latin typeface="Calibri" panose="020F0502020204030204"/>
                        </a:rPr>
                        <a:t>2.78</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200" b="0" i="0" u="none" strike="noStrike" dirty="0">
                          <a:solidFill>
                            <a:srgbClr val="000000"/>
                          </a:solidFill>
                          <a:latin typeface="Calibri" panose="020F0502020204030204"/>
                        </a:rPr>
                        <a:t>2.77</a:t>
                      </a:r>
                    </a:p>
                  </a:txBody>
                  <a:tcPr marL="6626" marR="6626" marT="66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extLst>
                  <a:ext uri="{0D108BD9-81ED-4DB2-BD59-A6C34878D82A}">
                    <a16:rowId xmlns:a16="http://schemas.microsoft.com/office/drawing/2014/main" val="10017"/>
                  </a:ext>
                </a:extLst>
              </a:tr>
            </a:tbl>
          </a:graphicData>
        </a:graphic>
      </p:graphicFrame>
      <p:sp>
        <p:nvSpPr>
          <p:cNvPr id="14" name="Slide Number Placeholder 13">
            <a:extLst>
              <a:ext uri="{FF2B5EF4-FFF2-40B4-BE49-F238E27FC236}">
                <a16:creationId xmlns:a16="http://schemas.microsoft.com/office/drawing/2014/main" id="{CF3737F6-9B32-27EC-2AE7-668EE45521DF}"/>
              </a:ext>
            </a:extLst>
          </p:cNvPr>
          <p:cNvSpPr>
            <a:spLocks noGrp="1"/>
          </p:cNvSpPr>
          <p:nvPr>
            <p:ph type="sldNum" sz="quarter" idx="12"/>
          </p:nvPr>
        </p:nvSpPr>
        <p:spPr/>
        <p:txBody>
          <a:bodyPr/>
          <a:lstStyle/>
          <a:p>
            <a:fld id="{EDD3062B-D212-4AF3-A7A0-B4B3A1568F67}" type="slidenum">
              <a:rPr lang="en-IN" smtClean="0"/>
              <a:t>117</a:t>
            </a:fld>
            <a:endParaRPr lang="en-IN"/>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323528" y="2204867"/>
          <a:ext cx="8496943" cy="1872205"/>
        </p:xfrm>
        <a:graphic>
          <a:graphicData uri="http://schemas.openxmlformats.org/drawingml/2006/table">
            <a:tbl>
              <a:tblPr/>
              <a:tblGrid>
                <a:gridCol w="740542">
                  <a:extLst>
                    <a:ext uri="{9D8B030D-6E8A-4147-A177-3AD203B41FA5}">
                      <a16:colId xmlns:a16="http://schemas.microsoft.com/office/drawing/2014/main" val="20000"/>
                    </a:ext>
                  </a:extLst>
                </a:gridCol>
                <a:gridCol w="1770358">
                  <a:extLst>
                    <a:ext uri="{9D8B030D-6E8A-4147-A177-3AD203B41FA5}">
                      <a16:colId xmlns:a16="http://schemas.microsoft.com/office/drawing/2014/main" val="20001"/>
                    </a:ext>
                  </a:extLst>
                </a:gridCol>
                <a:gridCol w="404983">
                  <a:extLst>
                    <a:ext uri="{9D8B030D-6E8A-4147-A177-3AD203B41FA5}">
                      <a16:colId xmlns:a16="http://schemas.microsoft.com/office/drawing/2014/main" val="20002"/>
                    </a:ext>
                  </a:extLst>
                </a:gridCol>
                <a:gridCol w="404983">
                  <a:extLst>
                    <a:ext uri="{9D8B030D-6E8A-4147-A177-3AD203B41FA5}">
                      <a16:colId xmlns:a16="http://schemas.microsoft.com/office/drawing/2014/main" val="20003"/>
                    </a:ext>
                  </a:extLst>
                </a:gridCol>
                <a:gridCol w="404983">
                  <a:extLst>
                    <a:ext uri="{9D8B030D-6E8A-4147-A177-3AD203B41FA5}">
                      <a16:colId xmlns:a16="http://schemas.microsoft.com/office/drawing/2014/main" val="20004"/>
                    </a:ext>
                  </a:extLst>
                </a:gridCol>
                <a:gridCol w="404983">
                  <a:extLst>
                    <a:ext uri="{9D8B030D-6E8A-4147-A177-3AD203B41FA5}">
                      <a16:colId xmlns:a16="http://schemas.microsoft.com/office/drawing/2014/main" val="20005"/>
                    </a:ext>
                  </a:extLst>
                </a:gridCol>
                <a:gridCol w="404983">
                  <a:extLst>
                    <a:ext uri="{9D8B030D-6E8A-4147-A177-3AD203B41FA5}">
                      <a16:colId xmlns:a16="http://schemas.microsoft.com/office/drawing/2014/main" val="20006"/>
                    </a:ext>
                  </a:extLst>
                </a:gridCol>
                <a:gridCol w="404983">
                  <a:extLst>
                    <a:ext uri="{9D8B030D-6E8A-4147-A177-3AD203B41FA5}">
                      <a16:colId xmlns:a16="http://schemas.microsoft.com/office/drawing/2014/main" val="20007"/>
                    </a:ext>
                  </a:extLst>
                </a:gridCol>
                <a:gridCol w="404983">
                  <a:extLst>
                    <a:ext uri="{9D8B030D-6E8A-4147-A177-3AD203B41FA5}">
                      <a16:colId xmlns:a16="http://schemas.microsoft.com/office/drawing/2014/main" val="20008"/>
                    </a:ext>
                  </a:extLst>
                </a:gridCol>
                <a:gridCol w="404983">
                  <a:extLst>
                    <a:ext uri="{9D8B030D-6E8A-4147-A177-3AD203B41FA5}">
                      <a16:colId xmlns:a16="http://schemas.microsoft.com/office/drawing/2014/main" val="20009"/>
                    </a:ext>
                  </a:extLst>
                </a:gridCol>
                <a:gridCol w="404983">
                  <a:extLst>
                    <a:ext uri="{9D8B030D-6E8A-4147-A177-3AD203B41FA5}">
                      <a16:colId xmlns:a16="http://schemas.microsoft.com/office/drawing/2014/main" val="20010"/>
                    </a:ext>
                  </a:extLst>
                </a:gridCol>
                <a:gridCol w="451268">
                  <a:extLst>
                    <a:ext uri="{9D8B030D-6E8A-4147-A177-3AD203B41FA5}">
                      <a16:colId xmlns:a16="http://schemas.microsoft.com/office/drawing/2014/main" val="20011"/>
                    </a:ext>
                  </a:extLst>
                </a:gridCol>
                <a:gridCol w="451268">
                  <a:extLst>
                    <a:ext uri="{9D8B030D-6E8A-4147-A177-3AD203B41FA5}">
                      <a16:colId xmlns:a16="http://schemas.microsoft.com/office/drawing/2014/main" val="20012"/>
                    </a:ext>
                  </a:extLst>
                </a:gridCol>
                <a:gridCol w="451268">
                  <a:extLst>
                    <a:ext uri="{9D8B030D-6E8A-4147-A177-3AD203B41FA5}">
                      <a16:colId xmlns:a16="http://schemas.microsoft.com/office/drawing/2014/main" val="20013"/>
                    </a:ext>
                  </a:extLst>
                </a:gridCol>
                <a:gridCol w="493696">
                  <a:extLst>
                    <a:ext uri="{9D8B030D-6E8A-4147-A177-3AD203B41FA5}">
                      <a16:colId xmlns:a16="http://schemas.microsoft.com/office/drawing/2014/main" val="20014"/>
                    </a:ext>
                  </a:extLst>
                </a:gridCol>
                <a:gridCol w="493696">
                  <a:extLst>
                    <a:ext uri="{9D8B030D-6E8A-4147-A177-3AD203B41FA5}">
                      <a16:colId xmlns:a16="http://schemas.microsoft.com/office/drawing/2014/main" val="20015"/>
                    </a:ext>
                  </a:extLst>
                </a:gridCol>
              </a:tblGrid>
              <a:tr h="374441">
                <a:tc gridSpan="2">
                  <a:txBody>
                    <a:bodyPr/>
                    <a:lstStyle/>
                    <a:p>
                      <a:pPr algn="ctr" fontAlgn="b"/>
                      <a:r>
                        <a:rPr lang="en-US" sz="1200" b="1" i="0" u="none" strike="noStrike" dirty="0">
                          <a:solidFill>
                            <a:srgbClr val="FFFFFF"/>
                          </a:solidFill>
                          <a:latin typeface="Calibri" panose="020F0502020204030204" charset="0"/>
                          <a:cs typeface="Calibri" panose="020F0502020204030204" charset="0"/>
                        </a:rPr>
                        <a:t>Indirect PO Attainment</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PO1</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dirty="0">
                          <a:solidFill>
                            <a:srgbClr val="FFFFFF"/>
                          </a:solidFill>
                          <a:latin typeface="Calibri" panose="020F0502020204030204" charset="0"/>
                          <a:cs typeface="Calibri" panose="020F0502020204030204" charset="0"/>
                        </a:rPr>
                        <a:t>PO2</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PO3</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PO4</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PO5</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PO6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PO7</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PO8</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PO9</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PO10</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PO11</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PO12</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PSO 1</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charset="0"/>
                          <a:cs typeface="Calibri" panose="020F0502020204030204" charset="0"/>
                        </a:rPr>
                        <a:t>PSO 2</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0000"/>
                  </a:ext>
                </a:extLst>
              </a:tr>
              <a:tr h="374441">
                <a:tc>
                  <a:txBody>
                    <a:bodyPr/>
                    <a:lstStyle/>
                    <a:p>
                      <a:pPr algn="ctr" fontAlgn="b"/>
                      <a:r>
                        <a:rPr lang="en-US" sz="1200" b="0" i="0" u="none" strike="noStrike">
                          <a:solidFill>
                            <a:srgbClr val="000000"/>
                          </a:solidFill>
                          <a:latin typeface="Calibri" panose="020F0502020204030204" charset="0"/>
                          <a:cs typeface="Calibri" panose="020F0502020204030204" charset="0"/>
                        </a:rPr>
                        <a:t>Survey 1</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(Exit Survey)</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2.06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2.26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2.19</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2.23</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2.26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2.23</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2.32</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2.19</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2.39</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2.26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2.23</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2.35</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2.19</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2.23</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74441">
                <a:tc>
                  <a:txBody>
                    <a:bodyPr/>
                    <a:lstStyle/>
                    <a:p>
                      <a:pPr algn="ctr" fontAlgn="b"/>
                      <a:r>
                        <a:rPr lang="en-US" sz="1200" b="0" i="0" u="none" strike="noStrike">
                          <a:solidFill>
                            <a:srgbClr val="000000"/>
                          </a:solidFill>
                          <a:latin typeface="Calibri" panose="020F0502020204030204" charset="0"/>
                          <a:cs typeface="Calibri" panose="020F0502020204030204" charset="0"/>
                        </a:rPr>
                        <a:t>Survey 2</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(Alumni Survey)</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2.1</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2.1</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2.06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2.14</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2.01</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2.08</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2.06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2.12</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2.14</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2.19</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2.26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2.23</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2.15</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2.1</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74441">
                <a:tc>
                  <a:txBody>
                    <a:bodyPr/>
                    <a:lstStyle/>
                    <a:p>
                      <a:pPr algn="ctr" fontAlgn="b"/>
                      <a:r>
                        <a:rPr lang="en-US" sz="1200" b="0" i="0" u="none" strike="noStrike">
                          <a:solidFill>
                            <a:srgbClr val="000000"/>
                          </a:solidFill>
                          <a:latin typeface="Calibri" panose="020F0502020204030204" charset="0"/>
                          <a:cs typeface="Calibri" panose="020F0502020204030204" charset="0"/>
                        </a:rPr>
                        <a:t>Survey 3</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(Employer Survey)</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1.84</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1.93</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1.9</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1.74</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1.61</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1.66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1.87</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1.89</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1.82</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1.9</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1.68</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1.31</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1.66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1.58</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74441">
                <a:tc gridSpan="2">
                  <a:txBody>
                    <a:bodyPr/>
                    <a:lstStyle/>
                    <a:p>
                      <a:pPr algn="ctr" fontAlgn="b"/>
                      <a:r>
                        <a:rPr lang="en-US" sz="1200" b="0" i="0" u="none" strike="noStrike">
                          <a:solidFill>
                            <a:srgbClr val="000000"/>
                          </a:solidFill>
                          <a:latin typeface="Calibri" panose="020F0502020204030204" charset="0"/>
                          <a:cs typeface="Calibri" panose="020F0502020204030204" charset="0"/>
                        </a:rPr>
                        <a:t>Indirect PO Attainment</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hMerge="1">
                  <a:txBody>
                    <a:bodyPr/>
                    <a:lstStyle/>
                    <a:p>
                      <a:endParaRPr lang="en-US"/>
                    </a:p>
                  </a:txBody>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2.1</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2.05</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a:solidFill>
                            <a:srgbClr val="000000"/>
                          </a:solidFill>
                          <a:latin typeface="Calibri" panose="020F0502020204030204" charset="0"/>
                          <a:cs typeface="Calibri" panose="020F0502020204030204" charset="0"/>
                        </a:rPr>
                        <a:t>2.04</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1.96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1.99</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2.08</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2.07</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2.12</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2.12</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2.06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1.96</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2</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1200" b="0" i="0" u="none" strike="noStrike" dirty="0">
                          <a:solidFill>
                            <a:srgbClr val="000000"/>
                          </a:solidFill>
                          <a:latin typeface="Calibri" panose="020F0502020204030204" charset="0"/>
                          <a:cs typeface="Calibri" panose="020F0502020204030204" charset="0"/>
                        </a:rPr>
                        <a:t>1.97</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extLst>
                  <a:ext uri="{0D108BD9-81ED-4DB2-BD59-A6C34878D82A}">
                    <a16:rowId xmlns:a16="http://schemas.microsoft.com/office/drawing/2014/main" val="10004"/>
                  </a:ext>
                </a:extLst>
              </a:tr>
            </a:tbl>
          </a:graphicData>
        </a:graphic>
      </p:graphicFrame>
      <p:graphicFrame>
        <p:nvGraphicFramePr>
          <p:cNvPr id="10" name="Table 9"/>
          <p:cNvGraphicFramePr>
            <a:graphicFrameLocks noGrp="1"/>
          </p:cNvGraphicFramePr>
          <p:nvPr/>
        </p:nvGraphicFramePr>
        <p:xfrm>
          <a:off x="395535" y="4642522"/>
          <a:ext cx="8424939" cy="1522782"/>
        </p:xfrm>
        <a:graphic>
          <a:graphicData uri="http://schemas.openxmlformats.org/drawingml/2006/table">
            <a:tbl>
              <a:tblPr/>
              <a:tblGrid>
                <a:gridCol w="1914759">
                  <a:extLst>
                    <a:ext uri="{9D8B030D-6E8A-4147-A177-3AD203B41FA5}">
                      <a16:colId xmlns:a16="http://schemas.microsoft.com/office/drawing/2014/main" val="20000"/>
                    </a:ext>
                  </a:extLst>
                </a:gridCol>
                <a:gridCol w="487016">
                  <a:extLst>
                    <a:ext uri="{9D8B030D-6E8A-4147-A177-3AD203B41FA5}">
                      <a16:colId xmlns:a16="http://schemas.microsoft.com/office/drawing/2014/main" val="20001"/>
                    </a:ext>
                  </a:extLst>
                </a:gridCol>
                <a:gridCol w="437064">
                  <a:extLst>
                    <a:ext uri="{9D8B030D-6E8A-4147-A177-3AD203B41FA5}">
                      <a16:colId xmlns:a16="http://schemas.microsoft.com/office/drawing/2014/main" val="20002"/>
                    </a:ext>
                  </a:extLst>
                </a:gridCol>
                <a:gridCol w="437064">
                  <a:extLst>
                    <a:ext uri="{9D8B030D-6E8A-4147-A177-3AD203B41FA5}">
                      <a16:colId xmlns:a16="http://schemas.microsoft.com/office/drawing/2014/main" val="20003"/>
                    </a:ext>
                  </a:extLst>
                </a:gridCol>
                <a:gridCol w="437064">
                  <a:extLst>
                    <a:ext uri="{9D8B030D-6E8A-4147-A177-3AD203B41FA5}">
                      <a16:colId xmlns:a16="http://schemas.microsoft.com/office/drawing/2014/main" val="20004"/>
                    </a:ext>
                  </a:extLst>
                </a:gridCol>
                <a:gridCol w="437064">
                  <a:extLst>
                    <a:ext uri="{9D8B030D-6E8A-4147-A177-3AD203B41FA5}">
                      <a16:colId xmlns:a16="http://schemas.microsoft.com/office/drawing/2014/main" val="20005"/>
                    </a:ext>
                  </a:extLst>
                </a:gridCol>
                <a:gridCol w="437064">
                  <a:extLst>
                    <a:ext uri="{9D8B030D-6E8A-4147-A177-3AD203B41FA5}">
                      <a16:colId xmlns:a16="http://schemas.microsoft.com/office/drawing/2014/main" val="20006"/>
                    </a:ext>
                  </a:extLst>
                </a:gridCol>
                <a:gridCol w="437064">
                  <a:extLst>
                    <a:ext uri="{9D8B030D-6E8A-4147-A177-3AD203B41FA5}">
                      <a16:colId xmlns:a16="http://schemas.microsoft.com/office/drawing/2014/main" val="20007"/>
                    </a:ext>
                  </a:extLst>
                </a:gridCol>
                <a:gridCol w="437064">
                  <a:extLst>
                    <a:ext uri="{9D8B030D-6E8A-4147-A177-3AD203B41FA5}">
                      <a16:colId xmlns:a16="http://schemas.microsoft.com/office/drawing/2014/main" val="20008"/>
                    </a:ext>
                  </a:extLst>
                </a:gridCol>
                <a:gridCol w="437064">
                  <a:extLst>
                    <a:ext uri="{9D8B030D-6E8A-4147-A177-3AD203B41FA5}">
                      <a16:colId xmlns:a16="http://schemas.microsoft.com/office/drawing/2014/main" val="20009"/>
                    </a:ext>
                  </a:extLst>
                </a:gridCol>
                <a:gridCol w="487016">
                  <a:extLst>
                    <a:ext uri="{9D8B030D-6E8A-4147-A177-3AD203B41FA5}">
                      <a16:colId xmlns:a16="http://schemas.microsoft.com/office/drawing/2014/main" val="20010"/>
                    </a:ext>
                  </a:extLst>
                </a:gridCol>
                <a:gridCol w="487016">
                  <a:extLst>
                    <a:ext uri="{9D8B030D-6E8A-4147-A177-3AD203B41FA5}">
                      <a16:colId xmlns:a16="http://schemas.microsoft.com/office/drawing/2014/main" val="20011"/>
                    </a:ext>
                  </a:extLst>
                </a:gridCol>
                <a:gridCol w="487016">
                  <a:extLst>
                    <a:ext uri="{9D8B030D-6E8A-4147-A177-3AD203B41FA5}">
                      <a16:colId xmlns:a16="http://schemas.microsoft.com/office/drawing/2014/main" val="20012"/>
                    </a:ext>
                  </a:extLst>
                </a:gridCol>
                <a:gridCol w="532802">
                  <a:extLst>
                    <a:ext uri="{9D8B030D-6E8A-4147-A177-3AD203B41FA5}">
                      <a16:colId xmlns:a16="http://schemas.microsoft.com/office/drawing/2014/main" val="20013"/>
                    </a:ext>
                  </a:extLst>
                </a:gridCol>
                <a:gridCol w="532802">
                  <a:extLst>
                    <a:ext uri="{9D8B030D-6E8A-4147-A177-3AD203B41FA5}">
                      <a16:colId xmlns:a16="http://schemas.microsoft.com/office/drawing/2014/main" val="20014"/>
                    </a:ext>
                  </a:extLst>
                </a:gridCol>
              </a:tblGrid>
              <a:tr h="253797">
                <a:tc>
                  <a:txBody>
                    <a:bodyPr/>
                    <a:lstStyle/>
                    <a:p>
                      <a:pPr algn="ctr" fontAlgn="b"/>
                      <a:r>
                        <a:rPr lang="en-US" sz="1200" b="1" i="0" u="none" strike="noStrike" dirty="0">
                          <a:solidFill>
                            <a:srgbClr val="FFFFFF"/>
                          </a:solidFill>
                          <a:latin typeface="Calibri" panose="020F0502020204030204"/>
                        </a:rPr>
                        <a:t>PO ATTAINMENT</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PO1</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PO2</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PO3</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PO4</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PO5</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PO6</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PO7</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PO8</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PO9</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PO10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PO11</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PO12</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PSO 1</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n-US" sz="1200" b="1" i="0" u="none" strike="noStrike">
                          <a:solidFill>
                            <a:srgbClr val="FFFFFF"/>
                          </a:solidFill>
                          <a:latin typeface="Calibri" panose="020F0502020204030204"/>
                        </a:rPr>
                        <a:t>PSO 2</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0000"/>
                  </a:ext>
                </a:extLst>
              </a:tr>
              <a:tr h="253797">
                <a:tc>
                  <a:txBody>
                    <a:bodyPr/>
                    <a:lstStyle/>
                    <a:p>
                      <a:pPr algn="ctr" fontAlgn="b"/>
                      <a:r>
                        <a:rPr lang="en-US" sz="1200" b="0" i="0" u="none" strike="noStrike" dirty="0">
                          <a:solidFill>
                            <a:srgbClr val="000000"/>
                          </a:solidFill>
                          <a:latin typeface="Calibri" panose="020F0502020204030204"/>
                        </a:rPr>
                        <a:t>Direct PO Attainment</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2.78</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2.78</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2.78</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2.78</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2.78</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2.95</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2.81</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2.95</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2.96</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2.82</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2.95</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2.78</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2.78</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2.77</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3797">
                <a:tc>
                  <a:txBody>
                    <a:bodyPr/>
                    <a:lstStyle/>
                    <a:p>
                      <a:pPr algn="ctr" fontAlgn="b"/>
                      <a:r>
                        <a:rPr lang="en-US" sz="1200" b="0" i="0" u="none" strike="noStrike" dirty="0">
                          <a:solidFill>
                            <a:srgbClr val="000000"/>
                          </a:solidFill>
                          <a:latin typeface="Calibri" panose="020F0502020204030204"/>
                        </a:rPr>
                        <a:t>Indirect PO Attainment</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2.05</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2.04</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1.96</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1.99</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2.08</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2.07</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2.12</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2.12</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2.06</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1.96</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1.97</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3797">
                <a:tc>
                  <a:txBody>
                    <a:bodyPr/>
                    <a:lstStyle/>
                    <a:p>
                      <a:pPr algn="ctr" fontAlgn="b"/>
                      <a:r>
                        <a:rPr lang="en-US" sz="1200" b="0" i="0" u="none" strike="noStrike">
                          <a:solidFill>
                            <a:srgbClr val="000000"/>
                          </a:solidFill>
                          <a:latin typeface="Calibri" panose="020F0502020204030204"/>
                        </a:rPr>
                        <a:t>Overall PO Attainment</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2.62</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2.64</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2.63</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2.63</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2.62</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2.76</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2.66</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2.77</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2.79</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2.68</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a:rPr>
                        <a:t>2.77</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2.62</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2.62</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2.61</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3797">
                <a:tc>
                  <a:txBody>
                    <a:bodyPr/>
                    <a:lstStyle/>
                    <a:p>
                      <a:pPr algn="ctr" fontAlgn="b"/>
                      <a:r>
                        <a:rPr lang="en-US" sz="1200" b="0" i="0" u="none" strike="noStrike">
                          <a:solidFill>
                            <a:srgbClr val="000000"/>
                          </a:solidFill>
                          <a:latin typeface="Calibri" panose="020F0502020204030204"/>
                        </a:rPr>
                        <a:t>Target value</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2.10</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3797">
                <a:tc>
                  <a:txBody>
                    <a:bodyPr/>
                    <a:lstStyle/>
                    <a:p>
                      <a:pPr algn="ctr" fontAlgn="b"/>
                      <a:r>
                        <a:rPr lang="en-US" sz="1200" b="0" i="0" u="none" strike="noStrike">
                          <a:solidFill>
                            <a:srgbClr val="000000"/>
                          </a:solidFill>
                          <a:latin typeface="Calibri" panose="020F0502020204030204"/>
                        </a:rPr>
                        <a:t>PO Attainment</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panose="020F0502020204030204"/>
                        </a:rPr>
                        <a:t>Y</a:t>
                      </a:r>
                    </a:p>
                  </a:txBody>
                  <a:tcPr marL="9089" marR="9089" marT="90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4" name="TextBox 3"/>
          <p:cNvSpPr txBox="1"/>
          <p:nvPr/>
        </p:nvSpPr>
        <p:spPr>
          <a:xfrm>
            <a:off x="539552" y="620688"/>
            <a:ext cx="8352928" cy="706755"/>
          </a:xfrm>
          <a:prstGeom prst="rect">
            <a:avLst/>
          </a:prstGeom>
          <a:noFill/>
        </p:spPr>
        <p:txBody>
          <a:bodyPr wrap="square" rtlCol="0">
            <a:spAutoFit/>
          </a:bodyPr>
          <a:lstStyle/>
          <a:p>
            <a:r>
              <a:rPr lang="en-US" sz="4000" b="1" dirty="0">
                <a:solidFill>
                  <a:schemeClr val="bg1"/>
                </a:solidFill>
              </a:rPr>
              <a:t>CO-PO Assessment &amp; Attainment</a:t>
            </a:r>
          </a:p>
        </p:txBody>
      </p:sp>
      <p:sp>
        <p:nvSpPr>
          <p:cNvPr id="16" name="Slide Number Placeholder 15">
            <a:extLst>
              <a:ext uri="{FF2B5EF4-FFF2-40B4-BE49-F238E27FC236}">
                <a16:creationId xmlns:a16="http://schemas.microsoft.com/office/drawing/2014/main" id="{7470CEB9-7FED-C6F1-F326-83D9920BC462}"/>
              </a:ext>
            </a:extLst>
          </p:cNvPr>
          <p:cNvSpPr>
            <a:spLocks noGrp="1"/>
          </p:cNvSpPr>
          <p:nvPr>
            <p:ph type="sldNum" sz="quarter" idx="12"/>
          </p:nvPr>
        </p:nvSpPr>
        <p:spPr/>
        <p:txBody>
          <a:bodyPr/>
          <a:lstStyle/>
          <a:p>
            <a:fld id="{EDD3062B-D212-4AF3-A7A0-B4B3A1568F67}" type="slidenum">
              <a:rPr lang="en-IN" smtClean="0"/>
              <a:t>118</a:t>
            </a:fld>
            <a:endParaRPr lang="en-IN"/>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ChangeAspect="1" noChangeArrowheads="1"/>
          </p:cNvPicPr>
          <p:nvPr/>
        </p:nvPicPr>
        <p:blipFill>
          <a:blip r:embed="rId2" cstate="print"/>
          <a:srcRect/>
          <a:stretch>
            <a:fillRect/>
          </a:stretch>
        </p:blipFill>
        <p:spPr bwMode="auto">
          <a:xfrm>
            <a:off x="0" y="0"/>
            <a:ext cx="8961047" cy="6669360"/>
          </a:xfrm>
          <a:prstGeom prst="rect">
            <a:avLst/>
          </a:prstGeom>
          <a:noFill/>
          <a:ln w="9525">
            <a:noFill/>
            <a:miter lim="800000"/>
            <a:headEnd/>
            <a:tailEnd/>
          </a:ln>
          <a:effectLst/>
        </p:spPr>
      </p:pic>
      <p:sp>
        <p:nvSpPr>
          <p:cNvPr id="13" name="Slide Number Placeholder 12">
            <a:extLst>
              <a:ext uri="{FF2B5EF4-FFF2-40B4-BE49-F238E27FC236}">
                <a16:creationId xmlns:a16="http://schemas.microsoft.com/office/drawing/2014/main" id="{7CAF87B3-FDE5-1D0A-7C5B-75BE1DD4EB41}"/>
              </a:ext>
            </a:extLst>
          </p:cNvPr>
          <p:cNvSpPr>
            <a:spLocks noGrp="1"/>
          </p:cNvSpPr>
          <p:nvPr>
            <p:ph type="sldNum" sz="quarter" idx="12"/>
          </p:nvPr>
        </p:nvSpPr>
        <p:spPr/>
        <p:txBody>
          <a:bodyPr/>
          <a:lstStyle/>
          <a:p>
            <a:fld id="{EDD3062B-D212-4AF3-A7A0-B4B3A1568F67}" type="slidenum">
              <a:rPr lang="en-IN" smtClean="0"/>
              <a:t>119</a:t>
            </a:fld>
            <a:endParaRPr lang="en-IN"/>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IN"/>
          </a:p>
        </p:txBody>
      </p:sp>
      <p:sp>
        <p:nvSpPr>
          <p:cNvPr id="3" name="Title 2"/>
          <p:cNvSpPr>
            <a:spLocks noGrp="1"/>
          </p:cNvSpPr>
          <p:nvPr>
            <p:ph type="title"/>
          </p:nvPr>
        </p:nvSpPr>
        <p:spPr>
          <a:xfrm>
            <a:off x="457200" y="188769"/>
            <a:ext cx="8229600" cy="1252728"/>
          </a:xfrm>
        </p:spPr>
        <p:txBody>
          <a:bodyPr/>
          <a:lstStyle/>
          <a:p>
            <a:r>
              <a:rPr lang="en-IN" b="1" dirty="0"/>
              <a:t>Targets/ Attainment Levels</a:t>
            </a:r>
            <a:endParaRPr lang="en-IN" dirty="0"/>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644328"/>
            <a:ext cx="8879850" cy="4448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9">
            <a:extLst>
              <a:ext uri="{FF2B5EF4-FFF2-40B4-BE49-F238E27FC236}">
                <a16:creationId xmlns:a16="http://schemas.microsoft.com/office/drawing/2014/main" id="{7D601049-F7F3-BC18-F532-CC0C57CF88D4}"/>
              </a:ext>
            </a:extLst>
          </p:cNvPr>
          <p:cNvSpPr>
            <a:spLocks noGrp="1"/>
          </p:cNvSpPr>
          <p:nvPr>
            <p:ph type="sldNum" sz="quarter" idx="12"/>
          </p:nvPr>
        </p:nvSpPr>
        <p:spPr/>
        <p:txBody>
          <a:bodyPr/>
          <a:lstStyle/>
          <a:p>
            <a:fld id="{EDD3062B-D212-4AF3-A7A0-B4B3A1568F67}" type="slidenum">
              <a:rPr lang="en-IN" smtClean="0"/>
              <a:t>120</a:t>
            </a:fld>
            <a:endParaRPr lang="en-IN"/>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196590" y="3284855"/>
            <a:ext cx="5947410" cy="2081530"/>
          </a:xfrm>
          <a:prstGeom prst="rect">
            <a:avLst/>
          </a:prstGeom>
        </p:spPr>
      </p:pic>
      <p:sp>
        <p:nvSpPr>
          <p:cNvPr id="13" name="Slide Number Placeholder 12">
            <a:extLst>
              <a:ext uri="{FF2B5EF4-FFF2-40B4-BE49-F238E27FC236}">
                <a16:creationId xmlns:a16="http://schemas.microsoft.com/office/drawing/2014/main" id="{275BB0B4-913A-6FA6-C1DB-293702A1A97E}"/>
              </a:ext>
            </a:extLst>
          </p:cNvPr>
          <p:cNvSpPr>
            <a:spLocks noGrp="1"/>
          </p:cNvSpPr>
          <p:nvPr>
            <p:ph type="sldNum" sz="quarter" idx="12"/>
          </p:nvPr>
        </p:nvSpPr>
        <p:spPr/>
        <p:txBody>
          <a:bodyPr/>
          <a:lstStyle/>
          <a:p>
            <a:fld id="{EDD3062B-D212-4AF3-A7A0-B4B3A1568F67}" type="slidenum">
              <a:rPr lang="en-IN" smtClean="0"/>
              <a:t>121</a:t>
            </a:fld>
            <a:endParaRPr lang="en-IN"/>
          </a:p>
        </p:txBody>
      </p:sp>
    </p:spTree>
  </p:cSld>
  <p:clrMapOvr>
    <a:masterClrMapping/>
  </p:clrMapOvr>
  <p:transition>
    <p:wipe dir="d"/>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32</TotalTime>
  <Words>9946</Words>
  <Application>Microsoft Office PowerPoint</Application>
  <PresentationFormat>On-screen Show (4:3)</PresentationFormat>
  <Paragraphs>2499</Paragraphs>
  <Slides>121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121</vt:i4>
      </vt:variant>
    </vt:vector>
  </HeadingPairs>
  <TitlesOfParts>
    <vt:vector size="128" baseType="lpstr">
      <vt:lpstr>Arial</vt:lpstr>
      <vt:lpstr>Baskerville Old Face</vt:lpstr>
      <vt:lpstr>Bookman Old Style</vt:lpstr>
      <vt:lpstr>Calibri</vt:lpstr>
      <vt:lpstr>Symbol</vt:lpstr>
      <vt:lpstr>Wingdings</vt:lpstr>
      <vt:lpstr>Waveform</vt:lpstr>
      <vt:lpstr>Three-Day National Workshop on NAAC Accreditation &amp; Outcome-Based Education (OBE) Through AI-Powered Digital Learn</vt:lpstr>
      <vt:lpstr>PowerPoint Presentation</vt:lpstr>
      <vt:lpstr>  Guidelines for CO-PO: Assessment and Attainment Resource Person</vt:lpstr>
      <vt:lpstr>PowerPoint Presentation</vt:lpstr>
      <vt:lpstr>Washington Accord</vt:lpstr>
      <vt:lpstr>India, OBE and Accreditation</vt:lpstr>
      <vt:lpstr>OBE Learning Process Steps</vt:lpstr>
      <vt:lpstr>PowerPoint Presentation</vt:lpstr>
      <vt:lpstr>Outcome-Based Education</vt:lpstr>
      <vt:lpstr>Outcome-Based Education</vt:lpstr>
      <vt:lpstr>Outcome Based Education (OBE)</vt:lpstr>
      <vt:lpstr>  Benefits of OBE</vt:lpstr>
      <vt:lpstr>Outcome Based Education (OBE)</vt:lpstr>
      <vt:lpstr>Vision and Mission Inline with OBE </vt:lpstr>
      <vt:lpstr>Characteristics of Vision statement</vt:lpstr>
      <vt:lpstr>Mission</vt:lpstr>
      <vt:lpstr>PowerPoint Presentation</vt:lpstr>
      <vt:lpstr>Sample - Department Vision &amp; Mission</vt:lpstr>
      <vt:lpstr>PowerPoint Presentation</vt:lpstr>
      <vt:lpstr>Process to Define the PEOs of the Department</vt:lpstr>
      <vt:lpstr>Program Educational Objectives (PEOs)</vt:lpstr>
      <vt:lpstr>Objectives of OBE Reflected in PEO</vt:lpstr>
      <vt:lpstr>Process of Defining PEOs of Dept</vt:lpstr>
      <vt:lpstr>Sample PEOs</vt:lpstr>
      <vt:lpstr>Mapping Mission statements with Program Educational Objectives </vt:lpstr>
      <vt:lpstr>Sample - Mission Statements</vt:lpstr>
      <vt:lpstr>PO &amp; PSO Statements</vt:lpstr>
      <vt:lpstr>Program Outcomes (POs) Defined by NBA</vt:lpstr>
      <vt:lpstr>Program Specific Outcomes (PSOs)</vt:lpstr>
      <vt:lpstr>Course Outcomes (COs)</vt:lpstr>
      <vt:lpstr>Writing/ Framing COs</vt:lpstr>
      <vt:lpstr>Introduction to CO and PO Mapping</vt:lpstr>
      <vt:lpstr>PowerPoint Presentation</vt:lpstr>
      <vt:lpstr>PowerPoint Presentation</vt:lpstr>
      <vt:lpstr>Assessment Process for CO Attainment : Direct method </vt:lpstr>
      <vt:lpstr>Example of CO Mapping</vt:lpstr>
      <vt:lpstr>Mapping COs with PO5  (Modern Tool Usage)</vt:lpstr>
      <vt:lpstr>Mapping COs with PO7  (Environment and Sustainability)</vt:lpstr>
      <vt:lpstr>Mapping COs with PO9  (Individual and Teamwork)</vt:lpstr>
      <vt:lpstr>Assessment for PO10</vt:lpstr>
      <vt:lpstr>Procedure for Computation of CO Attainment</vt:lpstr>
      <vt:lpstr>Procedure for Computation of CO Attainment</vt:lpstr>
      <vt:lpstr>Procedure for Computation of CO Attainment</vt:lpstr>
      <vt:lpstr>Procedure for Attainment for CO’s</vt:lpstr>
      <vt:lpstr>Procedure for Attainment for COs</vt:lpstr>
      <vt:lpstr>Action Verbs for Assessment </vt:lpstr>
      <vt:lpstr>Action Verbs for Assessment </vt:lpstr>
      <vt:lpstr>Rules to Develop COs</vt:lpstr>
      <vt:lpstr>The Rules to Develop COs are SMART</vt:lpstr>
      <vt:lpstr>Action Verbs for Course Outcomes: Blooms Revised Taxonomy</vt:lpstr>
      <vt:lpstr>Bloom's Taxonomy in practice</vt:lpstr>
      <vt:lpstr>Bloom's Taxonomy in Practice</vt:lpstr>
      <vt:lpstr>Bloom's Taxonomy in Practice</vt:lpstr>
      <vt:lpstr>Bloom's Taxonomy in Practice</vt:lpstr>
      <vt:lpstr>Bloom's Taxonomy in Practice</vt:lpstr>
      <vt:lpstr>Bloom's Taxonomy in Practice</vt:lpstr>
      <vt:lpstr>Bloom's Taxonomy in Practice</vt:lpstr>
      <vt:lpstr>Bloom's Taxonomy in Practice</vt:lpstr>
      <vt:lpstr>Bloom's Taxonomy in Practice</vt:lpstr>
      <vt:lpstr>Bloom's Taxonomy in Practice</vt:lpstr>
      <vt:lpstr>Bloom's Taxonomy in Practice</vt:lpstr>
      <vt:lpstr>Bloom's Taxonomy in Practice</vt:lpstr>
      <vt:lpstr>Bloom's Taxonomy in Practice</vt:lpstr>
      <vt:lpstr>Bloom's Taxonomy in Practice</vt:lpstr>
      <vt:lpstr>Bloom's Taxonomy in Practice</vt:lpstr>
      <vt:lpstr>Bloom's Taxonomy in practice</vt:lpstr>
      <vt:lpstr>Bloom's Taxonomy in Practice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Targets</vt:lpstr>
      <vt:lpstr>Levels of Attainment </vt:lpstr>
      <vt:lpstr>Rubrics for Project</vt:lpstr>
      <vt:lpstr>Rubrics for Project</vt:lpstr>
      <vt:lpstr>Rubrics for Industrial Visit</vt:lpstr>
      <vt:lpstr>Attainment of PO and PSO Outcomes</vt:lpstr>
      <vt:lpstr>Attainment of PO and PSO Outcomes</vt:lpstr>
      <vt:lpstr>Process Adopted for PO and PSO Attainment</vt:lpstr>
      <vt:lpstr>PowerPoint Presentation</vt:lpstr>
      <vt:lpstr>PowerPoint Presentation</vt:lpstr>
      <vt:lpstr>Write Course Outcomes (COs) for Each Course of the Program  </vt:lpstr>
      <vt:lpstr>Mapping of CO’s with PO’s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Attainment of Course Outcomes</vt:lpstr>
      <vt:lpstr>Attainment of Course Outcomes</vt:lpstr>
      <vt:lpstr>Measuring CO Attainment Through Internal Assessments</vt:lpstr>
      <vt:lpstr>Example related to attainment levels Vs. targets:     (The examples indicated are for reference only. Program may appropriately define levels) </vt:lpstr>
      <vt:lpstr>Course Outcome Attainment</vt:lpstr>
      <vt:lpstr>Attainment of Program Outcomes and Program Specific Outcomes</vt:lpstr>
      <vt:lpstr>Example: PO Attainment</vt:lpstr>
      <vt:lpstr>PowerPoint Presentation</vt:lpstr>
      <vt:lpstr>PowerPoint Presentation</vt:lpstr>
      <vt:lpstr>PowerPoint Presentation</vt:lpstr>
      <vt:lpstr>PowerPoint Presentation</vt:lpstr>
      <vt:lpstr>PowerPoint Presentation</vt:lpstr>
      <vt:lpstr>PowerPoint Presentation</vt:lpstr>
      <vt:lpstr>Targets/ Attainment Levels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Three-Day National Workshop on  NAAC Accreditation and  Outcome-Based Education (OBE) Through AI-Powered Digital Learning.</dc:title>
  <dc:creator>ACE Engineering College</dc:creator>
  <cp:lastModifiedBy>venkatesh b</cp:lastModifiedBy>
  <cp:revision>519</cp:revision>
  <dcterms:created xsi:type="dcterms:W3CDTF">2025-02-28T05:11:00Z</dcterms:created>
  <dcterms:modified xsi:type="dcterms:W3CDTF">2025-03-04T15:59:49Z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A3780358624E4E81A0EFBC6D44DA9A67_12</vt:lpwstr>
  </property>
  <property fmtid="{D5CDD505-2E9C-101B-9397-08002B2CF9AE}" pid="3" name="KSOProductBuildVer">
    <vt:lpwstr>1033-12.2.0.19805</vt:lpwstr>
  </property>
</Properties>
</file>