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Layouts/slideLayout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76.xml" ContentType="application/vnd.openxmlformats-officedocument.presentationml.slide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Layouts/slideLayout48.xml" ContentType="application/vnd.openxmlformats-officedocument.presentationml.slideLayout+xml"/>
  <Override PartName="/ppt/diagrams/colors1.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s/slide41.xml" ContentType="application/vnd.openxmlformats-officedocument.presentationml.slide+xml"/>
  <Override PartName="/ppt/slideLayouts/slideLayout51.xml" ContentType="application/vnd.openxmlformats-officedocument.presentationml.slideLayout+xml"/>
  <Override PartName="/ppt/slides/slide30.xml" ContentType="application/vnd.openxmlformats-officedocument.presentationml.slide+xml"/>
  <Override PartName="/ppt/slides/slide149.xml" ContentType="application/vnd.openxmlformats-officedocument.presentationml.slide+xml"/>
  <Override PartName="/ppt/slideLayouts/slideLayout40.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slideLayouts/slideLayout81.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Masters/slideMaster7.xml" ContentType="application/vnd.openxmlformats-officedocument.presentationml.slideMaster+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s/slide40.xml" ContentType="application/vnd.openxmlformats-officedocument.presentationml.slide+xml"/>
  <Override PartName="/ppt/slides/slide159.xml" ContentType="application/vnd.openxmlformats-officedocument.presentationml.slide+xml"/>
  <Override PartName="/ppt/slideLayouts/slideLayout50.xml" ContentType="application/vnd.openxmlformats-officedocument.presentationml.slideLayout+xml"/>
  <Override PartName="/ppt/slides/slide148.xml" ContentType="application/vnd.openxmlformats-officedocument.presentationml.slide+xml"/>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s/slide34.xml" ContentType="application/vnd.openxmlformats-officedocument.presentationml.slide+xml"/>
  <Override PartName="/ppt/slides/slide81.xml" ContentType="application/vnd.openxmlformats-officedocument.presentationml.slide+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 id="2147483876" r:id="rId2"/>
    <p:sldMasterId id="2147483851" r:id="rId3"/>
    <p:sldMasterId id="2147483863" r:id="rId4"/>
    <p:sldMasterId id="2147483888" r:id="rId5"/>
    <p:sldMasterId id="2147483900" r:id="rId6"/>
    <p:sldMasterId id="2147483912" r:id="rId7"/>
  </p:sldMasterIdLst>
  <p:notesMasterIdLst>
    <p:notesMasterId r:id="rId191"/>
  </p:notesMasterIdLst>
  <p:handoutMasterIdLst>
    <p:handoutMasterId r:id="rId192"/>
  </p:handoutMasterIdLst>
  <p:sldIdLst>
    <p:sldId id="399" r:id="rId8"/>
    <p:sldId id="432" r:id="rId9"/>
    <p:sldId id="401" r:id="rId10"/>
    <p:sldId id="402" r:id="rId11"/>
    <p:sldId id="407" r:id="rId12"/>
    <p:sldId id="403" r:id="rId13"/>
    <p:sldId id="404" r:id="rId14"/>
    <p:sldId id="405" r:id="rId15"/>
    <p:sldId id="433" r:id="rId16"/>
    <p:sldId id="434" r:id="rId17"/>
    <p:sldId id="406" r:id="rId18"/>
    <p:sldId id="1278" r:id="rId19"/>
    <p:sldId id="258" r:id="rId20"/>
    <p:sldId id="398" r:id="rId21"/>
    <p:sldId id="257" r:id="rId22"/>
    <p:sldId id="1221" r:id="rId23"/>
    <p:sldId id="1222" r:id="rId24"/>
    <p:sldId id="1223" r:id="rId25"/>
    <p:sldId id="1225" r:id="rId26"/>
    <p:sldId id="1224" r:id="rId27"/>
    <p:sldId id="260" r:id="rId28"/>
    <p:sldId id="261" r:id="rId29"/>
    <p:sldId id="410" r:id="rId30"/>
    <p:sldId id="262" r:id="rId31"/>
    <p:sldId id="263" r:id="rId32"/>
    <p:sldId id="265" r:id="rId33"/>
    <p:sldId id="1276" r:id="rId34"/>
    <p:sldId id="266" r:id="rId35"/>
    <p:sldId id="1207" r:id="rId36"/>
    <p:sldId id="1208" r:id="rId37"/>
    <p:sldId id="1209" r:id="rId38"/>
    <p:sldId id="1159" r:id="rId39"/>
    <p:sldId id="1160" r:id="rId40"/>
    <p:sldId id="1279" r:id="rId41"/>
    <p:sldId id="1280" r:id="rId42"/>
    <p:sldId id="1113" r:id="rId43"/>
    <p:sldId id="267" r:id="rId44"/>
    <p:sldId id="1282" r:id="rId45"/>
    <p:sldId id="1283" r:id="rId46"/>
    <p:sldId id="1284" r:id="rId47"/>
    <p:sldId id="1214" r:id="rId48"/>
    <p:sldId id="1281" r:id="rId49"/>
    <p:sldId id="1285" r:id="rId50"/>
    <p:sldId id="268" r:id="rId51"/>
    <p:sldId id="269" r:id="rId52"/>
    <p:sldId id="270" r:id="rId53"/>
    <p:sldId id="1245" r:id="rId54"/>
    <p:sldId id="1246" r:id="rId55"/>
    <p:sldId id="1247" r:id="rId56"/>
    <p:sldId id="1248" r:id="rId57"/>
    <p:sldId id="1254" r:id="rId58"/>
    <p:sldId id="1250" r:id="rId59"/>
    <p:sldId id="1251" r:id="rId60"/>
    <p:sldId id="1252" r:id="rId61"/>
    <p:sldId id="1255" r:id="rId62"/>
    <p:sldId id="1264" r:id="rId63"/>
    <p:sldId id="1265" r:id="rId64"/>
    <p:sldId id="1266" r:id="rId65"/>
    <p:sldId id="1267" r:id="rId66"/>
    <p:sldId id="1268" r:id="rId67"/>
    <p:sldId id="1269" r:id="rId68"/>
    <p:sldId id="1270" r:id="rId69"/>
    <p:sldId id="1271" r:id="rId70"/>
    <p:sldId id="1272" r:id="rId71"/>
    <p:sldId id="1273" r:id="rId72"/>
    <p:sldId id="1274" r:id="rId73"/>
    <p:sldId id="1259" r:id="rId74"/>
    <p:sldId id="1260" r:id="rId75"/>
    <p:sldId id="1261" r:id="rId76"/>
    <p:sldId id="1262" r:id="rId77"/>
    <p:sldId id="1263" r:id="rId78"/>
    <p:sldId id="271" r:id="rId79"/>
    <p:sldId id="272" r:id="rId80"/>
    <p:sldId id="273" r:id="rId81"/>
    <p:sldId id="274" r:id="rId82"/>
    <p:sldId id="1237" r:id="rId83"/>
    <p:sldId id="1238" r:id="rId84"/>
    <p:sldId id="1239" r:id="rId85"/>
    <p:sldId id="1241" r:id="rId86"/>
    <p:sldId id="1242" r:id="rId87"/>
    <p:sldId id="1243" r:id="rId88"/>
    <p:sldId id="1244" r:id="rId89"/>
    <p:sldId id="1210" r:id="rId90"/>
    <p:sldId id="1212" r:id="rId91"/>
    <p:sldId id="1213" r:id="rId92"/>
    <p:sldId id="1215" r:id="rId93"/>
    <p:sldId id="1216" r:id="rId94"/>
    <p:sldId id="1217" r:id="rId95"/>
    <p:sldId id="275" r:id="rId96"/>
    <p:sldId id="276" r:id="rId97"/>
    <p:sldId id="277" r:id="rId98"/>
    <p:sldId id="278" r:id="rId99"/>
    <p:sldId id="279" r:id="rId100"/>
    <p:sldId id="280" r:id="rId101"/>
    <p:sldId id="281" r:id="rId102"/>
    <p:sldId id="282" r:id="rId103"/>
    <p:sldId id="422" r:id="rId104"/>
    <p:sldId id="423" r:id="rId105"/>
    <p:sldId id="424" r:id="rId106"/>
    <p:sldId id="425" r:id="rId107"/>
    <p:sldId id="426" r:id="rId108"/>
    <p:sldId id="427" r:id="rId109"/>
    <p:sldId id="428" r:id="rId110"/>
    <p:sldId id="429" r:id="rId111"/>
    <p:sldId id="284" r:id="rId112"/>
    <p:sldId id="1277" r:id="rId113"/>
    <p:sldId id="287" r:id="rId114"/>
    <p:sldId id="288" r:id="rId115"/>
    <p:sldId id="289" r:id="rId116"/>
    <p:sldId id="290" r:id="rId117"/>
    <p:sldId id="292" r:id="rId118"/>
    <p:sldId id="294" r:id="rId119"/>
    <p:sldId id="295" r:id="rId120"/>
    <p:sldId id="296" r:id="rId121"/>
    <p:sldId id="298" r:id="rId122"/>
    <p:sldId id="300" r:id="rId123"/>
    <p:sldId id="302" r:id="rId124"/>
    <p:sldId id="304" r:id="rId125"/>
    <p:sldId id="305" r:id="rId126"/>
    <p:sldId id="308" r:id="rId127"/>
    <p:sldId id="309" r:id="rId128"/>
    <p:sldId id="310" r:id="rId129"/>
    <p:sldId id="311" r:id="rId130"/>
    <p:sldId id="312" r:id="rId131"/>
    <p:sldId id="313" r:id="rId132"/>
    <p:sldId id="314" r:id="rId133"/>
    <p:sldId id="315" r:id="rId134"/>
    <p:sldId id="322" r:id="rId135"/>
    <p:sldId id="323" r:id="rId136"/>
    <p:sldId id="324" r:id="rId137"/>
    <p:sldId id="325" r:id="rId138"/>
    <p:sldId id="327" r:id="rId139"/>
    <p:sldId id="328" r:id="rId140"/>
    <p:sldId id="326" r:id="rId141"/>
    <p:sldId id="329" r:id="rId142"/>
    <p:sldId id="321" r:id="rId143"/>
    <p:sldId id="330" r:id="rId144"/>
    <p:sldId id="331" r:id="rId145"/>
    <p:sldId id="332" r:id="rId146"/>
    <p:sldId id="333" r:id="rId147"/>
    <p:sldId id="334" r:id="rId148"/>
    <p:sldId id="335" r:id="rId149"/>
    <p:sldId id="336" r:id="rId150"/>
    <p:sldId id="338" r:id="rId151"/>
    <p:sldId id="339" r:id="rId152"/>
    <p:sldId id="341" r:id="rId153"/>
    <p:sldId id="342" r:id="rId154"/>
    <p:sldId id="343" r:id="rId155"/>
    <p:sldId id="344" r:id="rId156"/>
    <p:sldId id="345" r:id="rId157"/>
    <p:sldId id="348" r:id="rId158"/>
    <p:sldId id="349" r:id="rId159"/>
    <p:sldId id="350" r:id="rId160"/>
    <p:sldId id="352" r:id="rId161"/>
    <p:sldId id="353" r:id="rId162"/>
    <p:sldId id="355" r:id="rId163"/>
    <p:sldId id="357" r:id="rId164"/>
    <p:sldId id="360" r:id="rId165"/>
    <p:sldId id="362" r:id="rId166"/>
    <p:sldId id="365" r:id="rId167"/>
    <p:sldId id="367" r:id="rId168"/>
    <p:sldId id="368" r:id="rId169"/>
    <p:sldId id="371" r:id="rId170"/>
    <p:sldId id="372" r:id="rId171"/>
    <p:sldId id="373" r:id="rId172"/>
    <p:sldId id="374" r:id="rId173"/>
    <p:sldId id="375" r:id="rId174"/>
    <p:sldId id="376" r:id="rId175"/>
    <p:sldId id="378" r:id="rId176"/>
    <p:sldId id="379" r:id="rId177"/>
    <p:sldId id="380" r:id="rId178"/>
    <p:sldId id="381" r:id="rId179"/>
    <p:sldId id="382" r:id="rId180"/>
    <p:sldId id="383" r:id="rId181"/>
    <p:sldId id="384" r:id="rId182"/>
    <p:sldId id="385" r:id="rId183"/>
    <p:sldId id="386" r:id="rId184"/>
    <p:sldId id="388" r:id="rId185"/>
    <p:sldId id="391" r:id="rId186"/>
    <p:sldId id="392" r:id="rId187"/>
    <p:sldId id="394" r:id="rId188"/>
    <p:sldId id="412" r:id="rId189"/>
    <p:sldId id="413" r:id="rId190"/>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Criterions" id="{0A60BE40-F1C3-425A-9FBF-7107F2BD19AF}">
          <p14:sldIdLst>
            <p14:sldId id="399"/>
            <p14:sldId id="432"/>
          </p14:sldIdLst>
        </p14:section>
        <p14:section name="Untitled Section" id="{AB33D953-1B7C-42B1-9BE6-0D7C237C9B48}">
          <p14:sldIdLst>
            <p14:sldId id="401"/>
            <p14:sldId id="402"/>
            <p14:sldId id="407"/>
            <p14:sldId id="403"/>
            <p14:sldId id="404"/>
            <p14:sldId id="405"/>
            <p14:sldId id="433"/>
            <p14:sldId id="434"/>
            <p14:sldId id="406"/>
            <p14:sldId id="1278"/>
            <p14:sldId id="258"/>
            <p14:sldId id="398"/>
            <p14:sldId id="257"/>
            <p14:sldId id="1221"/>
            <p14:sldId id="1222"/>
            <p14:sldId id="1223"/>
            <p14:sldId id="1225"/>
            <p14:sldId id="1224"/>
            <p14:sldId id="260"/>
            <p14:sldId id="261"/>
            <p14:sldId id="410"/>
            <p14:sldId id="262"/>
            <p14:sldId id="263"/>
            <p14:sldId id="265"/>
            <p14:sldId id="1276"/>
            <p14:sldId id="266"/>
            <p14:sldId id="1207"/>
            <p14:sldId id="1208"/>
            <p14:sldId id="1209"/>
            <p14:sldId id="1159"/>
            <p14:sldId id="1160"/>
            <p14:sldId id="1279"/>
            <p14:sldId id="1280"/>
            <p14:sldId id="1113"/>
            <p14:sldId id="267"/>
            <p14:sldId id="1282"/>
            <p14:sldId id="1283"/>
            <p14:sldId id="1284"/>
            <p14:sldId id="1214"/>
            <p14:sldId id="1281"/>
            <p14:sldId id="1285"/>
            <p14:sldId id="268"/>
            <p14:sldId id="269"/>
            <p14:sldId id="270"/>
            <p14:sldId id="1245"/>
            <p14:sldId id="1246"/>
            <p14:sldId id="1247"/>
            <p14:sldId id="1248"/>
            <p14:sldId id="1254"/>
            <p14:sldId id="1250"/>
            <p14:sldId id="1251"/>
            <p14:sldId id="1252"/>
            <p14:sldId id="1255"/>
            <p14:sldId id="1264"/>
            <p14:sldId id="1265"/>
            <p14:sldId id="1266"/>
            <p14:sldId id="1267"/>
            <p14:sldId id="1268"/>
            <p14:sldId id="1269"/>
            <p14:sldId id="1270"/>
            <p14:sldId id="1271"/>
            <p14:sldId id="1272"/>
            <p14:sldId id="1273"/>
            <p14:sldId id="1274"/>
            <p14:sldId id="1259"/>
            <p14:sldId id="1260"/>
            <p14:sldId id="1261"/>
            <p14:sldId id="1262"/>
            <p14:sldId id="1263"/>
            <p14:sldId id="271"/>
            <p14:sldId id="272"/>
            <p14:sldId id="273"/>
            <p14:sldId id="274"/>
            <p14:sldId id="1237"/>
            <p14:sldId id="1238"/>
            <p14:sldId id="1239"/>
            <p14:sldId id="1241"/>
            <p14:sldId id="1242"/>
            <p14:sldId id="1243"/>
            <p14:sldId id="1244"/>
            <p14:sldId id="1210"/>
            <p14:sldId id="1212"/>
            <p14:sldId id="1213"/>
            <p14:sldId id="1215"/>
            <p14:sldId id="1216"/>
            <p14:sldId id="1217"/>
            <p14:sldId id="275"/>
            <p14:sldId id="276"/>
            <p14:sldId id="277"/>
            <p14:sldId id="278"/>
            <p14:sldId id="279"/>
            <p14:sldId id="280"/>
            <p14:sldId id="281"/>
            <p14:sldId id="282"/>
            <p14:sldId id="422"/>
            <p14:sldId id="423"/>
            <p14:sldId id="424"/>
            <p14:sldId id="425"/>
            <p14:sldId id="426"/>
            <p14:sldId id="427"/>
            <p14:sldId id="428"/>
            <p14:sldId id="429"/>
            <p14:sldId id="284"/>
            <p14:sldId id="1277"/>
            <p14:sldId id="287"/>
            <p14:sldId id="288"/>
            <p14:sldId id="289"/>
            <p14:sldId id="290"/>
            <p14:sldId id="292"/>
            <p14:sldId id="294"/>
            <p14:sldId id="295"/>
            <p14:sldId id="296"/>
            <p14:sldId id="298"/>
            <p14:sldId id="300"/>
            <p14:sldId id="302"/>
            <p14:sldId id="304"/>
            <p14:sldId id="305"/>
            <p14:sldId id="308"/>
            <p14:sldId id="309"/>
            <p14:sldId id="310"/>
            <p14:sldId id="311"/>
            <p14:sldId id="312"/>
            <p14:sldId id="313"/>
            <p14:sldId id="314"/>
            <p14:sldId id="315"/>
            <p14:sldId id="322"/>
            <p14:sldId id="323"/>
            <p14:sldId id="324"/>
            <p14:sldId id="325"/>
            <p14:sldId id="327"/>
            <p14:sldId id="328"/>
            <p14:sldId id="326"/>
            <p14:sldId id="329"/>
            <p14:sldId id="321"/>
            <p14:sldId id="330"/>
            <p14:sldId id="331"/>
            <p14:sldId id="332"/>
            <p14:sldId id="333"/>
            <p14:sldId id="334"/>
            <p14:sldId id="335"/>
            <p14:sldId id="336"/>
            <p14:sldId id="338"/>
            <p14:sldId id="339"/>
            <p14:sldId id="341"/>
            <p14:sldId id="342"/>
            <p14:sldId id="343"/>
            <p14:sldId id="344"/>
            <p14:sldId id="345"/>
            <p14:sldId id="348"/>
            <p14:sldId id="349"/>
            <p14:sldId id="350"/>
            <p14:sldId id="352"/>
            <p14:sldId id="353"/>
            <p14:sldId id="355"/>
            <p14:sldId id="357"/>
            <p14:sldId id="360"/>
            <p14:sldId id="362"/>
            <p14:sldId id="365"/>
            <p14:sldId id="367"/>
            <p14:sldId id="368"/>
            <p14:sldId id="371"/>
            <p14:sldId id="372"/>
            <p14:sldId id="373"/>
            <p14:sldId id="374"/>
            <p14:sldId id="375"/>
            <p14:sldId id="376"/>
            <p14:sldId id="378"/>
            <p14:sldId id="379"/>
            <p14:sldId id="380"/>
            <p14:sldId id="381"/>
            <p14:sldId id="382"/>
            <p14:sldId id="383"/>
            <p14:sldId id="384"/>
            <p14:sldId id="385"/>
            <p14:sldId id="386"/>
            <p14:sldId id="388"/>
            <p14:sldId id="391"/>
            <p14:sldId id="392"/>
            <p14:sldId id="394"/>
            <p14:sldId id="412"/>
            <p14:sldId id="413"/>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3300"/>
    <a:srgbClr val="CC3300"/>
    <a:srgbClr val="6600FF"/>
    <a:srgbClr val="FF9900"/>
    <a:srgbClr val="FFFFFF"/>
    <a:srgbClr val="990033"/>
    <a:srgbClr val="0000FF"/>
    <a:srgbClr val="000099"/>
    <a:srgbClr val="800080"/>
    <a:srgbClr val="66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6323" autoAdjust="0"/>
  </p:normalViewPr>
  <p:slideViewPr>
    <p:cSldViewPr snapToGrid="0">
      <p:cViewPr varScale="1">
        <p:scale>
          <a:sx n="88" d="100"/>
          <a:sy n="88" d="100"/>
        </p:scale>
        <p:origin x="-864" y="-102"/>
      </p:cViewPr>
      <p:guideLst>
        <p:guide orient="horz" pos="2160"/>
        <p:guide pos="3120"/>
      </p:guideLst>
    </p:cSldViewPr>
  </p:slideViewPr>
  <p:notesTextViewPr>
    <p:cViewPr>
      <p:scale>
        <a:sx n="1" d="1"/>
        <a:sy n="1" d="1"/>
      </p:scale>
      <p:origin x="0" y="0"/>
    </p:cViewPr>
  </p:notesTextViewPr>
  <p:sorterViewPr>
    <p:cViewPr>
      <p:scale>
        <a:sx n="140" d="100"/>
        <a:sy n="140" d="100"/>
      </p:scale>
      <p:origin x="0" y="-22220"/>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38" Type="http://schemas.openxmlformats.org/officeDocument/2006/relationships/slide" Target="slides/slide131.xml"/><Relationship Id="rId154" Type="http://schemas.openxmlformats.org/officeDocument/2006/relationships/slide" Target="slides/slide147.xml"/><Relationship Id="rId159" Type="http://schemas.openxmlformats.org/officeDocument/2006/relationships/slide" Target="slides/slide152.xml"/><Relationship Id="rId175" Type="http://schemas.openxmlformats.org/officeDocument/2006/relationships/slide" Target="slides/slide168.xml"/><Relationship Id="rId170" Type="http://schemas.openxmlformats.org/officeDocument/2006/relationships/slide" Target="slides/slide163.xml"/><Relationship Id="rId191" Type="http://schemas.openxmlformats.org/officeDocument/2006/relationships/notesMaster" Target="notesMasters/notesMaster1.xml"/><Relationship Id="rId196" Type="http://schemas.openxmlformats.org/officeDocument/2006/relationships/tableStyles" Target="tableStyles.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openxmlformats.org/officeDocument/2006/relationships/slide" Target="slides/slide137.xml"/><Relationship Id="rId149" Type="http://schemas.openxmlformats.org/officeDocument/2006/relationships/slide" Target="slides/slide14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160" Type="http://schemas.openxmlformats.org/officeDocument/2006/relationships/slide" Target="slides/slide153.xml"/><Relationship Id="rId165" Type="http://schemas.openxmlformats.org/officeDocument/2006/relationships/slide" Target="slides/slide158.xml"/><Relationship Id="rId181" Type="http://schemas.openxmlformats.org/officeDocument/2006/relationships/slide" Target="slides/slide174.xml"/><Relationship Id="rId186" Type="http://schemas.openxmlformats.org/officeDocument/2006/relationships/slide" Target="slides/slide179.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slide" Target="slides/slide143.xml"/><Relationship Id="rId155" Type="http://schemas.openxmlformats.org/officeDocument/2006/relationships/slide" Target="slides/slide148.xml"/><Relationship Id="rId171" Type="http://schemas.openxmlformats.org/officeDocument/2006/relationships/slide" Target="slides/slide164.xml"/><Relationship Id="rId176" Type="http://schemas.openxmlformats.org/officeDocument/2006/relationships/slide" Target="slides/slide169.xml"/><Relationship Id="rId192" Type="http://schemas.openxmlformats.org/officeDocument/2006/relationships/handoutMaster" Target="handoutMasters/handoutMaster1.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slide" Target="slides/slide133.xml"/><Relationship Id="rId145" Type="http://schemas.openxmlformats.org/officeDocument/2006/relationships/slide" Target="slides/slide138.xml"/><Relationship Id="rId161" Type="http://schemas.openxmlformats.org/officeDocument/2006/relationships/slide" Target="slides/slide154.xml"/><Relationship Id="rId166" Type="http://schemas.openxmlformats.org/officeDocument/2006/relationships/slide" Target="slides/slide159.xml"/><Relationship Id="rId182" Type="http://schemas.openxmlformats.org/officeDocument/2006/relationships/slide" Target="slides/slide175.xml"/><Relationship Id="rId187" Type="http://schemas.openxmlformats.org/officeDocument/2006/relationships/slide" Target="slides/slide18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openxmlformats.org/officeDocument/2006/relationships/slide" Target="slides/slide144.xml"/><Relationship Id="rId156" Type="http://schemas.openxmlformats.org/officeDocument/2006/relationships/slide" Target="slides/slide149.xml"/><Relationship Id="rId177" Type="http://schemas.openxmlformats.org/officeDocument/2006/relationships/slide" Target="slides/slide170.xml"/><Relationship Id="rId172" Type="http://schemas.openxmlformats.org/officeDocument/2006/relationships/slide" Target="slides/slide165.xml"/><Relationship Id="rId193" Type="http://schemas.openxmlformats.org/officeDocument/2006/relationships/presProps" Target="pres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167" Type="http://schemas.openxmlformats.org/officeDocument/2006/relationships/slide" Target="slides/slide160.xml"/><Relationship Id="rId188" Type="http://schemas.openxmlformats.org/officeDocument/2006/relationships/slide" Target="slides/slide18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slide" Target="slides/slide155.xml"/><Relationship Id="rId183" Type="http://schemas.openxmlformats.org/officeDocument/2006/relationships/slide" Target="slides/slide176.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178" Type="http://schemas.openxmlformats.org/officeDocument/2006/relationships/slide" Target="slides/slide171.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73" Type="http://schemas.openxmlformats.org/officeDocument/2006/relationships/slide" Target="slides/slide166.xml"/><Relationship Id="rId194"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openxmlformats.org/officeDocument/2006/relationships/slide" Target="slides/slide16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slide" Target="slides/slide156.xml"/><Relationship Id="rId184" Type="http://schemas.openxmlformats.org/officeDocument/2006/relationships/slide" Target="slides/slide177.xml"/><Relationship Id="rId189" Type="http://schemas.openxmlformats.org/officeDocument/2006/relationships/slide" Target="slides/slide182.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74" Type="http://schemas.openxmlformats.org/officeDocument/2006/relationships/slide" Target="slides/slide167.xml"/><Relationship Id="rId179" Type="http://schemas.openxmlformats.org/officeDocument/2006/relationships/slide" Target="slides/slide172.xml"/><Relationship Id="rId195" Type="http://schemas.openxmlformats.org/officeDocument/2006/relationships/theme" Target="theme/theme1.xml"/><Relationship Id="rId190" Type="http://schemas.openxmlformats.org/officeDocument/2006/relationships/slide" Target="slides/slide183.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slide" Target="slides/slide157.xml"/><Relationship Id="rId169" Type="http://schemas.openxmlformats.org/officeDocument/2006/relationships/slide" Target="slides/slide162.xml"/><Relationship Id="rId185" Type="http://schemas.openxmlformats.org/officeDocument/2006/relationships/slide" Target="slides/slide178.xml"/><Relationship Id="rId4" Type="http://schemas.openxmlformats.org/officeDocument/2006/relationships/slideMaster" Target="slideMasters/slideMaster4.xml"/><Relationship Id="rId9" Type="http://schemas.openxmlformats.org/officeDocument/2006/relationships/slide" Target="slides/slide2.xml"/><Relationship Id="rId180" Type="http://schemas.openxmlformats.org/officeDocument/2006/relationships/slide" Target="slides/slide173.xml"/><Relationship Id="rId26" Type="http://schemas.openxmlformats.org/officeDocument/2006/relationships/slide" Target="slides/slide1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3FE171-5EB5-4F82-93F7-B1BCE12D31C8}" type="doc">
      <dgm:prSet loTypeId="urn:microsoft.com/office/officeart/2005/8/layout/venn1" loCatId="relationship" qsTypeId="urn:microsoft.com/office/officeart/2005/8/quickstyle/simple1" qsCatId="simple" csTypeId="urn:microsoft.com/office/officeart/2005/8/colors/accent1_2" csCatId="accent1" phldr="1"/>
      <dgm:spPr/>
    </dgm:pt>
    <dgm:pt modelId="{BC5030BB-A915-4A5B-AD96-F0A89C898E34}">
      <dgm:prSet phldrT="[Text]"/>
      <dgm:spPr/>
      <dgm:t>
        <a:bodyPr/>
        <a:lstStyle/>
        <a:p>
          <a:r>
            <a:rPr lang="en-US" b="1" dirty="0"/>
            <a:t>Curriculum</a:t>
          </a:r>
        </a:p>
      </dgm:t>
    </dgm:pt>
    <dgm:pt modelId="{D9B3A92F-FCC4-47D4-8DB0-39246BEA57E7}" type="parTrans" cxnId="{FDE15DF1-ECD6-4382-BD6D-B851ADEE6679}">
      <dgm:prSet/>
      <dgm:spPr/>
      <dgm:t>
        <a:bodyPr/>
        <a:lstStyle/>
        <a:p>
          <a:endParaRPr lang="en-US"/>
        </a:p>
      </dgm:t>
    </dgm:pt>
    <dgm:pt modelId="{370012E4-AAD9-41E0-9280-CD0B56253A97}" type="sibTrans" cxnId="{FDE15DF1-ECD6-4382-BD6D-B851ADEE6679}">
      <dgm:prSet/>
      <dgm:spPr/>
      <dgm:t>
        <a:bodyPr/>
        <a:lstStyle/>
        <a:p>
          <a:endParaRPr lang="en-US"/>
        </a:p>
      </dgm:t>
    </dgm:pt>
    <dgm:pt modelId="{EECC1C2B-66EE-4674-8224-8D825C2E5D5E}">
      <dgm:prSet phldrT="[Text]"/>
      <dgm:spPr/>
      <dgm:t>
        <a:bodyPr/>
        <a:lstStyle/>
        <a:p>
          <a:r>
            <a:rPr lang="en-US" b="1" dirty="0"/>
            <a:t>Evaluation</a:t>
          </a:r>
        </a:p>
      </dgm:t>
    </dgm:pt>
    <dgm:pt modelId="{0FBB197F-537B-4506-9AD1-5CEB71E9D3F0}" type="parTrans" cxnId="{023554ED-9470-4773-8A49-EB2545A9511A}">
      <dgm:prSet/>
      <dgm:spPr/>
      <dgm:t>
        <a:bodyPr/>
        <a:lstStyle/>
        <a:p>
          <a:endParaRPr lang="en-US"/>
        </a:p>
      </dgm:t>
    </dgm:pt>
    <dgm:pt modelId="{A491D9DF-8FB2-472D-AD2B-D33CD4F076EF}" type="sibTrans" cxnId="{023554ED-9470-4773-8A49-EB2545A9511A}">
      <dgm:prSet/>
      <dgm:spPr/>
      <dgm:t>
        <a:bodyPr/>
        <a:lstStyle/>
        <a:p>
          <a:endParaRPr lang="en-US"/>
        </a:p>
      </dgm:t>
    </dgm:pt>
    <dgm:pt modelId="{C564FA10-F259-4A54-AC9A-2BD00846042F}">
      <dgm:prSet phldrT="[Text]"/>
      <dgm:spPr/>
      <dgm:t>
        <a:bodyPr/>
        <a:lstStyle/>
        <a:p>
          <a:r>
            <a:rPr lang="en-US" b="1" dirty="0" err="1"/>
            <a:t>Teaching,Learning</a:t>
          </a:r>
          <a:endParaRPr lang="en-US" b="1" dirty="0"/>
        </a:p>
      </dgm:t>
    </dgm:pt>
    <dgm:pt modelId="{8CDBF791-EBDA-41B9-82C0-0F249C75AA14}" type="parTrans" cxnId="{8593613D-8F88-4131-B7C1-7C52808A5CFF}">
      <dgm:prSet/>
      <dgm:spPr/>
      <dgm:t>
        <a:bodyPr/>
        <a:lstStyle/>
        <a:p>
          <a:endParaRPr lang="en-US"/>
        </a:p>
      </dgm:t>
    </dgm:pt>
    <dgm:pt modelId="{3F9F0ED7-E998-4598-ACDB-309AFFDFEBA5}" type="sibTrans" cxnId="{8593613D-8F88-4131-B7C1-7C52808A5CFF}">
      <dgm:prSet/>
      <dgm:spPr/>
      <dgm:t>
        <a:bodyPr/>
        <a:lstStyle/>
        <a:p>
          <a:endParaRPr lang="en-US"/>
        </a:p>
      </dgm:t>
    </dgm:pt>
    <dgm:pt modelId="{ED9FED2F-CB66-4866-AAD7-58119E6C1BDE}" type="pres">
      <dgm:prSet presAssocID="{273FE171-5EB5-4F82-93F7-B1BCE12D31C8}" presName="compositeShape" presStyleCnt="0">
        <dgm:presLayoutVars>
          <dgm:chMax val="7"/>
          <dgm:dir/>
          <dgm:resizeHandles val="exact"/>
        </dgm:presLayoutVars>
      </dgm:prSet>
      <dgm:spPr/>
    </dgm:pt>
    <dgm:pt modelId="{A379C7CC-2492-4E18-B239-A6FFAF585504}" type="pres">
      <dgm:prSet presAssocID="{BC5030BB-A915-4A5B-AD96-F0A89C898E34}" presName="circ1" presStyleLbl="vennNode1" presStyleIdx="0" presStyleCnt="3" custLinFactNeighborX="318"/>
      <dgm:spPr/>
      <dgm:t>
        <a:bodyPr/>
        <a:lstStyle/>
        <a:p>
          <a:endParaRPr lang="en-IN"/>
        </a:p>
      </dgm:t>
    </dgm:pt>
    <dgm:pt modelId="{940971C4-6EE9-45CA-9315-63A5FD48CDB6}" type="pres">
      <dgm:prSet presAssocID="{BC5030BB-A915-4A5B-AD96-F0A89C898E34}" presName="circ1Tx" presStyleLbl="revTx" presStyleIdx="0" presStyleCnt="0">
        <dgm:presLayoutVars>
          <dgm:chMax val="0"/>
          <dgm:chPref val="0"/>
          <dgm:bulletEnabled val="1"/>
        </dgm:presLayoutVars>
      </dgm:prSet>
      <dgm:spPr/>
      <dgm:t>
        <a:bodyPr/>
        <a:lstStyle/>
        <a:p>
          <a:endParaRPr lang="en-IN"/>
        </a:p>
      </dgm:t>
    </dgm:pt>
    <dgm:pt modelId="{76102835-41FA-4DA2-BA2F-8428DFA7C819}" type="pres">
      <dgm:prSet presAssocID="{EECC1C2B-66EE-4674-8224-8D825C2E5D5E}" presName="circ2" presStyleLbl="vennNode1" presStyleIdx="1" presStyleCnt="3"/>
      <dgm:spPr/>
      <dgm:t>
        <a:bodyPr/>
        <a:lstStyle/>
        <a:p>
          <a:endParaRPr lang="en-IN"/>
        </a:p>
      </dgm:t>
    </dgm:pt>
    <dgm:pt modelId="{EAF9AAC9-0BEA-4ADB-8C4C-F93184CD05F2}" type="pres">
      <dgm:prSet presAssocID="{EECC1C2B-66EE-4674-8224-8D825C2E5D5E}" presName="circ2Tx" presStyleLbl="revTx" presStyleIdx="0" presStyleCnt="0">
        <dgm:presLayoutVars>
          <dgm:chMax val="0"/>
          <dgm:chPref val="0"/>
          <dgm:bulletEnabled val="1"/>
        </dgm:presLayoutVars>
      </dgm:prSet>
      <dgm:spPr/>
      <dgm:t>
        <a:bodyPr/>
        <a:lstStyle/>
        <a:p>
          <a:endParaRPr lang="en-IN"/>
        </a:p>
      </dgm:t>
    </dgm:pt>
    <dgm:pt modelId="{B72B59FA-2B4A-494E-A381-CB1E95C1B34D}" type="pres">
      <dgm:prSet presAssocID="{C564FA10-F259-4A54-AC9A-2BD00846042F}" presName="circ3" presStyleLbl="vennNode1" presStyleIdx="2" presStyleCnt="3" custLinFactNeighborX="-953"/>
      <dgm:spPr/>
      <dgm:t>
        <a:bodyPr/>
        <a:lstStyle/>
        <a:p>
          <a:endParaRPr lang="en-IN"/>
        </a:p>
      </dgm:t>
    </dgm:pt>
    <dgm:pt modelId="{CA950C40-0B09-4E42-B1EB-B98CDC3A7C92}" type="pres">
      <dgm:prSet presAssocID="{C564FA10-F259-4A54-AC9A-2BD00846042F}" presName="circ3Tx" presStyleLbl="revTx" presStyleIdx="0" presStyleCnt="0">
        <dgm:presLayoutVars>
          <dgm:chMax val="0"/>
          <dgm:chPref val="0"/>
          <dgm:bulletEnabled val="1"/>
        </dgm:presLayoutVars>
      </dgm:prSet>
      <dgm:spPr/>
      <dgm:t>
        <a:bodyPr/>
        <a:lstStyle/>
        <a:p>
          <a:endParaRPr lang="en-IN"/>
        </a:p>
      </dgm:t>
    </dgm:pt>
  </dgm:ptLst>
  <dgm:cxnLst>
    <dgm:cxn modelId="{218CD42B-9B22-41C0-A6C2-0F344874F251}" type="presOf" srcId="{BC5030BB-A915-4A5B-AD96-F0A89C898E34}" destId="{940971C4-6EE9-45CA-9315-63A5FD48CDB6}" srcOrd="1" destOrd="0" presId="urn:microsoft.com/office/officeart/2005/8/layout/venn1"/>
    <dgm:cxn modelId="{77F334DA-7FDC-44AB-8140-F2CD04E78318}" type="presOf" srcId="{BC5030BB-A915-4A5B-AD96-F0A89C898E34}" destId="{A379C7CC-2492-4E18-B239-A6FFAF585504}" srcOrd="0" destOrd="0" presId="urn:microsoft.com/office/officeart/2005/8/layout/venn1"/>
    <dgm:cxn modelId="{ADEF0AA6-8A88-4992-BA3D-5D94F3C4ABD7}" type="presOf" srcId="{C564FA10-F259-4A54-AC9A-2BD00846042F}" destId="{CA950C40-0B09-4E42-B1EB-B98CDC3A7C92}" srcOrd="1" destOrd="0" presId="urn:microsoft.com/office/officeart/2005/8/layout/venn1"/>
    <dgm:cxn modelId="{29595EFC-7F28-410F-AE91-9BCE63277D77}" type="presOf" srcId="{C564FA10-F259-4A54-AC9A-2BD00846042F}" destId="{B72B59FA-2B4A-494E-A381-CB1E95C1B34D}" srcOrd="0" destOrd="0" presId="urn:microsoft.com/office/officeart/2005/8/layout/venn1"/>
    <dgm:cxn modelId="{023554ED-9470-4773-8A49-EB2545A9511A}" srcId="{273FE171-5EB5-4F82-93F7-B1BCE12D31C8}" destId="{EECC1C2B-66EE-4674-8224-8D825C2E5D5E}" srcOrd="1" destOrd="0" parTransId="{0FBB197F-537B-4506-9AD1-5CEB71E9D3F0}" sibTransId="{A491D9DF-8FB2-472D-AD2B-D33CD4F076EF}"/>
    <dgm:cxn modelId="{6C6BEB62-DE28-4C72-9EE9-D1C0301CDB98}" type="presOf" srcId="{EECC1C2B-66EE-4674-8224-8D825C2E5D5E}" destId="{EAF9AAC9-0BEA-4ADB-8C4C-F93184CD05F2}" srcOrd="1" destOrd="0" presId="urn:microsoft.com/office/officeart/2005/8/layout/venn1"/>
    <dgm:cxn modelId="{99AB00E8-C23E-4E7D-9877-E818117815DE}" type="presOf" srcId="{EECC1C2B-66EE-4674-8224-8D825C2E5D5E}" destId="{76102835-41FA-4DA2-BA2F-8428DFA7C819}" srcOrd="0" destOrd="0" presId="urn:microsoft.com/office/officeart/2005/8/layout/venn1"/>
    <dgm:cxn modelId="{FDE15DF1-ECD6-4382-BD6D-B851ADEE6679}" srcId="{273FE171-5EB5-4F82-93F7-B1BCE12D31C8}" destId="{BC5030BB-A915-4A5B-AD96-F0A89C898E34}" srcOrd="0" destOrd="0" parTransId="{D9B3A92F-FCC4-47D4-8DB0-39246BEA57E7}" sibTransId="{370012E4-AAD9-41E0-9280-CD0B56253A97}"/>
    <dgm:cxn modelId="{E624242D-467A-473D-8DD5-F2F981D066C1}" type="presOf" srcId="{273FE171-5EB5-4F82-93F7-B1BCE12D31C8}" destId="{ED9FED2F-CB66-4866-AAD7-58119E6C1BDE}" srcOrd="0" destOrd="0" presId="urn:microsoft.com/office/officeart/2005/8/layout/venn1"/>
    <dgm:cxn modelId="{8593613D-8F88-4131-B7C1-7C52808A5CFF}" srcId="{273FE171-5EB5-4F82-93F7-B1BCE12D31C8}" destId="{C564FA10-F259-4A54-AC9A-2BD00846042F}" srcOrd="2" destOrd="0" parTransId="{8CDBF791-EBDA-41B9-82C0-0F249C75AA14}" sibTransId="{3F9F0ED7-E998-4598-ACDB-309AFFDFEBA5}"/>
    <dgm:cxn modelId="{21BA3C52-8974-4E26-99C2-0CD1E1809756}" type="presParOf" srcId="{ED9FED2F-CB66-4866-AAD7-58119E6C1BDE}" destId="{A379C7CC-2492-4E18-B239-A6FFAF585504}" srcOrd="0" destOrd="0" presId="urn:microsoft.com/office/officeart/2005/8/layout/venn1"/>
    <dgm:cxn modelId="{AF6B2532-8AD9-433E-AE61-202427DCD25C}" type="presParOf" srcId="{ED9FED2F-CB66-4866-AAD7-58119E6C1BDE}" destId="{940971C4-6EE9-45CA-9315-63A5FD48CDB6}" srcOrd="1" destOrd="0" presId="urn:microsoft.com/office/officeart/2005/8/layout/venn1"/>
    <dgm:cxn modelId="{6A886587-85C1-4CA8-9609-A38B75DCF582}" type="presParOf" srcId="{ED9FED2F-CB66-4866-AAD7-58119E6C1BDE}" destId="{76102835-41FA-4DA2-BA2F-8428DFA7C819}" srcOrd="2" destOrd="0" presId="urn:microsoft.com/office/officeart/2005/8/layout/venn1"/>
    <dgm:cxn modelId="{E177E40A-3E4B-4C4D-8CA4-93593B7EE8A1}" type="presParOf" srcId="{ED9FED2F-CB66-4866-AAD7-58119E6C1BDE}" destId="{EAF9AAC9-0BEA-4ADB-8C4C-F93184CD05F2}" srcOrd="3" destOrd="0" presId="urn:microsoft.com/office/officeart/2005/8/layout/venn1"/>
    <dgm:cxn modelId="{5373195C-914D-4A42-921F-E92733B7220E}" type="presParOf" srcId="{ED9FED2F-CB66-4866-AAD7-58119E6C1BDE}" destId="{B72B59FA-2B4A-494E-A381-CB1E95C1B34D}" srcOrd="4" destOrd="0" presId="urn:microsoft.com/office/officeart/2005/8/layout/venn1"/>
    <dgm:cxn modelId="{D63C31B5-DAD6-4175-B811-9CE7EDD89AD5}" type="presParOf" srcId="{ED9FED2F-CB66-4866-AAD7-58119E6C1BDE}" destId="{CA950C40-0B09-4E42-B1EB-B98CDC3A7C92}"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79C7CC-2492-4E18-B239-A6FFAF585504}">
      <dsp:nvSpPr>
        <dsp:cNvPr id="0" name=""/>
        <dsp:cNvSpPr/>
      </dsp:nvSpPr>
      <dsp:spPr>
        <a:xfrm>
          <a:off x="1989600" y="55033"/>
          <a:ext cx="2641600" cy="264160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b="1" kern="1200" dirty="0"/>
            <a:t>Curriculum</a:t>
          </a:r>
        </a:p>
      </dsp:txBody>
      <dsp:txXfrm>
        <a:off x="2341813" y="517313"/>
        <a:ext cx="1937173" cy="1188720"/>
      </dsp:txXfrm>
    </dsp:sp>
    <dsp:sp modelId="{76102835-41FA-4DA2-BA2F-8428DFA7C819}">
      <dsp:nvSpPr>
        <dsp:cNvPr id="0" name=""/>
        <dsp:cNvSpPr/>
      </dsp:nvSpPr>
      <dsp:spPr>
        <a:xfrm>
          <a:off x="2934377" y="1706033"/>
          <a:ext cx="2641600" cy="264160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b="1" kern="1200" dirty="0"/>
            <a:t>Evaluation</a:t>
          </a:r>
        </a:p>
      </dsp:txBody>
      <dsp:txXfrm>
        <a:off x="3742266" y="2388446"/>
        <a:ext cx="1584960" cy="1452880"/>
      </dsp:txXfrm>
    </dsp:sp>
    <dsp:sp modelId="{B72B59FA-2B4A-494E-A381-CB1E95C1B34D}">
      <dsp:nvSpPr>
        <dsp:cNvPr id="0" name=""/>
        <dsp:cNvSpPr/>
      </dsp:nvSpPr>
      <dsp:spPr>
        <a:xfrm>
          <a:off x="1002848" y="1706033"/>
          <a:ext cx="2641600" cy="264160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b="1" kern="1200" dirty="0" err="1"/>
            <a:t>Teaching,Learning</a:t>
          </a:r>
          <a:endParaRPr lang="en-US" sz="1400" b="1" kern="1200" dirty="0"/>
        </a:p>
      </dsp:txBody>
      <dsp:txXfrm>
        <a:off x="1251598" y="2388446"/>
        <a:ext cx="1584960" cy="145288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9F6BE87A-6145-4E1E-BB0D-8A9418AE9D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54326336-D031-476A-96CF-18D8BA126D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4227EE-7740-43C4-BCBD-485C90529FD6}" type="datetimeFigureOut">
              <a:rPr lang="en-IN" smtClean="0"/>
              <a:pPr/>
              <a:t>27-03-2025</a:t>
            </a:fld>
            <a:endParaRPr lang="en-IN"/>
          </a:p>
        </p:txBody>
      </p:sp>
      <p:sp>
        <p:nvSpPr>
          <p:cNvPr id="4" name="Footer Placeholder 3">
            <a:extLst>
              <a:ext uri="{FF2B5EF4-FFF2-40B4-BE49-F238E27FC236}">
                <a16:creationId xmlns="" xmlns:a16="http://schemas.microsoft.com/office/drawing/2014/main" id="{D0AE4816-D882-47EB-BE82-FF87C7A494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5" name="Slide Number Placeholder 4">
            <a:extLst>
              <a:ext uri="{FF2B5EF4-FFF2-40B4-BE49-F238E27FC236}">
                <a16:creationId xmlns="" xmlns:a16="http://schemas.microsoft.com/office/drawing/2014/main" id="{627B5494-1E0F-420C-B835-B546054284C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9E0EA7-27D4-412A-91BF-0800F046D883}" type="slidenum">
              <a:rPr lang="en-IN" smtClean="0"/>
              <a:pPr/>
              <a:t>‹#›</a:t>
            </a:fld>
            <a:endParaRPr lang="en-IN"/>
          </a:p>
        </p:txBody>
      </p:sp>
    </p:spTree>
    <p:extLst>
      <p:ext uri="{BB962C8B-B14F-4D97-AF65-F5344CB8AC3E}">
        <p14:creationId xmlns:p14="http://schemas.microsoft.com/office/powerpoint/2010/main" xmlns="" val="309771971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7DD0DC-8633-46EC-A458-722091EBE8C8}" type="datetimeFigureOut">
              <a:rPr lang="en-IN" smtClean="0"/>
              <a:pPr/>
              <a:t>27-03-2025</a:t>
            </a:fld>
            <a:endParaRPr lang="en-IN"/>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7B766B-2D10-4CF2-A10D-7B3AF2A5543A}" type="slidenum">
              <a:rPr lang="en-IN" smtClean="0"/>
              <a:pPr/>
              <a:t>‹#›</a:t>
            </a:fld>
            <a:endParaRPr lang="en-IN"/>
          </a:p>
        </p:txBody>
      </p:sp>
    </p:spTree>
    <p:extLst>
      <p:ext uri="{BB962C8B-B14F-4D97-AF65-F5344CB8AC3E}">
        <p14:creationId xmlns:p14="http://schemas.microsoft.com/office/powerpoint/2010/main" xmlns="" val="383745190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altLang="en-US" dirty="0"/>
          </a:p>
        </p:txBody>
      </p:sp>
      <p:sp>
        <p:nvSpPr>
          <p:cNvPr id="79876" name="Slide Number Placeholder 3"/>
          <p:cNvSpPr>
            <a:spLocks noGrp="1"/>
          </p:cNvSpPr>
          <p:nvPr>
            <p:ph type="sldNum" sz="quarter" idx="5"/>
          </p:nvPr>
        </p:nvSpPr>
        <p:spPr>
          <a:noFill/>
        </p:spPr>
        <p:txBody>
          <a:bodyPr/>
          <a:lstStyle/>
          <a:p>
            <a:fld id="{11DDEC7A-C810-45DF-AC98-CE8B2A695D14}" type="slidenum">
              <a:rPr lang="en-US" altLang="en-US"/>
              <a:pPr/>
              <a:t>9</a:t>
            </a:fld>
            <a:endParaRPr lang="en-US" altLang="en-US" dirty="0"/>
          </a:p>
        </p:txBody>
      </p:sp>
    </p:spTree>
    <p:extLst>
      <p:ext uri="{BB962C8B-B14F-4D97-AF65-F5344CB8AC3E}">
        <p14:creationId xmlns:p14="http://schemas.microsoft.com/office/powerpoint/2010/main" xmlns="" val="2511657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0"/>
          </p:nvPr>
        </p:nvSpPr>
        <p:spPr/>
        <p:txBody>
          <a:bodyPr/>
          <a:lstStyle/>
          <a:p>
            <a:pPr marL="0" marR="0" lvl="0" indent="0" algn="r" defTabSz="457200" rtl="0"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3A1ACCE0-E300-4641-B557-817126943B31}"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a:ea typeface="Arial Unicode MS" panose="020B0604020202020204" pitchFamily="34" charset="-128"/>
                <a:cs typeface="Arial Unicode MS" panose="020B0604020202020204" pitchFamily="34" charset="-128"/>
              </a:rPr>
              <a:pPr marL="0" marR="0" lvl="0" indent="0" algn="r" defTabSz="457200" rtl="0"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xmlns="" val="3056167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C7868BB-546D-174E-E3BB-BB77283CAC17}"/>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60F05D29-7D04-86C4-9C60-BD76073AA02C}"/>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2CF2D33A-30FB-0932-6FED-50FA7098DB1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 xmlns:a16="http://schemas.microsoft.com/office/drawing/2014/main" id="{E2533F1D-BC05-3EC9-CF01-F1D7019723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D7C642-253B-4A3B-9852-08F1C592DE8C}"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714077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D7C642-253B-4A3B-9852-08F1C592DE8C}"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79357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903784B-A0B3-49E3-85D3-D19459BFFF57}" type="slidenum">
              <a:rPr lang="en-IN" smtClean="0"/>
              <a:pPr/>
              <a:t>66</a:t>
            </a:fld>
            <a:endParaRPr lang="en-IN"/>
          </a:p>
        </p:txBody>
      </p:sp>
    </p:spTree>
    <p:extLst>
      <p:ext uri="{BB962C8B-B14F-4D97-AF65-F5344CB8AC3E}">
        <p14:creationId xmlns:p14="http://schemas.microsoft.com/office/powerpoint/2010/main" xmlns="" val="795399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B7C1DDF-13AE-67C5-F3D6-96D8A0F63798}"/>
            </a:ext>
          </a:extLst>
        </p:cNvPr>
        <p:cNvGrpSpPr/>
        <p:nvPr/>
      </p:nvGrpSpPr>
      <p:grpSpPr>
        <a:xfrm>
          <a:off x="0" y="0"/>
          <a:ext cx="0" cy="0"/>
          <a:chOff x="0" y="0"/>
          <a:chExt cx="0" cy="0"/>
        </a:xfrm>
      </p:grpSpPr>
      <p:sp>
        <p:nvSpPr>
          <p:cNvPr id="2" name="Slide Image Placeholder 1">
            <a:extLst>
              <a:ext uri="{FF2B5EF4-FFF2-40B4-BE49-F238E27FC236}">
                <a16:creationId xmlns="" xmlns:a16="http://schemas.microsoft.com/office/drawing/2014/main" id="{DA339B35-D6C0-1A92-24D8-9E8FEE1C2A8D}"/>
              </a:ext>
            </a:extLst>
          </p:cNvPr>
          <p:cNvSpPr>
            <a:spLocks noGrp="1" noRot="1" noChangeAspect="1"/>
          </p:cNvSpPr>
          <p:nvPr>
            <p:ph type="sldImg"/>
          </p:nvPr>
        </p:nvSpPr>
        <p:spPr/>
      </p:sp>
      <p:sp>
        <p:nvSpPr>
          <p:cNvPr id="3" name="Notes Placeholder 2">
            <a:extLst>
              <a:ext uri="{FF2B5EF4-FFF2-40B4-BE49-F238E27FC236}">
                <a16:creationId xmlns="" xmlns:a16="http://schemas.microsoft.com/office/drawing/2014/main" id="{EE719D42-4CDE-10A3-ABF6-C36B564B697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 xmlns:a16="http://schemas.microsoft.com/office/drawing/2014/main" id="{23379122-4998-7031-039E-C93BFCA787D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BFB41F5F-E04C-4EBB-A128-F34DF020910E}" type="slidenum">
              <a:rPr kumimoji="0" lang="en-IN" sz="1200" b="0" i="0" u="none" strike="noStrike" kern="1200" cap="none" spc="0" normalizeH="0" baseline="0" noProof="0" smtClean="0">
                <a:ln>
                  <a:noFill/>
                </a:ln>
                <a:solidFill>
                  <a:srgbClr val="000000"/>
                </a:solidFill>
                <a:effectLst/>
                <a:uLnTx/>
                <a:uFillTx/>
                <a:latin typeface="Calibri" panose="020F0502020204030204"/>
                <a:ea typeface="Arial Unicode MS" panose="020B0604020202020204" pitchFamily="34" charset="-128"/>
                <a:cs typeface="Arial Unicode MS" panose="020B0604020202020204" pitchFamily="34" charset="-128"/>
              </a:rPr>
              <a:pPr marL="0" marR="0" lvl="0" indent="0" algn="r" defTabSz="457200" rtl="0"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87</a:t>
            </a:fld>
            <a:endParaRPr kumimoji="0" lang="en-IN" sz="1200" b="0" i="0" u="none" strike="noStrike" kern="1200" cap="none" spc="0" normalizeH="0" baseline="0" noProof="0">
              <a:ln>
                <a:noFill/>
              </a:ln>
              <a:solidFill>
                <a:srgbClr val="000000"/>
              </a:solidFill>
              <a:effectLst/>
              <a:uLnTx/>
              <a:uFillTx/>
              <a:latin typeface="Calibri" panose="020F0502020204030204"/>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xmlns="" val="2449506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4"/>
          </p:nvPr>
        </p:nvSpPr>
        <p:spPr/>
        <p:txBody>
          <a:bodyPr/>
          <a:lstStyle/>
          <a:p>
            <a:r>
              <a:rPr lang="en-IN"/>
              <a:t>1</a:t>
            </a:r>
          </a:p>
        </p:txBody>
      </p:sp>
      <p:sp>
        <p:nvSpPr>
          <p:cNvPr id="5" name="Slide Number Placeholder 4"/>
          <p:cNvSpPr>
            <a:spLocks noGrp="1"/>
          </p:cNvSpPr>
          <p:nvPr>
            <p:ph type="sldNum" sz="quarter" idx="5"/>
          </p:nvPr>
        </p:nvSpPr>
        <p:spPr/>
        <p:txBody>
          <a:bodyPr/>
          <a:lstStyle/>
          <a:p>
            <a:fld id="{027B766B-2D10-4CF2-A10D-7B3AF2A5543A}" type="slidenum">
              <a:rPr lang="en-IN" smtClean="0"/>
              <a:pPr/>
              <a:t>91</a:t>
            </a:fld>
            <a:endParaRPr lang="en-IN"/>
          </a:p>
        </p:txBody>
      </p:sp>
    </p:spTree>
    <p:extLst>
      <p:ext uri="{BB962C8B-B14F-4D97-AF65-F5344CB8AC3E}">
        <p14:creationId xmlns:p14="http://schemas.microsoft.com/office/powerpoint/2010/main" xmlns="" val="4199766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4"/>
          </p:nvPr>
        </p:nvSpPr>
        <p:spPr/>
        <p:txBody>
          <a:bodyPr/>
          <a:lstStyle/>
          <a:p>
            <a:r>
              <a:rPr lang="en-IN"/>
              <a:t>1</a:t>
            </a:r>
          </a:p>
        </p:txBody>
      </p:sp>
      <p:sp>
        <p:nvSpPr>
          <p:cNvPr id="5" name="Slide Number Placeholder 4"/>
          <p:cNvSpPr>
            <a:spLocks noGrp="1"/>
          </p:cNvSpPr>
          <p:nvPr>
            <p:ph type="sldNum" sz="quarter" idx="5"/>
          </p:nvPr>
        </p:nvSpPr>
        <p:spPr/>
        <p:txBody>
          <a:bodyPr/>
          <a:lstStyle/>
          <a:p>
            <a:fld id="{027B766B-2D10-4CF2-A10D-7B3AF2A5543A}" type="slidenum">
              <a:rPr lang="en-IN" smtClean="0"/>
              <a:pPr/>
              <a:t>118</a:t>
            </a:fld>
            <a:endParaRPr lang="en-IN"/>
          </a:p>
        </p:txBody>
      </p:sp>
    </p:spTree>
    <p:extLst>
      <p:ext uri="{BB962C8B-B14F-4D97-AF65-F5344CB8AC3E}">
        <p14:creationId xmlns:p14="http://schemas.microsoft.com/office/powerpoint/2010/main" xmlns="" val="2630890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0"/>
          </p:nvPr>
        </p:nvSpPr>
        <p:spPr/>
        <p:txBody>
          <a:bodyPr/>
          <a:lstStyle/>
          <a:p>
            <a:pPr marL="0" marR="0" lvl="0" indent="0" algn="r" defTabSz="457200" rtl="0"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3A1ACCE0-E300-4641-B557-817126943B31}"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a:ea typeface="Arial Unicode MS" panose="020B0604020202020204" pitchFamily="34" charset="-128"/>
              </a:rPr>
              <a:pPr marL="0" marR="0" lvl="0" indent="0" algn="r" defTabSz="457200" rtl="0"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182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a:ea typeface="Arial Unicode MS" panose="020B0604020202020204" pitchFamily="34" charset="-128"/>
            </a:endParaRPr>
          </a:p>
        </p:txBody>
      </p:sp>
    </p:spTree>
    <p:extLst>
      <p:ext uri="{BB962C8B-B14F-4D97-AF65-F5344CB8AC3E}">
        <p14:creationId xmlns:p14="http://schemas.microsoft.com/office/powerpoint/2010/main" xmlns="" val="1932847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p:nvPr>
        </p:nvSpPr>
        <p:spPr/>
        <p:txBody>
          <a:bodyPr/>
          <a:lstStyle/>
          <a:p>
            <a:pPr>
              <a:defRPr/>
            </a:pPr>
            <a:fld id="{3A1ACCE0-E300-4641-B557-817126943B31}" type="slidenum">
              <a:rPr lang="en-US" altLang="en-US" smtClean="0"/>
              <a:pPr>
                <a:defRPr/>
              </a:pPr>
              <a:t>183</a:t>
            </a:fld>
            <a:endParaRPr lang="en-US" altLang="en-US" dirty="0"/>
          </a:p>
        </p:txBody>
      </p:sp>
    </p:spTree>
    <p:extLst>
      <p:ext uri="{BB962C8B-B14F-4D97-AF65-F5344CB8AC3E}">
        <p14:creationId xmlns:p14="http://schemas.microsoft.com/office/powerpoint/2010/main" xmlns="" val="287977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04284" y="2514601"/>
            <a:ext cx="715048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104284" y="4777381"/>
            <a:ext cx="715048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9" name="Freeform 8"/>
          <p:cNvSpPr/>
          <p:nvPr/>
        </p:nvSpPr>
        <p:spPr bwMode="auto">
          <a:xfrm>
            <a:off x="-34362" y="4321159"/>
            <a:ext cx="1511762"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58612" y="4529542"/>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892639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7302" y="624110"/>
            <a:ext cx="71382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104284" y="2133600"/>
            <a:ext cx="7141317"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96794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04284" y="2074562"/>
            <a:ext cx="7141317"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104284" y="3581400"/>
            <a:ext cx="7141317"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11"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303680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104285" y="2136707"/>
            <a:ext cx="3463992"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82083" y="2136707"/>
            <a:ext cx="3463517"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9"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53830" y="787784"/>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880461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454131" y="2226626"/>
            <a:ext cx="311414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04283" y="2802889"/>
            <a:ext cx="3463993"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7501" y="2223398"/>
            <a:ext cx="31126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778191" y="2799661"/>
            <a:ext cx="3461987"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r>
              <a:rPr lang="en-IN"/>
              <a:t>1</a:t>
            </a:r>
          </a:p>
        </p:txBody>
      </p:sp>
      <p:sp>
        <p:nvSpPr>
          <p:cNvPr id="11"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53830" y="787784"/>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119051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07300" y="624110"/>
            <a:ext cx="7138300" cy="1280890"/>
          </a:xfrm>
        </p:spPr>
        <p:txBody>
          <a:bodyPr/>
          <a:lstStyle/>
          <a:p>
            <a:r>
              <a:rPr lang="en-US"/>
              <a:t>Click to edit Master title style</a:t>
            </a:r>
            <a:endParaRPr lang="en-US" dirty="0"/>
          </a:p>
        </p:txBody>
      </p:sp>
    </p:spTree>
    <p:extLst>
      <p:ext uri="{BB962C8B-B14F-4D97-AF65-F5344CB8AC3E}">
        <p14:creationId xmlns:p14="http://schemas.microsoft.com/office/powerpoint/2010/main" xmlns="" val="371123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r>
              <a:rPr lang="en-IN"/>
              <a:t>1</a:t>
            </a:r>
          </a:p>
        </p:txBody>
      </p:sp>
      <p:sp>
        <p:nvSpPr>
          <p:cNvPr id="5" name="Slide Number Placeholder 4"/>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855129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r>
              <a:rPr lang="en-IN"/>
              <a:t>1</a:t>
            </a:r>
          </a:p>
        </p:txBody>
      </p:sp>
      <p:sp>
        <p:nvSpPr>
          <p:cNvPr id="6"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74340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4283" y="446088"/>
            <a:ext cx="2848716"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138785" y="446090"/>
            <a:ext cx="4106815"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104283" y="1598613"/>
            <a:ext cx="2848716"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33064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4284" y="4800600"/>
            <a:ext cx="714131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04284" y="634965"/>
            <a:ext cx="7141317"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104284" y="5367338"/>
            <a:ext cx="714131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1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13615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104284" y="609600"/>
            <a:ext cx="7141317"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10"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3713387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617303" y="3505200"/>
            <a:ext cx="612504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19" name="Freeform 11"/>
          <p:cNvSpPr/>
          <p:nvPr/>
        </p:nvSpPr>
        <p:spPr bwMode="auto">
          <a:xfrm flipV="1">
            <a:off x="63" y="3166528"/>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1"/>
            <a:ext cx="633726" cy="365125"/>
          </a:xfrm>
        </p:spPr>
        <p:txBody>
          <a:bodyPr/>
          <a:lstStyle/>
          <a:p>
            <a:fld id="{41333625-D6C7-4420-A90A-4EF2D7AA5D53}" type="slidenum">
              <a:rPr lang="en-IN" smtClean="0"/>
              <a:pPr/>
              <a:t>‹#›</a:t>
            </a:fld>
            <a:endParaRPr lang="en-IN"/>
          </a:p>
        </p:txBody>
      </p:sp>
      <p:sp>
        <p:nvSpPr>
          <p:cNvPr id="14" name="TextBox 13"/>
          <p:cNvSpPr txBox="1"/>
          <p:nvPr/>
        </p:nvSpPr>
        <p:spPr>
          <a:xfrm>
            <a:off x="1959010" y="648005"/>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850328" y="290530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123324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104284" y="2438402"/>
            <a:ext cx="7141317"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104284"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11"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538076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104283" y="4343400"/>
            <a:ext cx="724565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104283" y="5181600"/>
            <a:ext cx="72456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2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41333625-D6C7-4420-A90A-4EF2D7AA5D53}" type="slidenum">
              <a:rPr lang="en-IN" smtClean="0"/>
              <a:pPr/>
              <a:t>‹#›</a:t>
            </a:fld>
            <a:endParaRPr lang="en-IN"/>
          </a:p>
        </p:txBody>
      </p:sp>
      <p:sp>
        <p:nvSpPr>
          <p:cNvPr id="11" name="TextBox 10"/>
          <p:cNvSpPr txBox="1"/>
          <p:nvPr/>
        </p:nvSpPr>
        <p:spPr>
          <a:xfrm>
            <a:off x="1959010" y="648005"/>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850328" y="290530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3957560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104284" y="627407"/>
            <a:ext cx="7141316"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104284" y="4343400"/>
            <a:ext cx="7141317"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104284"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10" name="Freeform 11"/>
          <p:cNvSpPr/>
          <p:nvPr/>
        </p:nvSpPr>
        <p:spPr bwMode="auto">
          <a:xfrm flipV="1">
            <a:off x="63" y="4910661"/>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89"/>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517865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98189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1746" y="627407"/>
            <a:ext cx="1794143"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104284" y="627407"/>
            <a:ext cx="5109377"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10" name="Freeform 11"/>
          <p:cNvSpPr/>
          <p:nvPr/>
        </p:nvSpPr>
        <p:spPr bwMode="auto">
          <a:xfrm flipV="1">
            <a:off x="63"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211263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a:xfrm>
            <a:off x="681038" y="6356350"/>
            <a:ext cx="2228850" cy="365125"/>
          </a:xfrm>
          <a:prstGeom prst="rect">
            <a:avLst/>
          </a:prstGeom>
        </p:spPr>
        <p:txBody>
          <a:bodyPr/>
          <a:lstStyle/>
          <a:p>
            <a:endParaRPr lang="en-IN"/>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6" name="Slide Number Placeholder 5"/>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3548644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681038" y="6356350"/>
            <a:ext cx="2228850" cy="365125"/>
          </a:xfrm>
          <a:prstGeom prst="rect">
            <a:avLst/>
          </a:prstGeom>
        </p:spPr>
        <p:txBody>
          <a:bodyPr/>
          <a:lstStyle/>
          <a:p>
            <a:endParaRPr lang="en-IN"/>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6" name="Slide Number Placeholder 5"/>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4090839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6275" y="1709738"/>
            <a:ext cx="8543925"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81038" y="6356350"/>
            <a:ext cx="2228850" cy="365125"/>
          </a:xfrm>
          <a:prstGeom prst="rect">
            <a:avLst/>
          </a:prstGeom>
        </p:spPr>
        <p:txBody>
          <a:bodyPr/>
          <a:lstStyle/>
          <a:p>
            <a:endParaRPr lang="en-IN"/>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6" name="Slide Number Placeholder 5"/>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1143276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1038" y="1825625"/>
            <a:ext cx="419576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5029200" y="1825625"/>
            <a:ext cx="419576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a:xfrm>
            <a:off x="681038" y="6356350"/>
            <a:ext cx="2228850" cy="365125"/>
          </a:xfrm>
          <a:prstGeom prst="rect">
            <a:avLst/>
          </a:prstGeom>
        </p:spPr>
        <p:txBody>
          <a:bodyPr/>
          <a:lstStyle/>
          <a:p>
            <a:endParaRPr lang="en-IN"/>
          </a:p>
        </p:txBody>
      </p:sp>
      <p:sp>
        <p:nvSpPr>
          <p:cNvPr id="6" name="Footer Placeholder 5"/>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7" name="Slide Number Placeholder 6"/>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18736638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625" y="365125"/>
            <a:ext cx="8543925"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625" y="2505075"/>
            <a:ext cx="419100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6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a:xfrm>
            <a:off x="681038" y="6356350"/>
            <a:ext cx="2228850" cy="365125"/>
          </a:xfrm>
          <a:prstGeom prst="rect">
            <a:avLst/>
          </a:prstGeom>
        </p:spPr>
        <p:txBody>
          <a:bodyPr/>
          <a:lstStyle/>
          <a:p>
            <a:endParaRPr lang="en-IN"/>
          </a:p>
        </p:txBody>
      </p:sp>
      <p:sp>
        <p:nvSpPr>
          <p:cNvPr id="8" name="Footer Placeholder 7"/>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9" name="Slide Number Placeholder 8"/>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39374670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a:xfrm>
            <a:off x="681038" y="6356350"/>
            <a:ext cx="2228850" cy="365125"/>
          </a:xfrm>
          <a:prstGeom prst="rect">
            <a:avLst/>
          </a:prstGeom>
        </p:spPr>
        <p:txBody>
          <a:bodyPr/>
          <a:lstStyle/>
          <a:p>
            <a:endParaRPr lang="en-IN"/>
          </a:p>
        </p:txBody>
      </p:sp>
      <p:sp>
        <p:nvSpPr>
          <p:cNvPr id="4" name="Footer Placeholder 3"/>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5" name="Slide Number Placeholder 4"/>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11762287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0"/>
            <a:ext cx="2228850" cy="365125"/>
          </a:xfrm>
          <a:prstGeom prst="rect">
            <a:avLst/>
          </a:prstGeom>
        </p:spPr>
        <p:txBody>
          <a:bodyPr/>
          <a:lstStyle/>
          <a:p>
            <a:endParaRPr lang="en-IN"/>
          </a:p>
        </p:txBody>
      </p:sp>
      <p:sp>
        <p:nvSpPr>
          <p:cNvPr id="3" name="Footer Placeholder 2"/>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4" name="Slide Number Placeholder 3"/>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1519546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81038" y="6356350"/>
            <a:ext cx="2228850" cy="365125"/>
          </a:xfrm>
          <a:prstGeom prst="rect">
            <a:avLst/>
          </a:prstGeom>
        </p:spPr>
        <p:txBody>
          <a:bodyPr/>
          <a:lstStyle/>
          <a:p>
            <a:endParaRPr lang="en-IN"/>
          </a:p>
        </p:txBody>
      </p:sp>
      <p:sp>
        <p:nvSpPr>
          <p:cNvPr id="6" name="Footer Placeholder 5"/>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7" name="Slide Number Placeholder 6"/>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18518182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81038" y="6356350"/>
            <a:ext cx="2228850" cy="365125"/>
          </a:xfrm>
          <a:prstGeom prst="rect">
            <a:avLst/>
          </a:prstGeom>
        </p:spPr>
        <p:txBody>
          <a:bodyPr/>
          <a:lstStyle/>
          <a:p>
            <a:endParaRPr lang="en-IN"/>
          </a:p>
        </p:txBody>
      </p:sp>
      <p:sp>
        <p:nvSpPr>
          <p:cNvPr id="6" name="Footer Placeholder 5"/>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7" name="Slide Number Placeholder 6"/>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2219477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681038" y="6356350"/>
            <a:ext cx="2228850" cy="365125"/>
          </a:xfrm>
          <a:prstGeom prst="rect">
            <a:avLst/>
          </a:prstGeom>
        </p:spPr>
        <p:txBody>
          <a:bodyPr/>
          <a:lstStyle/>
          <a:p>
            <a:endParaRPr lang="en-IN"/>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6" name="Slide Number Placeholder 5"/>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443615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9775" y="365125"/>
            <a:ext cx="2135188"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1038" y="365125"/>
            <a:ext cx="6256337"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681038" y="6356350"/>
            <a:ext cx="2228850" cy="365125"/>
          </a:xfrm>
          <a:prstGeom prst="rect">
            <a:avLst/>
          </a:prstGeom>
        </p:spPr>
        <p:txBody>
          <a:bodyPr/>
          <a:lstStyle/>
          <a:p>
            <a:endParaRPr lang="en-IN"/>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r>
              <a:rPr lang="en-IN"/>
              <a:t>1</a:t>
            </a:r>
          </a:p>
        </p:txBody>
      </p:sp>
      <p:sp>
        <p:nvSpPr>
          <p:cNvPr id="6" name="Slide Number Placeholder 5"/>
          <p:cNvSpPr>
            <a:spLocks noGrp="1"/>
          </p:cNvSpPr>
          <p:nvPr>
            <p:ph type="sldNum" sz="quarter" idx="12"/>
          </p:nvPr>
        </p:nvSpPr>
        <p:spPr/>
        <p:txBody>
          <a:bodyPr/>
          <a:lstStyle/>
          <a:p>
            <a:fld id="{6622C268-D127-4B8C-9174-84101AB2D38E}" type="slidenum">
              <a:rPr lang="en-IN" smtClean="0"/>
              <a:pPr/>
              <a:t>‹#›</a:t>
            </a:fld>
            <a:endParaRPr lang="en-IN"/>
          </a:p>
        </p:txBody>
      </p:sp>
    </p:spTree>
    <p:extLst>
      <p:ext uri="{BB962C8B-B14F-4D97-AF65-F5344CB8AC3E}">
        <p14:creationId xmlns:p14="http://schemas.microsoft.com/office/powerpoint/2010/main" xmlns="" val="2747164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26861417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5059851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6275" y="1709738"/>
            <a:ext cx="8543925"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42227796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1038" y="1825625"/>
            <a:ext cx="419576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5029200" y="1825625"/>
            <a:ext cx="419576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7" name="Slide Number Placeholder 6"/>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11085434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625" y="365125"/>
            <a:ext cx="8543925"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625" y="2505075"/>
            <a:ext cx="419100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6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r>
              <a:rPr lang="en-IN"/>
              <a:t>1</a:t>
            </a:r>
          </a:p>
        </p:txBody>
      </p:sp>
      <p:sp>
        <p:nvSpPr>
          <p:cNvPr id="9" name="Slide Number Placeholder 8"/>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2244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r>
              <a:rPr lang="en-IN"/>
              <a:t>1</a:t>
            </a:r>
          </a:p>
        </p:txBody>
      </p:sp>
      <p:sp>
        <p:nvSpPr>
          <p:cNvPr id="5" name="Slide Number Placeholder 4"/>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26027276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r>
              <a:rPr lang="en-IN"/>
              <a:t>1</a:t>
            </a:r>
          </a:p>
        </p:txBody>
      </p:sp>
      <p:sp>
        <p:nvSpPr>
          <p:cNvPr id="4" name="Slide Number Placeholder 3"/>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3912377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7" name="Slide Number Placeholder 6"/>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24690506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7" name="Slide Number Placeholder 6"/>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4015990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11316635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9775" y="365125"/>
            <a:ext cx="2135188"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1038" y="365125"/>
            <a:ext cx="6256337"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1726657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36673116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4177742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6275" y="1709738"/>
            <a:ext cx="8543925"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14837622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1038" y="1825625"/>
            <a:ext cx="419576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5029200" y="1825625"/>
            <a:ext cx="419576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7" name="Slide Number Placeholder 6"/>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36578649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625" y="365125"/>
            <a:ext cx="8543925"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625" y="2505075"/>
            <a:ext cx="419100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6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r>
              <a:rPr lang="en-IN"/>
              <a:t>1</a:t>
            </a:r>
          </a:p>
        </p:txBody>
      </p:sp>
      <p:sp>
        <p:nvSpPr>
          <p:cNvPr id="9" name="Slide Number Placeholder 8"/>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21001580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endParaRPr lang="en-IN"/>
          </a:p>
        </p:txBody>
      </p:sp>
      <p:sp>
        <p:nvSpPr>
          <p:cNvPr id="4" name="Footer Placeholder 3"/>
          <p:cNvSpPr>
            <a:spLocks noGrp="1"/>
          </p:cNvSpPr>
          <p:nvPr>
            <p:ph type="ftr" sz="quarter" idx="11"/>
          </p:nvPr>
        </p:nvSpPr>
        <p:spPr/>
        <p:txBody>
          <a:bodyPr/>
          <a:lstStyle/>
          <a:p>
            <a:r>
              <a:rPr lang="en-IN"/>
              <a:t>1</a:t>
            </a:r>
          </a:p>
        </p:txBody>
      </p:sp>
      <p:sp>
        <p:nvSpPr>
          <p:cNvPr id="5" name="Slide Number Placeholder 4"/>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8778522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N"/>
          </a:p>
        </p:txBody>
      </p:sp>
      <p:sp>
        <p:nvSpPr>
          <p:cNvPr id="3" name="Footer Placeholder 2"/>
          <p:cNvSpPr>
            <a:spLocks noGrp="1"/>
          </p:cNvSpPr>
          <p:nvPr>
            <p:ph type="ftr" sz="quarter" idx="11"/>
          </p:nvPr>
        </p:nvSpPr>
        <p:spPr/>
        <p:txBody>
          <a:bodyPr/>
          <a:lstStyle/>
          <a:p>
            <a:r>
              <a:rPr lang="en-IN"/>
              <a:t>1</a:t>
            </a:r>
          </a:p>
        </p:txBody>
      </p:sp>
      <p:sp>
        <p:nvSpPr>
          <p:cNvPr id="4" name="Slide Number Placeholder 3"/>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14322682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7" name="Slide Number Placeholder 6"/>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7639203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IN"/>
          </a:p>
        </p:txBody>
      </p:sp>
      <p:sp>
        <p:nvSpPr>
          <p:cNvPr id="6" name="Footer Placeholder 5"/>
          <p:cNvSpPr>
            <a:spLocks noGrp="1"/>
          </p:cNvSpPr>
          <p:nvPr>
            <p:ph type="ftr" sz="quarter" idx="11"/>
          </p:nvPr>
        </p:nvSpPr>
        <p:spPr/>
        <p:txBody>
          <a:bodyPr/>
          <a:lstStyle/>
          <a:p>
            <a:r>
              <a:rPr lang="en-IN"/>
              <a:t>1</a:t>
            </a:r>
          </a:p>
        </p:txBody>
      </p:sp>
      <p:sp>
        <p:nvSpPr>
          <p:cNvPr id="7" name="Slide Number Placeholder 6"/>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40531475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7431573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9775" y="365125"/>
            <a:ext cx="2135188"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1038" y="365125"/>
            <a:ext cx="6256337"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lang="en-IN"/>
          </a:p>
        </p:txBody>
      </p:sp>
      <p:sp>
        <p:nvSpPr>
          <p:cNvPr id="5" name="Footer Placeholder 4"/>
          <p:cNvSpPr>
            <a:spLocks noGrp="1"/>
          </p:cNvSpPr>
          <p:nvPr>
            <p:ph type="ftr" sz="quarter" idx="11"/>
          </p:nvPr>
        </p:nvSpPr>
        <p:spPr/>
        <p:txBody>
          <a:bodyPr/>
          <a:lstStyle/>
          <a:p>
            <a:r>
              <a:rPr lang="en-IN"/>
              <a:t>1</a:t>
            </a:r>
          </a:p>
        </p:txBody>
      </p:sp>
      <p:sp>
        <p:nvSpPr>
          <p:cNvPr id="6" name="Slide Number Placeholder 5"/>
          <p:cNvSpPr>
            <a:spLocks noGrp="1"/>
          </p:cNvSpPr>
          <p:nvPr>
            <p:ph type="sldNum" sz="quarter" idx="12"/>
          </p:nvPr>
        </p:nvSpPr>
        <p:spPr/>
        <p:txBody>
          <a:bodyPr/>
          <a:lstStyle/>
          <a:p>
            <a:fld id="{86458978-2C84-4AD1-AA05-9FEC29B2EB8A}" type="slidenum">
              <a:rPr lang="en-IN" smtClean="0"/>
              <a:pPr/>
              <a:t>‹#›</a:t>
            </a:fld>
            <a:endParaRPr lang="en-IN"/>
          </a:p>
        </p:txBody>
      </p:sp>
    </p:spTree>
    <p:extLst>
      <p:ext uri="{BB962C8B-B14F-4D97-AF65-F5344CB8AC3E}">
        <p14:creationId xmlns:p14="http://schemas.microsoft.com/office/powerpoint/2010/main" xmlns="" val="35563147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4875"/>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A5533C-5965-4B23-98A0-FCA0908F41E9}" type="datetime1">
              <a:rPr lang="en-US" smtClean="0"/>
              <a:pPr/>
              <a:t>3/27/2025</a:t>
            </a:fld>
            <a:endParaRPr lang="en-US" dirty="0"/>
          </a:p>
        </p:txBody>
      </p:sp>
      <p:sp>
        <p:nvSpPr>
          <p:cNvPr id="5" name="Footer Placeholder 4"/>
          <p:cNvSpPr>
            <a:spLocks noGrp="1"/>
          </p:cNvSpPr>
          <p:nvPr>
            <p:ph type="ftr" sz="quarter" idx="11"/>
          </p:nvPr>
        </p:nvSpPr>
        <p:spPr/>
        <p:txBody>
          <a:bodyPr/>
          <a:lstStyle/>
          <a:p>
            <a:pPr>
              <a:defRPr/>
            </a:pPr>
            <a:r>
              <a:rPr lang="en-US" altLang="en-US"/>
              <a:t>Wireless Networks Spring 2005</a:t>
            </a:r>
          </a:p>
        </p:txBody>
      </p:sp>
      <p:sp>
        <p:nvSpPr>
          <p:cNvPr id="6" name="Slide Number Placeholder 5"/>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27907624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86D930-BD71-44F2-A38F-3EAE2F281218}" type="datetime1">
              <a:rPr lang="en-US" smtClean="0"/>
              <a:pPr/>
              <a:t>3/27/2025</a:t>
            </a:fld>
            <a:endParaRPr lang="en-US" dirty="0"/>
          </a:p>
        </p:txBody>
      </p:sp>
      <p:sp>
        <p:nvSpPr>
          <p:cNvPr id="5" name="Footer Placeholder 4"/>
          <p:cNvSpPr>
            <a:spLocks noGrp="1"/>
          </p:cNvSpPr>
          <p:nvPr>
            <p:ph type="ftr" sz="quarter" idx="11"/>
          </p:nvPr>
        </p:nvSpPr>
        <p:spPr/>
        <p:txBody>
          <a:bodyPr/>
          <a:lstStyle/>
          <a:p>
            <a:pPr>
              <a:defRPr/>
            </a:pPr>
            <a:r>
              <a:rPr lang="en-US" altLang="en-US"/>
              <a:t>Wireless Networks Spring 2005</a:t>
            </a:r>
          </a:p>
        </p:txBody>
      </p:sp>
      <p:sp>
        <p:nvSpPr>
          <p:cNvPr id="6" name="Slide Number Placeholder 5"/>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42558302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4875"/>
            </a:lvl1pPr>
          </a:lstStyle>
          <a:p>
            <a:r>
              <a:rPr lang="en-US"/>
              <a:t>Click to edit Master title style</a:t>
            </a:r>
            <a:endParaRPr lang="en-US" dirty="0"/>
          </a:p>
        </p:txBody>
      </p:sp>
      <p:sp>
        <p:nvSpPr>
          <p:cNvPr id="3" name="Text Placeholder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794388-3146-4ED7-BC73-0DCF6DF3761D}" type="datetime1">
              <a:rPr lang="en-US" smtClean="0"/>
              <a:pPr/>
              <a:t>3/27/2025</a:t>
            </a:fld>
            <a:endParaRPr lang="en-US" dirty="0"/>
          </a:p>
        </p:txBody>
      </p:sp>
      <p:sp>
        <p:nvSpPr>
          <p:cNvPr id="5" name="Footer Placeholder 4"/>
          <p:cNvSpPr>
            <a:spLocks noGrp="1"/>
          </p:cNvSpPr>
          <p:nvPr>
            <p:ph type="ftr" sz="quarter" idx="11"/>
          </p:nvPr>
        </p:nvSpPr>
        <p:spPr/>
        <p:txBody>
          <a:bodyPr/>
          <a:lstStyle/>
          <a:p>
            <a:pPr>
              <a:defRPr/>
            </a:pPr>
            <a:r>
              <a:rPr lang="en-US" altLang="en-US"/>
              <a:t>Wireless Networks Spring 2005</a:t>
            </a:r>
          </a:p>
        </p:txBody>
      </p:sp>
      <p:sp>
        <p:nvSpPr>
          <p:cNvPr id="6" name="Slide Number Placeholder 5"/>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12157349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327F45-7CC9-4498-AA6C-D267C3BFE44B}" type="datetime1">
              <a:rPr lang="en-US" smtClean="0"/>
              <a:pPr/>
              <a:t>3/27/2025</a:t>
            </a:fld>
            <a:endParaRPr lang="en-US" dirty="0"/>
          </a:p>
        </p:txBody>
      </p:sp>
      <p:sp>
        <p:nvSpPr>
          <p:cNvPr id="6" name="Footer Placeholder 5"/>
          <p:cNvSpPr>
            <a:spLocks noGrp="1"/>
          </p:cNvSpPr>
          <p:nvPr>
            <p:ph type="ftr" sz="quarter" idx="11"/>
          </p:nvPr>
        </p:nvSpPr>
        <p:spPr/>
        <p:txBody>
          <a:bodyPr/>
          <a:lstStyle/>
          <a:p>
            <a:pPr>
              <a:defRPr/>
            </a:pPr>
            <a:r>
              <a:rPr lang="en-US" altLang="en-US"/>
              <a:t>Wireless Networks Spring 2005</a:t>
            </a:r>
          </a:p>
        </p:txBody>
      </p:sp>
      <p:sp>
        <p:nvSpPr>
          <p:cNvPr id="7" name="Slide Number Placeholder 6"/>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38329311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F2C09B-AC72-4D53-8071-1F9E37B7EF21}" type="datetime1">
              <a:rPr lang="en-US" smtClean="0"/>
              <a:pPr/>
              <a:t>3/27/2025</a:t>
            </a:fld>
            <a:endParaRPr lang="en-US" dirty="0"/>
          </a:p>
        </p:txBody>
      </p:sp>
      <p:sp>
        <p:nvSpPr>
          <p:cNvPr id="8" name="Footer Placeholder 7"/>
          <p:cNvSpPr>
            <a:spLocks noGrp="1"/>
          </p:cNvSpPr>
          <p:nvPr>
            <p:ph type="ftr" sz="quarter" idx="11"/>
          </p:nvPr>
        </p:nvSpPr>
        <p:spPr/>
        <p:txBody>
          <a:bodyPr/>
          <a:lstStyle/>
          <a:p>
            <a:pPr>
              <a:defRPr/>
            </a:pPr>
            <a:r>
              <a:rPr lang="en-US" altLang="en-US"/>
              <a:t>Wireless Networks Spring 2005</a:t>
            </a:r>
          </a:p>
        </p:txBody>
      </p:sp>
      <p:sp>
        <p:nvSpPr>
          <p:cNvPr id="9" name="Slide Number Placeholder 8"/>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32549537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F819A9-C550-4FBC-9E97-89EA3CBDAEC6}" type="datetime1">
              <a:rPr lang="en-US" smtClean="0"/>
              <a:pPr/>
              <a:t>3/27/2025</a:t>
            </a:fld>
            <a:endParaRPr lang="en-US" dirty="0"/>
          </a:p>
        </p:txBody>
      </p:sp>
      <p:sp>
        <p:nvSpPr>
          <p:cNvPr id="4" name="Footer Placeholder 3"/>
          <p:cNvSpPr>
            <a:spLocks noGrp="1"/>
          </p:cNvSpPr>
          <p:nvPr>
            <p:ph type="ftr" sz="quarter" idx="11"/>
          </p:nvPr>
        </p:nvSpPr>
        <p:spPr/>
        <p:txBody>
          <a:bodyPr/>
          <a:lstStyle/>
          <a:p>
            <a:pPr>
              <a:defRPr/>
            </a:pPr>
            <a:r>
              <a:rPr lang="en-US" altLang="en-US"/>
              <a:t>Wireless Networks Spring 2005</a:t>
            </a:r>
          </a:p>
        </p:txBody>
      </p:sp>
      <p:sp>
        <p:nvSpPr>
          <p:cNvPr id="5" name="Slide Number Placeholder 4"/>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19847342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240B1-1BE4-41D8-BC41-89A0DFDFACCA}" type="datetime1">
              <a:rPr lang="en-US" smtClean="0"/>
              <a:pPr/>
              <a:t>3/27/2025</a:t>
            </a:fld>
            <a:endParaRPr lang="en-US" dirty="0"/>
          </a:p>
        </p:txBody>
      </p:sp>
      <p:sp>
        <p:nvSpPr>
          <p:cNvPr id="3" name="Footer Placeholder 2"/>
          <p:cNvSpPr>
            <a:spLocks noGrp="1"/>
          </p:cNvSpPr>
          <p:nvPr>
            <p:ph type="ftr" sz="quarter" idx="11"/>
          </p:nvPr>
        </p:nvSpPr>
        <p:spPr/>
        <p:txBody>
          <a:bodyPr/>
          <a:lstStyle/>
          <a:p>
            <a:pPr>
              <a:defRPr/>
            </a:pPr>
            <a:r>
              <a:rPr lang="en-US" altLang="en-US"/>
              <a:t>Wireless Networks Spring 2005</a:t>
            </a:r>
          </a:p>
        </p:txBody>
      </p:sp>
      <p:sp>
        <p:nvSpPr>
          <p:cNvPr id="4" name="Slide Number Placeholder 3"/>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7413191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US" dirty="0"/>
          </a:p>
        </p:txBody>
      </p:sp>
      <p:sp>
        <p:nvSpPr>
          <p:cNvPr id="3" name="Content Placeholder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p:cNvSpPr>
            <a:spLocks noGrp="1"/>
          </p:cNvSpPr>
          <p:nvPr>
            <p:ph type="dt" sz="half" idx="10"/>
          </p:nvPr>
        </p:nvSpPr>
        <p:spPr/>
        <p:txBody>
          <a:bodyPr/>
          <a:lstStyle/>
          <a:p>
            <a:fld id="{52BC07CE-069D-4A78-98C2-6B21BBF88B88}" type="datetime1">
              <a:rPr lang="en-US" smtClean="0"/>
              <a:pPr/>
              <a:t>3/27/2025</a:t>
            </a:fld>
            <a:endParaRPr lang="en-US" dirty="0"/>
          </a:p>
        </p:txBody>
      </p:sp>
      <p:sp>
        <p:nvSpPr>
          <p:cNvPr id="6" name="Footer Placeholder 5"/>
          <p:cNvSpPr>
            <a:spLocks noGrp="1"/>
          </p:cNvSpPr>
          <p:nvPr>
            <p:ph type="ftr" sz="quarter" idx="11"/>
          </p:nvPr>
        </p:nvSpPr>
        <p:spPr/>
        <p:txBody>
          <a:bodyPr/>
          <a:lstStyle/>
          <a:p>
            <a:pPr>
              <a:defRPr/>
            </a:pPr>
            <a:r>
              <a:rPr lang="en-US" altLang="en-US"/>
              <a:t>Wireless Networks Spring 2005</a:t>
            </a:r>
          </a:p>
        </p:txBody>
      </p:sp>
      <p:sp>
        <p:nvSpPr>
          <p:cNvPr id="7" name="Slide Number Placeholder 6"/>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35070721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p:cNvSpPr>
            <a:spLocks noGrp="1"/>
          </p:cNvSpPr>
          <p:nvPr>
            <p:ph type="dt" sz="half" idx="10"/>
          </p:nvPr>
        </p:nvSpPr>
        <p:spPr/>
        <p:txBody>
          <a:bodyPr/>
          <a:lstStyle/>
          <a:p>
            <a:fld id="{829E7C64-FA6D-4463-91A8-7E8BA24F0215}" type="datetime1">
              <a:rPr lang="en-US" smtClean="0"/>
              <a:pPr/>
              <a:t>3/27/2025</a:t>
            </a:fld>
            <a:endParaRPr lang="en-US" dirty="0"/>
          </a:p>
        </p:txBody>
      </p:sp>
      <p:sp>
        <p:nvSpPr>
          <p:cNvPr id="6" name="Footer Placeholder 5"/>
          <p:cNvSpPr>
            <a:spLocks noGrp="1"/>
          </p:cNvSpPr>
          <p:nvPr>
            <p:ph type="ftr" sz="quarter" idx="11"/>
          </p:nvPr>
        </p:nvSpPr>
        <p:spPr/>
        <p:txBody>
          <a:bodyPr/>
          <a:lstStyle/>
          <a:p>
            <a:pPr>
              <a:defRPr/>
            </a:pPr>
            <a:r>
              <a:rPr lang="en-US" altLang="en-US"/>
              <a:t>Wireless Networks Spring 2005</a:t>
            </a:r>
          </a:p>
        </p:txBody>
      </p:sp>
      <p:sp>
        <p:nvSpPr>
          <p:cNvPr id="7" name="Slide Number Placeholder 6"/>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22140860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86B3D-DDB8-4244-A094-AFF65EC6D4DC}" type="datetime1">
              <a:rPr lang="en-US" smtClean="0"/>
              <a:pPr/>
              <a:t>3/27/2025</a:t>
            </a:fld>
            <a:endParaRPr lang="en-US" dirty="0"/>
          </a:p>
        </p:txBody>
      </p:sp>
      <p:sp>
        <p:nvSpPr>
          <p:cNvPr id="5" name="Footer Placeholder 4"/>
          <p:cNvSpPr>
            <a:spLocks noGrp="1"/>
          </p:cNvSpPr>
          <p:nvPr>
            <p:ph type="ftr" sz="quarter" idx="11"/>
          </p:nvPr>
        </p:nvSpPr>
        <p:spPr/>
        <p:txBody>
          <a:bodyPr/>
          <a:lstStyle/>
          <a:p>
            <a:pPr>
              <a:defRPr/>
            </a:pPr>
            <a:r>
              <a:rPr lang="en-US" altLang="en-US"/>
              <a:t>Wireless Networks Spring 2005</a:t>
            </a:r>
          </a:p>
        </p:txBody>
      </p:sp>
      <p:sp>
        <p:nvSpPr>
          <p:cNvPr id="6" name="Slide Number Placeholder 5"/>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5721610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B0B2D-30F4-4207-80BC-A9925B2F763E}" type="datetime1">
              <a:rPr lang="en-US" smtClean="0"/>
              <a:pPr/>
              <a:t>3/27/2025</a:t>
            </a:fld>
            <a:endParaRPr lang="en-US" dirty="0"/>
          </a:p>
        </p:txBody>
      </p:sp>
      <p:sp>
        <p:nvSpPr>
          <p:cNvPr id="5" name="Footer Placeholder 4"/>
          <p:cNvSpPr>
            <a:spLocks noGrp="1"/>
          </p:cNvSpPr>
          <p:nvPr>
            <p:ph type="ftr" sz="quarter" idx="11"/>
          </p:nvPr>
        </p:nvSpPr>
        <p:spPr/>
        <p:txBody>
          <a:bodyPr/>
          <a:lstStyle/>
          <a:p>
            <a:pPr>
              <a:defRPr/>
            </a:pPr>
            <a:r>
              <a:rPr lang="en-US" altLang="en-US"/>
              <a:t>Wireless Networks Spring 2005</a:t>
            </a:r>
          </a:p>
        </p:txBody>
      </p:sp>
      <p:sp>
        <p:nvSpPr>
          <p:cNvPr id="6" name="Slide Number Placeholder 5"/>
          <p:cNvSpPr>
            <a:spLocks noGrp="1"/>
          </p:cNvSpPr>
          <p:nvPr>
            <p:ph type="sldNum" sz="quarter" idx="12"/>
          </p:nvPr>
        </p:nvSpPr>
        <p:spPr/>
        <p:txBody>
          <a:bodyPr/>
          <a:lstStyle/>
          <a:p>
            <a:pPr>
              <a:defRPr/>
            </a:pPr>
            <a:r>
              <a:rPr lang="en-US" altLang="en-US"/>
              <a:t>(#)</a:t>
            </a:r>
          </a:p>
        </p:txBody>
      </p:sp>
    </p:spTree>
    <p:extLst>
      <p:ext uri="{BB962C8B-B14F-4D97-AF65-F5344CB8AC3E}">
        <p14:creationId xmlns:p14="http://schemas.microsoft.com/office/powerpoint/2010/main" xmlns="" val="2198674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551940" y="359898"/>
            <a:ext cx="802386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551940" y="1850064"/>
            <a:ext cx="802386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98219" y="1413802"/>
            <a:ext cx="227838"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a:solidFill>
                <a:prstClr val="black"/>
              </a:solidFill>
            </a:endParaRPr>
          </a:p>
        </p:txBody>
      </p:sp>
      <p:sp>
        <p:nvSpPr>
          <p:cNvPr id="9" name="Oval 8"/>
          <p:cNvSpPr/>
          <p:nvPr/>
        </p:nvSpPr>
        <p:spPr>
          <a:xfrm>
            <a:off x="1253607" y="1345016"/>
            <a:ext cx="69342"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a:solidFill>
                <a:prstClr val="black"/>
              </a:solidFill>
            </a:endParaRPr>
          </a:p>
        </p:txBody>
      </p:sp>
    </p:spTree>
    <p:extLst>
      <p:ext uri="{BB962C8B-B14F-4D97-AF65-F5344CB8AC3E}">
        <p14:creationId xmlns:p14="http://schemas.microsoft.com/office/powerpoint/2010/main" xmlns="" val="10855370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5072776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473131" y="-54"/>
            <a:ext cx="74295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2793258" y="2600325"/>
            <a:ext cx="69342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793258" y="1066800"/>
            <a:ext cx="69342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476500" y="0"/>
            <a:ext cx="8255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Oval 7"/>
          <p:cNvSpPr/>
          <p:nvPr/>
        </p:nvSpPr>
        <p:spPr>
          <a:xfrm>
            <a:off x="2353348" y="2814656"/>
            <a:ext cx="227838"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a:solidFill>
                <a:prstClr val="black"/>
              </a:solidFill>
            </a:endParaRPr>
          </a:p>
        </p:txBody>
      </p:sp>
      <p:sp>
        <p:nvSpPr>
          <p:cNvPr id="9" name="Oval 8"/>
          <p:cNvSpPr/>
          <p:nvPr/>
        </p:nvSpPr>
        <p:spPr>
          <a:xfrm>
            <a:off x="2608736" y="2745870"/>
            <a:ext cx="69342"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endParaRPr lang="en-US">
              <a:solidFill>
                <a:prstClr val="black"/>
              </a:solidFill>
            </a:endParaRPr>
          </a:p>
        </p:txBody>
      </p:sp>
    </p:spTree>
    <p:extLst>
      <p:ext uri="{BB962C8B-B14F-4D97-AF65-F5344CB8AC3E}">
        <p14:creationId xmlns:p14="http://schemas.microsoft.com/office/powerpoint/2010/main" xmlns="" val="24929940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55242" y="274320"/>
            <a:ext cx="8122920" cy="1143000"/>
          </a:xfrm>
        </p:spPr>
        <p:txBody>
          <a:bodyPr/>
          <a:lstStyle/>
          <a:p>
            <a:r>
              <a:rPr kumimoji="0" lang="en-US"/>
              <a:t>Click to edit Master title style</a:t>
            </a:r>
          </a:p>
        </p:txBody>
      </p:sp>
      <p:sp>
        <p:nvSpPr>
          <p:cNvPr id="3" name="Content Placeholder 2"/>
          <p:cNvSpPr>
            <a:spLocks noGrp="1"/>
          </p:cNvSpPr>
          <p:nvPr>
            <p:ph sz="half" idx="1"/>
          </p:nvPr>
        </p:nvSpPr>
        <p:spPr>
          <a:xfrm>
            <a:off x="1555242" y="1524000"/>
            <a:ext cx="39624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715762" y="1524000"/>
            <a:ext cx="39624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25275924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5160336"/>
            <a:ext cx="89154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95300" y="328278"/>
            <a:ext cx="435864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5052060" y="328278"/>
            <a:ext cx="435864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95300" y="969336"/>
            <a:ext cx="435864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5052060" y="969336"/>
            <a:ext cx="435864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15728727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55242" y="274320"/>
            <a:ext cx="812292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0277002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099566" y="0"/>
            <a:ext cx="8806434"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99566" y="-54"/>
            <a:ext cx="79248"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xmlns="" val="1126444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16778"/>
            <a:ext cx="41275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95300" y="1406964"/>
            <a:ext cx="41275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95300" y="2133603"/>
            <a:ext cx="883285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4062261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77471" y="1066800"/>
            <a:ext cx="29718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825500" y="1066800"/>
            <a:ext cx="4953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Picture Placeholder 2"/>
          <p:cNvSpPr>
            <a:spLocks noGrp="1"/>
          </p:cNvSpPr>
          <p:nvPr>
            <p:ph type="pic" idx="1"/>
          </p:nvPr>
        </p:nvSpPr>
        <p:spPr>
          <a:xfrm>
            <a:off x="908050" y="1143010"/>
            <a:ext cx="47879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429785" y="954341"/>
            <a:ext cx="74295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Flowchart: Process 9"/>
          <p:cNvSpPr/>
          <p:nvPr/>
        </p:nvSpPr>
        <p:spPr>
          <a:xfrm rot="2103354" flipH="1">
            <a:off x="5420639" y="936786"/>
            <a:ext cx="703326"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 name="Text Placeholder 3"/>
          <p:cNvSpPr>
            <a:spLocks noGrp="1"/>
          </p:cNvSpPr>
          <p:nvPr>
            <p:ph type="body" sz="half" idx="2"/>
          </p:nvPr>
        </p:nvSpPr>
        <p:spPr>
          <a:xfrm>
            <a:off x="908050" y="4800600"/>
            <a:ext cx="47879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extLst>
      <p:ext uri="{BB962C8B-B14F-4D97-AF65-F5344CB8AC3E}">
        <p14:creationId xmlns:p14="http://schemas.microsoft.com/office/powerpoint/2010/main" xmlns="" val="39982262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8631981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29500" y="274646"/>
            <a:ext cx="1981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238250" y="274647"/>
            <a:ext cx="602615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3718700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04285" y="2514601"/>
            <a:ext cx="7150489" cy="2262781"/>
          </a:xfrm>
        </p:spPr>
        <p:txBody>
          <a:bodyPr anchor="b">
            <a:normAutofit/>
          </a:bodyPr>
          <a:lstStyle>
            <a:lvl1pPr>
              <a:defRPr sz="4388"/>
            </a:lvl1pPr>
          </a:lstStyle>
          <a:p>
            <a:r>
              <a:rPr lang="en-US"/>
              <a:t>Click to edit Master title style</a:t>
            </a:r>
            <a:endParaRPr lang="en-US" dirty="0"/>
          </a:p>
        </p:txBody>
      </p:sp>
      <p:sp>
        <p:nvSpPr>
          <p:cNvPr id="3" name="Subtitle 2"/>
          <p:cNvSpPr>
            <a:spLocks noGrp="1"/>
          </p:cNvSpPr>
          <p:nvPr>
            <p:ph type="subTitle" idx="1"/>
          </p:nvPr>
        </p:nvSpPr>
        <p:spPr>
          <a:xfrm>
            <a:off x="2104285" y="4777383"/>
            <a:ext cx="7150489" cy="1126283"/>
          </a:xfrm>
        </p:spPr>
        <p:txBody>
          <a:bodyPr anchor="t"/>
          <a:lstStyle>
            <a:lvl1pPr marL="0" indent="0" algn="l">
              <a:buNone/>
              <a:defRPr>
                <a:solidFill>
                  <a:schemeClr val="tx1">
                    <a:lumMod val="65000"/>
                    <a:lumOff val="35000"/>
                  </a:schemeClr>
                </a:solidFill>
              </a:defRPr>
            </a:lvl1pPr>
            <a:lvl2pPr marL="371475" indent="0" algn="ctr">
              <a:buNone/>
              <a:defRPr>
                <a:solidFill>
                  <a:schemeClr val="tx1">
                    <a:tint val="75000"/>
                  </a:schemeClr>
                </a:solidFill>
              </a:defRPr>
            </a:lvl2pPr>
            <a:lvl3pPr marL="742950" indent="0" algn="ctr">
              <a:buNone/>
              <a:defRPr>
                <a:solidFill>
                  <a:schemeClr val="tx1">
                    <a:tint val="75000"/>
                  </a:schemeClr>
                </a:solidFill>
              </a:defRPr>
            </a:lvl3pPr>
            <a:lvl4pPr marL="1114425" indent="0" algn="ctr">
              <a:buNone/>
              <a:defRPr>
                <a:solidFill>
                  <a:schemeClr val="tx1">
                    <a:tint val="75000"/>
                  </a:schemeClr>
                </a:solidFill>
              </a:defRPr>
            </a:lvl4pPr>
            <a:lvl5pPr marL="1485900" indent="0" algn="ctr">
              <a:buNone/>
              <a:defRPr>
                <a:solidFill>
                  <a:schemeClr val="tx1">
                    <a:tint val="75000"/>
                  </a:schemeClr>
                </a:solidFill>
              </a:defRPr>
            </a:lvl5pPr>
            <a:lvl6pPr marL="1857375" indent="0" algn="ctr">
              <a:buNone/>
              <a:defRPr>
                <a:solidFill>
                  <a:schemeClr val="tx1">
                    <a:tint val="75000"/>
                  </a:schemeClr>
                </a:solidFill>
              </a:defRPr>
            </a:lvl6pPr>
            <a:lvl7pPr marL="2228850" indent="0" algn="ctr">
              <a:buNone/>
              <a:defRPr>
                <a:solidFill>
                  <a:schemeClr val="tx1">
                    <a:tint val="75000"/>
                  </a:schemeClr>
                </a:solidFill>
              </a:defRPr>
            </a:lvl7pPr>
            <a:lvl8pPr marL="2600325" indent="0" algn="ctr">
              <a:buNone/>
              <a:defRPr>
                <a:solidFill>
                  <a:schemeClr val="tx1">
                    <a:tint val="75000"/>
                  </a:schemeClr>
                </a:solidFill>
              </a:defRPr>
            </a:lvl8pPr>
            <a:lvl9pPr marL="29718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9" name="Freeform 8"/>
          <p:cNvSpPr/>
          <p:nvPr/>
        </p:nvSpPr>
        <p:spPr bwMode="auto">
          <a:xfrm>
            <a:off x="-34362" y="4321161"/>
            <a:ext cx="1511762"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58612" y="4529544"/>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42685388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7303" y="624110"/>
            <a:ext cx="71382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104285" y="2133600"/>
            <a:ext cx="7141317"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0291868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04285" y="2074562"/>
            <a:ext cx="7141317" cy="1468800"/>
          </a:xfrm>
        </p:spPr>
        <p:txBody>
          <a:bodyPr anchor="b"/>
          <a:lstStyle>
            <a:lvl1pPr algn="l">
              <a:defRPr sz="3250" b="0" cap="none"/>
            </a:lvl1pPr>
          </a:lstStyle>
          <a:p>
            <a:r>
              <a:rPr lang="en-US"/>
              <a:t>Click to edit Master title style</a:t>
            </a:r>
            <a:endParaRPr lang="en-US" dirty="0"/>
          </a:p>
        </p:txBody>
      </p:sp>
      <p:sp>
        <p:nvSpPr>
          <p:cNvPr id="3" name="Text Placeholder 2"/>
          <p:cNvSpPr>
            <a:spLocks noGrp="1"/>
          </p:cNvSpPr>
          <p:nvPr>
            <p:ph type="body" idx="1"/>
          </p:nvPr>
        </p:nvSpPr>
        <p:spPr>
          <a:xfrm>
            <a:off x="2104285" y="3581400"/>
            <a:ext cx="7141317" cy="860400"/>
          </a:xfrm>
        </p:spPr>
        <p:txBody>
          <a:bodyPr anchor="t"/>
          <a:lstStyle>
            <a:lvl1pPr marL="0" indent="0" algn="l">
              <a:buNone/>
              <a:defRPr sz="1625">
                <a:solidFill>
                  <a:schemeClr val="tx1">
                    <a:lumMod val="65000"/>
                    <a:lumOff val="3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11" name="Freeform 11"/>
          <p:cNvSpPr/>
          <p:nvPr/>
        </p:nvSpPr>
        <p:spPr bwMode="auto">
          <a:xfrm flipV="1">
            <a:off x="64" y="3166530"/>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3"/>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8269084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104285" y="2136709"/>
            <a:ext cx="3463992"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82084" y="2136709"/>
            <a:ext cx="3463517"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9"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53830" y="787785"/>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3488630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454131" y="2226626"/>
            <a:ext cx="3114146" cy="576262"/>
          </a:xfrm>
        </p:spPr>
        <p:txBody>
          <a:bodyPr anchor="b">
            <a:noAutofit/>
          </a:bodyPr>
          <a:lstStyle>
            <a:lvl1pPr marL="0" indent="0">
              <a:buNone/>
              <a:defRPr sz="1950" b="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4" name="Content Placeholder 3"/>
          <p:cNvSpPr>
            <a:spLocks noGrp="1"/>
          </p:cNvSpPr>
          <p:nvPr>
            <p:ph sz="half" idx="2"/>
          </p:nvPr>
        </p:nvSpPr>
        <p:spPr>
          <a:xfrm>
            <a:off x="2104283" y="2802891"/>
            <a:ext cx="3463993"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7501" y="2223398"/>
            <a:ext cx="3112676" cy="576262"/>
          </a:xfrm>
        </p:spPr>
        <p:txBody>
          <a:bodyPr anchor="b">
            <a:noAutofit/>
          </a:bodyPr>
          <a:lstStyle>
            <a:lvl1pPr marL="0" indent="0">
              <a:buNone/>
              <a:defRPr sz="1950" b="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6" name="Content Placeholder 5"/>
          <p:cNvSpPr>
            <a:spLocks noGrp="1"/>
          </p:cNvSpPr>
          <p:nvPr>
            <p:ph sz="quarter" idx="4"/>
          </p:nvPr>
        </p:nvSpPr>
        <p:spPr>
          <a:xfrm>
            <a:off x="5778192" y="2799663"/>
            <a:ext cx="3461987"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11"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53830" y="787785"/>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3467787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07300" y="624110"/>
            <a:ext cx="71383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8"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7681469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6"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7338062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4283" y="446088"/>
            <a:ext cx="2848716" cy="976312"/>
          </a:xfrm>
        </p:spPr>
        <p:txBody>
          <a:bodyPr anchor="b"/>
          <a:lstStyle>
            <a:lvl1pPr algn="l">
              <a:defRPr sz="1625" b="0"/>
            </a:lvl1pPr>
          </a:lstStyle>
          <a:p>
            <a:r>
              <a:rPr lang="en-US"/>
              <a:t>Click to edit Master title style</a:t>
            </a:r>
            <a:endParaRPr lang="en-US" dirty="0"/>
          </a:p>
        </p:txBody>
      </p:sp>
      <p:sp>
        <p:nvSpPr>
          <p:cNvPr id="3" name="Content Placeholder 2"/>
          <p:cNvSpPr>
            <a:spLocks noGrp="1"/>
          </p:cNvSpPr>
          <p:nvPr>
            <p:ph idx="1"/>
          </p:nvPr>
        </p:nvSpPr>
        <p:spPr>
          <a:xfrm>
            <a:off x="5138786" y="446092"/>
            <a:ext cx="4106815"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104283" y="1598613"/>
            <a:ext cx="2848716" cy="4262436"/>
          </a:xfrm>
        </p:spPr>
        <p:txBody>
          <a:bodyPr/>
          <a:lstStyle>
            <a:lvl1pPr marL="0" indent="0">
              <a:buNone/>
              <a:defRPr sz="1138"/>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en-US"/>
              <a:t>Click to edit Master text styles</a:t>
            </a:r>
          </a:p>
        </p:txBody>
      </p:sp>
      <p:sp>
        <p:nvSpPr>
          <p:cNvPr id="5" name="Date Placeholder 4"/>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618536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4285" y="4800600"/>
            <a:ext cx="7141317" cy="566738"/>
          </a:xfrm>
        </p:spPr>
        <p:txBody>
          <a:bodyPr anchor="b">
            <a:normAutofit/>
          </a:bodyPr>
          <a:lstStyle>
            <a:lvl1pPr algn="l">
              <a:defRPr sz="195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04285" y="634965"/>
            <a:ext cx="7141317" cy="3854970"/>
          </a:xfrm>
        </p:spPr>
        <p:txBody>
          <a:bodyPr anchor="t">
            <a:normAutofit/>
          </a:bodyPr>
          <a:lstStyle>
            <a:lvl1pPr marL="0" indent="0" algn="ctr">
              <a:buNone/>
              <a:defRPr sz="1300"/>
            </a:lvl1pPr>
            <a:lvl2pPr marL="371475" indent="0">
              <a:buNone/>
              <a:defRPr sz="1300"/>
            </a:lvl2pPr>
            <a:lvl3pPr marL="742950" indent="0">
              <a:buNone/>
              <a:defRPr sz="1300"/>
            </a:lvl3pPr>
            <a:lvl4pPr marL="1114425" indent="0">
              <a:buNone/>
              <a:defRPr sz="1300"/>
            </a:lvl4pPr>
            <a:lvl5pPr marL="1485900" indent="0">
              <a:buNone/>
              <a:defRPr sz="1300"/>
            </a:lvl5pPr>
            <a:lvl6pPr marL="1857375" indent="0">
              <a:buNone/>
              <a:defRPr sz="1300"/>
            </a:lvl6pPr>
            <a:lvl7pPr marL="2228850" indent="0">
              <a:buNone/>
              <a:defRPr sz="1300"/>
            </a:lvl7pPr>
            <a:lvl8pPr marL="2600325" indent="0">
              <a:buNone/>
              <a:defRPr sz="1300"/>
            </a:lvl8pPr>
            <a:lvl9pPr marL="2971800" indent="0">
              <a:buNone/>
              <a:defRPr sz="1300"/>
            </a:lvl9pPr>
          </a:lstStyle>
          <a:p>
            <a:r>
              <a:rPr lang="en-US"/>
              <a:t>Click icon to add picture</a:t>
            </a:r>
            <a:endParaRPr lang="en-US" dirty="0"/>
          </a:p>
        </p:txBody>
      </p:sp>
      <p:sp>
        <p:nvSpPr>
          <p:cNvPr id="4" name="Text Placeholder 3"/>
          <p:cNvSpPr>
            <a:spLocks noGrp="1"/>
          </p:cNvSpPr>
          <p:nvPr>
            <p:ph type="body" sz="half" idx="2"/>
          </p:nvPr>
        </p:nvSpPr>
        <p:spPr>
          <a:xfrm>
            <a:off x="2104285" y="5367338"/>
            <a:ext cx="7141317" cy="493712"/>
          </a:xfrm>
        </p:spPr>
        <p:txBody>
          <a:bodyPr>
            <a:normAutofit/>
          </a:bodyPr>
          <a:lstStyle>
            <a:lvl1pPr marL="0" indent="0">
              <a:buNone/>
              <a:defRPr sz="975"/>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en-US"/>
              <a:t>Click to edit Master text styles</a:t>
            </a:r>
          </a:p>
        </p:txBody>
      </p:sp>
      <p:sp>
        <p:nvSpPr>
          <p:cNvPr id="5" name="Date Placeholder 4"/>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4910663"/>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91"/>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33098714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104285" y="609600"/>
            <a:ext cx="7141317" cy="3117040"/>
          </a:xfrm>
        </p:spPr>
        <p:txBody>
          <a:bodyPr anchor="ctr">
            <a:normAutofit/>
          </a:bodyPr>
          <a:lstStyle>
            <a:lvl1pPr algn="l">
              <a:defRPr sz="3900" b="0" cap="none"/>
            </a:lvl1pPr>
          </a:lstStyle>
          <a:p>
            <a:r>
              <a:rPr lang="en-US"/>
              <a:t>Click to edit Master title style</a:t>
            </a:r>
            <a:endParaRPr lang="en-US" dirty="0"/>
          </a:p>
        </p:txBody>
      </p:sp>
      <p:sp>
        <p:nvSpPr>
          <p:cNvPr id="3" name="Text Placeholder 2"/>
          <p:cNvSpPr>
            <a:spLocks noGrp="1"/>
          </p:cNvSpPr>
          <p:nvPr>
            <p:ph type="body" idx="1"/>
          </p:nvPr>
        </p:nvSpPr>
        <p:spPr>
          <a:xfrm>
            <a:off x="2104285" y="4354046"/>
            <a:ext cx="7141317" cy="1555864"/>
          </a:xfrm>
        </p:spPr>
        <p:txBody>
          <a:bodyPr anchor="ctr">
            <a:normAutofit/>
          </a:bodyPr>
          <a:lstStyle>
            <a:lvl1pPr marL="0" indent="0" algn="l">
              <a:buNone/>
              <a:defRPr sz="1463">
                <a:solidFill>
                  <a:schemeClr val="tx1">
                    <a:lumMod val="65000"/>
                    <a:lumOff val="3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3166530"/>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3"/>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4164074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70467" y="609600"/>
            <a:ext cx="6618719" cy="2895600"/>
          </a:xfrm>
        </p:spPr>
        <p:txBody>
          <a:bodyPr anchor="ctr">
            <a:normAutofit/>
          </a:bodyPr>
          <a:lstStyle>
            <a:lvl1pPr algn="l">
              <a:defRPr sz="39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617304" y="3505200"/>
            <a:ext cx="6125045" cy="381000"/>
          </a:xfrm>
        </p:spPr>
        <p:txBody>
          <a:bodyPr anchor="ctr">
            <a:noAutofit/>
          </a:bodyPr>
          <a:lstStyle>
            <a:lvl1pPr marL="0" indent="0">
              <a:buFontTx/>
              <a:buNone/>
              <a:defRPr sz="1300">
                <a:solidFill>
                  <a:schemeClr val="tx1">
                    <a:lumMod val="50000"/>
                    <a:lumOff val="50000"/>
                  </a:schemeClr>
                </a:solidFill>
              </a:defRPr>
            </a:lvl1pPr>
            <a:lvl2pPr marL="371475" indent="0">
              <a:buFontTx/>
              <a:buNone/>
              <a:defRPr/>
            </a:lvl2pPr>
            <a:lvl3pPr marL="742950" indent="0">
              <a:buFontTx/>
              <a:buNone/>
              <a:defRPr/>
            </a:lvl3pPr>
            <a:lvl4pPr marL="1114425" indent="0">
              <a:buFontTx/>
              <a:buNone/>
              <a:defRPr/>
            </a:lvl4pPr>
            <a:lvl5pPr marL="1485900" indent="0">
              <a:buFontTx/>
              <a:buNone/>
              <a:defRPr/>
            </a:lvl5pPr>
          </a:lstStyle>
          <a:p>
            <a:pPr lvl="0"/>
            <a:r>
              <a:rPr lang="en-US"/>
              <a:t>Click to edit Master text styles</a:t>
            </a:r>
          </a:p>
        </p:txBody>
      </p:sp>
      <p:sp>
        <p:nvSpPr>
          <p:cNvPr id="3" name="Text Placeholder 2"/>
          <p:cNvSpPr>
            <a:spLocks noGrp="1"/>
          </p:cNvSpPr>
          <p:nvPr>
            <p:ph type="body" idx="1"/>
          </p:nvPr>
        </p:nvSpPr>
        <p:spPr>
          <a:xfrm>
            <a:off x="2104285" y="4354046"/>
            <a:ext cx="7141317" cy="1555864"/>
          </a:xfrm>
        </p:spPr>
        <p:txBody>
          <a:bodyPr anchor="ctr">
            <a:normAutofit/>
          </a:bodyPr>
          <a:lstStyle>
            <a:lvl1pPr marL="0" indent="0" algn="l">
              <a:buNone/>
              <a:defRPr sz="1463">
                <a:solidFill>
                  <a:schemeClr val="tx1">
                    <a:lumMod val="65000"/>
                    <a:lumOff val="3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19" name="Freeform 11"/>
          <p:cNvSpPr/>
          <p:nvPr/>
        </p:nvSpPr>
        <p:spPr bwMode="auto">
          <a:xfrm flipV="1">
            <a:off x="64" y="3166530"/>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53830" y="3244143"/>
            <a:ext cx="633726" cy="365125"/>
          </a:xfrm>
        </p:spPr>
        <p:txBody>
          <a:bodyPr/>
          <a:lstStyle/>
          <a:p>
            <a:fld id="{41333625-D6C7-4420-A90A-4EF2D7AA5D53}" type="slidenum">
              <a:rPr lang="en-IN" smtClean="0"/>
              <a:pPr/>
              <a:t>‹#›</a:t>
            </a:fld>
            <a:endParaRPr lang="en-IN"/>
          </a:p>
        </p:txBody>
      </p:sp>
      <p:sp>
        <p:nvSpPr>
          <p:cNvPr id="14" name="TextBox 13"/>
          <p:cNvSpPr txBox="1"/>
          <p:nvPr/>
        </p:nvSpPr>
        <p:spPr>
          <a:xfrm>
            <a:off x="1959011" y="648005"/>
            <a:ext cx="495429" cy="584776"/>
          </a:xfrm>
          <a:prstGeom prst="rect">
            <a:avLst/>
          </a:prstGeom>
        </p:spPr>
        <p:txBody>
          <a:bodyPr vert="horz" lIns="74295" tIns="37148" rIns="74295" bIns="37148" rtlCol="0" anchor="ctr">
            <a:no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65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5" name="TextBox 14"/>
          <p:cNvSpPr txBox="1"/>
          <p:nvPr/>
        </p:nvSpPr>
        <p:spPr>
          <a:xfrm>
            <a:off x="8850329" y="2905306"/>
            <a:ext cx="495429" cy="584776"/>
          </a:xfrm>
          <a:prstGeom prst="rect">
            <a:avLst/>
          </a:prstGeom>
        </p:spPr>
        <p:txBody>
          <a:bodyPr vert="horz" lIns="74295" tIns="37148" rIns="74295" bIns="37148" rtlCol="0" anchor="ctr">
            <a:no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65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xmlns="" val="6930809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104285" y="2438403"/>
            <a:ext cx="7141317" cy="2724845"/>
          </a:xfrm>
        </p:spPr>
        <p:txBody>
          <a:bodyPr anchor="b">
            <a:normAutofit/>
          </a:bodyPr>
          <a:lstStyle>
            <a:lvl1pPr algn="l">
              <a:defRPr sz="3900" b="0"/>
            </a:lvl1pPr>
          </a:lstStyle>
          <a:p>
            <a:r>
              <a:rPr lang="en-US"/>
              <a:t>Click to edit Master title style</a:t>
            </a:r>
            <a:endParaRPr lang="en-US" dirty="0"/>
          </a:p>
        </p:txBody>
      </p:sp>
      <p:sp>
        <p:nvSpPr>
          <p:cNvPr id="4" name="Text Placeholder 3"/>
          <p:cNvSpPr>
            <a:spLocks noGrp="1"/>
          </p:cNvSpPr>
          <p:nvPr>
            <p:ph type="body" sz="half" idx="2"/>
          </p:nvPr>
        </p:nvSpPr>
        <p:spPr>
          <a:xfrm>
            <a:off x="2104285"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11" name="Freeform 11"/>
          <p:cNvSpPr/>
          <p:nvPr/>
        </p:nvSpPr>
        <p:spPr bwMode="auto">
          <a:xfrm flipV="1">
            <a:off x="64" y="4910663"/>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91"/>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37315179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370467" y="609600"/>
            <a:ext cx="6618719" cy="2895600"/>
          </a:xfrm>
        </p:spPr>
        <p:txBody>
          <a:bodyPr anchor="ctr">
            <a:normAutofit/>
          </a:bodyPr>
          <a:lstStyle>
            <a:lvl1pPr algn="l">
              <a:defRPr sz="39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104284" y="4343400"/>
            <a:ext cx="7245650" cy="838200"/>
          </a:xfrm>
        </p:spPr>
        <p:txBody>
          <a:bodyPr anchor="b">
            <a:noAutofit/>
          </a:bodyPr>
          <a:lstStyle>
            <a:lvl1pPr marL="0" indent="0">
              <a:buFontTx/>
              <a:buNone/>
              <a:defRPr sz="1950">
                <a:solidFill>
                  <a:schemeClr val="accent1"/>
                </a:solidFill>
              </a:defRPr>
            </a:lvl1pPr>
            <a:lvl2pPr marL="371475" indent="0">
              <a:buFontTx/>
              <a:buNone/>
              <a:defRPr/>
            </a:lvl2pPr>
            <a:lvl3pPr marL="742950" indent="0">
              <a:buFontTx/>
              <a:buNone/>
              <a:defRPr/>
            </a:lvl3pPr>
            <a:lvl4pPr marL="1114425" indent="0">
              <a:buFontTx/>
              <a:buNone/>
              <a:defRPr/>
            </a:lvl4pPr>
            <a:lvl5pPr marL="14859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104284" y="5181600"/>
            <a:ext cx="72456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20" name="Freeform 11"/>
          <p:cNvSpPr/>
          <p:nvPr/>
        </p:nvSpPr>
        <p:spPr bwMode="auto">
          <a:xfrm flipV="1">
            <a:off x="64" y="4910663"/>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91"/>
            <a:ext cx="633726" cy="365125"/>
          </a:xfrm>
        </p:spPr>
        <p:txBody>
          <a:bodyPr/>
          <a:lstStyle/>
          <a:p>
            <a:fld id="{41333625-D6C7-4420-A90A-4EF2D7AA5D53}" type="slidenum">
              <a:rPr lang="en-IN" smtClean="0"/>
              <a:pPr/>
              <a:t>‹#›</a:t>
            </a:fld>
            <a:endParaRPr lang="en-IN"/>
          </a:p>
        </p:txBody>
      </p:sp>
      <p:sp>
        <p:nvSpPr>
          <p:cNvPr id="11" name="TextBox 10"/>
          <p:cNvSpPr txBox="1"/>
          <p:nvPr/>
        </p:nvSpPr>
        <p:spPr>
          <a:xfrm>
            <a:off x="1959011" y="648005"/>
            <a:ext cx="495429" cy="584776"/>
          </a:xfrm>
          <a:prstGeom prst="rect">
            <a:avLst/>
          </a:prstGeom>
        </p:spPr>
        <p:txBody>
          <a:bodyPr vert="horz" lIns="74295" tIns="37148" rIns="74295" bIns="37148" rtlCol="0" anchor="ctr">
            <a:no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65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2" name="TextBox 11"/>
          <p:cNvSpPr txBox="1"/>
          <p:nvPr/>
        </p:nvSpPr>
        <p:spPr>
          <a:xfrm>
            <a:off x="8850329" y="2905306"/>
            <a:ext cx="495429" cy="584776"/>
          </a:xfrm>
          <a:prstGeom prst="rect">
            <a:avLst/>
          </a:prstGeom>
        </p:spPr>
        <p:txBody>
          <a:bodyPr vert="horz" lIns="74295" tIns="37148" rIns="74295" bIns="37148" rtlCol="0" anchor="ctr">
            <a:no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65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xmlns="" val="77387250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104284" y="627407"/>
            <a:ext cx="7141316" cy="2880020"/>
          </a:xfrm>
        </p:spPr>
        <p:txBody>
          <a:bodyPr anchor="ctr">
            <a:normAutofit/>
          </a:bodyPr>
          <a:lstStyle>
            <a:lvl1pPr algn="l">
              <a:defRPr sz="3900" b="0"/>
            </a:lvl1pPr>
          </a:lstStyle>
          <a:p>
            <a:r>
              <a:rPr lang="en-US"/>
              <a:t>Click to edit Master title style</a:t>
            </a:r>
            <a:endParaRPr lang="en-US" dirty="0"/>
          </a:p>
        </p:txBody>
      </p:sp>
      <p:sp>
        <p:nvSpPr>
          <p:cNvPr id="21" name="Text Placeholder 9"/>
          <p:cNvSpPr>
            <a:spLocks noGrp="1"/>
          </p:cNvSpPr>
          <p:nvPr>
            <p:ph type="body" sz="quarter" idx="13"/>
          </p:nvPr>
        </p:nvSpPr>
        <p:spPr>
          <a:xfrm>
            <a:off x="2104285" y="4343400"/>
            <a:ext cx="7141317" cy="838200"/>
          </a:xfrm>
        </p:spPr>
        <p:txBody>
          <a:bodyPr anchor="b">
            <a:noAutofit/>
          </a:bodyPr>
          <a:lstStyle>
            <a:lvl1pPr marL="0" indent="0">
              <a:buFontTx/>
              <a:buNone/>
              <a:defRPr sz="1950">
                <a:solidFill>
                  <a:schemeClr val="accent1"/>
                </a:solidFill>
              </a:defRPr>
            </a:lvl1pPr>
            <a:lvl2pPr marL="371475" indent="0">
              <a:buFontTx/>
              <a:buNone/>
              <a:defRPr/>
            </a:lvl2pPr>
            <a:lvl3pPr marL="742950" indent="0">
              <a:buFontTx/>
              <a:buNone/>
              <a:defRPr/>
            </a:lvl3pPr>
            <a:lvl4pPr marL="1114425" indent="0">
              <a:buFontTx/>
              <a:buNone/>
              <a:defRPr/>
            </a:lvl4pPr>
            <a:lvl5pPr marL="14859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104285" y="5181600"/>
            <a:ext cx="7141317"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4910663"/>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53830" y="4983091"/>
            <a:ext cx="633726" cy="365125"/>
          </a:xfrm>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5267977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41251218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1746" y="627409"/>
            <a:ext cx="1794143"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104285" y="627409"/>
            <a:ext cx="5109377"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10" name="Freeform 11"/>
          <p:cNvSpPr/>
          <p:nvPr/>
        </p:nvSpPr>
        <p:spPr bwMode="auto">
          <a:xfrm flipV="1">
            <a:off x="64" y="711194"/>
            <a:ext cx="1471552"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3741712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theme" Target="../theme/theme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Group 35"/>
          <p:cNvGrpSpPr/>
          <p:nvPr/>
        </p:nvGrpSpPr>
        <p:grpSpPr>
          <a:xfrm>
            <a:off x="1" y="228600"/>
            <a:ext cx="21463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2123" y="285"/>
            <a:ext cx="2114961"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9812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107300" y="624110"/>
            <a:ext cx="71383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104284" y="2133600"/>
            <a:ext cx="7141317"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420100" y="6135090"/>
            <a:ext cx="830245"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2104283" y="6135810"/>
            <a:ext cx="619286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IN"/>
              <a:t>1</a:t>
            </a:r>
          </a:p>
        </p:txBody>
      </p:sp>
      <p:sp>
        <p:nvSpPr>
          <p:cNvPr id="6" name="Slide Number Placeholder 5"/>
          <p:cNvSpPr>
            <a:spLocks noGrp="1"/>
          </p:cNvSpPr>
          <p:nvPr>
            <p:ph type="sldNum" sz="quarter" idx="4"/>
          </p:nvPr>
        </p:nvSpPr>
        <p:spPr bwMode="gray">
          <a:xfrm>
            <a:off x="553830" y="787784"/>
            <a:ext cx="633726" cy="365125"/>
          </a:xfrm>
          <a:prstGeom prst="rect">
            <a:avLst/>
          </a:prstGeom>
        </p:spPr>
        <p:txBody>
          <a:bodyPr vert="horz" lIns="91440" tIns="45720" rIns="91440" bIns="45720" rtlCol="0" anchor="ctr"/>
          <a:lstStyle>
            <a:lvl1pPr algn="r">
              <a:defRPr sz="2000">
                <a:solidFill>
                  <a:srgbClr val="FEFFFF"/>
                </a:solidFill>
              </a:defRPr>
            </a:lvl1p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2455100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875"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IN" dirty="0"/>
              <a:t>1</a:t>
            </a:r>
          </a:p>
        </p:txBody>
      </p:sp>
    </p:spTree>
    <p:extLst>
      <p:ext uri="{BB962C8B-B14F-4D97-AF65-F5344CB8AC3E}">
        <p14:creationId xmlns:p14="http://schemas.microsoft.com/office/powerpoint/2010/main" xmlns="" val="50686029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1</a:t>
            </a:r>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C8D41A-6EC0-47B1-83F1-E0C351269E9D}" type="slidenum">
              <a:rPr lang="en-IN" smtClean="0"/>
              <a:pPr/>
              <a:t>‹#›</a:t>
            </a:fld>
            <a:endParaRPr lang="en-IN"/>
          </a:p>
        </p:txBody>
      </p:sp>
    </p:spTree>
    <p:extLst>
      <p:ext uri="{BB962C8B-B14F-4D97-AF65-F5344CB8AC3E}">
        <p14:creationId xmlns:p14="http://schemas.microsoft.com/office/powerpoint/2010/main" xmlns="" val="109375403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N"/>
          </a:p>
        </p:txBody>
      </p:sp>
      <p:sp>
        <p:nvSpPr>
          <p:cNvPr id="5" name="Footer Placeholder 4"/>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1</a:t>
            </a:r>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458978-2C84-4AD1-AA05-9FEC29B2EB8A}" type="slidenum">
              <a:rPr lang="en-IN" smtClean="0"/>
              <a:pPr/>
              <a:t>‹#›</a:t>
            </a:fld>
            <a:endParaRPr lang="en-IN"/>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8709891" y="185739"/>
            <a:ext cx="1042625" cy="675858"/>
          </a:xfrm>
          <a:prstGeom prst="rect">
            <a:avLst/>
          </a:prstGeom>
        </p:spPr>
      </p:pic>
    </p:spTree>
    <p:extLst>
      <p:ext uri="{BB962C8B-B14F-4D97-AF65-F5344CB8AC3E}">
        <p14:creationId xmlns:p14="http://schemas.microsoft.com/office/powerpoint/2010/main" xmlns="" val="2018559749"/>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FE7F7EAF-EA3E-4876-BCEF-FD525EAC6BA3}" type="datetime1">
              <a:rPr lang="en-US" smtClean="0"/>
              <a:pPr/>
              <a:t>3/27/2025</a:t>
            </a:fld>
            <a:endParaRPr lang="en-US" dirty="0"/>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a:defRPr/>
            </a:pPr>
            <a:r>
              <a:rPr lang="en-US" altLang="en-US"/>
              <a:t>Wireless Networks Spring 2005</a:t>
            </a:r>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a:defRPr/>
            </a:pPr>
            <a:r>
              <a:rPr lang="en-US" altLang="en-US"/>
              <a:t>(#)</a:t>
            </a:r>
          </a:p>
        </p:txBody>
      </p:sp>
    </p:spTree>
    <p:extLst>
      <p:ext uri="{BB962C8B-B14F-4D97-AF65-F5344CB8AC3E}">
        <p14:creationId xmlns:p14="http://schemas.microsoft.com/office/powerpoint/2010/main" xmlns="" val="151738662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ftr="0" dt="0"/>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Pie 6"/>
          <p:cNvSpPr/>
          <p:nvPr/>
        </p:nvSpPr>
        <p:spPr>
          <a:xfrm>
            <a:off x="-883917" y="-815922"/>
            <a:ext cx="1775461"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Oval 7"/>
          <p:cNvSpPr/>
          <p:nvPr/>
        </p:nvSpPr>
        <p:spPr>
          <a:xfrm>
            <a:off x="182888" y="21106"/>
            <a:ext cx="1844040"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Donut 10"/>
          <p:cNvSpPr/>
          <p:nvPr/>
        </p:nvSpPr>
        <p:spPr>
          <a:xfrm rot="2315675">
            <a:off x="198125" y="1055077"/>
            <a:ext cx="121952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1097283" y="-54"/>
            <a:ext cx="8808721"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5" name="Title Placeholder 4"/>
          <p:cNvSpPr>
            <a:spLocks noGrp="1"/>
          </p:cNvSpPr>
          <p:nvPr>
            <p:ph type="title"/>
          </p:nvPr>
        </p:nvSpPr>
        <p:spPr>
          <a:xfrm>
            <a:off x="1555242" y="274638"/>
            <a:ext cx="812292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555242" y="1447800"/>
            <a:ext cx="812292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879850" y="6305550"/>
            <a:ext cx="23114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F6AB76B-67FF-49EA-A409-9BBF75222F90}" type="datetimeFigureOut">
              <a:rPr lang="en-US" smtClean="0">
                <a:solidFill>
                  <a:srgbClr val="E7DEC9">
                    <a:shade val="50000"/>
                    <a:satMod val="200000"/>
                  </a:srgbClr>
                </a:solidFill>
              </a:rPr>
              <a:pPr/>
              <a:t>3/27/2025</a:t>
            </a:fld>
            <a:endParaRPr lang="en-US">
              <a:solidFill>
                <a:srgbClr val="E7DEC9">
                  <a:shade val="50000"/>
                  <a:satMod val="200000"/>
                </a:srgbClr>
              </a:solidFill>
            </a:endParaRPr>
          </a:p>
        </p:txBody>
      </p:sp>
      <p:sp>
        <p:nvSpPr>
          <p:cNvPr id="10" name="Footer Placeholder 9"/>
          <p:cNvSpPr>
            <a:spLocks noGrp="1"/>
          </p:cNvSpPr>
          <p:nvPr>
            <p:ph type="ftr" sz="quarter" idx="3"/>
          </p:nvPr>
        </p:nvSpPr>
        <p:spPr>
          <a:xfrm>
            <a:off x="6191250" y="6305550"/>
            <a:ext cx="31369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solidFill>
                <a:srgbClr val="E7DEC9">
                  <a:shade val="50000"/>
                  <a:satMod val="200000"/>
                </a:srgbClr>
              </a:solidFill>
            </a:endParaRPr>
          </a:p>
        </p:txBody>
      </p:sp>
      <p:sp>
        <p:nvSpPr>
          <p:cNvPr id="22" name="Slide Number Placeholder 21"/>
          <p:cNvSpPr>
            <a:spLocks noGrp="1"/>
          </p:cNvSpPr>
          <p:nvPr>
            <p:ph type="sldNum" sz="quarter" idx="4"/>
          </p:nvPr>
        </p:nvSpPr>
        <p:spPr>
          <a:xfrm>
            <a:off x="9331452" y="6305550"/>
            <a:ext cx="4953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D11BA6B-68AA-48B1-AF55-B8482A91FD2E}"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5" name="Rectangle 14"/>
          <p:cNvSpPr/>
          <p:nvPr/>
        </p:nvSpPr>
        <p:spPr bwMode="invGray">
          <a:xfrm>
            <a:off x="1099566" y="-54"/>
            <a:ext cx="79248"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extLst>
      <p:ext uri="{BB962C8B-B14F-4D97-AF65-F5344CB8AC3E}">
        <p14:creationId xmlns:p14="http://schemas.microsoft.com/office/powerpoint/2010/main" xmlns="" val="283872982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Group 35"/>
          <p:cNvGrpSpPr/>
          <p:nvPr/>
        </p:nvGrpSpPr>
        <p:grpSpPr>
          <a:xfrm>
            <a:off x="1" y="228600"/>
            <a:ext cx="21463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2124" y="285"/>
            <a:ext cx="2114961"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9812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107300" y="624110"/>
            <a:ext cx="71383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104285" y="2133600"/>
            <a:ext cx="7141317"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420101" y="6135092"/>
            <a:ext cx="830245" cy="370171"/>
          </a:xfrm>
          <a:prstGeom prst="rect">
            <a:avLst/>
          </a:prstGeom>
        </p:spPr>
        <p:txBody>
          <a:bodyPr vert="horz" lIns="91440" tIns="45720" rIns="91440" bIns="45720" rtlCol="0" anchor="ctr"/>
          <a:lstStyle>
            <a:lvl1pPr algn="r">
              <a:defRPr sz="731">
                <a:solidFill>
                  <a:schemeClr val="tx1">
                    <a:tint val="75000"/>
                  </a:schemeClr>
                </a:solidFill>
              </a:defRPr>
            </a:lvl1pPr>
          </a:lstStyle>
          <a:p>
            <a:fld id="{6CDA3131-BE8C-47AB-A8AF-AC8E330CD491}" type="datetimeFigureOut">
              <a:rPr lang="en-IN" smtClean="0">
                <a:solidFill>
                  <a:prstClr val="black">
                    <a:tint val="75000"/>
                  </a:prstClr>
                </a:solidFill>
              </a:rPr>
              <a:pPr/>
              <a:t>27-03-2025</a:t>
            </a:fld>
            <a:endParaRPr lang="en-IN">
              <a:solidFill>
                <a:prstClr val="black">
                  <a:tint val="75000"/>
                </a:prstClr>
              </a:solidFill>
            </a:endParaRPr>
          </a:p>
        </p:txBody>
      </p:sp>
      <p:sp>
        <p:nvSpPr>
          <p:cNvPr id="5" name="Footer Placeholder 4"/>
          <p:cNvSpPr>
            <a:spLocks noGrp="1"/>
          </p:cNvSpPr>
          <p:nvPr>
            <p:ph type="ftr" sz="quarter" idx="3"/>
          </p:nvPr>
        </p:nvSpPr>
        <p:spPr>
          <a:xfrm>
            <a:off x="2104283" y="6135812"/>
            <a:ext cx="6192862" cy="365125"/>
          </a:xfrm>
          <a:prstGeom prst="rect">
            <a:avLst/>
          </a:prstGeom>
        </p:spPr>
        <p:txBody>
          <a:bodyPr vert="horz" lIns="91440" tIns="45720" rIns="91440" bIns="45720" rtlCol="0" anchor="ctr"/>
          <a:lstStyle>
            <a:lvl1pPr algn="l">
              <a:defRPr sz="731">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bwMode="gray">
          <a:xfrm>
            <a:off x="553830" y="787785"/>
            <a:ext cx="633726" cy="365125"/>
          </a:xfrm>
          <a:prstGeom prst="rect">
            <a:avLst/>
          </a:prstGeom>
        </p:spPr>
        <p:txBody>
          <a:bodyPr vert="horz" lIns="91440" tIns="45720" rIns="91440" bIns="45720" rtlCol="0" anchor="ctr"/>
          <a:lstStyle>
            <a:lvl1pPr algn="r">
              <a:defRPr sz="1625">
                <a:solidFill>
                  <a:srgbClr val="FEFFFF"/>
                </a:solidFill>
              </a:defRPr>
            </a:lvl1pPr>
          </a:lstStyle>
          <a:p>
            <a:fld id="{41333625-D6C7-4420-A90A-4EF2D7AA5D53}" type="slidenum">
              <a:rPr lang="en-IN" smtClean="0"/>
              <a:pPr/>
              <a:t>‹#›</a:t>
            </a:fld>
            <a:endParaRPr lang="en-IN"/>
          </a:p>
        </p:txBody>
      </p:sp>
    </p:spTree>
    <p:extLst>
      <p:ext uri="{BB962C8B-B14F-4D97-AF65-F5344CB8AC3E}">
        <p14:creationId xmlns:p14="http://schemas.microsoft.com/office/powerpoint/2010/main" xmlns="" val="1522538450"/>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Lst>
  <p:txStyles>
    <p:titleStyle>
      <a:lvl1pPr algn="l" defTabSz="371475" rtl="0" eaLnBrk="1" latinLnBrk="0" hangingPunct="1">
        <a:spcBef>
          <a:spcPct val="0"/>
        </a:spcBef>
        <a:buNone/>
        <a:defRPr sz="2925"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8606" indent="-278606" algn="l" defTabSz="371475" rtl="0" eaLnBrk="1" latinLnBrk="0" hangingPunct="1">
        <a:spcBef>
          <a:spcPts val="813"/>
        </a:spcBef>
        <a:spcAft>
          <a:spcPts val="0"/>
        </a:spcAft>
        <a:buClr>
          <a:schemeClr val="accent1"/>
        </a:buClr>
        <a:buFont typeface="Wingdings 3" charset="2"/>
        <a:buChar char=""/>
        <a:defRPr sz="1463" kern="1200">
          <a:solidFill>
            <a:schemeClr val="tx1">
              <a:lumMod val="75000"/>
              <a:lumOff val="25000"/>
            </a:schemeClr>
          </a:solidFill>
          <a:latin typeface="+mn-lt"/>
          <a:ea typeface="+mn-ea"/>
          <a:cs typeface="+mn-cs"/>
        </a:defRPr>
      </a:lvl1pPr>
      <a:lvl2pPr marL="603647" indent="-232172" algn="l" defTabSz="371475" rtl="0" eaLnBrk="1" latinLnBrk="0" hangingPunct="1">
        <a:spcBef>
          <a:spcPts val="813"/>
        </a:spcBef>
        <a:spcAft>
          <a:spcPts val="0"/>
        </a:spcAft>
        <a:buClr>
          <a:schemeClr val="accent1"/>
        </a:buClr>
        <a:buFont typeface="Wingdings 3" charset="2"/>
        <a:buChar char=""/>
        <a:defRPr sz="1300" kern="1200">
          <a:solidFill>
            <a:schemeClr val="tx1">
              <a:lumMod val="75000"/>
              <a:lumOff val="25000"/>
            </a:schemeClr>
          </a:solidFill>
          <a:latin typeface="+mn-lt"/>
          <a:ea typeface="+mn-ea"/>
          <a:cs typeface="+mn-cs"/>
        </a:defRPr>
      </a:lvl2pPr>
      <a:lvl3pPr marL="928688" indent="-185738" algn="l" defTabSz="371475" rtl="0" eaLnBrk="1" latinLnBrk="0" hangingPunct="1">
        <a:spcBef>
          <a:spcPts val="813"/>
        </a:spcBef>
        <a:spcAft>
          <a:spcPts val="0"/>
        </a:spcAft>
        <a:buClr>
          <a:schemeClr val="accent1"/>
        </a:buClr>
        <a:buFont typeface="Wingdings 3" charset="2"/>
        <a:buChar char=""/>
        <a:defRPr sz="1138" kern="1200">
          <a:solidFill>
            <a:schemeClr val="tx1">
              <a:lumMod val="75000"/>
              <a:lumOff val="25000"/>
            </a:schemeClr>
          </a:solidFill>
          <a:latin typeface="+mn-lt"/>
          <a:ea typeface="+mn-ea"/>
          <a:cs typeface="+mn-cs"/>
        </a:defRPr>
      </a:lvl3pPr>
      <a:lvl4pPr marL="1300163" indent="-185738" algn="l" defTabSz="371475" rtl="0" eaLnBrk="1" latinLnBrk="0" hangingPunct="1">
        <a:spcBef>
          <a:spcPts val="813"/>
        </a:spcBef>
        <a:spcAft>
          <a:spcPts val="0"/>
        </a:spcAft>
        <a:buClr>
          <a:schemeClr val="accent1"/>
        </a:buClr>
        <a:buFont typeface="Wingdings 3" charset="2"/>
        <a:buChar char=""/>
        <a:defRPr sz="975" kern="1200">
          <a:solidFill>
            <a:schemeClr val="tx1">
              <a:lumMod val="75000"/>
              <a:lumOff val="25000"/>
            </a:schemeClr>
          </a:solidFill>
          <a:latin typeface="+mn-lt"/>
          <a:ea typeface="+mn-ea"/>
          <a:cs typeface="+mn-cs"/>
        </a:defRPr>
      </a:lvl4pPr>
      <a:lvl5pPr marL="1671638" indent="-185738" algn="l" defTabSz="371475" rtl="0" eaLnBrk="1" latinLnBrk="0" hangingPunct="1">
        <a:spcBef>
          <a:spcPts val="813"/>
        </a:spcBef>
        <a:spcAft>
          <a:spcPts val="0"/>
        </a:spcAft>
        <a:buClr>
          <a:schemeClr val="accent1"/>
        </a:buClr>
        <a:buFont typeface="Wingdings 3" charset="2"/>
        <a:buChar char=""/>
        <a:defRPr sz="975" kern="1200">
          <a:solidFill>
            <a:schemeClr val="tx1">
              <a:lumMod val="75000"/>
              <a:lumOff val="25000"/>
            </a:schemeClr>
          </a:solidFill>
          <a:latin typeface="+mn-lt"/>
          <a:ea typeface="+mn-ea"/>
          <a:cs typeface="+mn-cs"/>
        </a:defRPr>
      </a:lvl5pPr>
      <a:lvl6pPr marL="2043113" indent="-185738" algn="l" defTabSz="371475" rtl="0" eaLnBrk="1" latinLnBrk="0" hangingPunct="1">
        <a:spcBef>
          <a:spcPts val="813"/>
        </a:spcBef>
        <a:spcAft>
          <a:spcPts val="0"/>
        </a:spcAft>
        <a:buClr>
          <a:schemeClr val="accent1"/>
        </a:buClr>
        <a:buFont typeface="Wingdings 3" charset="2"/>
        <a:buChar char=""/>
        <a:defRPr sz="975" kern="1200">
          <a:solidFill>
            <a:schemeClr val="tx1">
              <a:lumMod val="75000"/>
              <a:lumOff val="25000"/>
            </a:schemeClr>
          </a:solidFill>
          <a:latin typeface="+mn-lt"/>
          <a:ea typeface="+mn-ea"/>
          <a:cs typeface="+mn-cs"/>
        </a:defRPr>
      </a:lvl6pPr>
      <a:lvl7pPr marL="2414588" indent="-185738" algn="l" defTabSz="371475" rtl="0" eaLnBrk="1" latinLnBrk="0" hangingPunct="1">
        <a:spcBef>
          <a:spcPts val="813"/>
        </a:spcBef>
        <a:spcAft>
          <a:spcPts val="0"/>
        </a:spcAft>
        <a:buClr>
          <a:schemeClr val="accent1"/>
        </a:buClr>
        <a:buFont typeface="Wingdings 3" charset="2"/>
        <a:buChar char=""/>
        <a:defRPr sz="975" kern="1200">
          <a:solidFill>
            <a:schemeClr val="tx1">
              <a:lumMod val="75000"/>
              <a:lumOff val="25000"/>
            </a:schemeClr>
          </a:solidFill>
          <a:latin typeface="+mn-lt"/>
          <a:ea typeface="+mn-ea"/>
          <a:cs typeface="+mn-cs"/>
        </a:defRPr>
      </a:lvl7pPr>
      <a:lvl8pPr marL="2786063" indent="-185738" algn="l" defTabSz="371475" rtl="0" eaLnBrk="1" latinLnBrk="0" hangingPunct="1">
        <a:spcBef>
          <a:spcPts val="813"/>
        </a:spcBef>
        <a:spcAft>
          <a:spcPts val="0"/>
        </a:spcAft>
        <a:buClr>
          <a:schemeClr val="accent1"/>
        </a:buClr>
        <a:buFont typeface="Wingdings 3" charset="2"/>
        <a:buChar char=""/>
        <a:defRPr sz="975" kern="1200">
          <a:solidFill>
            <a:schemeClr val="tx1">
              <a:lumMod val="75000"/>
              <a:lumOff val="25000"/>
            </a:schemeClr>
          </a:solidFill>
          <a:latin typeface="+mn-lt"/>
          <a:ea typeface="+mn-ea"/>
          <a:cs typeface="+mn-cs"/>
        </a:defRPr>
      </a:lvl8pPr>
      <a:lvl9pPr marL="3157538" indent="-185738" algn="l" defTabSz="371475" rtl="0" eaLnBrk="1" latinLnBrk="0" hangingPunct="1">
        <a:spcBef>
          <a:spcPts val="813"/>
        </a:spcBef>
        <a:spcAft>
          <a:spcPts val="0"/>
        </a:spcAft>
        <a:buClr>
          <a:schemeClr val="accent1"/>
        </a:buClr>
        <a:buFont typeface="Wingdings 3" charset="2"/>
        <a:buChar char=""/>
        <a:defRPr sz="975" kern="1200">
          <a:solidFill>
            <a:schemeClr val="tx1">
              <a:lumMod val="75000"/>
              <a:lumOff val="25000"/>
            </a:schemeClr>
          </a:solidFill>
          <a:latin typeface="+mn-lt"/>
          <a:ea typeface="+mn-ea"/>
          <a:cs typeface="+mn-cs"/>
        </a:defRPr>
      </a:lvl9pPr>
    </p:bodyStyle>
    <p:otherStyle>
      <a:defPPr>
        <a:defRPr lang="en-US"/>
      </a:defPPr>
      <a:lvl1pPr marL="0" algn="l" defTabSz="371475" rtl="0" eaLnBrk="1" latinLnBrk="0" hangingPunct="1">
        <a:defRPr sz="1463" kern="1200">
          <a:solidFill>
            <a:schemeClr val="tx1"/>
          </a:solidFill>
          <a:latin typeface="+mn-lt"/>
          <a:ea typeface="+mn-ea"/>
          <a:cs typeface="+mn-cs"/>
        </a:defRPr>
      </a:lvl1pPr>
      <a:lvl2pPr marL="371475" algn="l" defTabSz="371475" rtl="0" eaLnBrk="1" latinLnBrk="0" hangingPunct="1">
        <a:defRPr sz="1463" kern="1200">
          <a:solidFill>
            <a:schemeClr val="tx1"/>
          </a:solidFill>
          <a:latin typeface="+mn-lt"/>
          <a:ea typeface="+mn-ea"/>
          <a:cs typeface="+mn-cs"/>
        </a:defRPr>
      </a:lvl2pPr>
      <a:lvl3pPr marL="742950" algn="l" defTabSz="371475" rtl="0" eaLnBrk="1" latinLnBrk="0" hangingPunct="1">
        <a:defRPr sz="1463" kern="1200">
          <a:solidFill>
            <a:schemeClr val="tx1"/>
          </a:solidFill>
          <a:latin typeface="+mn-lt"/>
          <a:ea typeface="+mn-ea"/>
          <a:cs typeface="+mn-cs"/>
        </a:defRPr>
      </a:lvl3pPr>
      <a:lvl4pPr marL="1114425" algn="l" defTabSz="371475" rtl="0" eaLnBrk="1" latinLnBrk="0" hangingPunct="1">
        <a:defRPr sz="1463" kern="1200">
          <a:solidFill>
            <a:schemeClr val="tx1"/>
          </a:solidFill>
          <a:latin typeface="+mn-lt"/>
          <a:ea typeface="+mn-ea"/>
          <a:cs typeface="+mn-cs"/>
        </a:defRPr>
      </a:lvl4pPr>
      <a:lvl5pPr marL="1485900" algn="l" defTabSz="371475" rtl="0" eaLnBrk="1" latinLnBrk="0" hangingPunct="1">
        <a:defRPr sz="1463" kern="1200">
          <a:solidFill>
            <a:schemeClr val="tx1"/>
          </a:solidFill>
          <a:latin typeface="+mn-lt"/>
          <a:ea typeface="+mn-ea"/>
          <a:cs typeface="+mn-cs"/>
        </a:defRPr>
      </a:lvl5pPr>
      <a:lvl6pPr marL="1857375" algn="l" defTabSz="371475" rtl="0" eaLnBrk="1" latinLnBrk="0" hangingPunct="1">
        <a:defRPr sz="1463" kern="1200">
          <a:solidFill>
            <a:schemeClr val="tx1"/>
          </a:solidFill>
          <a:latin typeface="+mn-lt"/>
          <a:ea typeface="+mn-ea"/>
          <a:cs typeface="+mn-cs"/>
        </a:defRPr>
      </a:lvl6pPr>
      <a:lvl7pPr marL="2228850" algn="l" defTabSz="371475" rtl="0" eaLnBrk="1" latinLnBrk="0" hangingPunct="1">
        <a:defRPr sz="1463" kern="1200">
          <a:solidFill>
            <a:schemeClr val="tx1"/>
          </a:solidFill>
          <a:latin typeface="+mn-lt"/>
          <a:ea typeface="+mn-ea"/>
          <a:cs typeface="+mn-cs"/>
        </a:defRPr>
      </a:lvl7pPr>
      <a:lvl8pPr marL="2600325" algn="l" defTabSz="371475" rtl="0" eaLnBrk="1" latinLnBrk="0" hangingPunct="1">
        <a:defRPr sz="1463" kern="1200">
          <a:solidFill>
            <a:schemeClr val="tx1"/>
          </a:solidFill>
          <a:latin typeface="+mn-lt"/>
          <a:ea typeface="+mn-ea"/>
          <a:cs typeface="+mn-cs"/>
        </a:defRPr>
      </a:lvl8pPr>
      <a:lvl9pPr marL="2971800" algn="l" defTabSz="371475"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7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 Id="rId6" Type="http://schemas.openxmlformats.org/officeDocument/2006/relationships/slide" Target="slide88.xml"/><Relationship Id="rId5" Type="http://schemas.openxmlformats.org/officeDocument/2006/relationships/slide" Target="slide85.xml"/><Relationship Id="rId4" Type="http://schemas.openxmlformats.org/officeDocument/2006/relationships/image" Target="../media/image4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1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1809B723-C8AC-4A45-8B24-3C0E2DFD5947}"/>
              </a:ext>
            </a:extLst>
          </p:cNvPr>
          <p:cNvSpPr txBox="1"/>
          <p:nvPr/>
        </p:nvSpPr>
        <p:spPr>
          <a:xfrm>
            <a:off x="733043" y="4316683"/>
            <a:ext cx="8439913" cy="2246769"/>
          </a:xfrm>
          <a:prstGeom prst="rect">
            <a:avLst/>
          </a:prstGeom>
          <a:noFill/>
          <a:ln w="19050">
            <a:solidFill>
              <a:schemeClr val="tx1">
                <a:lumMod val="85000"/>
                <a:lumOff val="15000"/>
              </a:schemeClr>
            </a:solidFill>
          </a:ln>
        </p:spPr>
        <p:txBody>
          <a:bodyPr wrap="square" rtlCol="0">
            <a:spAutoFit/>
          </a:bodyPr>
          <a:lstStyle/>
          <a:p>
            <a:pPr algn="ctr"/>
            <a:endParaRPr lang="en-IN" sz="2000" b="1" dirty="0">
              <a:solidFill>
                <a:srgbClr val="0000FF"/>
              </a:solidFill>
              <a:latin typeface="Cambria" panose="02040503050406030204" pitchFamily="18" charset="0"/>
              <a:ea typeface="Cambria" panose="02040503050406030204" pitchFamily="18" charset="0"/>
            </a:endParaRPr>
          </a:p>
          <a:p>
            <a:pPr algn="ctr">
              <a:spcBef>
                <a:spcPts val="300"/>
              </a:spcBef>
              <a:spcAft>
                <a:spcPts val="300"/>
              </a:spcAft>
            </a:pPr>
            <a:r>
              <a:rPr lang="en-IN" sz="3200" b="1" i="1" dirty="0">
                <a:solidFill>
                  <a:srgbClr val="0000FF"/>
                </a:solidFill>
                <a:latin typeface="Cambria" panose="02040503050406030204" pitchFamily="18" charset="0"/>
                <a:ea typeface="Cambria" panose="02040503050406030204" pitchFamily="18" charset="0"/>
              </a:rPr>
              <a:t>Self Assessment Report (SAR) - 2024</a:t>
            </a:r>
          </a:p>
          <a:p>
            <a:pPr algn="ctr">
              <a:spcBef>
                <a:spcPts val="300"/>
              </a:spcBef>
              <a:spcAft>
                <a:spcPts val="300"/>
              </a:spcAft>
            </a:pPr>
            <a:r>
              <a:rPr lang="en-IN" sz="2000" b="1" i="1" dirty="0">
                <a:solidFill>
                  <a:srgbClr val="FF0000"/>
                </a:solidFill>
                <a:latin typeface="Cambria" panose="02040503050406030204" pitchFamily="18" charset="0"/>
                <a:ea typeface="Cambria" panose="02040503050406030204" pitchFamily="18" charset="0"/>
              </a:rPr>
              <a:t>Undergraduate Engineering Programs</a:t>
            </a:r>
          </a:p>
          <a:p>
            <a:pPr algn="ctr"/>
            <a:r>
              <a:rPr lang="en-US" sz="1400" b="1" dirty="0">
                <a:solidFill>
                  <a:srgbClr val="FF0000"/>
                </a:solidFill>
                <a:latin typeface="Cambria" panose="02040503050406030204" pitchFamily="18" charset="0"/>
                <a:ea typeface="Cambria" panose="02040503050406030204" pitchFamily="18" charset="0"/>
              </a:rPr>
              <a:t>(GAPC V 4.0)</a:t>
            </a:r>
            <a:endParaRPr lang="en-IN" sz="1400" b="1" dirty="0">
              <a:solidFill>
                <a:srgbClr val="FF0000"/>
              </a:solidFill>
              <a:latin typeface="Cambria" panose="02040503050406030204" pitchFamily="18" charset="0"/>
              <a:ea typeface="Cambria" panose="02040503050406030204" pitchFamily="18" charset="0"/>
            </a:endParaRPr>
          </a:p>
          <a:p>
            <a:pPr algn="ctr"/>
            <a:r>
              <a:rPr lang="en-IN" sz="2000" b="1" dirty="0">
                <a:solidFill>
                  <a:srgbClr val="FF0000"/>
                </a:solidFill>
                <a:latin typeface="Cambria" panose="02040503050406030204" pitchFamily="18" charset="0"/>
                <a:ea typeface="Cambria" panose="02040503050406030204" pitchFamily="18" charset="0"/>
              </a:rPr>
              <a:t>(TIER-I/II – Institutions)</a:t>
            </a:r>
          </a:p>
          <a:p>
            <a:pPr algn="ctr"/>
            <a:endParaRPr lang="en-IN" sz="2000" b="1" dirty="0">
              <a:solidFill>
                <a:srgbClr val="0000FF"/>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 xmlns:a16="http://schemas.microsoft.com/office/drawing/2014/main" id="{E3927F11-BBFD-4038-82D7-14819F2ACB80}"/>
              </a:ext>
            </a:extLst>
          </p:cNvPr>
          <p:cNvSpPr txBox="1"/>
          <p:nvPr/>
        </p:nvSpPr>
        <p:spPr>
          <a:xfrm>
            <a:off x="733043" y="1182231"/>
            <a:ext cx="8439913" cy="1077218"/>
          </a:xfrm>
          <a:prstGeom prst="rect">
            <a:avLst/>
          </a:prstGeom>
          <a:noFill/>
          <a:ln w="19050">
            <a:solidFill>
              <a:schemeClr val="tx1">
                <a:lumMod val="85000"/>
                <a:lumOff val="15000"/>
              </a:schemeClr>
            </a:solidFill>
          </a:ln>
        </p:spPr>
        <p:txBody>
          <a:bodyPr wrap="square" rtlCol="0">
            <a:spAutoFit/>
          </a:bodyPr>
          <a:lstStyle/>
          <a:p>
            <a:pPr algn="ctr">
              <a:spcBef>
                <a:spcPts val="300"/>
              </a:spcBef>
              <a:spcAft>
                <a:spcPts val="300"/>
              </a:spcAft>
            </a:pPr>
            <a:r>
              <a:rPr lang="en-IN" sz="3200" b="1" i="1" dirty="0">
                <a:solidFill>
                  <a:srgbClr val="0000FF"/>
                </a:solidFill>
                <a:latin typeface="Cambria" panose="02040503050406030204" pitchFamily="18" charset="0"/>
                <a:ea typeface="Cambria" panose="02040503050406030204" pitchFamily="18" charset="0"/>
              </a:rPr>
              <a:t>NBA Awareness Workshop on OBE &amp; </a:t>
            </a:r>
            <a:r>
              <a:rPr lang="en-IN" sz="3200" b="1" i="1" dirty="0" smtClean="0">
                <a:solidFill>
                  <a:srgbClr val="0000FF"/>
                </a:solidFill>
                <a:latin typeface="Cambria" panose="02040503050406030204" pitchFamily="18" charset="0"/>
                <a:ea typeface="Cambria" panose="02040503050406030204" pitchFamily="18" charset="0"/>
              </a:rPr>
              <a:t>Accreditation</a:t>
            </a:r>
            <a:endParaRPr lang="en-IN" sz="3200" b="1" i="1" dirty="0">
              <a:solidFill>
                <a:srgbClr val="0000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3818057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0360" y="368471"/>
            <a:ext cx="5443874" cy="654084"/>
          </a:xfrm>
        </p:spPr>
        <p:txBody>
          <a:bodyPr>
            <a:noAutofit/>
          </a:bodyPr>
          <a:lstStyle/>
          <a:p>
            <a:r>
              <a:rPr lang="en-IN" sz="4400" b="1" dirty="0">
                <a:solidFill>
                  <a:srgbClr val="FF0000"/>
                </a:solidFill>
              </a:rPr>
              <a:t>SAR  Context</a:t>
            </a:r>
          </a:p>
        </p:txBody>
      </p:sp>
      <p:sp>
        <p:nvSpPr>
          <p:cNvPr id="3" name="Rectangle 2"/>
          <p:cNvSpPr/>
          <p:nvPr/>
        </p:nvSpPr>
        <p:spPr>
          <a:xfrm>
            <a:off x="152400" y="1371600"/>
            <a:ext cx="9639795" cy="5312223"/>
          </a:xfrm>
          <a:prstGeom prst="rect">
            <a:avLst/>
          </a:prstGeom>
        </p:spPr>
        <p:txBody>
          <a:bodyPr wrap="square">
            <a:spAutoFit/>
          </a:bodyPr>
          <a:lstStyle/>
          <a:p>
            <a:pPr marL="274320" lvl="0" indent="-274320" algn="just">
              <a:spcBef>
                <a:spcPct val="20000"/>
              </a:spcBef>
              <a:buClr>
                <a:srgbClr val="D16349"/>
              </a:buClr>
              <a:buSzPct val="85000"/>
              <a:buFont typeface="Wingdings 2"/>
              <a:buChar char=""/>
            </a:pPr>
            <a:r>
              <a:rPr lang="en-IN" sz="3200" dirty="0">
                <a:solidFill>
                  <a:prstClr val="black"/>
                </a:solidFill>
              </a:rPr>
              <a:t>Provides preparedness status at I/P level for the NBA visit,</a:t>
            </a:r>
          </a:p>
          <a:p>
            <a:pPr marL="274320" lvl="0" indent="-274320" algn="just">
              <a:spcBef>
                <a:spcPct val="20000"/>
              </a:spcBef>
              <a:buClr>
                <a:srgbClr val="D16349"/>
              </a:buClr>
              <a:buSzPct val="85000"/>
              <a:buFont typeface="Wingdings 2"/>
              <a:buChar char=""/>
            </a:pPr>
            <a:r>
              <a:rPr lang="en-IN" sz="3200" dirty="0">
                <a:solidFill>
                  <a:srgbClr val="0000CC"/>
                </a:solidFill>
              </a:rPr>
              <a:t>Provides the first impression about the I/P to the evaluation team,</a:t>
            </a:r>
            <a:r>
              <a:rPr lang="en-IN" sz="3200" dirty="0">
                <a:solidFill>
                  <a:prstClr val="black"/>
                </a:solidFill>
              </a:rPr>
              <a:t> </a:t>
            </a:r>
          </a:p>
          <a:p>
            <a:pPr marL="274320" lvl="0" indent="-274320" algn="just">
              <a:spcBef>
                <a:spcPct val="20000"/>
              </a:spcBef>
              <a:buClr>
                <a:srgbClr val="D16349"/>
              </a:buClr>
              <a:buSzPct val="85000"/>
              <a:buFont typeface="Wingdings 2"/>
              <a:buChar char=""/>
            </a:pPr>
            <a:r>
              <a:rPr lang="en-IN" sz="3200" dirty="0">
                <a:solidFill>
                  <a:prstClr val="black"/>
                </a:solidFill>
              </a:rPr>
              <a:t>Presents crisp program status to the evaluation team and addresses process and the extent to which, a program meets each criterion,</a:t>
            </a:r>
          </a:p>
          <a:p>
            <a:pPr marL="274320" lvl="0" indent="-274320" algn="just">
              <a:spcBef>
                <a:spcPct val="20000"/>
              </a:spcBef>
              <a:buClr>
                <a:srgbClr val="D16349"/>
              </a:buClr>
              <a:buSzPct val="85000"/>
              <a:buFont typeface="Wingdings 2"/>
              <a:buChar char=""/>
            </a:pPr>
            <a:r>
              <a:rPr lang="en-IN" sz="2800" dirty="0">
                <a:solidFill>
                  <a:srgbClr val="FF0000"/>
                </a:solidFill>
              </a:rPr>
              <a:t>Provides documented evidences, which the evaluation team maps/matches with the visual /oral evidences during the visit.</a:t>
            </a:r>
          </a:p>
        </p:txBody>
      </p:sp>
    </p:spTree>
    <p:extLst>
      <p:ext uri="{BB962C8B-B14F-4D97-AF65-F5344CB8AC3E}">
        <p14:creationId xmlns:p14="http://schemas.microsoft.com/office/powerpoint/2010/main" xmlns="" val="3438540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28568" y="108244"/>
            <a:ext cx="5045194" cy="6636685"/>
          </a:xfrm>
          <a:prstGeom prst="rect">
            <a:avLst/>
          </a:prstGeom>
        </p:spPr>
      </p:pic>
    </p:spTree>
    <p:extLst>
      <p:ext uri="{BB962C8B-B14F-4D97-AF65-F5344CB8AC3E}">
        <p14:creationId xmlns:p14="http://schemas.microsoft.com/office/powerpoint/2010/main" xmlns="" val="4294379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stretch>
            <a:fillRect/>
          </a:stretch>
        </p:blipFill>
        <p:spPr>
          <a:xfrm>
            <a:off x="4908547" y="3425825"/>
            <a:ext cx="88905" cy="6350"/>
          </a:xfrm>
          <a:prstGeom prst="rect">
            <a:avLst/>
          </a:prstGeom>
        </p:spPr>
      </p:pic>
      <p:pic>
        <p:nvPicPr>
          <p:cNvPr id="5" name="Picture 4"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9594" y="776748"/>
            <a:ext cx="8504574" cy="5217246"/>
          </a:xfrm>
          <a:prstGeom prst="rect">
            <a:avLst/>
          </a:prstGeom>
        </p:spPr>
      </p:pic>
    </p:spTree>
    <p:extLst>
      <p:ext uri="{BB962C8B-B14F-4D97-AF65-F5344CB8AC3E}">
        <p14:creationId xmlns:p14="http://schemas.microsoft.com/office/powerpoint/2010/main" xmlns="" val="1008177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8996" y="481781"/>
            <a:ext cx="8721817" cy="5917375"/>
          </a:xfrm>
          <a:prstGeom prst="rect">
            <a:avLst/>
          </a:prstGeom>
        </p:spPr>
      </p:pic>
    </p:spTree>
    <p:extLst>
      <p:ext uri="{BB962C8B-B14F-4D97-AF65-F5344CB8AC3E}">
        <p14:creationId xmlns:p14="http://schemas.microsoft.com/office/powerpoint/2010/main" xmlns="" val="162643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65006" y="243981"/>
            <a:ext cx="7177549" cy="6554091"/>
          </a:xfrm>
          <a:prstGeom prst="rect">
            <a:avLst/>
          </a:prstGeom>
        </p:spPr>
      </p:pic>
    </p:spTree>
    <p:extLst>
      <p:ext uri="{BB962C8B-B14F-4D97-AF65-F5344CB8AC3E}">
        <p14:creationId xmlns:p14="http://schemas.microsoft.com/office/powerpoint/2010/main" xmlns="" val="67804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5354" y="796413"/>
            <a:ext cx="8160774" cy="4896464"/>
          </a:xfrm>
          <a:prstGeom prst="rect">
            <a:avLst/>
          </a:prstGeom>
        </p:spPr>
      </p:pic>
    </p:spTree>
    <p:extLst>
      <p:ext uri="{BB962C8B-B14F-4D97-AF65-F5344CB8AC3E}">
        <p14:creationId xmlns:p14="http://schemas.microsoft.com/office/powerpoint/2010/main" xmlns="" val="2045212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71484" y="219605"/>
            <a:ext cx="6591535" cy="6446665"/>
          </a:xfrm>
          <a:prstGeom prst="rect">
            <a:avLst/>
          </a:prstGeom>
        </p:spPr>
      </p:pic>
    </p:spTree>
    <p:extLst>
      <p:ext uri="{BB962C8B-B14F-4D97-AF65-F5344CB8AC3E}">
        <p14:creationId xmlns:p14="http://schemas.microsoft.com/office/powerpoint/2010/main" xmlns="" val="4266112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3"/>
          <p:cNvSpPr txBox="1">
            <a:spLocks noChangeArrowheads="1"/>
          </p:cNvSpPr>
          <p:nvPr/>
        </p:nvSpPr>
        <p:spPr bwMode="auto">
          <a:xfrm>
            <a:off x="0" y="1138531"/>
            <a:ext cx="9906000" cy="524932"/>
          </a:xfrm>
          <a:prstGeom prst="rect">
            <a:avLst/>
          </a:prstGeom>
          <a:solidFill>
            <a:schemeClr val="accent2">
              <a:lumMod val="75000"/>
            </a:schemeClr>
          </a:solidFill>
          <a:ln>
            <a:noFill/>
          </a:ln>
        </p:spPr>
        <p:txBody>
          <a:bodyPr lIns="88431" tIns="44215" rIns="88431" bIns="44215" anchor="ctr"/>
          <a:lstStyle/>
          <a:p>
            <a:pPr algn="ctr" eaLnBrk="1" hangingPunct="1">
              <a:spcBef>
                <a:spcPct val="20000"/>
              </a:spcBef>
            </a:pPr>
            <a:r>
              <a:rPr lang="en-US" altLang="en-US" sz="3493" b="1" dirty="0">
                <a:solidFill>
                  <a:schemeClr val="bg1"/>
                </a:solidFill>
                <a:latin typeface="Calibri" pitchFamily="34" charset="0"/>
              </a:rPr>
              <a:t>Continuous Quality Improvement</a:t>
            </a:r>
            <a:endParaRPr lang="en-US" sz="3493" dirty="0">
              <a:solidFill>
                <a:schemeClr val="bg1"/>
              </a:solidFill>
              <a:effectLst>
                <a:outerShdw blurRad="38100" dist="38100" dir="2700000" algn="tl">
                  <a:srgbClr val="000000"/>
                </a:outerShdw>
              </a:effectLst>
              <a:latin typeface="Calibri" pitchFamily="34" charset="0"/>
            </a:endParaRPr>
          </a:p>
        </p:txBody>
      </p:sp>
      <p:sp>
        <p:nvSpPr>
          <p:cNvPr id="3" name="Rectangle 2"/>
          <p:cNvSpPr/>
          <p:nvPr/>
        </p:nvSpPr>
        <p:spPr bwMode="auto">
          <a:xfrm>
            <a:off x="4162321" y="1881110"/>
            <a:ext cx="1403350" cy="740408"/>
          </a:xfrm>
          <a:prstGeom prst="rect">
            <a:avLst/>
          </a:prstGeom>
          <a:solidFill>
            <a:schemeClr val="accent2">
              <a:lumMod val="60000"/>
              <a:lumOff val="4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algn="ctr" eaLnBrk="1" hangingPunct="1">
              <a:defRPr/>
            </a:pPr>
            <a:r>
              <a:rPr lang="en-US" sz="3087" b="1" dirty="0">
                <a:effectLst>
                  <a:outerShdw blurRad="38100" dist="38100" dir="2700000" algn="tl">
                    <a:srgbClr val="000000">
                      <a:alpha val="43137"/>
                    </a:srgbClr>
                  </a:outerShdw>
                </a:effectLst>
                <a:latin typeface="Arial Unicode MS" pitchFamily="34" charset="-128"/>
              </a:rPr>
              <a:t>SAY</a:t>
            </a:r>
          </a:p>
        </p:txBody>
      </p:sp>
      <p:sp>
        <p:nvSpPr>
          <p:cNvPr id="19" name="Rectangle 18"/>
          <p:cNvSpPr/>
          <p:nvPr/>
        </p:nvSpPr>
        <p:spPr bwMode="auto">
          <a:xfrm>
            <a:off x="990600" y="3318069"/>
            <a:ext cx="2311400" cy="606257"/>
          </a:xfrm>
          <a:prstGeom prst="rect">
            <a:avLst/>
          </a:prstGeom>
          <a:solidFill>
            <a:srgbClr val="C0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algn="ctr" eaLnBrk="1" hangingPunct="1">
              <a:defRPr/>
            </a:pPr>
            <a:r>
              <a:rPr lang="en-US" sz="3087" b="1" dirty="0">
                <a:solidFill>
                  <a:schemeClr val="bg1"/>
                </a:solidFill>
                <a:effectLst>
                  <a:outerShdw blurRad="38100" dist="38100" dir="2700000" algn="tl">
                    <a:srgbClr val="000000">
                      <a:alpha val="43137"/>
                    </a:srgbClr>
                  </a:outerShdw>
                </a:effectLst>
                <a:latin typeface="Arial Unicode MS" pitchFamily="34" charset="-128"/>
              </a:rPr>
              <a:t>Improve it</a:t>
            </a:r>
          </a:p>
        </p:txBody>
      </p:sp>
      <p:sp>
        <p:nvSpPr>
          <p:cNvPr id="20" name="Rectangle 19"/>
          <p:cNvSpPr/>
          <p:nvPr/>
        </p:nvSpPr>
        <p:spPr bwMode="auto">
          <a:xfrm>
            <a:off x="3772178" y="4357735"/>
            <a:ext cx="2146300" cy="619156"/>
          </a:xfrm>
          <a:prstGeom prst="rect">
            <a:avLst/>
          </a:prstGeom>
          <a:solidFill>
            <a:srgbClr val="0070C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algn="ctr" eaLnBrk="1" hangingPunct="1">
              <a:defRPr/>
            </a:pPr>
            <a:r>
              <a:rPr lang="en-US" sz="3087" b="1" dirty="0">
                <a:solidFill>
                  <a:schemeClr val="bg1"/>
                </a:solidFill>
                <a:effectLst>
                  <a:outerShdw blurRad="38100" dist="38100" dir="2700000" algn="tl">
                    <a:srgbClr val="000000">
                      <a:alpha val="43137"/>
                    </a:srgbClr>
                  </a:outerShdw>
                </a:effectLst>
                <a:latin typeface="Arial Unicode MS" pitchFamily="34" charset="-128"/>
              </a:rPr>
              <a:t>Prove it</a:t>
            </a:r>
          </a:p>
        </p:txBody>
      </p:sp>
      <p:sp>
        <p:nvSpPr>
          <p:cNvPr id="21" name="Rectangle 20"/>
          <p:cNvSpPr/>
          <p:nvPr/>
        </p:nvSpPr>
        <p:spPr bwMode="auto">
          <a:xfrm>
            <a:off x="7216671" y="3057508"/>
            <a:ext cx="1403350" cy="606257"/>
          </a:xfrm>
          <a:prstGeom prst="rect">
            <a:avLst/>
          </a:prstGeom>
          <a:solidFill>
            <a:srgbClr val="B46C0C"/>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algn="ctr" eaLnBrk="1" hangingPunct="1">
              <a:defRPr/>
            </a:pPr>
            <a:r>
              <a:rPr lang="en-US" sz="3087" b="1" dirty="0">
                <a:solidFill>
                  <a:schemeClr val="bg1"/>
                </a:solidFill>
                <a:effectLst>
                  <a:outerShdw blurRad="38100" dist="38100" dir="2700000" algn="tl">
                    <a:srgbClr val="000000">
                      <a:alpha val="43137"/>
                    </a:srgbClr>
                  </a:outerShdw>
                </a:effectLst>
                <a:latin typeface="Arial Unicode MS" pitchFamily="34" charset="-128"/>
              </a:rPr>
              <a:t>DO</a:t>
            </a:r>
          </a:p>
        </p:txBody>
      </p:sp>
      <p:sp>
        <p:nvSpPr>
          <p:cNvPr id="23" name="Rectangle 13"/>
          <p:cNvSpPr>
            <a:spLocks noChangeArrowheads="1"/>
          </p:cNvSpPr>
          <p:nvPr/>
        </p:nvSpPr>
        <p:spPr bwMode="auto">
          <a:xfrm>
            <a:off x="5895871" y="1823613"/>
            <a:ext cx="1901561" cy="36629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88431" tIns="44215" rIns="88431" bIns="44215" anchor="ctr">
            <a:spAutoFit/>
          </a:bodyPr>
          <a:lstStyle/>
          <a:p>
            <a:pPr>
              <a:defRPr/>
            </a:pPr>
            <a:r>
              <a:rPr lang="en-US" altLang="en-US" b="1" dirty="0">
                <a:latin typeface="Calibri" pitchFamily="34" charset="0"/>
              </a:rPr>
              <a:t>What you want to</a:t>
            </a:r>
          </a:p>
        </p:txBody>
      </p:sp>
      <p:sp>
        <p:nvSpPr>
          <p:cNvPr id="24" name="Rectangle 13"/>
          <p:cNvSpPr>
            <a:spLocks noChangeArrowheads="1"/>
          </p:cNvSpPr>
          <p:nvPr/>
        </p:nvSpPr>
        <p:spPr bwMode="auto">
          <a:xfrm>
            <a:off x="7354530" y="3765756"/>
            <a:ext cx="1730476" cy="36629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88431" tIns="44215" rIns="88431" bIns="44215">
            <a:spAutoFit/>
          </a:bodyPr>
          <a:lstStyle/>
          <a:p>
            <a:pPr>
              <a:defRPr/>
            </a:pPr>
            <a:r>
              <a:rPr lang="en-US" altLang="en-US" b="1" dirty="0">
                <a:latin typeface="Calibri" pitchFamily="34" charset="0"/>
              </a:rPr>
              <a:t>What you  Say</a:t>
            </a:r>
          </a:p>
        </p:txBody>
      </p:sp>
      <p:sp>
        <p:nvSpPr>
          <p:cNvPr id="25" name="Rectangle 13"/>
          <p:cNvSpPr>
            <a:spLocks noChangeArrowheads="1"/>
          </p:cNvSpPr>
          <p:nvPr/>
        </p:nvSpPr>
        <p:spPr bwMode="auto">
          <a:xfrm>
            <a:off x="4385186" y="5442772"/>
            <a:ext cx="1558169" cy="36629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88431" tIns="44215" rIns="88431" bIns="44215" anchor="ctr">
            <a:spAutoFit/>
          </a:bodyPr>
          <a:lstStyle/>
          <a:p>
            <a:pPr>
              <a:defRPr/>
            </a:pPr>
            <a:r>
              <a:rPr lang="en-US" altLang="en-US" b="1" dirty="0">
                <a:latin typeface="Calibri" pitchFamily="34" charset="0"/>
              </a:rPr>
              <a:t>What you Do</a:t>
            </a:r>
          </a:p>
        </p:txBody>
      </p:sp>
      <p:sp>
        <p:nvSpPr>
          <p:cNvPr id="4" name="Right Arrow 3"/>
          <p:cNvSpPr/>
          <p:nvPr/>
        </p:nvSpPr>
        <p:spPr bwMode="auto">
          <a:xfrm rot="2108818">
            <a:off x="5731375" y="2589125"/>
            <a:ext cx="1485117" cy="262512"/>
          </a:xfrm>
          <a:prstGeom prst="rightArrow">
            <a:avLst/>
          </a:prstGeom>
          <a:solidFill>
            <a:schemeClr val="accent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eaLnBrk="1" hangingPunct="1"/>
            <a:endParaRPr lang="en-US" sz="3087" b="1" dirty="0">
              <a:effectLst>
                <a:outerShdw blurRad="38100" dist="38100" dir="2700000" algn="tl">
                  <a:srgbClr val="FFFFFF"/>
                </a:outerShdw>
              </a:effectLst>
              <a:latin typeface="Arial Unicode MS" pitchFamily="34" charset="-128"/>
            </a:endParaRPr>
          </a:p>
        </p:txBody>
      </p:sp>
      <p:sp>
        <p:nvSpPr>
          <p:cNvPr id="28" name="Right Arrow 27"/>
          <p:cNvSpPr/>
          <p:nvPr/>
        </p:nvSpPr>
        <p:spPr bwMode="auto">
          <a:xfrm rot="8852887">
            <a:off x="5909351" y="4205235"/>
            <a:ext cx="1364872" cy="270454"/>
          </a:xfrm>
          <a:prstGeom prst="rightArrow">
            <a:avLst/>
          </a:prstGeom>
          <a:solidFill>
            <a:schemeClr val="accent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eaLnBrk="1" hangingPunct="1"/>
            <a:endParaRPr lang="en-US" sz="3087" b="1" dirty="0">
              <a:effectLst>
                <a:outerShdw blurRad="38100" dist="38100" dir="2700000" algn="tl">
                  <a:srgbClr val="FFFFFF"/>
                </a:outerShdw>
              </a:effectLst>
              <a:latin typeface="Arial Unicode MS" pitchFamily="34" charset="-128"/>
            </a:endParaRPr>
          </a:p>
        </p:txBody>
      </p:sp>
      <p:sp>
        <p:nvSpPr>
          <p:cNvPr id="29" name="Right Arrow 28"/>
          <p:cNvSpPr/>
          <p:nvPr/>
        </p:nvSpPr>
        <p:spPr bwMode="auto">
          <a:xfrm rot="12679072">
            <a:off x="2469349" y="4234110"/>
            <a:ext cx="1319080" cy="256691"/>
          </a:xfrm>
          <a:prstGeom prst="rightArrow">
            <a:avLst/>
          </a:prstGeom>
          <a:solidFill>
            <a:schemeClr val="accent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eaLnBrk="1" hangingPunct="1"/>
            <a:endParaRPr lang="en-US" sz="3087" b="1" dirty="0">
              <a:effectLst>
                <a:outerShdw blurRad="38100" dist="38100" dir="2700000" algn="tl">
                  <a:srgbClr val="FFFFFF"/>
                </a:outerShdw>
              </a:effectLst>
              <a:latin typeface="Arial Unicode MS" pitchFamily="34" charset="-128"/>
            </a:endParaRPr>
          </a:p>
        </p:txBody>
      </p:sp>
      <p:sp>
        <p:nvSpPr>
          <p:cNvPr id="30" name="Right Arrow 29"/>
          <p:cNvSpPr/>
          <p:nvPr/>
        </p:nvSpPr>
        <p:spPr bwMode="auto">
          <a:xfrm rot="19384506">
            <a:off x="2497882" y="2577995"/>
            <a:ext cx="1565159" cy="271601"/>
          </a:xfrm>
          <a:prstGeom prst="rightArrow">
            <a:avLst/>
          </a:prstGeom>
          <a:solidFill>
            <a:schemeClr val="accent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lstStyle/>
          <a:p>
            <a:pPr eaLnBrk="1" hangingPunct="1"/>
            <a:endParaRPr lang="en-US" sz="3087" b="1" dirty="0">
              <a:effectLst>
                <a:outerShdw blurRad="38100" dist="38100" dir="2700000" algn="tl">
                  <a:srgbClr val="FFFFFF"/>
                </a:outerShdw>
              </a:effectLst>
              <a:latin typeface="Arial Unicode MS" pitchFamily="34" charset="-128"/>
            </a:endParaRPr>
          </a:p>
        </p:txBody>
      </p:sp>
      <p:sp>
        <p:nvSpPr>
          <p:cNvPr id="31" name="Rectangle 13"/>
          <p:cNvSpPr>
            <a:spLocks noChangeArrowheads="1"/>
          </p:cNvSpPr>
          <p:nvPr/>
        </p:nvSpPr>
        <p:spPr bwMode="auto">
          <a:xfrm>
            <a:off x="3549651" y="2823366"/>
            <a:ext cx="2676421" cy="134598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88431" tIns="44215" rIns="88431" bIns="44215" anchor="ctr">
            <a:spAutoFit/>
          </a:bodyPr>
          <a:lstStyle/>
          <a:p>
            <a:pPr algn="ctr">
              <a:defRPr/>
            </a:pPr>
            <a:r>
              <a:rPr lang="en-US" altLang="en-US" sz="2722" b="1" dirty="0">
                <a:effectLst>
                  <a:outerShdw blurRad="38100" dist="38100" dir="2700000" algn="tl">
                    <a:srgbClr val="000000">
                      <a:alpha val="43137"/>
                    </a:srgbClr>
                  </a:outerShdw>
                </a:effectLst>
                <a:latin typeface="Calibri" pitchFamily="34" charset="0"/>
              </a:rPr>
              <a:t>Continuous Quality Improvement</a:t>
            </a:r>
          </a:p>
        </p:txBody>
      </p:sp>
      <p:sp>
        <p:nvSpPr>
          <p:cNvPr id="32" name="Rectangle 13"/>
          <p:cNvSpPr>
            <a:spLocks noChangeArrowheads="1"/>
          </p:cNvSpPr>
          <p:nvPr/>
        </p:nvSpPr>
        <p:spPr bwMode="auto">
          <a:xfrm>
            <a:off x="1088294" y="4032987"/>
            <a:ext cx="1008048" cy="58173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88431" tIns="44215" rIns="88431" bIns="44215" anchor="ctr">
            <a:spAutoFit/>
          </a:bodyPr>
          <a:lstStyle/>
          <a:p>
            <a:pPr algn="ctr">
              <a:defRPr/>
            </a:pPr>
            <a:r>
              <a:rPr lang="en-US" altLang="en-US" sz="1600" b="1" dirty="0">
                <a:latin typeface="Calibri" pitchFamily="34" charset="0"/>
              </a:rPr>
              <a:t>What you</a:t>
            </a:r>
          </a:p>
          <a:p>
            <a:pPr algn="ctr">
              <a:defRPr/>
            </a:pPr>
            <a:r>
              <a:rPr lang="en-US" altLang="en-US" sz="1600" b="1" dirty="0">
                <a:latin typeface="Calibri" pitchFamily="34" charset="0"/>
              </a:rPr>
              <a:t> Proved</a:t>
            </a:r>
          </a:p>
        </p:txBody>
      </p:sp>
    </p:spTree>
    <p:extLst>
      <p:ext uri="{BB962C8B-B14F-4D97-AF65-F5344CB8AC3E}">
        <p14:creationId xmlns:p14="http://schemas.microsoft.com/office/powerpoint/2010/main" xmlns="" val="335728594"/>
      </p:ext>
    </p:extLst>
  </p:cSld>
  <p:clrMapOvr>
    <a:masterClrMapping/>
  </p:clrMapOvr>
  <p:transition spd="slow"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IN" dirty="0"/>
              <a:t>1</a:t>
            </a:r>
          </a:p>
        </p:txBody>
      </p:sp>
      <p:graphicFrame>
        <p:nvGraphicFramePr>
          <p:cNvPr id="4" name="Diagram 3"/>
          <p:cNvGraphicFramePr/>
          <p:nvPr>
            <p:extLst>
              <p:ext uri="{D42A27DB-BD31-4B8C-83A1-F6EECF244321}">
                <p14:modId xmlns:p14="http://schemas.microsoft.com/office/powerpoint/2010/main" xmlns="" val="739121359"/>
              </p:ext>
            </p:extLst>
          </p:nvPr>
        </p:nvGraphicFramePr>
        <p:xfrm>
          <a:off x="1651000" y="1227666"/>
          <a:ext cx="6604000"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104283" y="453006"/>
            <a:ext cx="4304906" cy="523220"/>
          </a:xfrm>
          <a:prstGeom prst="rect">
            <a:avLst/>
          </a:prstGeom>
          <a:noFill/>
        </p:spPr>
        <p:txBody>
          <a:bodyPr wrap="square" rtlCol="0">
            <a:spAutoFit/>
          </a:bodyPr>
          <a:lstStyle/>
          <a:p>
            <a:r>
              <a:rPr lang="en-US" sz="2800" b="1" dirty="0">
                <a:solidFill>
                  <a:srgbClr val="FF0000"/>
                </a:solidFill>
              </a:rPr>
              <a:t>OBE 3 Pillars….</a:t>
            </a:r>
            <a:endParaRPr lang="en-IN" sz="2800" b="1" dirty="0">
              <a:solidFill>
                <a:srgbClr val="FF0000"/>
              </a:solidFill>
            </a:endParaRPr>
          </a:p>
        </p:txBody>
      </p:sp>
      <p:sp>
        <p:nvSpPr>
          <p:cNvPr id="6" name="TextBox 5"/>
          <p:cNvSpPr txBox="1"/>
          <p:nvPr/>
        </p:nvSpPr>
        <p:spPr>
          <a:xfrm>
            <a:off x="4697836" y="3431096"/>
            <a:ext cx="679508" cy="461665"/>
          </a:xfrm>
          <a:prstGeom prst="rect">
            <a:avLst/>
          </a:prstGeom>
          <a:noFill/>
        </p:spPr>
        <p:txBody>
          <a:bodyPr wrap="square" rtlCol="0">
            <a:spAutoFit/>
          </a:bodyPr>
          <a:lstStyle/>
          <a:p>
            <a:r>
              <a:rPr lang="en-US" sz="2400" b="1" dirty="0">
                <a:solidFill>
                  <a:schemeClr val="bg1"/>
                </a:solidFill>
              </a:rPr>
              <a:t>CI</a:t>
            </a:r>
            <a:endParaRPr lang="en-IN" sz="2400" b="1" dirty="0">
              <a:solidFill>
                <a:schemeClr val="bg1"/>
              </a:solidFill>
            </a:endParaRPr>
          </a:p>
        </p:txBody>
      </p:sp>
    </p:spTree>
    <p:extLst>
      <p:ext uri="{BB962C8B-B14F-4D97-AF65-F5344CB8AC3E}">
        <p14:creationId xmlns:p14="http://schemas.microsoft.com/office/powerpoint/2010/main" xmlns="" val="3037717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87698" y="147484"/>
            <a:ext cx="7146702" cy="6577850"/>
          </a:xfrm>
          <a:prstGeom prst="rect">
            <a:avLst/>
          </a:prstGeom>
        </p:spPr>
      </p:pic>
    </p:spTree>
    <p:extLst>
      <p:ext uri="{BB962C8B-B14F-4D97-AF65-F5344CB8AC3E}">
        <p14:creationId xmlns:p14="http://schemas.microsoft.com/office/powerpoint/2010/main" xmlns="" val="300250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 xmlns:a16="http://schemas.microsoft.com/office/drawing/2014/main" id="{2853923A-6844-442C-85F4-023CC646EDC8}"/>
              </a:ext>
            </a:extLst>
          </p:cNvPr>
          <p:cNvGraphicFramePr>
            <a:graphicFrameLocks noGrp="1"/>
          </p:cNvGraphicFramePr>
          <p:nvPr/>
        </p:nvGraphicFramePr>
        <p:xfrm>
          <a:off x="1157287" y="1623954"/>
          <a:ext cx="7050883" cy="4211958"/>
        </p:xfrm>
        <a:graphic>
          <a:graphicData uri="http://schemas.openxmlformats.org/drawingml/2006/table">
            <a:tbl>
              <a:tblPr firstRow="1" bandRow="1">
                <a:tableStyleId>{8799B23B-EC83-4686-B30A-512413B5E67A}</a:tableStyleId>
              </a:tblPr>
              <a:tblGrid>
                <a:gridCol w="1321594">
                  <a:extLst>
                    <a:ext uri="{9D8B030D-6E8A-4147-A177-3AD203B41FA5}">
                      <a16:colId xmlns="" xmlns:a16="http://schemas.microsoft.com/office/drawing/2014/main" val="737381977"/>
                    </a:ext>
                  </a:extLst>
                </a:gridCol>
                <a:gridCol w="3593306">
                  <a:extLst>
                    <a:ext uri="{9D8B030D-6E8A-4147-A177-3AD203B41FA5}">
                      <a16:colId xmlns="" xmlns:a16="http://schemas.microsoft.com/office/drawing/2014/main" val="680314291"/>
                    </a:ext>
                  </a:extLst>
                </a:gridCol>
                <a:gridCol w="1042988">
                  <a:extLst>
                    <a:ext uri="{9D8B030D-6E8A-4147-A177-3AD203B41FA5}">
                      <a16:colId xmlns="" xmlns:a16="http://schemas.microsoft.com/office/drawing/2014/main" val="4172242839"/>
                    </a:ext>
                  </a:extLst>
                </a:gridCol>
                <a:gridCol w="1092995">
                  <a:extLst>
                    <a:ext uri="{9D8B030D-6E8A-4147-A177-3AD203B41FA5}">
                      <a16:colId xmlns="" xmlns:a16="http://schemas.microsoft.com/office/drawing/2014/main" val="2776357896"/>
                    </a:ext>
                  </a:extLst>
                </a:gridCol>
              </a:tblGrid>
              <a:tr h="346710">
                <a:tc gridSpan="4">
                  <a:txBody>
                    <a:bodyPr/>
                    <a:lstStyle/>
                    <a:p>
                      <a:pPr algn="ctr"/>
                      <a:r>
                        <a:rPr lang="en-IN" sz="1800" dirty="0">
                          <a:latin typeface="Cambria" panose="02040503050406030204" pitchFamily="18" charset="0"/>
                          <a:ea typeface="Cambria" panose="02040503050406030204" pitchFamily="18" charset="0"/>
                        </a:rPr>
                        <a:t>Program Level Criteria </a:t>
                      </a:r>
                    </a:p>
                  </a:txBody>
                  <a:tcPr marL="74295" marR="74295" marT="37148" marB="37148"/>
                </a:tc>
                <a:tc hMerge="1">
                  <a:txBody>
                    <a:bodyPr/>
                    <a:lstStyle/>
                    <a:p>
                      <a:endParaRPr lang="en-IN" dirty="0"/>
                    </a:p>
                  </a:txBody>
                  <a:tcPr>
                    <a:pattFill prst="pct5">
                      <a:fgClr>
                        <a:schemeClr val="bg2"/>
                      </a:fgClr>
                      <a:bgClr>
                        <a:schemeClr val="bg1"/>
                      </a:bgClr>
                    </a:pattFill>
                  </a:tcPr>
                </a:tc>
                <a:tc hMerge="1">
                  <a:txBody>
                    <a:bodyPr/>
                    <a:lstStyle/>
                    <a:p>
                      <a:endParaRPr lang="en-IN" dirty="0"/>
                    </a:p>
                  </a:txBody>
                  <a:tcPr/>
                </a:tc>
                <a:tc hMerge="1">
                  <a:txBody>
                    <a:bodyPr/>
                    <a:lstStyle/>
                    <a:p>
                      <a:endParaRPr lang="en-IN"/>
                    </a:p>
                  </a:txBody>
                  <a:tcPr/>
                </a:tc>
                <a:extLst>
                  <a:ext uri="{0D108BD9-81ED-4DB2-BD59-A6C34878D82A}">
                    <a16:rowId xmlns="" xmlns:a16="http://schemas.microsoft.com/office/drawing/2014/main" val="2812456614"/>
                  </a:ext>
                </a:extLst>
              </a:tr>
              <a:tr h="350044">
                <a:tc>
                  <a:txBody>
                    <a:bodyPr/>
                    <a:lstStyle/>
                    <a:p>
                      <a:pPr algn="ctr"/>
                      <a:r>
                        <a:rPr lang="en-IN" sz="1600" b="1" dirty="0">
                          <a:latin typeface="Cambria" panose="02040503050406030204" pitchFamily="18" charset="0"/>
                          <a:ea typeface="Cambria" panose="02040503050406030204" pitchFamily="18" charset="0"/>
                        </a:rPr>
                        <a:t>Criterion’s</a:t>
                      </a:r>
                    </a:p>
                  </a:txBody>
                  <a:tcPr marL="74295" marR="74295" marT="37148" marB="37148">
                    <a:solidFill>
                      <a:schemeClr val="bg1"/>
                    </a:solidFill>
                  </a:tcPr>
                </a:tc>
                <a:tc>
                  <a:txBody>
                    <a:bodyPr/>
                    <a:lstStyle/>
                    <a:p>
                      <a:pPr algn="ctr"/>
                      <a:endParaRPr lang="en-IN" sz="1600" b="1" dirty="0">
                        <a:latin typeface="Cambria" panose="02040503050406030204" pitchFamily="18" charset="0"/>
                        <a:ea typeface="Cambria" panose="02040503050406030204" pitchFamily="18" charset="0"/>
                      </a:endParaRPr>
                    </a:p>
                  </a:txBody>
                  <a:tcPr marL="74295" marR="74295" marT="37148" marB="37148">
                    <a:solidFill>
                      <a:schemeClr val="bg1"/>
                    </a:solidFill>
                  </a:tcPr>
                </a:tc>
                <a:tc>
                  <a:txBody>
                    <a:bodyPr/>
                    <a:lstStyle/>
                    <a:p>
                      <a:pPr algn="ctr"/>
                      <a:r>
                        <a:rPr lang="en-IN" sz="1600" b="1" dirty="0">
                          <a:latin typeface="Cambria" panose="02040503050406030204" pitchFamily="18" charset="0"/>
                          <a:ea typeface="Cambria" panose="02040503050406030204" pitchFamily="18" charset="0"/>
                        </a:rPr>
                        <a:t>Tier-I</a:t>
                      </a:r>
                    </a:p>
                  </a:txBody>
                  <a:tcPr marL="74295" marR="74295" marT="37148" marB="37148">
                    <a:solidFill>
                      <a:schemeClr val="bg1"/>
                    </a:solidFill>
                  </a:tcPr>
                </a:tc>
                <a:tc>
                  <a:txBody>
                    <a:bodyPr/>
                    <a:lstStyle/>
                    <a:p>
                      <a:pPr algn="ctr"/>
                      <a:r>
                        <a:rPr lang="en-IN" sz="1600" b="1">
                          <a:latin typeface="Cambria" panose="02040503050406030204" pitchFamily="18" charset="0"/>
                          <a:ea typeface="Cambria" panose="02040503050406030204" pitchFamily="18" charset="0"/>
                        </a:rPr>
                        <a:t>Tier-II</a:t>
                      </a:r>
                      <a:endParaRPr lang="en-IN" sz="1600" b="1" dirty="0">
                        <a:latin typeface="Cambria" panose="02040503050406030204" pitchFamily="18" charset="0"/>
                        <a:ea typeface="Cambria" panose="02040503050406030204" pitchFamily="18" charset="0"/>
                      </a:endParaRPr>
                    </a:p>
                  </a:txBody>
                  <a:tcPr marL="74295" marR="74295" marT="37148" marB="37148">
                    <a:solidFill>
                      <a:schemeClr val="bg1"/>
                    </a:solidFill>
                  </a:tcPr>
                </a:tc>
                <a:extLst>
                  <a:ext uri="{0D108BD9-81ED-4DB2-BD59-A6C34878D82A}">
                    <a16:rowId xmlns="" xmlns:a16="http://schemas.microsoft.com/office/drawing/2014/main" val="2618097405"/>
                  </a:ext>
                </a:extLst>
              </a:tr>
              <a:tr h="350044">
                <a:tc>
                  <a:txBody>
                    <a:bodyPr/>
                    <a:lstStyle/>
                    <a:p>
                      <a:r>
                        <a:rPr lang="en-IN" sz="1600" dirty="0">
                          <a:latin typeface="Cambria" panose="02040503050406030204" pitchFamily="18" charset="0"/>
                          <a:ea typeface="Cambria" panose="02040503050406030204" pitchFamily="18" charset="0"/>
                        </a:rPr>
                        <a:t>Criterion 1</a:t>
                      </a: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Outcome-Based Curriculum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extLst>
                  <a:ext uri="{0D108BD9-81ED-4DB2-BD59-A6C34878D82A}">
                    <a16:rowId xmlns="" xmlns:a16="http://schemas.microsoft.com/office/drawing/2014/main" val="2777725564"/>
                  </a:ext>
                </a:extLst>
              </a:tr>
              <a:tr h="350044">
                <a:tc>
                  <a:txBody>
                    <a:bodyPr/>
                    <a:lstStyle/>
                    <a:p>
                      <a:r>
                        <a:rPr lang="en-US" sz="1600" dirty="0">
                          <a:latin typeface="Cambria" panose="02040503050406030204" pitchFamily="18" charset="0"/>
                          <a:ea typeface="Cambria" panose="02040503050406030204" pitchFamily="18" charset="0"/>
                        </a:rPr>
                        <a:t>Criterion 2</a:t>
                      </a:r>
                      <a:endParaRPr lang="en-IN" sz="1600" dirty="0">
                        <a:latin typeface="Cambria" panose="02040503050406030204" pitchFamily="18" charset="0"/>
                        <a:ea typeface="Cambria" panose="02040503050406030204" pitchFamily="18" charset="0"/>
                      </a:endParaRPr>
                    </a:p>
                  </a:txBody>
                  <a:tcPr marL="74295" marR="74295" marT="37148" marB="37148">
                    <a:solidFill>
                      <a:schemeClr val="bg1"/>
                    </a:solidFill>
                  </a:tcPr>
                </a:tc>
                <a:tc>
                  <a:txBody>
                    <a:bodyPr/>
                    <a:lstStyle/>
                    <a:p>
                      <a:r>
                        <a:rPr lang="en-US" sz="1600" dirty="0">
                          <a:latin typeface="Cambria" panose="02040503050406030204" pitchFamily="18" charset="0"/>
                          <a:ea typeface="Cambria" panose="02040503050406030204" pitchFamily="18" charset="0"/>
                        </a:rPr>
                        <a:t>Outcome-Based Teaching Learning</a:t>
                      </a:r>
                      <a:endParaRPr lang="en-IN" sz="1600" dirty="0">
                        <a:latin typeface="Cambria" panose="02040503050406030204" pitchFamily="18" charset="0"/>
                        <a:ea typeface="Cambria" panose="02040503050406030204" pitchFamily="18" charset="0"/>
                      </a:endParaRP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extLst>
                  <a:ext uri="{0D108BD9-81ED-4DB2-BD59-A6C34878D82A}">
                    <a16:rowId xmlns="" xmlns:a16="http://schemas.microsoft.com/office/drawing/2014/main" val="2587087287"/>
                  </a:ext>
                </a:extLst>
              </a:tr>
              <a:tr h="3429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3</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Outcome-Based Assessment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extLst>
                  <a:ext uri="{0D108BD9-81ED-4DB2-BD59-A6C34878D82A}">
                    <a16:rowId xmlns="" xmlns:a16="http://schemas.microsoft.com/office/drawing/2014/main" val="2965022539"/>
                  </a:ext>
                </a:extLst>
              </a:tr>
              <a:tr h="36433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4</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Students’ Performance</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extLst>
                  <a:ext uri="{0D108BD9-81ED-4DB2-BD59-A6C34878D82A}">
                    <a16:rowId xmlns="" xmlns:a16="http://schemas.microsoft.com/office/drawing/2014/main" val="3250261414"/>
                  </a:ext>
                </a:extLst>
              </a:tr>
              <a:tr h="3571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5</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Faculty Information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100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100</a:t>
                      </a:r>
                    </a:p>
                  </a:txBody>
                  <a:tcPr marL="74295" marR="74295" marT="37148" marB="37148">
                    <a:solidFill>
                      <a:schemeClr val="bg1"/>
                    </a:solidFill>
                  </a:tcPr>
                </a:tc>
                <a:extLst>
                  <a:ext uri="{0D108BD9-81ED-4DB2-BD59-A6C34878D82A}">
                    <a16:rowId xmlns="" xmlns:a16="http://schemas.microsoft.com/office/drawing/2014/main" val="2500719926"/>
                  </a:ext>
                </a:extLst>
              </a:tr>
              <a:tr h="37861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6</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Faculty Contributions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extLst>
                  <a:ext uri="{0D108BD9-81ED-4DB2-BD59-A6C34878D82A}">
                    <a16:rowId xmlns="" xmlns:a16="http://schemas.microsoft.com/office/drawing/2014/main" val="1931736504"/>
                  </a:ext>
                </a:extLst>
              </a:tr>
              <a:tr h="36433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7</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Facilities and Technical Support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100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100</a:t>
                      </a:r>
                    </a:p>
                  </a:txBody>
                  <a:tcPr marL="74295" marR="74295" marT="37148" marB="37148">
                    <a:solidFill>
                      <a:schemeClr val="bg1"/>
                    </a:solidFill>
                  </a:tcPr>
                </a:tc>
                <a:extLst>
                  <a:ext uri="{0D108BD9-81ED-4DB2-BD59-A6C34878D82A}">
                    <a16:rowId xmlns="" xmlns:a16="http://schemas.microsoft.com/office/drawing/2014/main" val="2778890902"/>
                  </a:ext>
                </a:extLst>
              </a:tr>
              <a:tr h="3286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8</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Continuous Improvement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80</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80</a:t>
                      </a:r>
                    </a:p>
                  </a:txBody>
                  <a:tcPr marL="74295" marR="74295" marT="37148" marB="37148">
                    <a:solidFill>
                      <a:schemeClr val="bg1"/>
                    </a:solidFill>
                  </a:tcPr>
                </a:tc>
                <a:extLst>
                  <a:ext uri="{0D108BD9-81ED-4DB2-BD59-A6C34878D82A}">
                    <a16:rowId xmlns="" xmlns:a16="http://schemas.microsoft.com/office/drawing/2014/main" val="78682537"/>
                  </a:ext>
                </a:extLst>
              </a:tr>
              <a:tr h="346710">
                <a:tc gridSpan="4">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kern="1200" noProof="0" dirty="0">
                          <a:solidFill>
                            <a:schemeClr val="tx1"/>
                          </a:solidFill>
                          <a:latin typeface="Cambria" panose="02040503050406030204" pitchFamily="18" charset="0"/>
                          <a:ea typeface="Cambria" panose="02040503050406030204" pitchFamily="18" charset="0"/>
                          <a:cs typeface="+mn-cs"/>
                        </a:rPr>
                        <a:t>Institution Level Criteria </a:t>
                      </a:r>
                    </a:p>
                  </a:txBody>
                  <a:tcPr marL="74295" marR="74295" marT="37148" marB="37148">
                    <a:solidFill>
                      <a:schemeClr val="bg1"/>
                    </a:solidFill>
                  </a:tcPr>
                </a:tc>
                <a:tc hMerge="1">
                  <a:txBody>
                    <a:bodyPr/>
                    <a:lstStyle/>
                    <a:p>
                      <a:endParaRPr lang="en-IN" sz="2000" dirty="0">
                        <a:latin typeface="Cambria" panose="02040503050406030204" pitchFamily="18" charset="0"/>
                        <a:ea typeface="Cambria" panose="02040503050406030204" pitchFamily="18" charset="0"/>
                      </a:endParaRPr>
                    </a:p>
                  </a:txBody>
                  <a:tcPr>
                    <a:solidFill>
                      <a:schemeClr val="bg1"/>
                    </a:solidFill>
                  </a:tcPr>
                </a:tc>
                <a:tc hMerge="1">
                  <a:txBody>
                    <a:bodyPr/>
                    <a:lstStyle/>
                    <a:p>
                      <a:endParaRPr lang="en-IN" sz="2000" dirty="0">
                        <a:latin typeface="Cambria" panose="02040503050406030204" pitchFamily="18" charset="0"/>
                        <a:ea typeface="Cambria" panose="02040503050406030204" pitchFamily="18" charset="0"/>
                      </a:endParaRPr>
                    </a:p>
                  </a:txBody>
                  <a:tcPr>
                    <a:solidFill>
                      <a:schemeClr val="bg1"/>
                    </a:solidFill>
                  </a:tcPr>
                </a:tc>
                <a:tc hMerge="1">
                  <a:txBody>
                    <a:bodyPr/>
                    <a:lstStyle/>
                    <a:p>
                      <a:endParaRPr lang="en-IN"/>
                    </a:p>
                  </a:txBody>
                  <a:tcPr/>
                </a:tc>
                <a:extLst>
                  <a:ext uri="{0D108BD9-81ED-4DB2-BD59-A6C34878D82A}">
                    <a16:rowId xmlns="" xmlns:a16="http://schemas.microsoft.com/office/drawing/2014/main" val="2821376809"/>
                  </a:ext>
                </a:extLst>
              </a:tr>
              <a:tr h="3286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Criterion 9</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74295" marR="74295" marT="37148" marB="37148">
                    <a:solidFill>
                      <a:schemeClr val="bg1"/>
                    </a:solidFill>
                  </a:tcPr>
                </a:tc>
                <a:tc>
                  <a:txBody>
                    <a:bodyPr/>
                    <a:lstStyle/>
                    <a:p>
                      <a:r>
                        <a:rPr lang="en-IN" sz="1600" dirty="0">
                          <a:latin typeface="Cambria" panose="02040503050406030204" pitchFamily="18" charset="0"/>
                          <a:ea typeface="Cambria" panose="02040503050406030204" pitchFamily="18" charset="0"/>
                        </a:rPr>
                        <a:t>Student Support and Governance </a:t>
                      </a:r>
                    </a:p>
                  </a:txBody>
                  <a:tcPr marL="74295" marR="74295" marT="37148" marB="37148">
                    <a:solidFill>
                      <a:schemeClr val="bg1"/>
                    </a:solidFill>
                  </a:tcPr>
                </a:tc>
                <a:tc>
                  <a:txBody>
                    <a:bodyPr/>
                    <a:lstStyle/>
                    <a:p>
                      <a:pPr algn="ct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dirty="0">
                          <a:latin typeface="Cambria" panose="02040503050406030204" pitchFamily="18" charset="0"/>
                          <a:ea typeface="Cambria" panose="02040503050406030204" pitchFamily="18" charset="0"/>
                        </a:rPr>
                        <a:t>120</a:t>
                      </a:r>
                    </a:p>
                  </a:txBody>
                  <a:tcPr marL="74295" marR="74295" marT="37148" marB="37148">
                    <a:solidFill>
                      <a:schemeClr val="bg1"/>
                    </a:solidFill>
                  </a:tcPr>
                </a:tc>
                <a:extLst>
                  <a:ext uri="{0D108BD9-81ED-4DB2-BD59-A6C34878D82A}">
                    <a16:rowId xmlns="" xmlns:a16="http://schemas.microsoft.com/office/drawing/2014/main" val="2291536091"/>
                  </a:ext>
                </a:extLst>
              </a:tr>
            </a:tbl>
          </a:graphicData>
        </a:graphic>
      </p:graphicFrame>
      <p:sp>
        <p:nvSpPr>
          <p:cNvPr id="4" name="TextBox 3">
            <a:extLst>
              <a:ext uri="{FF2B5EF4-FFF2-40B4-BE49-F238E27FC236}">
                <a16:creationId xmlns="" xmlns:a16="http://schemas.microsoft.com/office/drawing/2014/main" id="{1BEA9ED9-2286-478F-9960-279DD6D82238}"/>
              </a:ext>
            </a:extLst>
          </p:cNvPr>
          <p:cNvSpPr txBox="1"/>
          <p:nvPr/>
        </p:nvSpPr>
        <p:spPr>
          <a:xfrm>
            <a:off x="921544" y="1025901"/>
            <a:ext cx="8179593" cy="442429"/>
          </a:xfrm>
          <a:prstGeom prst="rect">
            <a:avLst/>
          </a:prstGeom>
          <a:noFill/>
        </p:spPr>
        <p:txBody>
          <a:bodyPr wrap="square" rtlCol="0">
            <a:spAutoFit/>
          </a:bodyPr>
          <a:lstStyle/>
          <a:p>
            <a:r>
              <a:rPr lang="en-IN" sz="2275" b="1" dirty="0">
                <a:latin typeface="Cambria" panose="02040503050406030204" pitchFamily="18" charset="0"/>
                <a:ea typeface="Cambria" panose="02040503050406030204" pitchFamily="18" charset="0"/>
              </a:rPr>
              <a:t>Comparison of Marks/Weightage between Tier-I &amp; Tier-II</a:t>
            </a:r>
          </a:p>
        </p:txBody>
      </p:sp>
    </p:spTree>
    <p:extLst>
      <p:ext uri="{BB962C8B-B14F-4D97-AF65-F5344CB8AC3E}">
        <p14:creationId xmlns:p14="http://schemas.microsoft.com/office/powerpoint/2010/main" xmlns="" val="2308135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 xmlns:a16="http://schemas.microsoft.com/office/drawing/2014/main" id="{2853923A-6844-442C-85F4-023CC646EDC8}"/>
              </a:ext>
            </a:extLst>
          </p:cNvPr>
          <p:cNvGraphicFramePr>
            <a:graphicFrameLocks noGrp="1"/>
          </p:cNvGraphicFramePr>
          <p:nvPr/>
        </p:nvGraphicFramePr>
        <p:xfrm>
          <a:off x="650082" y="1595379"/>
          <a:ext cx="8658224" cy="3214690"/>
        </p:xfrm>
        <a:graphic>
          <a:graphicData uri="http://schemas.openxmlformats.org/drawingml/2006/table">
            <a:tbl>
              <a:tblPr firstRow="1" bandRow="1">
                <a:tableStyleId>{8799B23B-EC83-4686-B30A-512413B5E67A}</a:tableStyleId>
              </a:tblPr>
              <a:tblGrid>
                <a:gridCol w="1014413">
                  <a:extLst>
                    <a:ext uri="{9D8B030D-6E8A-4147-A177-3AD203B41FA5}">
                      <a16:colId xmlns="" xmlns:a16="http://schemas.microsoft.com/office/drawing/2014/main" val="737381977"/>
                    </a:ext>
                  </a:extLst>
                </a:gridCol>
                <a:gridCol w="3107531">
                  <a:extLst>
                    <a:ext uri="{9D8B030D-6E8A-4147-A177-3AD203B41FA5}">
                      <a16:colId xmlns="" xmlns:a16="http://schemas.microsoft.com/office/drawing/2014/main" val="680314291"/>
                    </a:ext>
                  </a:extLst>
                </a:gridCol>
                <a:gridCol w="600074">
                  <a:extLst>
                    <a:ext uri="{9D8B030D-6E8A-4147-A177-3AD203B41FA5}">
                      <a16:colId xmlns="" xmlns:a16="http://schemas.microsoft.com/office/drawing/2014/main" val="4172242839"/>
                    </a:ext>
                  </a:extLst>
                </a:gridCol>
                <a:gridCol w="685800">
                  <a:extLst>
                    <a:ext uri="{9D8B030D-6E8A-4147-A177-3AD203B41FA5}">
                      <a16:colId xmlns="" xmlns:a16="http://schemas.microsoft.com/office/drawing/2014/main" val="1494931512"/>
                    </a:ext>
                  </a:extLst>
                </a:gridCol>
                <a:gridCol w="3250406">
                  <a:extLst>
                    <a:ext uri="{9D8B030D-6E8A-4147-A177-3AD203B41FA5}">
                      <a16:colId xmlns="" xmlns:a16="http://schemas.microsoft.com/office/drawing/2014/main" val="1497022329"/>
                    </a:ext>
                  </a:extLst>
                </a:gridCol>
              </a:tblGrid>
              <a:tr h="350044">
                <a:tc>
                  <a:txBody>
                    <a:bodyPr/>
                    <a:lstStyle/>
                    <a:p>
                      <a:pPr algn="ctr"/>
                      <a:r>
                        <a:rPr lang="en-IN" sz="1300" b="1" dirty="0">
                          <a:latin typeface="Cambria" panose="02040503050406030204" pitchFamily="18" charset="0"/>
                          <a:ea typeface="Cambria" panose="02040503050406030204" pitchFamily="18" charset="0"/>
                        </a:rPr>
                        <a:t>Criterion’s</a:t>
                      </a:r>
                    </a:p>
                  </a:txBody>
                  <a:tcPr marL="74295" marR="74295" marT="37148" marB="37148">
                    <a:solidFill>
                      <a:schemeClr val="bg1"/>
                    </a:solidFill>
                  </a:tcPr>
                </a:tc>
                <a:tc>
                  <a:txBody>
                    <a:bodyPr/>
                    <a:lstStyle/>
                    <a:p>
                      <a:pPr algn="ctr"/>
                      <a:endParaRPr lang="en-IN" sz="1300" b="1" dirty="0">
                        <a:latin typeface="Cambria" panose="02040503050406030204" pitchFamily="18" charset="0"/>
                        <a:ea typeface="Cambria" panose="02040503050406030204" pitchFamily="18" charset="0"/>
                      </a:endParaRPr>
                    </a:p>
                  </a:txBody>
                  <a:tcPr marL="74295" marR="74295" marT="37148" marB="37148">
                    <a:solidFill>
                      <a:schemeClr val="bg1"/>
                    </a:solidFill>
                  </a:tcPr>
                </a:tc>
                <a:tc>
                  <a:txBody>
                    <a:bodyPr/>
                    <a:lstStyle/>
                    <a:p>
                      <a:pPr algn="ctr"/>
                      <a:r>
                        <a:rPr lang="en-IN" sz="1300" b="1" dirty="0">
                          <a:latin typeface="Cambria" panose="02040503050406030204" pitchFamily="18" charset="0"/>
                          <a:ea typeface="Cambria" panose="02040503050406030204" pitchFamily="18" charset="0"/>
                        </a:rPr>
                        <a:t>Tier-I</a:t>
                      </a:r>
                    </a:p>
                  </a:txBody>
                  <a:tcPr marL="74295" marR="74295" marT="37148" marB="37148">
                    <a:solidFill>
                      <a:schemeClr val="bg1"/>
                    </a:solidFill>
                  </a:tcPr>
                </a:tc>
                <a:tc>
                  <a:txBody>
                    <a:bodyPr/>
                    <a:lstStyle/>
                    <a:p>
                      <a:pPr algn="ctr"/>
                      <a:r>
                        <a:rPr lang="en-IN" sz="1300" b="1" dirty="0">
                          <a:latin typeface="Cambria" panose="02040503050406030204" pitchFamily="18" charset="0"/>
                          <a:ea typeface="Cambria" panose="02040503050406030204" pitchFamily="18" charset="0"/>
                        </a:rPr>
                        <a:t>Tier-II</a:t>
                      </a:r>
                    </a:p>
                  </a:txBody>
                  <a:tcPr marL="74295" marR="74295" marT="37148" marB="37148">
                    <a:solidFill>
                      <a:schemeClr val="bg1"/>
                    </a:solidFill>
                  </a:tcPr>
                </a:tc>
                <a:tc>
                  <a:txBody>
                    <a:bodyPr/>
                    <a:lstStyle/>
                    <a:p>
                      <a:pPr algn="ctr"/>
                      <a:endParaRPr lang="en-IN" sz="1300" b="1" dirty="0">
                        <a:latin typeface="Cambria" panose="02040503050406030204" pitchFamily="18" charset="0"/>
                        <a:ea typeface="Cambria" panose="02040503050406030204" pitchFamily="18" charset="0"/>
                      </a:endParaRPr>
                    </a:p>
                  </a:txBody>
                  <a:tcPr marL="74295" marR="74295" marT="37148" marB="37148">
                    <a:solidFill>
                      <a:schemeClr val="bg1"/>
                    </a:solidFill>
                  </a:tcPr>
                </a:tc>
                <a:extLst>
                  <a:ext uri="{0D108BD9-81ED-4DB2-BD59-A6C34878D82A}">
                    <a16:rowId xmlns="" xmlns:a16="http://schemas.microsoft.com/office/drawing/2014/main" val="2618097405"/>
                  </a:ext>
                </a:extLst>
              </a:tr>
              <a:tr h="350044">
                <a:tc>
                  <a:txBody>
                    <a:bodyPr/>
                    <a:lstStyle/>
                    <a:p>
                      <a:r>
                        <a:rPr lang="en-IN" sz="1300" b="1" dirty="0">
                          <a:latin typeface="Cambria" panose="02040503050406030204" pitchFamily="18" charset="0"/>
                          <a:ea typeface="Cambria" panose="02040503050406030204" pitchFamily="18" charset="0"/>
                        </a:rPr>
                        <a:t>Criterion 1</a:t>
                      </a:r>
                    </a:p>
                  </a:txBody>
                  <a:tcPr marL="74295" marR="74295" marT="37148" marB="37148">
                    <a:solidFill>
                      <a:schemeClr val="bg1"/>
                    </a:solidFill>
                  </a:tcPr>
                </a:tc>
                <a:tc>
                  <a:txBody>
                    <a:bodyPr/>
                    <a:lstStyle/>
                    <a:p>
                      <a:pPr algn="ctr"/>
                      <a:r>
                        <a:rPr lang="en-IN" sz="1300" b="1" dirty="0">
                          <a:latin typeface="Cambria" panose="02040503050406030204" pitchFamily="18" charset="0"/>
                          <a:ea typeface="Cambria" panose="02040503050406030204" pitchFamily="18" charset="0"/>
                        </a:rPr>
                        <a:t>Outcome-Based Curriculum </a:t>
                      </a:r>
                    </a:p>
                  </a:txBody>
                  <a:tcPr marL="74295" marR="74295" marT="37148" marB="37148">
                    <a:solidFill>
                      <a:schemeClr val="bg1"/>
                    </a:solidFill>
                  </a:tcPr>
                </a:tc>
                <a:tc>
                  <a:txBody>
                    <a:bodyPr/>
                    <a:lstStyle/>
                    <a:p>
                      <a:pPr algn="ctr"/>
                      <a:r>
                        <a:rPr lang="en-IN" sz="1300" b="1"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algn="ctr"/>
                      <a:r>
                        <a:rPr lang="en-IN" sz="1300" b="1" dirty="0">
                          <a:latin typeface="Cambria" panose="02040503050406030204" pitchFamily="18" charset="0"/>
                          <a:ea typeface="Cambria" panose="02040503050406030204" pitchFamily="18" charset="0"/>
                        </a:rPr>
                        <a:t>120</a:t>
                      </a:r>
                    </a:p>
                  </a:txBody>
                  <a:tcPr marL="74295" marR="74295" marT="37148" marB="37148">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dirty="0">
                          <a:latin typeface="Cambria" panose="02040503050406030204" pitchFamily="18" charset="0"/>
                          <a:ea typeface="Cambria" panose="02040503050406030204" pitchFamily="18" charset="0"/>
                        </a:rPr>
                        <a:t>Outcome-Based Curriculum </a:t>
                      </a:r>
                    </a:p>
                  </a:txBody>
                  <a:tcPr marL="74295" marR="74295" marT="37148" marB="37148">
                    <a:solidFill>
                      <a:schemeClr val="bg1"/>
                    </a:solidFill>
                  </a:tcPr>
                </a:tc>
                <a:extLst>
                  <a:ext uri="{0D108BD9-81ED-4DB2-BD59-A6C34878D82A}">
                    <a16:rowId xmlns="" xmlns:a16="http://schemas.microsoft.com/office/drawing/2014/main" val="2777725564"/>
                  </a:ext>
                </a:extLst>
              </a:tr>
              <a:tr h="44577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0000CC"/>
                          </a:solidFill>
                          <a:effectLst/>
                          <a:uLnTx/>
                          <a:uFillTx/>
                          <a:latin typeface="Cambria" panose="02040503050406030204" pitchFamily="18" charset="0"/>
                          <a:ea typeface="Cambria" panose="02040503050406030204" pitchFamily="18" charset="0"/>
                          <a:cs typeface="+mn-cs"/>
                        </a:rPr>
                        <a:t>1.1</a:t>
                      </a:r>
                    </a:p>
                  </a:txBody>
                  <a:tcPr marL="74295" marR="74295" marT="37148" marB="37148">
                    <a:solidFill>
                      <a:schemeClr val="bg1"/>
                    </a:solidFill>
                  </a:tcPr>
                </a:tc>
                <a:tc>
                  <a:txBody>
                    <a:bodyPr/>
                    <a:lstStyle/>
                    <a:p>
                      <a:r>
                        <a:rPr lang="en-US" sz="1200" b="1" i="0" u="none" strike="noStrike" kern="1200" baseline="0" dirty="0">
                          <a:solidFill>
                            <a:srgbClr val="0000CC"/>
                          </a:solidFill>
                          <a:latin typeface="Cambria" panose="02040503050406030204" pitchFamily="18" charset="0"/>
                          <a:ea typeface="Cambria" panose="02040503050406030204" pitchFamily="18" charset="0"/>
                          <a:cs typeface="+mn-cs"/>
                        </a:rPr>
                        <a:t>Vision, Mission and Program Educational Objectives (PEOs) </a:t>
                      </a:r>
                    </a:p>
                  </a:txBody>
                  <a:tcPr marL="74295" marR="74295" marT="37148" marB="37148">
                    <a:solidFill>
                      <a:schemeClr val="bg1"/>
                    </a:solidFill>
                  </a:tcPr>
                </a:tc>
                <a:tc>
                  <a:txBody>
                    <a:bodyPr/>
                    <a:lstStyle/>
                    <a:p>
                      <a:pPr algn="ctr"/>
                      <a:r>
                        <a:rPr lang="en-IN" sz="1200" b="1" dirty="0">
                          <a:solidFill>
                            <a:srgbClr val="0000CC"/>
                          </a:solidFill>
                          <a:latin typeface="Cambria" panose="02040503050406030204" pitchFamily="18" charset="0"/>
                          <a:ea typeface="Cambria" panose="02040503050406030204" pitchFamily="18" charset="0"/>
                        </a:rPr>
                        <a:t>35</a:t>
                      </a:r>
                    </a:p>
                  </a:txBody>
                  <a:tcPr marL="74295" marR="74295" marT="37148" marB="37148"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dirty="0">
                          <a:solidFill>
                            <a:srgbClr val="0000CC"/>
                          </a:solidFill>
                          <a:latin typeface="Cambria" panose="02040503050406030204" pitchFamily="18" charset="0"/>
                          <a:ea typeface="Cambria" panose="02040503050406030204" pitchFamily="18" charset="0"/>
                        </a:rPr>
                        <a:t>40</a:t>
                      </a:r>
                    </a:p>
                  </a:txBody>
                  <a:tcPr marL="74295" marR="74295" marT="37148" marB="37148" anchor="ctr">
                    <a:solidFill>
                      <a:schemeClr val="bg1"/>
                    </a:solidFill>
                  </a:tcPr>
                </a:tc>
                <a:tc>
                  <a:txBody>
                    <a:bodyPr/>
                    <a:lstStyle/>
                    <a:p>
                      <a:r>
                        <a:rPr lang="en-US" sz="1200" b="1" i="0" u="none" strike="noStrike" kern="1200" baseline="0" dirty="0">
                          <a:solidFill>
                            <a:srgbClr val="0000CC"/>
                          </a:solidFill>
                          <a:latin typeface="Cambria" panose="02040503050406030204" pitchFamily="18" charset="0"/>
                          <a:ea typeface="Cambria" panose="02040503050406030204" pitchFamily="18" charset="0"/>
                          <a:cs typeface="+mn-cs"/>
                        </a:rPr>
                        <a:t>Vision, Mission and Program Educational Objectives (PEOs) </a:t>
                      </a:r>
                    </a:p>
                  </a:txBody>
                  <a:tcPr marL="74295" marR="74295" marT="37148" marB="37148">
                    <a:solidFill>
                      <a:schemeClr val="bg1"/>
                    </a:solidFill>
                  </a:tcPr>
                </a:tc>
                <a:extLst>
                  <a:ext uri="{0D108BD9-81ED-4DB2-BD59-A6C34878D82A}">
                    <a16:rowId xmlns="" xmlns:a16="http://schemas.microsoft.com/office/drawing/2014/main" val="2291536091"/>
                  </a:ext>
                </a:extLst>
              </a:tr>
              <a:tr h="470535">
                <a:tc>
                  <a:txBody>
                    <a:bodyPr/>
                    <a:lstStyle/>
                    <a:p>
                      <a:pPr algn="r"/>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1.1.1. </a:t>
                      </a:r>
                    </a:p>
                  </a:txBody>
                  <a:tcPr marL="74295" marR="74295" marT="37148" marB="3714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i="0" u="none" strike="noStrike" kern="1200" baseline="0" dirty="0">
                          <a:solidFill>
                            <a:schemeClr val="tx1"/>
                          </a:solidFill>
                          <a:latin typeface="Cambria" panose="02040503050406030204" pitchFamily="18" charset="0"/>
                          <a:ea typeface="Cambria" panose="02040503050406030204" pitchFamily="18" charset="0"/>
                          <a:cs typeface="+mn-cs"/>
                        </a:rPr>
                        <a:t>State the Vision and Mission of the Institute and the Department</a:t>
                      </a:r>
                    </a:p>
                  </a:txBody>
                  <a:tcPr marL="74295" marR="74295" marT="37148" marB="37148">
                    <a:solidFill>
                      <a:schemeClr val="bg1"/>
                    </a:solidFill>
                  </a:tcPr>
                </a:tc>
                <a:tc>
                  <a:txBody>
                    <a:bodyPr/>
                    <a:lstStyle/>
                    <a:p>
                      <a:pPr algn="ctr"/>
                      <a:r>
                        <a:rPr lang="en-IN" sz="1300" b="0" dirty="0">
                          <a:latin typeface="Cambria" panose="02040503050406030204" pitchFamily="18" charset="0"/>
                          <a:ea typeface="Cambria" panose="02040503050406030204" pitchFamily="18" charset="0"/>
                        </a:rPr>
                        <a:t>05</a:t>
                      </a:r>
                    </a:p>
                  </a:txBody>
                  <a:tcPr marL="74295" marR="74295" marT="37148" marB="37148"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0" dirty="0">
                          <a:latin typeface="Cambria" panose="02040503050406030204" pitchFamily="18" charset="0"/>
                          <a:ea typeface="Cambria" panose="02040503050406030204" pitchFamily="18" charset="0"/>
                        </a:rPr>
                        <a:t>05</a:t>
                      </a:r>
                    </a:p>
                  </a:txBody>
                  <a:tcPr marL="74295" marR="74295" marT="37148" marB="37148" anchor="c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dirty="0">
                          <a:latin typeface="Cambria" panose="02040503050406030204" pitchFamily="18" charset="0"/>
                          <a:ea typeface="Cambria" panose="02040503050406030204" pitchFamily="18" charset="0"/>
                        </a:rPr>
                        <a:t>State the Vision and Mission of the Institute and the Department</a:t>
                      </a:r>
                      <a:endParaRPr lang="en-IN" sz="1300" b="0" dirty="0">
                        <a:latin typeface="Cambria" panose="02040503050406030204" pitchFamily="18" charset="0"/>
                        <a:ea typeface="Cambria" panose="02040503050406030204" pitchFamily="18" charset="0"/>
                      </a:endParaRPr>
                    </a:p>
                  </a:txBody>
                  <a:tcPr marL="74295" marR="74295" marT="37148" marB="37148">
                    <a:solidFill>
                      <a:schemeClr val="bg1"/>
                    </a:solidFill>
                  </a:tcPr>
                </a:tc>
                <a:extLst>
                  <a:ext uri="{0D108BD9-81ED-4DB2-BD59-A6C34878D82A}">
                    <a16:rowId xmlns="" xmlns:a16="http://schemas.microsoft.com/office/drawing/2014/main" val="1736343519"/>
                  </a:ext>
                </a:extLst>
              </a:tr>
              <a:tr h="328612">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1.1.2.</a:t>
                      </a:r>
                    </a:p>
                  </a:txBody>
                  <a:tcPr marL="74295" marR="74295" marT="37148" marB="3714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i="0" u="none" strike="noStrike" kern="1200" baseline="0" dirty="0">
                          <a:solidFill>
                            <a:schemeClr val="tx1"/>
                          </a:solidFill>
                          <a:latin typeface="Cambria" panose="02040503050406030204" pitchFamily="18" charset="0"/>
                          <a:ea typeface="Cambria" panose="02040503050406030204" pitchFamily="18" charset="0"/>
                          <a:cs typeface="+mn-cs"/>
                        </a:rPr>
                        <a:t>State PEOs of the Program</a:t>
                      </a:r>
                    </a:p>
                  </a:txBody>
                  <a:tcPr marL="74295" marR="74295" marT="37148" marB="37148">
                    <a:solidFill>
                      <a:schemeClr val="bg1"/>
                    </a:solidFill>
                  </a:tcPr>
                </a:tc>
                <a:tc>
                  <a:txBody>
                    <a:bodyPr/>
                    <a:lstStyle/>
                    <a:p>
                      <a:pPr algn="ctr"/>
                      <a:r>
                        <a:rPr lang="en-IN" sz="1300" b="0" dirty="0">
                          <a:latin typeface="Cambria" panose="02040503050406030204" pitchFamily="18" charset="0"/>
                          <a:ea typeface="Cambria" panose="02040503050406030204" pitchFamily="18" charset="0"/>
                        </a:rPr>
                        <a:t>05</a:t>
                      </a:r>
                    </a:p>
                  </a:txBody>
                  <a:tcPr marL="74295" marR="74295" marT="37148" marB="37148"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0" dirty="0">
                          <a:latin typeface="Cambria" panose="02040503050406030204" pitchFamily="18" charset="0"/>
                          <a:ea typeface="Cambria" panose="02040503050406030204" pitchFamily="18" charset="0"/>
                        </a:rPr>
                        <a:t>05</a:t>
                      </a:r>
                    </a:p>
                  </a:txBody>
                  <a:tcPr marL="74295" marR="74295" marT="37148" marB="37148" anchor="c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dirty="0">
                          <a:latin typeface="Cambria" panose="02040503050406030204" pitchFamily="18" charset="0"/>
                          <a:ea typeface="Cambria" panose="02040503050406030204" pitchFamily="18" charset="0"/>
                        </a:rPr>
                        <a:t>State PEOs of the Program</a:t>
                      </a:r>
                      <a:endParaRPr lang="en-IN" sz="1300" b="0" dirty="0">
                        <a:latin typeface="Cambria" panose="02040503050406030204" pitchFamily="18" charset="0"/>
                        <a:ea typeface="Cambria" panose="02040503050406030204" pitchFamily="18" charset="0"/>
                      </a:endParaRPr>
                    </a:p>
                  </a:txBody>
                  <a:tcPr marL="74295" marR="74295" marT="37148" marB="37148">
                    <a:solidFill>
                      <a:schemeClr val="bg1"/>
                    </a:solidFill>
                  </a:tcPr>
                </a:tc>
                <a:extLst>
                  <a:ext uri="{0D108BD9-81ED-4DB2-BD59-A6C34878D82A}">
                    <a16:rowId xmlns="" xmlns:a16="http://schemas.microsoft.com/office/drawing/2014/main" val="4287520474"/>
                  </a:ext>
                </a:extLst>
              </a:tr>
              <a:tr h="470535">
                <a:tc>
                  <a:txBody>
                    <a:bodyPr/>
                    <a:lstStyle/>
                    <a:p>
                      <a:pPr algn="r"/>
                      <a:r>
                        <a:rPr lang="en-IN" sz="1300" b="0" i="0" u="none" strike="noStrike" kern="1200" baseline="0" dirty="0">
                          <a:solidFill>
                            <a:srgbClr val="0000CC"/>
                          </a:solidFill>
                          <a:latin typeface="Cambria" panose="02040503050406030204" pitchFamily="18" charset="0"/>
                          <a:ea typeface="Cambria" panose="02040503050406030204" pitchFamily="18" charset="0"/>
                          <a:cs typeface="+mn-cs"/>
                        </a:rPr>
                        <a:t>1.1.3. </a:t>
                      </a:r>
                    </a:p>
                  </a:txBody>
                  <a:tcPr marL="74295" marR="74295" marT="37148" marB="3714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i="0" u="none" strike="noStrike" kern="1200" baseline="0" dirty="0">
                          <a:solidFill>
                            <a:srgbClr val="0000CC"/>
                          </a:solidFill>
                          <a:latin typeface="Cambria" panose="02040503050406030204" pitchFamily="18" charset="0"/>
                          <a:ea typeface="Cambria" panose="02040503050406030204" pitchFamily="18" charset="0"/>
                          <a:cs typeface="+mn-cs"/>
                        </a:rPr>
                        <a:t>Process of Defining Vision, Mission and PEOs</a:t>
                      </a:r>
                    </a:p>
                  </a:txBody>
                  <a:tcPr marL="74295" marR="74295" marT="37148" marB="37148">
                    <a:solidFill>
                      <a:schemeClr val="bg1"/>
                    </a:solidFill>
                  </a:tcPr>
                </a:tc>
                <a:tc>
                  <a:txBody>
                    <a:bodyPr/>
                    <a:lstStyle/>
                    <a:p>
                      <a:pPr algn="ctr"/>
                      <a:r>
                        <a:rPr lang="en-IN" sz="1300" b="0" dirty="0">
                          <a:solidFill>
                            <a:srgbClr val="FF0000"/>
                          </a:solidFill>
                          <a:latin typeface="Cambria" panose="02040503050406030204" pitchFamily="18" charset="0"/>
                          <a:ea typeface="Cambria" panose="02040503050406030204" pitchFamily="18" charset="0"/>
                        </a:rPr>
                        <a:t>10</a:t>
                      </a:r>
                    </a:p>
                  </a:txBody>
                  <a:tcPr marL="74295" marR="74295" marT="37148" marB="37148"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0" dirty="0">
                          <a:solidFill>
                            <a:srgbClr val="FF0000"/>
                          </a:solidFill>
                          <a:latin typeface="Cambria" panose="02040503050406030204" pitchFamily="18" charset="0"/>
                          <a:ea typeface="Cambria" panose="02040503050406030204" pitchFamily="18" charset="0"/>
                        </a:rPr>
                        <a:t>15</a:t>
                      </a:r>
                    </a:p>
                  </a:txBody>
                  <a:tcPr marL="74295" marR="74295" marT="37148" marB="37148" anchor="c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dirty="0">
                          <a:solidFill>
                            <a:srgbClr val="0000CC"/>
                          </a:solidFill>
                          <a:latin typeface="Cambria" panose="02040503050406030204" pitchFamily="18" charset="0"/>
                          <a:ea typeface="Cambria" panose="02040503050406030204" pitchFamily="18" charset="0"/>
                        </a:rPr>
                        <a:t>Process of Defining Vision, Mission and PEOs</a:t>
                      </a:r>
                      <a:endParaRPr lang="en-IN" sz="1300" b="0" dirty="0">
                        <a:solidFill>
                          <a:srgbClr val="0000CC"/>
                        </a:solidFill>
                        <a:latin typeface="Cambria" panose="02040503050406030204" pitchFamily="18" charset="0"/>
                        <a:ea typeface="Cambria" panose="02040503050406030204" pitchFamily="18" charset="0"/>
                      </a:endParaRPr>
                    </a:p>
                  </a:txBody>
                  <a:tcPr marL="74295" marR="74295" marT="37148" marB="37148">
                    <a:solidFill>
                      <a:schemeClr val="bg1"/>
                    </a:solidFill>
                  </a:tcPr>
                </a:tc>
                <a:extLst>
                  <a:ext uri="{0D108BD9-81ED-4DB2-BD59-A6C34878D82A}">
                    <a16:rowId xmlns="" xmlns:a16="http://schemas.microsoft.com/office/drawing/2014/main" val="3252170988"/>
                  </a:ext>
                </a:extLst>
              </a:tr>
              <a:tr h="470535">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1.1.4.</a:t>
                      </a:r>
                    </a:p>
                  </a:txBody>
                  <a:tcPr marL="74295" marR="74295" marT="37148" marB="37148">
                    <a:solidFill>
                      <a:schemeClr val="bg1"/>
                    </a:solidFill>
                  </a:tcPr>
                </a:tc>
                <a:tc>
                  <a:txBody>
                    <a:bodyPr/>
                    <a:lstStyle/>
                    <a:p>
                      <a:r>
                        <a:rPr lang="en-US" sz="1300" b="0" i="0" u="none" strike="noStrike" kern="1200" baseline="0" dirty="0">
                          <a:solidFill>
                            <a:schemeClr val="tx1"/>
                          </a:solidFill>
                          <a:latin typeface="Cambria" panose="02040503050406030204" pitchFamily="18" charset="0"/>
                          <a:ea typeface="Cambria" panose="02040503050406030204" pitchFamily="18" charset="0"/>
                          <a:cs typeface="+mn-cs"/>
                        </a:rPr>
                        <a:t>Dissemination of Vision, Mission and PEOs </a:t>
                      </a:r>
                    </a:p>
                  </a:txBody>
                  <a:tcPr marL="74295" marR="74295" marT="37148" marB="37148">
                    <a:solidFill>
                      <a:schemeClr val="bg1"/>
                    </a:solidFill>
                  </a:tcPr>
                </a:tc>
                <a:tc>
                  <a:txBody>
                    <a:bodyPr/>
                    <a:lstStyle/>
                    <a:p>
                      <a:pPr algn="ctr"/>
                      <a:r>
                        <a:rPr lang="en-IN" sz="1300" b="0" dirty="0">
                          <a:latin typeface="Cambria" panose="02040503050406030204" pitchFamily="18" charset="0"/>
                          <a:ea typeface="Cambria" panose="02040503050406030204" pitchFamily="18" charset="0"/>
                        </a:rPr>
                        <a:t>05</a:t>
                      </a:r>
                    </a:p>
                  </a:txBody>
                  <a:tcPr marL="74295" marR="74295" marT="37148" marB="37148"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0" dirty="0">
                          <a:latin typeface="Cambria" panose="02040503050406030204" pitchFamily="18" charset="0"/>
                          <a:ea typeface="Cambria" panose="02040503050406030204" pitchFamily="18" charset="0"/>
                        </a:rPr>
                        <a:t>05</a:t>
                      </a:r>
                    </a:p>
                  </a:txBody>
                  <a:tcPr marL="74295" marR="74295" marT="37148" marB="37148" anchor="c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dirty="0">
                          <a:latin typeface="Cambria" panose="02040503050406030204" pitchFamily="18" charset="0"/>
                          <a:ea typeface="Cambria" panose="02040503050406030204" pitchFamily="18" charset="0"/>
                        </a:rPr>
                        <a:t>Dissemination of Vision, Mission and PEOs </a:t>
                      </a:r>
                      <a:endParaRPr lang="en-IN" sz="1300" b="0" dirty="0">
                        <a:latin typeface="Cambria" panose="02040503050406030204" pitchFamily="18" charset="0"/>
                        <a:ea typeface="Cambria" panose="02040503050406030204" pitchFamily="18" charset="0"/>
                      </a:endParaRPr>
                    </a:p>
                  </a:txBody>
                  <a:tcPr marL="74295" marR="74295" marT="37148" marB="37148" anchor="ctr">
                    <a:solidFill>
                      <a:schemeClr val="bg1"/>
                    </a:solidFill>
                  </a:tcPr>
                </a:tc>
                <a:extLst>
                  <a:ext uri="{0D108BD9-81ED-4DB2-BD59-A6C34878D82A}">
                    <a16:rowId xmlns="" xmlns:a16="http://schemas.microsoft.com/office/drawing/2014/main" val="1441809723"/>
                  </a:ext>
                </a:extLst>
              </a:tr>
              <a:tr h="328612">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1.1.5.</a:t>
                      </a:r>
                    </a:p>
                  </a:txBody>
                  <a:tcPr marL="74295" marR="74295" marT="37148" marB="37148">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i="0" u="none" strike="noStrike" kern="1200" baseline="0" dirty="0">
                          <a:solidFill>
                            <a:schemeClr val="tx1"/>
                          </a:solidFill>
                          <a:latin typeface="Cambria" panose="02040503050406030204" pitchFamily="18" charset="0"/>
                          <a:ea typeface="Cambria" panose="02040503050406030204" pitchFamily="18" charset="0"/>
                          <a:cs typeface="+mn-cs"/>
                        </a:rPr>
                        <a:t>Mapping of PEOs with Mission</a:t>
                      </a:r>
                    </a:p>
                  </a:txBody>
                  <a:tcPr marL="74295" marR="74295" marT="37148" marB="37148">
                    <a:solidFill>
                      <a:schemeClr val="bg1"/>
                    </a:solidFill>
                  </a:tcPr>
                </a:tc>
                <a:tc>
                  <a:txBody>
                    <a:bodyPr/>
                    <a:lstStyle/>
                    <a:p>
                      <a:pPr algn="ctr"/>
                      <a:r>
                        <a:rPr lang="en-IN" sz="1300" b="0" dirty="0">
                          <a:latin typeface="Cambria" panose="02040503050406030204" pitchFamily="18" charset="0"/>
                          <a:ea typeface="Cambria" panose="02040503050406030204" pitchFamily="18" charset="0"/>
                        </a:rPr>
                        <a:t>10</a:t>
                      </a:r>
                    </a:p>
                  </a:txBody>
                  <a:tcPr marL="74295" marR="74295" marT="37148" marB="37148" anchor="c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0" dirty="0">
                          <a:latin typeface="Cambria" panose="02040503050406030204" pitchFamily="18" charset="0"/>
                          <a:ea typeface="Cambria" panose="02040503050406030204" pitchFamily="18" charset="0"/>
                        </a:rPr>
                        <a:t>10</a:t>
                      </a:r>
                    </a:p>
                  </a:txBody>
                  <a:tcPr marL="74295" marR="74295" marT="37148" marB="37148" anchor="c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0" dirty="0">
                          <a:latin typeface="Cambria" panose="02040503050406030204" pitchFamily="18" charset="0"/>
                          <a:ea typeface="Cambria" panose="02040503050406030204" pitchFamily="18" charset="0"/>
                        </a:rPr>
                        <a:t>Mapping of PEOs with Mission </a:t>
                      </a:r>
                      <a:endParaRPr lang="en-IN" sz="1300" b="0" dirty="0">
                        <a:latin typeface="Cambria" panose="02040503050406030204" pitchFamily="18" charset="0"/>
                        <a:ea typeface="Cambria" panose="02040503050406030204" pitchFamily="18" charset="0"/>
                      </a:endParaRPr>
                    </a:p>
                  </a:txBody>
                  <a:tcPr marL="74295" marR="74295" marT="37148" marB="37148">
                    <a:solidFill>
                      <a:schemeClr val="bg1"/>
                    </a:solidFill>
                  </a:tcPr>
                </a:tc>
                <a:extLst>
                  <a:ext uri="{0D108BD9-81ED-4DB2-BD59-A6C34878D82A}">
                    <a16:rowId xmlns="" xmlns:a16="http://schemas.microsoft.com/office/drawing/2014/main" val="2662161405"/>
                  </a:ext>
                </a:extLst>
              </a:tr>
            </a:tbl>
          </a:graphicData>
        </a:graphic>
      </p:graphicFrame>
      <p:sp>
        <p:nvSpPr>
          <p:cNvPr id="4" name="TextBox 3">
            <a:extLst>
              <a:ext uri="{FF2B5EF4-FFF2-40B4-BE49-F238E27FC236}">
                <a16:creationId xmlns="" xmlns:a16="http://schemas.microsoft.com/office/drawing/2014/main" id="{1BEA9ED9-2286-478F-9960-279DD6D82238}"/>
              </a:ext>
            </a:extLst>
          </p:cNvPr>
          <p:cNvSpPr txBox="1"/>
          <p:nvPr/>
        </p:nvSpPr>
        <p:spPr>
          <a:xfrm>
            <a:off x="921544" y="1025902"/>
            <a:ext cx="8179593" cy="392415"/>
          </a:xfrm>
          <a:prstGeom prst="rect">
            <a:avLst/>
          </a:prstGeom>
          <a:noFill/>
        </p:spPr>
        <p:txBody>
          <a:bodyPr wrap="square" rtlCol="0">
            <a:spAutoFit/>
          </a:bodyPr>
          <a:lstStyle/>
          <a:p>
            <a:pPr algn="ctr"/>
            <a:r>
              <a:rPr lang="en-IN" sz="1950" b="1" dirty="0">
                <a:latin typeface="Cambria" panose="02040503050406030204" pitchFamily="18" charset="0"/>
                <a:ea typeface="Cambria" panose="02040503050406030204" pitchFamily="18" charset="0"/>
              </a:rPr>
              <a:t>Comparison of Marks/Weightage between Tier-I &amp; Tier-II</a:t>
            </a:r>
          </a:p>
        </p:txBody>
      </p:sp>
    </p:spTree>
    <p:extLst>
      <p:ext uri="{BB962C8B-B14F-4D97-AF65-F5344CB8AC3E}">
        <p14:creationId xmlns:p14="http://schemas.microsoft.com/office/powerpoint/2010/main" xmlns="" val="168720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9886C004-11A9-4A7B-A996-FD9689EC71A7}"/>
              </a:ext>
            </a:extLst>
          </p:cNvPr>
          <p:cNvSpPr txBox="1"/>
          <p:nvPr/>
        </p:nvSpPr>
        <p:spPr>
          <a:xfrm>
            <a:off x="804673" y="2846319"/>
            <a:ext cx="8782102" cy="784830"/>
          </a:xfrm>
          <a:prstGeom prst="rect">
            <a:avLst/>
          </a:prstGeom>
          <a:noFill/>
        </p:spPr>
        <p:txBody>
          <a:bodyPr wrap="square">
            <a:spAutoFit/>
          </a:bodyPr>
          <a:lstStyle/>
          <a:p>
            <a:r>
              <a:rPr lang="en-US" sz="4500" b="1" dirty="0">
                <a:solidFill>
                  <a:srgbClr val="6600CC"/>
                </a:solidFill>
                <a:latin typeface="Cambria" panose="02040503050406030204" pitchFamily="18" charset="0"/>
                <a:ea typeface="Cambria" panose="02040503050406030204" pitchFamily="18" charset="0"/>
              </a:rPr>
              <a:t>PART B: </a:t>
            </a:r>
            <a:r>
              <a:rPr lang="en-US" sz="4500" b="1" i="1" dirty="0">
                <a:solidFill>
                  <a:srgbClr val="6600CC"/>
                </a:solidFill>
                <a:latin typeface="Cambria" panose="02040503050406030204" pitchFamily="18" charset="0"/>
                <a:ea typeface="Cambria" panose="02040503050406030204" pitchFamily="18" charset="0"/>
              </a:rPr>
              <a:t>Program Level Criteria</a:t>
            </a:r>
            <a:endParaRPr lang="en-IN" sz="4500" i="1" dirty="0">
              <a:solidFill>
                <a:srgbClr val="6600CC"/>
              </a:solidFill>
              <a:latin typeface="Cambria" panose="02040503050406030204" pitchFamily="18" charset="0"/>
              <a:ea typeface="Cambria" panose="02040503050406030204" pitchFamily="18" charset="0"/>
            </a:endParaRPr>
          </a:p>
        </p:txBody>
      </p:sp>
      <p:cxnSp>
        <p:nvCxnSpPr>
          <p:cNvPr id="7" name="Straight Connector 6">
            <a:extLst>
              <a:ext uri="{FF2B5EF4-FFF2-40B4-BE49-F238E27FC236}">
                <a16:creationId xmlns="" xmlns:a16="http://schemas.microsoft.com/office/drawing/2014/main" id="{C432C247-D8B1-4F2C-AE96-613833EF4589}"/>
              </a:ext>
            </a:extLst>
          </p:cNvPr>
          <p:cNvCxnSpPr>
            <a:cxnSpLocks/>
          </p:cNvCxnSpPr>
          <p:nvPr/>
        </p:nvCxnSpPr>
        <p:spPr>
          <a:xfrm flipV="1">
            <a:off x="896112" y="3631149"/>
            <a:ext cx="8055864" cy="1"/>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xmlns="" val="2415683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420412"/>
            <a:ext cx="8730378" cy="4397171"/>
          </a:xfrm>
          <a:noFill/>
        </p:spPr>
        <p:txBody>
          <a:bodyPr>
            <a:noAutofit/>
          </a:bodyPr>
          <a:lstStyle/>
          <a:p>
            <a:pPr marL="895350" indent="-712788" algn="just">
              <a:lnSpc>
                <a:spcPct val="150000"/>
              </a:lnSpc>
              <a:spcBef>
                <a:spcPts val="0"/>
              </a:spcBef>
              <a:buNone/>
            </a:pPr>
            <a:r>
              <a:rPr lang="en-US" sz="2400" b="1" dirty="0">
                <a:solidFill>
                  <a:srgbClr val="0000FF"/>
                </a:solidFill>
                <a:latin typeface="Cambria" panose="02040503050406030204" pitchFamily="18" charset="0"/>
                <a:ea typeface="Cambria" panose="02040503050406030204" pitchFamily="18" charset="0"/>
              </a:rPr>
              <a:t>1.1. 	Vision, Mission and Program Educational Objectives (PEOs) (35) </a:t>
            </a:r>
            <a:r>
              <a:rPr lang="en-US" sz="2000" dirty="0">
                <a:solidFill>
                  <a:schemeClr val="tx1"/>
                </a:solidFill>
                <a:latin typeface="Cambria" panose="02040503050406030204" pitchFamily="18" charset="0"/>
                <a:ea typeface="Cambria" panose="02040503050406030204" pitchFamily="18" charset="0"/>
              </a:rPr>
              <a:t>(</a:t>
            </a:r>
            <a:r>
              <a:rPr lang="en-US" sz="2000" i="1" dirty="0">
                <a:solidFill>
                  <a:schemeClr val="tx1"/>
                </a:solidFill>
                <a:latin typeface="Cambria" panose="02040503050406030204" pitchFamily="18" charset="0"/>
                <a:ea typeface="Cambria" panose="02040503050406030204" pitchFamily="18" charset="0"/>
              </a:rPr>
              <a:t>Provide details of vision and mission and program education objectives.)</a:t>
            </a:r>
          </a:p>
          <a:p>
            <a:pPr marL="895350" indent="-712788" algn="just">
              <a:lnSpc>
                <a:spcPct val="150000"/>
              </a:lnSpc>
              <a:spcBef>
                <a:spcPts val="0"/>
              </a:spcBef>
              <a:buNone/>
              <a:tabLst>
                <a:tab pos="360363" algn="l"/>
              </a:tabLst>
            </a:pPr>
            <a:r>
              <a:rPr lang="en-US" sz="2400" b="1" dirty="0">
                <a:solidFill>
                  <a:srgbClr val="FF3300"/>
                </a:solidFill>
                <a:latin typeface="Cambria" panose="02040503050406030204" pitchFamily="18" charset="0"/>
                <a:ea typeface="Cambria" panose="02040503050406030204" pitchFamily="18" charset="0"/>
              </a:rPr>
              <a:t>1.1.1. 	State the Vision and Mission of the Institute and the Department (05) </a:t>
            </a:r>
          </a:p>
          <a:p>
            <a:pPr marL="895350" indent="-712788"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a:t>
            </a:r>
            <a:r>
              <a:rPr lang="en-US" sz="2000" i="1" dirty="0">
                <a:solidFill>
                  <a:schemeClr val="tx1"/>
                </a:solidFill>
                <a:latin typeface="Cambria" panose="02040503050406030204" pitchFamily="18" charset="0"/>
                <a:ea typeface="Cambria" panose="02040503050406030204" pitchFamily="18" charset="0"/>
              </a:rPr>
              <a:t>(Vision statement typically indicates aspirations and Mission statement states the broad approach to achieve aspirations.)</a:t>
            </a:r>
          </a:p>
          <a:p>
            <a:pPr marL="895350" indent="-712788" algn="just">
              <a:lnSpc>
                <a:spcPct val="150000"/>
              </a:lnSpc>
              <a:spcBef>
                <a:spcPts val="0"/>
              </a:spcBef>
              <a:buNone/>
            </a:pPr>
            <a:r>
              <a:rPr lang="en-US" sz="2400" b="1" dirty="0">
                <a:solidFill>
                  <a:srgbClr val="FF3300"/>
                </a:solidFill>
                <a:latin typeface="Cambria" panose="02040503050406030204" pitchFamily="18" charset="0"/>
                <a:ea typeface="Cambria" panose="02040503050406030204" pitchFamily="18" charset="0"/>
              </a:rPr>
              <a:t>1.1.2. 	State PEOs of the Program (05) </a:t>
            </a:r>
          </a:p>
          <a:p>
            <a:pPr marL="895350" indent="-712788" algn="just">
              <a:lnSpc>
                <a:spcPct val="150000"/>
              </a:lnSpc>
              <a:spcBef>
                <a:spcPts val="0"/>
              </a:spcBef>
              <a:buNone/>
            </a:pPr>
            <a:r>
              <a:rPr lang="en-US" sz="2000" b="1" dirty="0">
                <a:solidFill>
                  <a:srgbClr val="000000"/>
                </a:solidFill>
                <a:latin typeface="Cambria" panose="02040503050406030204" pitchFamily="18" charset="0"/>
                <a:ea typeface="Cambria" panose="02040503050406030204" pitchFamily="18" charset="0"/>
              </a:rPr>
              <a:t>	</a:t>
            </a:r>
            <a:r>
              <a:rPr lang="en-US" sz="2000" dirty="0">
                <a:solidFill>
                  <a:schemeClr val="tx1"/>
                </a:solidFill>
                <a:latin typeface="Cambria" panose="02040503050406030204" pitchFamily="18" charset="0"/>
                <a:ea typeface="Cambria" panose="02040503050406030204" pitchFamily="18" charset="0"/>
              </a:rPr>
              <a:t>(State the PEOs (3 to 5) of program seeking accreditation.)</a:t>
            </a:r>
          </a:p>
          <a:p>
            <a:pPr marL="0" indent="0" algn="just">
              <a:buNone/>
            </a:pPr>
            <a:endParaRPr lang="en-US" dirty="0">
              <a:solidFill>
                <a:schemeClr val="tx1"/>
              </a:solidFill>
              <a:latin typeface="Cambria" panose="02040503050406030204" pitchFamily="18" charset="0"/>
              <a:ea typeface="Cambria" panose="02040503050406030204" pitchFamily="18" charset="0"/>
            </a:endParaRPr>
          </a:p>
          <a:p>
            <a:pPr algn="just"/>
            <a:endParaRPr lang="en-US" dirty="0">
              <a:solidFill>
                <a:schemeClr val="tx1"/>
              </a:solidFill>
              <a:latin typeface="Cambria" panose="02040503050406030204" pitchFamily="18" charset="0"/>
              <a:ea typeface="Cambria" panose="02040503050406030204" pitchFamily="18" charset="0"/>
            </a:endParaRPr>
          </a:p>
          <a:p>
            <a:pPr marL="0" indent="0" algn="just">
              <a:buNone/>
            </a:pPr>
            <a:endParaRPr lang="en-IN" sz="2000" b="0" i="0" u="none" strike="noStrike" baseline="0" dirty="0">
              <a:latin typeface="Verdana" panose="020B0604030504040204" pitchFamily="34" charset="0"/>
            </a:endParaRPr>
          </a:p>
          <a:p>
            <a:pPr marL="0" indent="0" algn="just">
              <a:lnSpc>
                <a:spcPct val="150000"/>
              </a:lnSpc>
              <a:spcBef>
                <a:spcPts val="0"/>
              </a:spcBef>
              <a:buNone/>
            </a:pPr>
            <a:endParaRPr lang="en-US" dirty="0">
              <a:solidFill>
                <a:schemeClr val="tx1"/>
              </a:solidFill>
              <a:latin typeface="Cambria" panose="02040503050406030204" pitchFamily="18" charset="0"/>
              <a:ea typeface="Cambria" panose="02040503050406030204" pitchFamily="18" charset="0"/>
            </a:endParaRPr>
          </a:p>
          <a:p>
            <a:pPr algn="just"/>
            <a:endParaRPr lang="en-IN" sz="2400"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
        <p:nvSpPr>
          <p:cNvPr id="10" name="Slide Number Placeholder 9">
            <a:extLst>
              <a:ext uri="{FF2B5EF4-FFF2-40B4-BE49-F238E27FC236}">
                <a16:creationId xmlns="" xmlns:a16="http://schemas.microsoft.com/office/drawing/2014/main" id="{D2821905-F5C1-4D10-916D-CD62546E4D12}"/>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a:t>
            </a:fld>
            <a:endParaRPr lang="en-IN" dirty="0"/>
          </a:p>
        </p:txBody>
      </p:sp>
      <p:cxnSp>
        <p:nvCxnSpPr>
          <p:cNvPr id="4" name="Straight Connector 3">
            <a:extLst>
              <a:ext uri="{FF2B5EF4-FFF2-40B4-BE49-F238E27FC236}">
                <a16:creationId xmlns="" xmlns:a16="http://schemas.microsoft.com/office/drawing/2014/main" id="{0B8CB391-5452-42C6-94DA-47F79438BA9C}"/>
              </a:ext>
            </a:extLst>
          </p:cNvPr>
          <p:cNvCxnSpPr/>
          <p:nvPr/>
        </p:nvCxnSpPr>
        <p:spPr>
          <a:xfrm>
            <a:off x="621792" y="787784"/>
            <a:ext cx="7807282" cy="0"/>
          </a:xfrm>
          <a:prstGeom prst="line">
            <a:avLst/>
          </a:prstGeom>
          <a:ln>
            <a:solidFill>
              <a:srgbClr val="80008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xmlns="" val="3793418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228600"/>
            <a:ext cx="8356600" cy="609600"/>
          </a:xfrm>
        </p:spPr>
        <p:txBody>
          <a:bodyPr anchor="ctr">
            <a:noAutofit/>
          </a:bodyPr>
          <a:lstStyle/>
          <a:p>
            <a:r>
              <a:rPr lang="en-US" sz="3000" b="1" dirty="0">
                <a:solidFill>
                  <a:srgbClr val="FF0000"/>
                </a:solidFill>
                <a:effectLst/>
                <a:latin typeface="Bookman Old Style" panose="02050604050505020204" pitchFamily="18" charset="0"/>
                <a:cs typeface="Times New Roman" panose="02020603050405020304" pitchFamily="18" charset="0"/>
              </a:rPr>
              <a:t>Vision and Mission Statements</a:t>
            </a:r>
          </a:p>
        </p:txBody>
      </p:sp>
      <p:sp>
        <p:nvSpPr>
          <p:cNvPr id="3" name="Subtitle 2"/>
          <p:cNvSpPr>
            <a:spLocks noGrp="1"/>
          </p:cNvSpPr>
          <p:nvPr>
            <p:ph type="subTitle" idx="1"/>
          </p:nvPr>
        </p:nvSpPr>
        <p:spPr>
          <a:xfrm>
            <a:off x="1295400" y="762000"/>
            <a:ext cx="8305800" cy="5638800"/>
          </a:xfrm>
        </p:spPr>
        <p:txBody>
          <a:bodyPr>
            <a:noAutofit/>
          </a:bodyPr>
          <a:lstStyle/>
          <a:p>
            <a:pPr algn="just"/>
            <a:r>
              <a:rPr lang="en-US" sz="1800" dirty="0">
                <a:solidFill>
                  <a:srgbClr val="00B050"/>
                </a:solidFill>
                <a:latin typeface="Times New Roman" panose="02020603050405020304" pitchFamily="18" charset="0"/>
                <a:cs typeface="Times New Roman" panose="02020603050405020304" pitchFamily="18" charset="0"/>
              </a:rPr>
              <a:t>(as per NBA document)</a:t>
            </a:r>
          </a:p>
          <a:p>
            <a:pPr algn="just"/>
            <a:endParaRPr lang="en-US" sz="1800" dirty="0">
              <a:solidFill>
                <a:srgbClr val="00B050"/>
              </a:solidFill>
              <a:latin typeface="Times New Roman" panose="02020603050405020304" pitchFamily="18" charset="0"/>
              <a:cs typeface="Times New Roman" panose="02020603050405020304" pitchFamily="18" charset="0"/>
            </a:endParaRPr>
          </a:p>
          <a:p>
            <a:pPr algn="just"/>
            <a:r>
              <a:rPr lang="en-US" sz="2400" b="1" dirty="0">
                <a:solidFill>
                  <a:srgbClr val="FF0000"/>
                </a:solidFill>
                <a:latin typeface="Times New Roman" panose="02020603050405020304" pitchFamily="18" charset="0"/>
                <a:cs typeface="Times New Roman" panose="02020603050405020304" pitchFamily="18" charset="0"/>
              </a:rPr>
              <a:t>Vision</a:t>
            </a:r>
            <a:r>
              <a:rPr lang="en-US" sz="2400" dirty="0">
                <a:solidFill>
                  <a:schemeClr val="tx1"/>
                </a:solidFill>
                <a:latin typeface="Times New Roman" panose="02020603050405020304" pitchFamily="18" charset="0"/>
                <a:cs typeface="Times New Roman" panose="02020603050405020304" pitchFamily="18" charset="0"/>
              </a:rPr>
              <a:t> is a </a:t>
            </a:r>
            <a:r>
              <a:rPr lang="en-US" sz="2400" dirty="0">
                <a:solidFill>
                  <a:srgbClr val="FF0000"/>
                </a:solidFill>
                <a:latin typeface="Times New Roman" panose="02020603050405020304" pitchFamily="18" charset="0"/>
                <a:cs typeface="Times New Roman" panose="02020603050405020304" pitchFamily="18" charset="0"/>
              </a:rPr>
              <a:t>futuristic statement </a:t>
            </a:r>
            <a:r>
              <a:rPr lang="en-US" sz="2400" dirty="0">
                <a:solidFill>
                  <a:schemeClr val="tx1"/>
                </a:solidFill>
                <a:latin typeface="Times New Roman" panose="02020603050405020304" pitchFamily="18" charset="0"/>
                <a:cs typeface="Times New Roman" panose="02020603050405020304" pitchFamily="18" charset="0"/>
              </a:rPr>
              <a:t>that the institution would like to achieve over a long period of time, and Mission is the means by which it proposes to move toward the stated Vision </a:t>
            </a:r>
          </a:p>
          <a:p>
            <a:pPr algn="just">
              <a:buClrTx/>
            </a:pPr>
            <a:r>
              <a:rPr lang="en-US" dirty="0">
                <a:solidFill>
                  <a:srgbClr val="00B050"/>
                </a:solidFill>
                <a:latin typeface="Times New Roman" panose="02020603050405020304" pitchFamily="18" charset="0"/>
                <a:cs typeface="Times New Roman" panose="02020603050405020304" pitchFamily="18" charset="0"/>
              </a:rPr>
              <a:t>Example.</a:t>
            </a:r>
            <a:r>
              <a:rPr lang="en-US" dirty="0">
                <a:solidFill>
                  <a:srgbClr val="003366"/>
                </a:solidFill>
                <a:latin typeface="Times New Roman" panose="02020603050405020304" pitchFamily="18" charset="0"/>
                <a:cs typeface="Times New Roman" panose="02020603050405020304" pitchFamily="18" charset="0"/>
              </a:rPr>
              <a:t>.</a:t>
            </a:r>
          </a:p>
          <a:p>
            <a:pPr algn="just">
              <a:buClrTx/>
            </a:pPr>
            <a:endParaRPr lang="en-US" sz="1200" dirty="0">
              <a:solidFill>
                <a:srgbClr val="003366"/>
              </a:solidFill>
              <a:latin typeface="Times New Roman" panose="02020603050405020304" pitchFamily="18" charset="0"/>
              <a:cs typeface="Times New Roman" panose="02020603050405020304" pitchFamily="18" charset="0"/>
            </a:endParaRPr>
          </a:p>
          <a:p>
            <a:pPr algn="just">
              <a:buClrTx/>
            </a:pPr>
            <a:r>
              <a:rPr lang="en-US" dirty="0">
                <a:solidFill>
                  <a:srgbClr val="6600CC"/>
                </a:solidFill>
                <a:latin typeface="Times New Roman" panose="02020603050405020304" pitchFamily="18" charset="0"/>
                <a:cs typeface="Times New Roman" panose="02020603050405020304" pitchFamily="18" charset="0"/>
              </a:rPr>
              <a:t>Vision:</a:t>
            </a:r>
          </a:p>
          <a:p>
            <a:pPr marL="26987" algn="just">
              <a:buClr>
                <a:srgbClr val="0000FF"/>
              </a:buClr>
            </a:pPr>
            <a:r>
              <a:rPr lang="en-US" sz="2400" dirty="0">
                <a:solidFill>
                  <a:schemeClr val="tx1"/>
                </a:solidFill>
                <a:latin typeface="Times New Roman" panose="02020603050405020304" pitchFamily="18" charset="0"/>
                <a:cs typeface="Times New Roman" panose="02020603050405020304" pitchFamily="18" charset="0"/>
              </a:rPr>
              <a:t>To emerge as one of the nation’s finest Institutions in the field of Technical Education and Research through focused, effective and </a:t>
            </a:r>
            <a:r>
              <a:rPr lang="en-US" sz="2400" u="sng" dirty="0">
                <a:solidFill>
                  <a:srgbClr val="FF0000"/>
                </a:solidFill>
                <a:latin typeface="Times New Roman" panose="02020603050405020304" pitchFamily="18" charset="0"/>
                <a:cs typeface="Times New Roman" panose="02020603050405020304" pitchFamily="18" charset="0"/>
              </a:rPr>
              <a:t>sustained monitoring </a:t>
            </a:r>
            <a:r>
              <a:rPr lang="en-US" sz="2400" dirty="0">
                <a:solidFill>
                  <a:schemeClr val="tx1"/>
                </a:solidFill>
                <a:latin typeface="Times New Roman" panose="02020603050405020304" pitchFamily="18" charset="0"/>
                <a:cs typeface="Times New Roman" panose="02020603050405020304" pitchFamily="18" charset="0"/>
              </a:rPr>
              <a:t>of its </a:t>
            </a:r>
            <a:r>
              <a:rPr lang="en-US" sz="2400" dirty="0" err="1">
                <a:solidFill>
                  <a:schemeClr val="tx1"/>
                </a:solidFill>
                <a:latin typeface="Times New Roman" panose="02020603050405020304" pitchFamily="18" charset="0"/>
                <a:cs typeface="Times New Roman" panose="02020603050405020304" pitchFamily="18" charset="0"/>
              </a:rPr>
              <a:t>programmes</a:t>
            </a:r>
            <a:r>
              <a:rPr lang="en-US" sz="2400" dirty="0">
                <a:solidFill>
                  <a:schemeClr val="tx1"/>
                </a:solidFill>
                <a:latin typeface="Times New Roman" panose="02020603050405020304" pitchFamily="18" charset="0"/>
                <a:cs typeface="Times New Roman" panose="02020603050405020304" pitchFamily="18" charset="0"/>
              </a:rPr>
              <a:t> and resources.</a:t>
            </a:r>
          </a:p>
          <a:p>
            <a:pPr algn="just">
              <a:buClrTx/>
            </a:pPr>
            <a:r>
              <a:rPr lang="en-US" sz="2200" b="1" dirty="0">
                <a:solidFill>
                  <a:srgbClr val="FF00FF"/>
                </a:solidFill>
                <a:latin typeface="Times New Roman" panose="02020603050405020304" pitchFamily="18" charset="0"/>
                <a:cs typeface="Times New Roman" panose="02020603050405020304" pitchFamily="18" charset="0"/>
              </a:rPr>
              <a:t>Mission:</a:t>
            </a:r>
          </a:p>
          <a:p>
            <a:pPr marL="26987" algn="just">
              <a:buClr>
                <a:srgbClr val="0000FF"/>
              </a:buClr>
            </a:pPr>
            <a:r>
              <a:rPr lang="en-US" sz="2400" dirty="0">
                <a:solidFill>
                  <a:schemeClr val="tx1"/>
                </a:solidFill>
                <a:latin typeface="Times New Roman" panose="02020603050405020304" pitchFamily="18" charset="0"/>
                <a:cs typeface="Times New Roman" panose="02020603050405020304" pitchFamily="18" charset="0"/>
              </a:rPr>
              <a:t>To develop high quality professionals ingrained in ethics, wisdom and creativity for the betterment of the society.  </a:t>
            </a:r>
          </a:p>
          <a:p>
            <a:pPr algn="just"/>
            <a:endParaRPr lang="en-US" sz="2200" dirty="0">
              <a:solidFill>
                <a:srgbClr val="0000FF"/>
              </a:solidFill>
              <a:latin typeface="Times New Roman" panose="02020603050405020304" pitchFamily="18" charset="0"/>
              <a:cs typeface="Times New Roman" panose="02020603050405020304" pitchFamily="18" charset="0"/>
            </a:endParaRPr>
          </a:p>
        </p:txBody>
      </p:sp>
      <p:sp>
        <p:nvSpPr>
          <p:cNvPr id="5" name="Subtitle 2"/>
          <p:cNvSpPr txBox="1">
            <a:spLocks/>
          </p:cNvSpPr>
          <p:nvPr/>
        </p:nvSpPr>
        <p:spPr>
          <a:xfrm>
            <a:off x="1447800" y="4267200"/>
            <a:ext cx="8305800" cy="2438400"/>
          </a:xfrm>
          <a:prstGeom prst="rect">
            <a:avLst/>
          </a:prstGeom>
        </p:spPr>
        <p:txBody>
          <a:bodyPr tIns="0">
            <a:no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just">
              <a:buClrTx/>
            </a:pPr>
            <a:endParaRPr lang="en-US" dirty="0">
              <a:solidFill>
                <a:srgbClr val="0000FF"/>
              </a:solidFill>
              <a:latin typeface="Times New Roman" panose="02020603050405020304" pitchFamily="18" charset="0"/>
              <a:cs typeface="Times New Roman" panose="02020603050405020304" pitchFamily="18" charset="0"/>
            </a:endParaRPr>
          </a:p>
        </p:txBody>
      </p:sp>
      <p:cxnSp>
        <p:nvCxnSpPr>
          <p:cNvPr id="8" name="Straight Arrow Connector 7"/>
          <p:cNvCxnSpPr/>
          <p:nvPr/>
        </p:nvCxnSpPr>
        <p:spPr>
          <a:xfrm flipV="1">
            <a:off x="3505200" y="3276600"/>
            <a:ext cx="18288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29451" y="3124200"/>
            <a:ext cx="22098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FF0000"/>
                </a:solidFill>
              </a:rPr>
              <a:t>Action verb ??</a:t>
            </a:r>
            <a:r>
              <a:rPr lang="en-US" sz="1600" dirty="0">
                <a:solidFill>
                  <a:prstClr val="white"/>
                </a:solidFill>
              </a:rPr>
              <a:t> Verb</a:t>
            </a:r>
          </a:p>
        </p:txBody>
      </p:sp>
    </p:spTree>
    <p:extLst>
      <p:ext uri="{BB962C8B-B14F-4D97-AF65-F5344CB8AC3E}">
        <p14:creationId xmlns:p14="http://schemas.microsoft.com/office/powerpoint/2010/main" xmlns="" val="912821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228600"/>
            <a:ext cx="8356600" cy="609600"/>
          </a:xfrm>
        </p:spPr>
        <p:txBody>
          <a:bodyPr anchor="ctr">
            <a:noAutofit/>
          </a:bodyPr>
          <a:lstStyle/>
          <a:p>
            <a:pPr algn="just"/>
            <a:r>
              <a:rPr lang="en-US" sz="2900" b="1" dirty="0">
                <a:solidFill>
                  <a:srgbClr val="FF0000"/>
                </a:solidFill>
                <a:effectLst/>
                <a:latin typeface="Bookman Old Style" panose="02050604050505020204" pitchFamily="18" charset="0"/>
                <a:cs typeface="Times New Roman" panose="02020603050405020304" pitchFamily="18" charset="0"/>
              </a:rPr>
              <a:t>Corrected Vision and Mission Statements</a:t>
            </a:r>
          </a:p>
        </p:txBody>
      </p:sp>
      <p:sp>
        <p:nvSpPr>
          <p:cNvPr id="3" name="Subtitle 2"/>
          <p:cNvSpPr>
            <a:spLocks noGrp="1"/>
          </p:cNvSpPr>
          <p:nvPr>
            <p:ph type="subTitle" idx="1"/>
          </p:nvPr>
        </p:nvSpPr>
        <p:spPr>
          <a:xfrm>
            <a:off x="1310190" y="914400"/>
            <a:ext cx="8367215" cy="5181600"/>
          </a:xfrm>
        </p:spPr>
        <p:txBody>
          <a:bodyPr>
            <a:noAutofit/>
          </a:bodyPr>
          <a:lstStyle/>
          <a:p>
            <a:pPr algn="just">
              <a:buClrTx/>
            </a:pPr>
            <a:r>
              <a:rPr lang="en-US" sz="3200" dirty="0">
                <a:solidFill>
                  <a:srgbClr val="6600CC"/>
                </a:solidFill>
                <a:latin typeface="Times New Roman" panose="02020603050405020304" pitchFamily="18" charset="0"/>
                <a:cs typeface="Times New Roman" panose="02020603050405020304" pitchFamily="18" charset="0"/>
              </a:rPr>
              <a:t>Vision:</a:t>
            </a:r>
            <a:r>
              <a:rPr lang="en-US" sz="2800" dirty="0">
                <a:solidFill>
                  <a:schemeClr val="tx1"/>
                </a:solidFill>
                <a:latin typeface="Times New Roman" panose="02020603050405020304" pitchFamily="18" charset="0"/>
                <a:cs typeface="Times New Roman" panose="02020603050405020304" pitchFamily="18" charset="0"/>
              </a:rPr>
              <a:t>.</a:t>
            </a:r>
          </a:p>
          <a:p>
            <a:pPr algn="just">
              <a:buClrTx/>
            </a:pPr>
            <a:r>
              <a:rPr lang="en-US" sz="2800" dirty="0">
                <a:solidFill>
                  <a:schemeClr val="tx1"/>
                </a:solidFill>
                <a:latin typeface="Times New Roman" panose="02020603050405020304" pitchFamily="18" charset="0"/>
                <a:cs typeface="Times New Roman" panose="02020603050405020304" pitchFamily="18" charset="0"/>
              </a:rPr>
              <a:t>To emerge as one of the nation’s finest Institutions of higher learning in the field of Technical Education to develop professionals who are technically competent, ethical, environment friendly for betterment of society.</a:t>
            </a:r>
          </a:p>
          <a:p>
            <a:pPr algn="just">
              <a:buClrTx/>
            </a:pPr>
            <a:endParaRPr lang="en-US" sz="2800" b="1" dirty="0">
              <a:solidFill>
                <a:srgbClr val="FF00FF"/>
              </a:solidFill>
              <a:latin typeface="Times New Roman" panose="02020603050405020304" pitchFamily="18" charset="0"/>
              <a:cs typeface="Times New Roman" panose="02020603050405020304" pitchFamily="18" charset="0"/>
            </a:endParaRPr>
          </a:p>
          <a:p>
            <a:pPr algn="just">
              <a:buClrTx/>
            </a:pPr>
            <a:r>
              <a:rPr lang="en-US" sz="2800" b="1" dirty="0">
                <a:solidFill>
                  <a:srgbClr val="FF00FF"/>
                </a:solidFill>
                <a:latin typeface="Times New Roman" panose="02020603050405020304" pitchFamily="18" charset="0"/>
                <a:cs typeface="Times New Roman" panose="02020603050405020304" pitchFamily="18" charset="0"/>
              </a:rPr>
              <a:t>Mission:</a:t>
            </a:r>
          </a:p>
          <a:p>
            <a:pPr marL="26987" algn="just">
              <a:buClr>
                <a:srgbClr val="0000FF"/>
              </a:buClr>
            </a:pPr>
            <a:r>
              <a:rPr lang="en-US" sz="2800" dirty="0">
                <a:solidFill>
                  <a:schemeClr val="tx1"/>
                </a:solidFill>
                <a:latin typeface="Times New Roman" panose="02020603050405020304" pitchFamily="18" charset="0"/>
                <a:cs typeface="Times New Roman" panose="02020603050405020304" pitchFamily="18" charset="0"/>
              </a:rPr>
              <a:t>Accomplish stimulating learning environment for students through quality teaching, research and outreach activity by providing state of the art facilities, industry exposure and guidance of dedicated faculty</a:t>
            </a:r>
            <a:endParaRPr lang="en-US" sz="2800" dirty="0">
              <a:solidFill>
                <a:srgbClr val="0000FF"/>
              </a:solidFill>
              <a:latin typeface="Times New Roman" panose="02020603050405020304" pitchFamily="18" charset="0"/>
              <a:cs typeface="Times New Roman" panose="02020603050405020304" pitchFamily="18" charset="0"/>
            </a:endParaRPr>
          </a:p>
        </p:txBody>
      </p:sp>
      <p:sp>
        <p:nvSpPr>
          <p:cNvPr id="5" name="Subtitle 2"/>
          <p:cNvSpPr txBox="1">
            <a:spLocks/>
          </p:cNvSpPr>
          <p:nvPr/>
        </p:nvSpPr>
        <p:spPr>
          <a:xfrm>
            <a:off x="1447800" y="4876800"/>
            <a:ext cx="8305800" cy="2438400"/>
          </a:xfrm>
          <a:prstGeom prst="rect">
            <a:avLst/>
          </a:prstGeom>
        </p:spPr>
        <p:txBody>
          <a:bodyPr tIns="0">
            <a:no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just">
              <a:buClrTx/>
            </a:pPr>
            <a:endParaRPr lang="en-US"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67723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381000"/>
            <a:ext cx="8356600" cy="762000"/>
          </a:xfrm>
        </p:spPr>
        <p:txBody>
          <a:bodyPr anchor="ctr">
            <a:noAutofit/>
          </a:bodyPr>
          <a:lstStyle/>
          <a:p>
            <a:pPr algn="ctr"/>
            <a:r>
              <a:rPr lang="en-US" sz="2800" b="1" dirty="0">
                <a:solidFill>
                  <a:srgbClr val="FF0000"/>
                </a:solidFill>
                <a:effectLst/>
                <a:latin typeface="Bookman Old Style" panose="02050604050505020204" pitchFamily="18" charset="0"/>
                <a:cs typeface="Times New Roman" panose="02020603050405020304" pitchFamily="18" charset="0"/>
              </a:rPr>
              <a:t>Department Vision and Mission Statements </a:t>
            </a:r>
            <a:r>
              <a:rPr lang="en-US" sz="2200" b="1" dirty="0">
                <a:solidFill>
                  <a:srgbClr val="00B050"/>
                </a:solidFill>
                <a:effectLst/>
                <a:latin typeface="Bookman Old Style" panose="02050604050505020204" pitchFamily="18" charset="0"/>
                <a:cs typeface="Times New Roman" panose="02020603050405020304" pitchFamily="18" charset="0"/>
              </a:rPr>
              <a:t>(Sample)</a:t>
            </a:r>
          </a:p>
        </p:txBody>
      </p:sp>
      <p:sp>
        <p:nvSpPr>
          <p:cNvPr id="3" name="Subtitle 2"/>
          <p:cNvSpPr>
            <a:spLocks noGrp="1"/>
          </p:cNvSpPr>
          <p:nvPr>
            <p:ph type="subTitle" idx="1"/>
          </p:nvPr>
        </p:nvSpPr>
        <p:spPr>
          <a:xfrm>
            <a:off x="1295400" y="1295400"/>
            <a:ext cx="8305800" cy="3733800"/>
          </a:xfrm>
        </p:spPr>
        <p:txBody>
          <a:bodyPr>
            <a:noAutofit/>
          </a:bodyPr>
          <a:lstStyle/>
          <a:p>
            <a:pPr marL="26987" algn="just">
              <a:buClr>
                <a:srgbClr val="0000FF"/>
              </a:buClr>
            </a:pPr>
            <a:r>
              <a:rPr lang="en-US" sz="2400" dirty="0">
                <a:solidFill>
                  <a:srgbClr val="6600CC"/>
                </a:solidFill>
                <a:latin typeface="Times New Roman" panose="02020603050405020304" pitchFamily="18" charset="0"/>
                <a:cs typeface="Times New Roman" panose="02020603050405020304" pitchFamily="18" charset="0"/>
              </a:rPr>
              <a:t>Vision:</a:t>
            </a:r>
          </a:p>
          <a:p>
            <a:pPr marL="26987" algn="just">
              <a:buClr>
                <a:srgbClr val="0000FF"/>
              </a:buClr>
            </a:pPr>
            <a:r>
              <a:rPr lang="en-US" sz="2400" dirty="0">
                <a:solidFill>
                  <a:schemeClr val="tx1"/>
                </a:solidFill>
                <a:latin typeface="Times New Roman" panose="02020603050405020304" pitchFamily="18" charset="0"/>
                <a:cs typeface="Times New Roman" panose="02020603050405020304" pitchFamily="18" charset="0"/>
              </a:rPr>
              <a:t>To be an excellent centre for imparting quality higher education in Civil Engineering for a constantly changing societal needs with credibility, integrity and ethical standards.</a:t>
            </a:r>
          </a:p>
          <a:p>
            <a:pPr algn="just">
              <a:spcBef>
                <a:spcPts val="0"/>
              </a:spcBef>
              <a:buClrTx/>
            </a:pPr>
            <a:endParaRPr lang="en-US" sz="1200" b="1" dirty="0">
              <a:solidFill>
                <a:srgbClr val="FF00FF"/>
              </a:solidFill>
              <a:latin typeface="Times New Roman" panose="02020603050405020304" pitchFamily="18" charset="0"/>
              <a:cs typeface="Times New Roman" panose="02020603050405020304" pitchFamily="18" charset="0"/>
            </a:endParaRPr>
          </a:p>
          <a:p>
            <a:pPr algn="just">
              <a:buClrTx/>
            </a:pPr>
            <a:r>
              <a:rPr lang="en-US" sz="2200" b="1" dirty="0">
                <a:solidFill>
                  <a:srgbClr val="FF00FF"/>
                </a:solidFill>
                <a:latin typeface="Times New Roman" panose="02020603050405020304" pitchFamily="18" charset="0"/>
                <a:cs typeface="Times New Roman" panose="02020603050405020304" pitchFamily="18" charset="0"/>
              </a:rPr>
              <a:t>Mission:</a:t>
            </a:r>
          </a:p>
          <a:p>
            <a:pPr marL="26987" algn="just">
              <a:buClr>
                <a:srgbClr val="0000FF"/>
              </a:buClr>
            </a:pPr>
            <a:r>
              <a:rPr lang="en-US" sz="2400" dirty="0">
                <a:solidFill>
                  <a:schemeClr val="tx1"/>
                </a:solidFill>
                <a:latin typeface="Times New Roman" panose="02020603050405020304" pitchFamily="18" charset="0"/>
                <a:cs typeface="Times New Roman" panose="02020603050405020304" pitchFamily="18" charset="0"/>
              </a:rPr>
              <a:t>Accomplish excellence in curricular, co-curricular activities with a committed faculty through teaching and research which creates technically competent and dedicated civil engineers to serve their surroundings with pride.</a:t>
            </a:r>
          </a:p>
          <a:p>
            <a:pPr marL="26987" algn="just">
              <a:buClr>
                <a:srgbClr val="0000FF"/>
              </a:buClr>
            </a:pPr>
            <a:endParaRPr lang="en-US" dirty="0">
              <a:solidFill>
                <a:srgbClr val="0000FF"/>
              </a:solidFill>
              <a:latin typeface="Times New Roman" panose="02020603050405020304" pitchFamily="18" charset="0"/>
              <a:cs typeface="Times New Roman" panose="02020603050405020304" pitchFamily="18" charset="0"/>
            </a:endParaRPr>
          </a:p>
        </p:txBody>
      </p:sp>
      <p:sp>
        <p:nvSpPr>
          <p:cNvPr id="5" name="Subtitle 2"/>
          <p:cNvSpPr txBox="1">
            <a:spLocks/>
          </p:cNvSpPr>
          <p:nvPr/>
        </p:nvSpPr>
        <p:spPr>
          <a:xfrm>
            <a:off x="1447800" y="4267200"/>
            <a:ext cx="8305800" cy="2438400"/>
          </a:xfrm>
          <a:prstGeom prst="rect">
            <a:avLst/>
          </a:prstGeom>
        </p:spPr>
        <p:txBody>
          <a:bodyPr tIns="0">
            <a:no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just">
              <a:buClrTx/>
            </a:pPr>
            <a:endParaRPr lang="en-US"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07995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381000"/>
            <a:ext cx="8356600" cy="685800"/>
          </a:xfrm>
        </p:spPr>
        <p:txBody>
          <a:bodyPr anchor="ctr">
            <a:noAutofit/>
          </a:bodyPr>
          <a:lstStyle/>
          <a:p>
            <a:pPr algn="just"/>
            <a:r>
              <a:rPr lang="en-US" sz="3000" b="1" dirty="0">
                <a:solidFill>
                  <a:srgbClr val="FF0000"/>
                </a:solidFill>
                <a:effectLst/>
                <a:latin typeface="Bookman Old Style" panose="02050604050505020204" pitchFamily="18" charset="0"/>
                <a:cs typeface="Times New Roman" panose="02020603050405020304" pitchFamily="18" charset="0"/>
              </a:rPr>
              <a:t>Program Educational Objective-PEO</a:t>
            </a:r>
          </a:p>
        </p:txBody>
      </p:sp>
      <p:sp>
        <p:nvSpPr>
          <p:cNvPr id="3" name="Subtitle 2"/>
          <p:cNvSpPr>
            <a:spLocks noGrp="1"/>
          </p:cNvSpPr>
          <p:nvPr>
            <p:ph type="subTitle" idx="1"/>
          </p:nvPr>
        </p:nvSpPr>
        <p:spPr>
          <a:xfrm>
            <a:off x="1295400" y="1295400"/>
            <a:ext cx="8305800" cy="4800600"/>
          </a:xfrm>
        </p:spPr>
        <p:txBody>
          <a:bodyPr>
            <a:noAutofit/>
          </a:bodyPr>
          <a:lstStyle/>
          <a:p>
            <a:pPr marL="484632" indent="-457200" algn="just">
              <a:buClr>
                <a:srgbClr val="0000FF"/>
              </a:buClr>
              <a:buFont typeface="Symbol" panose="05050102010706020507" pitchFamily="18" charset="2"/>
              <a:buChar char="·"/>
            </a:pPr>
            <a:r>
              <a:rPr lang="en-US" sz="2400" dirty="0">
                <a:solidFill>
                  <a:srgbClr val="0000FF"/>
                </a:solidFill>
                <a:latin typeface="Times New Roman" panose="02020603050405020304" pitchFamily="18" charset="0"/>
                <a:cs typeface="Times New Roman" panose="02020603050405020304" pitchFamily="18" charset="0"/>
              </a:rPr>
              <a:t>The educational objectives of an engineering degree program are the statements that describe the expected achievements of graduates in their career, and also in particular, </a:t>
            </a:r>
            <a:r>
              <a:rPr lang="en-US" sz="2400" b="1" dirty="0">
                <a:solidFill>
                  <a:srgbClr val="FF0000"/>
                </a:solidFill>
                <a:latin typeface="Times New Roman" panose="02020603050405020304" pitchFamily="18" charset="0"/>
                <a:cs typeface="Times New Roman" panose="02020603050405020304" pitchFamily="18" charset="0"/>
              </a:rPr>
              <a:t>what the graduates are expected to perform and achieve during the first few years after graduation</a:t>
            </a:r>
            <a:r>
              <a:rPr lang="en-US" sz="2400" dirty="0">
                <a:solidFill>
                  <a:srgbClr val="0000FF"/>
                </a:solidFill>
                <a:latin typeface="Times New Roman" panose="02020603050405020304" pitchFamily="18" charset="0"/>
                <a:cs typeface="Times New Roman" panose="02020603050405020304" pitchFamily="18" charset="0"/>
              </a:rPr>
              <a:t>. </a:t>
            </a:r>
          </a:p>
          <a:p>
            <a:pPr marL="484632" indent="-457200" algn="just">
              <a:buClr>
                <a:srgbClr val="0000FF"/>
              </a:buClr>
              <a:buFont typeface="Symbol" panose="05050102010706020507" pitchFamily="18" charset="2"/>
              <a:buChar char="·"/>
            </a:pPr>
            <a:r>
              <a:rPr lang="en-US" sz="2400" dirty="0">
                <a:solidFill>
                  <a:srgbClr val="0000FF"/>
                </a:solidFill>
                <a:latin typeface="Times New Roman" panose="02020603050405020304" pitchFamily="18" charset="0"/>
                <a:cs typeface="Times New Roman" panose="02020603050405020304" pitchFamily="18" charset="0"/>
              </a:rPr>
              <a:t>The PEOs, may be guided by global and local needs, vision of the Institution, long term goals etc.</a:t>
            </a:r>
          </a:p>
          <a:p>
            <a:pPr marL="484632" indent="-457200" algn="just">
              <a:buClr>
                <a:srgbClr val="0000FF"/>
              </a:buClr>
              <a:buFont typeface="Symbol" panose="05050102010706020507" pitchFamily="18" charset="2"/>
              <a:buChar char="·"/>
            </a:pPr>
            <a:r>
              <a:rPr lang="en-US" sz="2400" dirty="0">
                <a:solidFill>
                  <a:srgbClr val="0000FF"/>
                </a:solidFill>
                <a:latin typeface="Times New Roman" panose="02020603050405020304" pitchFamily="18" charset="0"/>
                <a:cs typeface="Times New Roman" panose="02020603050405020304" pitchFamily="18" charset="0"/>
              </a:rPr>
              <a:t>For defining the PEOs the faculty members of the program must continuously work with all Stakeholders: Local Employers, Industry, Students and the Alumni</a:t>
            </a:r>
          </a:p>
        </p:txBody>
      </p:sp>
      <p:sp>
        <p:nvSpPr>
          <p:cNvPr id="5" name="Subtitle 2"/>
          <p:cNvSpPr txBox="1">
            <a:spLocks/>
          </p:cNvSpPr>
          <p:nvPr/>
        </p:nvSpPr>
        <p:spPr>
          <a:xfrm>
            <a:off x="1447800" y="4267200"/>
            <a:ext cx="8305800" cy="2438400"/>
          </a:xfrm>
          <a:prstGeom prst="rect">
            <a:avLst/>
          </a:prstGeom>
        </p:spPr>
        <p:txBody>
          <a:bodyPr tIns="0">
            <a:no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just">
              <a:buClrTx/>
            </a:pPr>
            <a:endParaRPr lang="en-US"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33942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228600"/>
            <a:ext cx="8356600" cy="685800"/>
          </a:xfrm>
        </p:spPr>
        <p:txBody>
          <a:bodyPr anchor="ctr">
            <a:noAutofit/>
          </a:bodyPr>
          <a:lstStyle/>
          <a:p>
            <a:pPr algn="just"/>
            <a:r>
              <a:rPr lang="en-US" sz="3000" b="1" dirty="0">
                <a:solidFill>
                  <a:srgbClr val="FF0000"/>
                </a:solidFill>
                <a:effectLst/>
                <a:latin typeface="Bookman Old Style" panose="02050604050505020204" pitchFamily="18" charset="0"/>
                <a:cs typeface="Times New Roman" panose="02020603050405020304" pitchFamily="18" charset="0"/>
              </a:rPr>
              <a:t>PEOs </a:t>
            </a:r>
            <a:r>
              <a:rPr lang="en-US" sz="1800" b="1" dirty="0">
                <a:solidFill>
                  <a:srgbClr val="00B050"/>
                </a:solidFill>
                <a:effectLst/>
                <a:latin typeface="Bookman Old Style" panose="02050604050505020204" pitchFamily="18" charset="0"/>
                <a:cs typeface="Times New Roman" panose="02020603050405020304" pitchFamily="18" charset="0"/>
              </a:rPr>
              <a:t>(Samples)</a:t>
            </a:r>
          </a:p>
        </p:txBody>
      </p:sp>
      <p:sp>
        <p:nvSpPr>
          <p:cNvPr id="3" name="Subtitle 2"/>
          <p:cNvSpPr>
            <a:spLocks noGrp="1"/>
          </p:cNvSpPr>
          <p:nvPr>
            <p:ph type="subTitle" idx="1"/>
          </p:nvPr>
        </p:nvSpPr>
        <p:spPr>
          <a:xfrm>
            <a:off x="1295400" y="990600"/>
            <a:ext cx="8305800" cy="5562600"/>
          </a:xfrm>
        </p:spPr>
        <p:txBody>
          <a:bodyPr anchor="t">
            <a:noAutofit/>
          </a:bodyPr>
          <a:lstStyle/>
          <a:p>
            <a:pPr algn="just">
              <a:buClr>
                <a:srgbClr val="0000FF"/>
              </a:buClr>
            </a:pPr>
            <a:r>
              <a:rPr lang="en-US" sz="2200" dirty="0">
                <a:solidFill>
                  <a:srgbClr val="0000FF"/>
                </a:solidFill>
                <a:latin typeface="Times New Roman" panose="02020603050405020304" pitchFamily="18" charset="0"/>
                <a:cs typeface="Times New Roman" panose="02020603050405020304" pitchFamily="18" charset="0"/>
              </a:rPr>
              <a:t>PEO1:</a:t>
            </a:r>
          </a:p>
          <a:p>
            <a:pPr algn="just">
              <a:buClr>
                <a:srgbClr val="0000FF"/>
              </a:buClr>
            </a:pPr>
            <a:r>
              <a:rPr lang="en-US" sz="2400" dirty="0">
                <a:solidFill>
                  <a:srgbClr val="C00000"/>
                </a:solidFill>
                <a:latin typeface="Times New Roman" panose="02020603050405020304" pitchFamily="18" charset="0"/>
                <a:cs typeface="Times New Roman" panose="02020603050405020304" pitchFamily="18" charset="0"/>
              </a:rPr>
              <a:t>Graduate will compete on a global platform to pursue their professional career in Electrical Engineering and allied disciplines.</a:t>
            </a:r>
          </a:p>
          <a:p>
            <a:pPr algn="just">
              <a:buClr>
                <a:srgbClr val="0000FF"/>
              </a:buClr>
            </a:pPr>
            <a:r>
              <a:rPr lang="en-US" sz="2200" dirty="0">
                <a:solidFill>
                  <a:srgbClr val="0000FF"/>
                </a:solidFill>
                <a:latin typeface="Times New Roman" panose="02020603050405020304" pitchFamily="18" charset="0"/>
                <a:cs typeface="Times New Roman" panose="02020603050405020304" pitchFamily="18" charset="0"/>
              </a:rPr>
              <a:t>PEO2:</a:t>
            </a:r>
          </a:p>
          <a:p>
            <a:pPr algn="just">
              <a:buClr>
                <a:srgbClr val="0000FF"/>
              </a:buClr>
            </a:pPr>
            <a:r>
              <a:rPr lang="en-US" sz="2400" dirty="0">
                <a:solidFill>
                  <a:srgbClr val="336600"/>
                </a:solidFill>
                <a:latin typeface="Times New Roman" panose="02020603050405020304" pitchFamily="18" charset="0"/>
                <a:cs typeface="Times New Roman" panose="02020603050405020304" pitchFamily="18" charset="0"/>
              </a:rPr>
              <a:t>Graduates will pursue higher education and/or engage in continuous up gradation of their professional skills.</a:t>
            </a:r>
          </a:p>
          <a:p>
            <a:pPr algn="just">
              <a:buClr>
                <a:srgbClr val="0000FF"/>
              </a:buClr>
            </a:pPr>
            <a:r>
              <a:rPr lang="en-US" sz="2200" dirty="0">
                <a:solidFill>
                  <a:srgbClr val="0000FF"/>
                </a:solidFill>
                <a:latin typeface="Times New Roman" panose="02020603050405020304" pitchFamily="18" charset="0"/>
                <a:cs typeface="Times New Roman" panose="02020603050405020304" pitchFamily="18" charset="0"/>
              </a:rPr>
              <a:t>PEO3</a:t>
            </a:r>
            <a:r>
              <a:rPr lang="en-US" sz="2400" dirty="0">
                <a:solidFill>
                  <a:srgbClr val="0000FF"/>
                </a:solidFill>
                <a:latin typeface="Times New Roman" panose="02020603050405020304" pitchFamily="18" charset="0"/>
                <a:cs typeface="Times New Roman" panose="02020603050405020304" pitchFamily="18" charset="0"/>
              </a:rPr>
              <a:t>:</a:t>
            </a:r>
          </a:p>
          <a:p>
            <a:pPr algn="just">
              <a:buClr>
                <a:srgbClr val="0000FF"/>
              </a:buClr>
            </a:pPr>
            <a:r>
              <a:rPr lang="en-US" sz="2400" dirty="0">
                <a:solidFill>
                  <a:srgbClr val="FF0000"/>
                </a:solidFill>
                <a:latin typeface="Times New Roman" panose="02020603050405020304" pitchFamily="18" charset="0"/>
                <a:cs typeface="Times New Roman" panose="02020603050405020304" pitchFamily="18" charset="0"/>
              </a:rPr>
              <a:t>Graduate will communicate effectively and will demonstrate professional behaviour while working in diverse team.</a:t>
            </a:r>
          </a:p>
          <a:p>
            <a:pPr algn="just">
              <a:buClr>
                <a:srgbClr val="0000FF"/>
              </a:buClr>
            </a:pPr>
            <a:r>
              <a:rPr lang="en-US" sz="2200" dirty="0">
                <a:solidFill>
                  <a:srgbClr val="0000FF"/>
                </a:solidFill>
                <a:latin typeface="Times New Roman" panose="02020603050405020304" pitchFamily="18" charset="0"/>
                <a:cs typeface="Times New Roman" panose="02020603050405020304" pitchFamily="18" charset="0"/>
              </a:rPr>
              <a:t>PEO4:</a:t>
            </a:r>
          </a:p>
          <a:p>
            <a:pPr algn="just">
              <a:buClr>
                <a:srgbClr val="0000FF"/>
              </a:buClr>
            </a:pPr>
            <a:r>
              <a:rPr lang="en-US" sz="2400" dirty="0">
                <a:solidFill>
                  <a:srgbClr val="7030A0"/>
                </a:solidFill>
                <a:latin typeface="Times New Roman" panose="02020603050405020304" pitchFamily="18" charset="0"/>
                <a:cs typeface="Times New Roman" panose="02020603050405020304" pitchFamily="18" charset="0"/>
              </a:rPr>
              <a:t>Graduates will demonstrate concern for society and environment.</a:t>
            </a:r>
          </a:p>
        </p:txBody>
      </p:sp>
    </p:spTree>
    <p:extLst>
      <p:ext uri="{BB962C8B-B14F-4D97-AF65-F5344CB8AC3E}">
        <p14:creationId xmlns:p14="http://schemas.microsoft.com/office/powerpoint/2010/main" xmlns="" val="1519960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06241" y="1325789"/>
            <a:ext cx="5699610" cy="3992831"/>
          </a:xfrm>
          <a:solidFill>
            <a:schemeClr val="bg1"/>
          </a:solidFill>
        </p:spPr>
        <p:txBody>
          <a:bodyPr>
            <a:noAutofit/>
          </a:bodyPr>
          <a:lstStyle/>
          <a:p>
            <a:pPr marL="895350" indent="-714375" algn="just">
              <a:lnSpc>
                <a:spcPct val="150000"/>
              </a:lnSpc>
              <a:spcBef>
                <a:spcPts val="0"/>
              </a:spcBef>
              <a:buNone/>
            </a:pPr>
            <a:r>
              <a:rPr lang="en-US" b="1" dirty="0">
                <a:solidFill>
                  <a:srgbClr val="FF3300"/>
                </a:solidFill>
                <a:latin typeface="Cambria" panose="02040503050406030204" pitchFamily="18" charset="0"/>
                <a:ea typeface="Cambria" panose="02040503050406030204" pitchFamily="18" charset="0"/>
              </a:rPr>
              <a:t>1.1.3. Process of Defining Vision, Mission and PEOs (10) </a:t>
            </a:r>
          </a:p>
          <a:p>
            <a:pPr marL="895350" indent="-714375" algn="just">
              <a:lnSpc>
                <a:spcPct val="150000"/>
              </a:lnSpc>
              <a:spcBef>
                <a:spcPts val="0"/>
              </a:spcBef>
              <a:buNone/>
            </a:pPr>
            <a:r>
              <a:rPr lang="en-US" sz="1400" dirty="0">
                <a:solidFill>
                  <a:schemeClr val="tx1"/>
                </a:solidFill>
                <a:latin typeface="Cambria" panose="02040503050406030204" pitchFamily="18" charset="0"/>
                <a:ea typeface="Cambria" panose="02040503050406030204" pitchFamily="18" charset="0"/>
              </a:rPr>
              <a:t>	</a:t>
            </a:r>
            <a:r>
              <a:rPr lang="en-US" sz="1600" i="1" dirty="0">
                <a:solidFill>
                  <a:schemeClr val="tx1"/>
                </a:solidFill>
                <a:latin typeface="Cambria" panose="02040503050406030204" pitchFamily="18" charset="0"/>
                <a:ea typeface="Cambria" panose="02040503050406030204" pitchFamily="18" charset="0"/>
              </a:rPr>
              <a:t>(Articulate the process involved in defining the Vision and Mission of the  department and PEOs of the program.)</a:t>
            </a:r>
          </a:p>
          <a:p>
            <a:pPr marL="895350" indent="-714375" algn="just">
              <a:lnSpc>
                <a:spcPct val="150000"/>
              </a:lnSpc>
              <a:spcBef>
                <a:spcPts val="0"/>
              </a:spcBef>
              <a:buNone/>
            </a:pPr>
            <a:endParaRPr lang="en-US" sz="1600" dirty="0">
              <a:solidFill>
                <a:schemeClr val="tx1"/>
              </a:solidFill>
              <a:latin typeface="Cambria" panose="02040503050406030204" pitchFamily="18" charset="0"/>
              <a:ea typeface="Cambria" panose="02040503050406030204" pitchFamily="18" charset="0"/>
            </a:endParaRPr>
          </a:p>
          <a:p>
            <a:pPr marL="895350" indent="-714375" algn="just">
              <a:lnSpc>
                <a:spcPct val="150000"/>
              </a:lnSpc>
              <a:spcBef>
                <a:spcPts val="0"/>
              </a:spcBef>
              <a:buNone/>
            </a:pPr>
            <a:r>
              <a:rPr lang="en-US" b="1" dirty="0">
                <a:solidFill>
                  <a:srgbClr val="FF3300"/>
                </a:solidFill>
                <a:latin typeface="Cambria" panose="02040503050406030204" pitchFamily="18" charset="0"/>
                <a:ea typeface="Cambria" panose="02040503050406030204" pitchFamily="18" charset="0"/>
              </a:rPr>
              <a:t>1.1.4. Dissemination of Vision, Mission and PEOs (05)</a:t>
            </a:r>
          </a:p>
          <a:p>
            <a:pPr marL="895350" indent="-714375" algn="just">
              <a:lnSpc>
                <a:spcPct val="150000"/>
              </a:lnSpc>
              <a:spcBef>
                <a:spcPts val="0"/>
              </a:spcBef>
              <a:buNone/>
            </a:pPr>
            <a:r>
              <a:rPr lang="en-US" sz="1400" dirty="0">
                <a:solidFill>
                  <a:schemeClr val="tx1"/>
                </a:solidFill>
                <a:latin typeface="Cambria" panose="02040503050406030204" pitchFamily="18" charset="0"/>
                <a:ea typeface="Cambria" panose="02040503050406030204" pitchFamily="18" charset="0"/>
              </a:rPr>
              <a:t>	</a:t>
            </a:r>
            <a:r>
              <a:rPr lang="en-US" sz="1600" i="1" dirty="0">
                <a:solidFill>
                  <a:schemeClr val="tx1"/>
                </a:solidFill>
                <a:latin typeface="Cambria" panose="02040503050406030204" pitchFamily="18" charset="0"/>
                <a:ea typeface="Cambria" panose="02040503050406030204" pitchFamily="18" charset="0"/>
              </a:rPr>
              <a:t>(Describe where (websites, curricula, posters etc.) the Vision, Mission and PEOs are published and detail the process which ensures awareness among internal and external stakeholders with effective process implementation</a:t>
            </a:r>
            <a:r>
              <a:rPr lang="en-US" sz="1600" dirty="0">
                <a:solidFill>
                  <a:schemeClr val="tx1"/>
                </a:solidFill>
                <a:latin typeface="Cambria" panose="02040503050406030204" pitchFamily="18" charset="0"/>
                <a:ea typeface="Cambria" panose="02040503050406030204" pitchFamily="18" charset="0"/>
              </a:rPr>
              <a:t>. 	</a:t>
            </a:r>
          </a:p>
        </p:txBody>
      </p:sp>
      <p:sp>
        <p:nvSpPr>
          <p:cNvPr id="9" name="Slide Number Placeholder 8">
            <a:extLst>
              <a:ext uri="{FF2B5EF4-FFF2-40B4-BE49-F238E27FC236}">
                <a16:creationId xmlns="" xmlns:a16="http://schemas.microsoft.com/office/drawing/2014/main" id="{B15F1837-D493-4CB7-B020-3551C4B4EB3C}"/>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21</a:t>
            </a:fld>
            <a:endParaRPr lang="en-IN"/>
          </a:p>
        </p:txBody>
      </p:sp>
      <p:cxnSp>
        <p:nvCxnSpPr>
          <p:cNvPr id="7" name="Straight Connector 6">
            <a:extLst>
              <a:ext uri="{FF2B5EF4-FFF2-40B4-BE49-F238E27FC236}">
                <a16:creationId xmlns="" xmlns:a16="http://schemas.microsoft.com/office/drawing/2014/main" id="{560E7CCD-C4C2-4BF5-B052-CEC70086A05C}"/>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8" name="TextBox 7">
            <a:extLst>
              <a:ext uri="{FF2B5EF4-FFF2-40B4-BE49-F238E27FC236}">
                <a16:creationId xmlns="" xmlns:a16="http://schemas.microsoft.com/office/drawing/2014/main" id="{1E6FB810-0FF7-4412-8A7C-4F55C176E37C}"/>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33036" y="2084087"/>
            <a:ext cx="3508235" cy="35681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9587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812881" y="1032663"/>
            <a:ext cx="8468277" cy="5234787"/>
          </a:xfrm>
          <a:solidFill>
            <a:schemeClr val="bg1"/>
          </a:solidFill>
        </p:spPr>
        <p:txBody>
          <a:bodyPr>
            <a:normAutofit/>
          </a:bodyPr>
          <a:lstStyle/>
          <a:p>
            <a:pPr marL="0" indent="0" algn="just">
              <a:spcBef>
                <a:spcPts val="0"/>
              </a:spcBef>
              <a:buNone/>
            </a:pPr>
            <a:endParaRPr lang="en-US" sz="1600" dirty="0">
              <a:solidFill>
                <a:schemeClr val="tx1"/>
              </a:solidFill>
              <a:latin typeface="Cambria" panose="02040503050406030204" pitchFamily="18" charset="0"/>
              <a:ea typeface="Cambria" panose="02040503050406030204" pitchFamily="18" charset="0"/>
            </a:endParaRPr>
          </a:p>
          <a:p>
            <a:pPr marL="0" indent="0" algn="just">
              <a:spcBef>
                <a:spcPts val="0"/>
              </a:spcBef>
              <a:buNone/>
            </a:pPr>
            <a:endParaRPr lang="en-US" sz="1600" dirty="0">
              <a:solidFill>
                <a:schemeClr val="tx1"/>
              </a:solidFill>
              <a:latin typeface="Cambria" panose="02040503050406030204" pitchFamily="18" charset="0"/>
              <a:ea typeface="Cambria" panose="02040503050406030204" pitchFamily="18" charset="0"/>
            </a:endParaRPr>
          </a:p>
          <a:p>
            <a:pPr marL="0" indent="0" algn="just">
              <a:buNone/>
            </a:pPr>
            <a:endParaRPr lang="en-US" sz="1600" dirty="0">
              <a:solidFill>
                <a:schemeClr val="tx1"/>
              </a:solidFill>
              <a:latin typeface="Cambria" panose="02040503050406030204" pitchFamily="18" charset="0"/>
              <a:ea typeface="Cambria" panose="02040503050406030204" pitchFamily="18" charset="0"/>
            </a:endParaRPr>
          </a:p>
          <a:p>
            <a:pPr marL="0" indent="0" algn="ctr">
              <a:buNone/>
            </a:pPr>
            <a:endParaRPr lang="en-US" sz="1800" dirty="0">
              <a:latin typeface="Cambria" panose="02040503050406030204" pitchFamily="18" charset="0"/>
              <a:ea typeface="Cambria" panose="02040503050406030204" pitchFamily="18" charset="0"/>
            </a:endParaRPr>
          </a:p>
          <a:p>
            <a:pPr marL="0" indent="0" algn="ctr">
              <a:buNone/>
            </a:pPr>
            <a:endParaRPr lang="en-US" sz="1100" dirty="0">
              <a:solidFill>
                <a:srgbClr val="00B050"/>
              </a:solidFill>
              <a:latin typeface="Cambria" panose="02040503050406030204" pitchFamily="18" charset="0"/>
              <a:ea typeface="Cambria" panose="02040503050406030204" pitchFamily="18" charset="0"/>
            </a:endParaRPr>
          </a:p>
          <a:p>
            <a:pPr marL="0" indent="0" algn="ctr">
              <a:buNone/>
            </a:pPr>
            <a:r>
              <a:rPr lang="en-US" dirty="0">
                <a:solidFill>
                  <a:srgbClr val="00B050"/>
                </a:solidFill>
                <a:latin typeface="Cambria" panose="02040503050406030204" pitchFamily="18" charset="0"/>
                <a:ea typeface="Cambria" panose="02040503050406030204" pitchFamily="18" charset="0"/>
              </a:rPr>
              <a:t>Table No.1.1.5.1: Mapping of PEOs with mission</a:t>
            </a:r>
          </a:p>
          <a:p>
            <a:pPr marL="0" indent="0" algn="just">
              <a:buNone/>
            </a:pPr>
            <a:endParaRPr lang="en-IN" sz="2200" dirty="0">
              <a:latin typeface="Cambria" panose="02040503050406030204" pitchFamily="18" charset="0"/>
              <a:ea typeface="Cambria" panose="02040503050406030204" pitchFamily="18" charset="0"/>
            </a:endParaRPr>
          </a:p>
        </p:txBody>
      </p:sp>
      <p:sp>
        <p:nvSpPr>
          <p:cNvPr id="4" name="TextBox 3">
            <a:extLst>
              <a:ext uri="{FF2B5EF4-FFF2-40B4-BE49-F238E27FC236}">
                <a16:creationId xmlns="" xmlns:a16="http://schemas.microsoft.com/office/drawing/2014/main" id="{DFA60A9C-1812-47F8-B955-36ACD0F34E20}"/>
              </a:ext>
            </a:extLst>
          </p:cNvPr>
          <p:cNvSpPr txBox="1"/>
          <p:nvPr/>
        </p:nvSpPr>
        <p:spPr>
          <a:xfrm>
            <a:off x="640080" y="999925"/>
            <a:ext cx="8641079" cy="1333635"/>
          </a:xfrm>
          <a:prstGeom prst="rect">
            <a:avLst/>
          </a:prstGeom>
          <a:noFill/>
        </p:spPr>
        <p:txBody>
          <a:bodyPr wrap="square">
            <a:spAutoFit/>
          </a:bodyPr>
          <a:lstStyle/>
          <a:p>
            <a:pPr marL="895350" indent="-714375">
              <a:lnSpc>
                <a:spcPct val="150000"/>
              </a:lnSpc>
            </a:pPr>
            <a:r>
              <a:rPr lang="en-US" sz="2000" b="1" dirty="0">
                <a:solidFill>
                  <a:srgbClr val="FF3300"/>
                </a:solidFill>
                <a:latin typeface="Cambria" panose="02040503050406030204" pitchFamily="18" charset="0"/>
                <a:ea typeface="Cambria" panose="02040503050406030204" pitchFamily="18" charset="0"/>
              </a:rPr>
              <a:t>1.1.5. 	Mapping of PEOs with Mission (10) </a:t>
            </a:r>
          </a:p>
          <a:p>
            <a:pPr marL="896938" algn="just">
              <a:lnSpc>
                <a:spcPct val="150000"/>
              </a:lnSpc>
            </a:pPr>
            <a:r>
              <a:rPr lang="en-US" dirty="0">
                <a:latin typeface="Cambria" panose="02040503050406030204" pitchFamily="18" charset="0"/>
                <a:ea typeface="Cambria" panose="02040503050406030204" pitchFamily="18" charset="0"/>
              </a:rPr>
              <a:t>(Generate a Mission of the Department–PEOs matrix with justification and rationale of the mapping.) </a:t>
            </a:r>
          </a:p>
        </p:txBody>
      </p:sp>
      <p:graphicFrame>
        <p:nvGraphicFramePr>
          <p:cNvPr id="5" name="Table 6">
            <a:extLst>
              <a:ext uri="{FF2B5EF4-FFF2-40B4-BE49-F238E27FC236}">
                <a16:creationId xmlns="" xmlns:a16="http://schemas.microsoft.com/office/drawing/2014/main" id="{2434114E-DFA3-49F9-9856-E7461E304C76}"/>
              </a:ext>
            </a:extLst>
          </p:cNvPr>
          <p:cNvGraphicFramePr>
            <a:graphicFrameLocks noGrp="1"/>
          </p:cNvGraphicFramePr>
          <p:nvPr>
            <p:extLst>
              <p:ext uri="{D42A27DB-BD31-4B8C-83A1-F6EECF244321}">
                <p14:modId xmlns:p14="http://schemas.microsoft.com/office/powerpoint/2010/main" xmlns="" val="2284164917"/>
              </p:ext>
            </p:extLst>
          </p:nvPr>
        </p:nvGraphicFramePr>
        <p:xfrm>
          <a:off x="1480481" y="3091112"/>
          <a:ext cx="6465039" cy="1447800"/>
        </p:xfrm>
        <a:graphic>
          <a:graphicData uri="http://schemas.openxmlformats.org/drawingml/2006/table">
            <a:tbl>
              <a:tblPr firstRow="1" bandRow="1">
                <a:tableStyleId>{5940675A-B579-460E-94D1-54222C63F5DA}</a:tableStyleId>
              </a:tblPr>
              <a:tblGrid>
                <a:gridCol w="1789923">
                  <a:extLst>
                    <a:ext uri="{9D8B030D-6E8A-4147-A177-3AD203B41FA5}">
                      <a16:colId xmlns="" xmlns:a16="http://schemas.microsoft.com/office/drawing/2014/main" val="817954732"/>
                    </a:ext>
                  </a:extLst>
                </a:gridCol>
                <a:gridCol w="1168779">
                  <a:extLst>
                    <a:ext uri="{9D8B030D-6E8A-4147-A177-3AD203B41FA5}">
                      <a16:colId xmlns="" xmlns:a16="http://schemas.microsoft.com/office/drawing/2014/main" val="1748321901"/>
                    </a:ext>
                  </a:extLst>
                </a:gridCol>
                <a:gridCol w="1168779">
                  <a:extLst>
                    <a:ext uri="{9D8B030D-6E8A-4147-A177-3AD203B41FA5}">
                      <a16:colId xmlns="" xmlns:a16="http://schemas.microsoft.com/office/drawing/2014/main" val="106651202"/>
                    </a:ext>
                  </a:extLst>
                </a:gridCol>
                <a:gridCol w="1168779">
                  <a:extLst>
                    <a:ext uri="{9D8B030D-6E8A-4147-A177-3AD203B41FA5}">
                      <a16:colId xmlns="" xmlns:a16="http://schemas.microsoft.com/office/drawing/2014/main" val="3934997378"/>
                    </a:ext>
                  </a:extLst>
                </a:gridCol>
                <a:gridCol w="1168779">
                  <a:extLst>
                    <a:ext uri="{9D8B030D-6E8A-4147-A177-3AD203B41FA5}">
                      <a16:colId xmlns="" xmlns:a16="http://schemas.microsoft.com/office/drawing/2014/main" val="1252902264"/>
                    </a:ext>
                  </a:extLst>
                </a:gridCol>
              </a:tblGrid>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u="none" strike="noStrike" kern="1200" baseline="0" dirty="0">
                          <a:solidFill>
                            <a:schemeClr val="tx1"/>
                          </a:solidFill>
                          <a:latin typeface="Cambria" panose="02040503050406030204" pitchFamily="18" charset="0"/>
                          <a:ea typeface="Cambria" panose="02040503050406030204" pitchFamily="18" charset="0"/>
                        </a:rPr>
                        <a:t>PEO Statements</a:t>
                      </a:r>
                      <a:endParaRPr lang="en-US"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ctr"/>
                      <a:r>
                        <a:rPr lang="en-US" sz="1600" b="1" u="none" strike="noStrike" kern="1200" baseline="0" dirty="0">
                          <a:solidFill>
                            <a:schemeClr val="tx1"/>
                          </a:solidFill>
                          <a:latin typeface="Cambria" panose="02040503050406030204" pitchFamily="18" charset="0"/>
                          <a:ea typeface="Cambria" panose="02040503050406030204" pitchFamily="18" charset="0"/>
                        </a:rPr>
                        <a:t>M</a:t>
                      </a:r>
                      <a:r>
                        <a:rPr lang="en-US" sz="1600" b="1" u="none" strike="noStrike" kern="1200" baseline="-25000" dirty="0">
                          <a:solidFill>
                            <a:schemeClr val="tx1"/>
                          </a:solidFill>
                          <a:latin typeface="Cambria" panose="02040503050406030204" pitchFamily="18" charset="0"/>
                          <a:ea typeface="Cambria" panose="02040503050406030204" pitchFamily="18" charset="0"/>
                        </a:rPr>
                        <a:t>1</a:t>
                      </a:r>
                      <a:r>
                        <a:rPr lang="en-US" sz="1600" b="1" u="none" strike="noStrike" kern="1200" baseline="0" dirty="0">
                          <a:solidFill>
                            <a:schemeClr val="tx1"/>
                          </a:solidFill>
                          <a:latin typeface="Cambria" panose="02040503050406030204" pitchFamily="18" charset="0"/>
                          <a:ea typeface="Cambria" panose="02040503050406030204" pitchFamily="18" charset="0"/>
                        </a:rPr>
                        <a:t> </a:t>
                      </a:r>
                      <a:endParaRPr lang="en-IN" sz="1600" dirty="0">
                        <a:latin typeface="Cambria" panose="02040503050406030204" pitchFamily="18" charset="0"/>
                        <a:ea typeface="Cambria" panose="02040503050406030204" pitchFamily="18" charset="0"/>
                      </a:endParaRPr>
                    </a:p>
                  </a:txBody>
                  <a:tcPr/>
                </a:tc>
                <a:tc>
                  <a:txBody>
                    <a:bodyPr/>
                    <a:lstStyle/>
                    <a:p>
                      <a:pPr algn="ctr"/>
                      <a:r>
                        <a:rPr lang="en-US" sz="1600" b="1" u="none" strike="noStrike" kern="1200" baseline="0" dirty="0">
                          <a:solidFill>
                            <a:schemeClr val="tx1"/>
                          </a:solidFill>
                          <a:latin typeface="Cambria" panose="02040503050406030204" pitchFamily="18" charset="0"/>
                          <a:ea typeface="Cambria" panose="02040503050406030204" pitchFamily="18" charset="0"/>
                        </a:rPr>
                        <a:t>M</a:t>
                      </a:r>
                      <a:r>
                        <a:rPr lang="en-US" sz="1600" b="1" u="none" strike="noStrike" kern="1200" baseline="-25000" dirty="0">
                          <a:solidFill>
                            <a:schemeClr val="tx1"/>
                          </a:solidFill>
                          <a:latin typeface="Cambria" panose="02040503050406030204" pitchFamily="18" charset="0"/>
                          <a:ea typeface="Cambria" panose="02040503050406030204" pitchFamily="18" charset="0"/>
                        </a:rPr>
                        <a:t>2</a:t>
                      </a:r>
                      <a:endParaRPr lang="en-IN" sz="1600" baseline="-25000" dirty="0">
                        <a:latin typeface="Cambria" panose="02040503050406030204" pitchFamily="18" charset="0"/>
                        <a:ea typeface="Cambria" panose="02040503050406030204" pitchFamily="18" charset="0"/>
                      </a:endParaRPr>
                    </a:p>
                  </a:txBody>
                  <a:tcPr/>
                </a:tc>
                <a:tc>
                  <a:txBody>
                    <a:bodyPr/>
                    <a:lstStyle/>
                    <a:p>
                      <a:pPr algn="ctr"/>
                      <a:r>
                        <a:rPr lang="en-US" sz="1600" b="1" u="none" strike="noStrike" kern="1200" baseline="0" dirty="0">
                          <a:solidFill>
                            <a:schemeClr val="tx1"/>
                          </a:solidFill>
                          <a:latin typeface="Cambria" panose="02040503050406030204" pitchFamily="18" charset="0"/>
                          <a:ea typeface="Cambria" panose="02040503050406030204" pitchFamily="18" charset="0"/>
                        </a:rPr>
                        <a:t>….</a:t>
                      </a:r>
                      <a:endParaRPr lang="en-IN" sz="1600" dirty="0">
                        <a:latin typeface="Cambria" panose="02040503050406030204" pitchFamily="18" charset="0"/>
                        <a:ea typeface="Cambria" panose="02040503050406030204" pitchFamily="18" charset="0"/>
                      </a:endParaRPr>
                    </a:p>
                  </a:txBody>
                  <a:tcPr/>
                </a:tc>
                <a:tc>
                  <a:txBody>
                    <a:bodyPr/>
                    <a:lstStyle/>
                    <a:p>
                      <a:pPr algn="ctr"/>
                      <a:r>
                        <a:rPr lang="en-US" sz="1600" b="1" u="none" strike="noStrike" kern="1200" baseline="0" dirty="0">
                          <a:solidFill>
                            <a:schemeClr val="tx1"/>
                          </a:solidFill>
                          <a:latin typeface="Cambria" panose="02040503050406030204" pitchFamily="18" charset="0"/>
                          <a:ea typeface="Cambria" panose="02040503050406030204" pitchFamily="18" charset="0"/>
                        </a:rPr>
                        <a:t>M</a:t>
                      </a:r>
                      <a:r>
                        <a:rPr lang="en-US" sz="1600" b="1" u="none" strike="noStrike" kern="1200" baseline="-25000" dirty="0">
                          <a:solidFill>
                            <a:schemeClr val="tx1"/>
                          </a:solidFill>
                          <a:latin typeface="Cambria" panose="02040503050406030204" pitchFamily="18" charset="0"/>
                          <a:ea typeface="Cambria" panose="02040503050406030204" pitchFamily="18" charset="0"/>
                        </a:rPr>
                        <a:t>n</a:t>
                      </a:r>
                      <a:endParaRPr lang="en-IN" sz="1600" baseline="-250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991360671"/>
                  </a:ext>
                </a:extLst>
              </a:tr>
              <a:tr h="370840">
                <a:tc>
                  <a:txBody>
                    <a:bodyPr/>
                    <a:lstStyle/>
                    <a:p>
                      <a:pPr algn="l"/>
                      <a:r>
                        <a:rPr lang="en-IN" sz="1600" b="0" u="none" strike="noStrike" baseline="0" dirty="0">
                          <a:latin typeface="Cambria" panose="02040503050406030204" pitchFamily="18" charset="0"/>
                          <a:ea typeface="Cambria" panose="02040503050406030204" pitchFamily="18" charset="0"/>
                        </a:rPr>
                        <a:t>PEO1: </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533372473"/>
                  </a:ext>
                </a:extLst>
              </a:tr>
              <a:tr h="370840">
                <a:tc>
                  <a:txBody>
                    <a:bodyPr/>
                    <a:lstStyle/>
                    <a:p>
                      <a:pPr algn="l"/>
                      <a:r>
                        <a:rPr lang="en-IN" sz="1600" b="0" u="none" strike="noStrike" baseline="0" dirty="0">
                          <a:latin typeface="Cambria" panose="02040503050406030204" pitchFamily="18" charset="0"/>
                          <a:ea typeface="Cambria" panose="02040503050406030204" pitchFamily="18" charset="0"/>
                        </a:rPr>
                        <a:t>PEO2: </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905100298"/>
                  </a:ext>
                </a:extLst>
              </a:tr>
              <a:tr h="370840">
                <a:tc>
                  <a:txBody>
                    <a:bodyPr/>
                    <a:lstStyle/>
                    <a:p>
                      <a:pPr algn="l"/>
                      <a:r>
                        <a:rPr lang="en-IN" sz="1600" b="0" u="none" strike="noStrike" baseline="0" dirty="0">
                          <a:latin typeface="Cambria" panose="02040503050406030204" pitchFamily="18" charset="0"/>
                          <a:ea typeface="Cambria" panose="02040503050406030204" pitchFamily="18" charset="0"/>
                        </a:rPr>
                        <a:t>PEON: </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749612719"/>
                  </a:ext>
                </a:extLst>
              </a:tr>
            </a:tbl>
          </a:graphicData>
        </a:graphic>
      </p:graphicFrame>
      <p:sp>
        <p:nvSpPr>
          <p:cNvPr id="8" name="TextBox 7">
            <a:extLst>
              <a:ext uri="{FF2B5EF4-FFF2-40B4-BE49-F238E27FC236}">
                <a16:creationId xmlns="" xmlns:a16="http://schemas.microsoft.com/office/drawing/2014/main" id="{7EF8CEF4-B2E5-48BF-9F55-69B614D89E99}"/>
              </a:ext>
            </a:extLst>
          </p:cNvPr>
          <p:cNvSpPr txBox="1"/>
          <p:nvPr/>
        </p:nvSpPr>
        <p:spPr>
          <a:xfrm>
            <a:off x="640080" y="4778477"/>
            <a:ext cx="8641079" cy="1031564"/>
          </a:xfrm>
          <a:prstGeom prst="rect">
            <a:avLst/>
          </a:prstGeom>
          <a:noFill/>
        </p:spPr>
        <p:txBody>
          <a:bodyPr wrap="square">
            <a:spAutoFit/>
          </a:bodyPr>
          <a:lstStyle/>
          <a:p>
            <a:pPr marL="1073150" indent="-712788" algn="just"/>
            <a:r>
              <a:rPr lang="en-US" sz="1600" b="1" i="0" u="none" strike="noStrike" baseline="0" dirty="0">
                <a:latin typeface="Cambria" panose="02040503050406030204" pitchFamily="18" charset="0"/>
                <a:ea typeface="Cambria" panose="02040503050406030204" pitchFamily="18" charset="0"/>
              </a:rPr>
              <a:t>Note: </a:t>
            </a:r>
          </a:p>
          <a:p>
            <a:pPr marL="1073150" indent="-712788" algn="just">
              <a:lnSpc>
                <a:spcPct val="150000"/>
              </a:lnSpc>
            </a:pPr>
            <a:r>
              <a:rPr lang="en-US" sz="1600" b="0" i="0" u="none" strike="noStrike" baseline="0" dirty="0">
                <a:latin typeface="Cambria" panose="02040503050406030204" pitchFamily="18" charset="0"/>
                <a:ea typeface="Cambria" panose="02040503050406030204" pitchFamily="18" charset="0"/>
              </a:rPr>
              <a:t>❖ 	M</a:t>
            </a:r>
            <a:r>
              <a:rPr lang="en-US" sz="1600" b="0" i="0" u="none" strike="noStrike" baseline="-25000" dirty="0">
                <a:latin typeface="Cambria" panose="02040503050406030204" pitchFamily="18" charset="0"/>
                <a:ea typeface="Cambria" panose="02040503050406030204" pitchFamily="18" charset="0"/>
              </a:rPr>
              <a:t>1</a:t>
            </a:r>
            <a:r>
              <a:rPr lang="en-US" sz="1600" b="0" i="0" u="none" strike="noStrike" baseline="0" dirty="0">
                <a:latin typeface="Cambria" panose="02040503050406030204" pitchFamily="18" charset="0"/>
                <a:ea typeface="Cambria" panose="02040503050406030204" pitchFamily="18" charset="0"/>
              </a:rPr>
              <a:t>, M</a:t>
            </a:r>
            <a:r>
              <a:rPr lang="en-US" sz="1600" b="0" i="0" u="none" strike="noStrike" baseline="-25000" dirty="0">
                <a:latin typeface="Cambria" panose="02040503050406030204" pitchFamily="18" charset="0"/>
                <a:ea typeface="Cambria" panose="02040503050406030204" pitchFamily="18" charset="0"/>
              </a:rPr>
              <a:t>2</a:t>
            </a:r>
            <a:r>
              <a:rPr lang="en-US" sz="1600" b="0" i="0" u="none" strike="noStrike" baseline="0" dirty="0">
                <a:latin typeface="Cambria" panose="02040503050406030204" pitchFamily="18" charset="0"/>
                <a:ea typeface="Cambria" panose="02040503050406030204" pitchFamily="18" charset="0"/>
              </a:rPr>
              <a:t>. . . M</a:t>
            </a:r>
            <a:r>
              <a:rPr lang="en-US" sz="1600" b="0" i="0" u="none" strike="noStrike" baseline="-25000" dirty="0">
                <a:latin typeface="Cambria" panose="02040503050406030204" pitchFamily="18" charset="0"/>
                <a:ea typeface="Cambria" panose="02040503050406030204" pitchFamily="18" charset="0"/>
              </a:rPr>
              <a:t>n</a:t>
            </a:r>
            <a:r>
              <a:rPr lang="en-US" sz="1600" b="0" i="0" u="none" strike="noStrike" baseline="0" dirty="0">
                <a:latin typeface="Cambria" panose="02040503050406030204" pitchFamily="18" charset="0"/>
                <a:ea typeface="Cambria" panose="02040503050406030204" pitchFamily="18" charset="0"/>
              </a:rPr>
              <a:t> are distinct elements of mission statement. Enter correlation levels as Low (1), Medium (2) and High (3). If there is no correlation, put “-”</a:t>
            </a:r>
          </a:p>
        </p:txBody>
      </p:sp>
      <p:sp>
        <p:nvSpPr>
          <p:cNvPr id="11" name="Slide Number Placeholder 10">
            <a:extLst>
              <a:ext uri="{FF2B5EF4-FFF2-40B4-BE49-F238E27FC236}">
                <a16:creationId xmlns="" xmlns:a16="http://schemas.microsoft.com/office/drawing/2014/main" id="{8F06CFE8-4113-4F00-BEA7-3A74F1C59CB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22</a:t>
            </a:fld>
            <a:endParaRPr lang="en-IN"/>
          </a:p>
        </p:txBody>
      </p:sp>
      <p:cxnSp>
        <p:nvCxnSpPr>
          <p:cNvPr id="9" name="Straight Connector 8">
            <a:extLst>
              <a:ext uri="{FF2B5EF4-FFF2-40B4-BE49-F238E27FC236}">
                <a16:creationId xmlns="" xmlns:a16="http://schemas.microsoft.com/office/drawing/2014/main" id="{33E2DDD0-7EA7-4668-863F-058B98856668}"/>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2" name="TextBox 11">
            <a:extLst>
              <a:ext uri="{FF2B5EF4-FFF2-40B4-BE49-F238E27FC236}">
                <a16:creationId xmlns="" xmlns:a16="http://schemas.microsoft.com/office/drawing/2014/main" id="{82D13680-B27D-437A-9597-2D9766AACA0C}"/>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2503269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9680" y="109379"/>
            <a:ext cx="4693920" cy="2092881"/>
          </a:xfrm>
          <a:prstGeom prst="rect">
            <a:avLst/>
          </a:prstGeom>
        </p:spPr>
        <p:txBody>
          <a:bodyPr wrap="square">
            <a:spAutoFit/>
          </a:bodyPr>
          <a:lstStyle/>
          <a:p>
            <a:r>
              <a:rPr lang="en-IN" dirty="0">
                <a:solidFill>
                  <a:srgbClr val="0000CC"/>
                </a:solidFill>
              </a:rPr>
              <a:t>Mission of the Department</a:t>
            </a:r>
            <a:r>
              <a:rPr lang="en-IN" dirty="0"/>
              <a:t>:</a:t>
            </a:r>
          </a:p>
          <a:p>
            <a:pPr marL="285750" indent="-285750">
              <a:buFont typeface="Arial" panose="020B0604020202020204" pitchFamily="34" charset="0"/>
              <a:buChar char="•"/>
            </a:pPr>
            <a:r>
              <a:rPr lang="en-IN" sz="1600" dirty="0">
                <a:solidFill>
                  <a:srgbClr val="FF0000"/>
                </a:solidFill>
                <a:latin typeface="Times New Roman" panose="02020603050405020304" pitchFamily="18" charset="0"/>
                <a:cs typeface="Times New Roman" panose="02020603050405020304" pitchFamily="18" charset="0"/>
              </a:rPr>
              <a:t>M1</a:t>
            </a:r>
            <a:r>
              <a:rPr lang="en-IN" sz="1600" dirty="0">
                <a:latin typeface="Times New Roman" panose="02020603050405020304" pitchFamily="18" charset="0"/>
                <a:cs typeface="Times New Roman" panose="02020603050405020304" pitchFamily="18" charset="0"/>
              </a:rPr>
              <a:t>: Make competent Civil Engineers with high level of professional, moral and ethical values  </a:t>
            </a:r>
          </a:p>
          <a:p>
            <a:pPr marL="285750" indent="-285750">
              <a:buFont typeface="Arial" panose="020B0604020202020204" pitchFamily="34" charset="0"/>
              <a:buChar char="•"/>
            </a:pPr>
            <a:r>
              <a:rPr lang="en-IN" sz="1600" dirty="0">
                <a:solidFill>
                  <a:srgbClr val="FF0000"/>
                </a:solidFill>
                <a:latin typeface="Times New Roman" panose="02020603050405020304" pitchFamily="18" charset="0"/>
                <a:cs typeface="Times New Roman" panose="02020603050405020304" pitchFamily="18" charset="0"/>
              </a:rPr>
              <a:t>M2</a:t>
            </a:r>
            <a:r>
              <a:rPr lang="en-IN" sz="1600" dirty="0">
                <a:latin typeface="Times New Roman" panose="02020603050405020304" pitchFamily="18" charset="0"/>
                <a:cs typeface="Times New Roman" panose="02020603050405020304" pitchFamily="18" charset="0"/>
              </a:rPr>
              <a:t>:Impart highest standards in theoretical as well as practical knowledge and skill set</a:t>
            </a:r>
          </a:p>
          <a:p>
            <a:pPr marL="285750" indent="-285750">
              <a:buFont typeface="Arial" panose="020B0604020202020204" pitchFamily="34" charset="0"/>
              <a:buChar char="•"/>
            </a:pPr>
            <a:r>
              <a:rPr lang="en-IN" sz="1600" dirty="0">
                <a:solidFill>
                  <a:srgbClr val="FF0000"/>
                </a:solidFill>
                <a:latin typeface="Times New Roman" panose="02020603050405020304" pitchFamily="18" charset="0"/>
                <a:cs typeface="Times New Roman" panose="02020603050405020304" pitchFamily="18" charset="0"/>
              </a:rPr>
              <a:t>M3</a:t>
            </a:r>
            <a:r>
              <a:rPr lang="en-IN" sz="1600" dirty="0">
                <a:latin typeface="Times New Roman" panose="02020603050405020304" pitchFamily="18" charset="0"/>
                <a:cs typeface="Times New Roman" panose="02020603050405020304" pitchFamily="18" charset="0"/>
              </a:rPr>
              <a:t>:Establish </a:t>
            </a:r>
            <a:r>
              <a:rPr lang="en-IN" sz="1600" dirty="0" err="1">
                <a:latin typeface="Times New Roman" panose="02020603050405020304" pitchFamily="18" charset="0"/>
                <a:cs typeface="Times New Roman" panose="02020603050405020304" pitchFamily="18" charset="0"/>
              </a:rPr>
              <a:t>Center</a:t>
            </a:r>
            <a:r>
              <a:rPr lang="en-IN" sz="1600" dirty="0">
                <a:latin typeface="Times New Roman" panose="02020603050405020304" pitchFamily="18" charset="0"/>
                <a:cs typeface="Times New Roman" panose="02020603050405020304" pitchFamily="18" charset="0"/>
              </a:rPr>
              <a:t> of Excellence in major areas of Civil Engineering to respond to the current and future needs of the industry</a:t>
            </a:r>
          </a:p>
        </p:txBody>
      </p:sp>
      <p:sp>
        <p:nvSpPr>
          <p:cNvPr id="4" name="Rectangle 3"/>
          <p:cNvSpPr/>
          <p:nvPr/>
        </p:nvSpPr>
        <p:spPr>
          <a:xfrm>
            <a:off x="5562600" y="1366897"/>
            <a:ext cx="4343400" cy="2062103"/>
          </a:xfrm>
          <a:prstGeom prst="rect">
            <a:avLst/>
          </a:prstGeom>
        </p:spPr>
        <p:txBody>
          <a:bodyPr wrap="square">
            <a:spAutoFit/>
          </a:bodyPr>
          <a:lstStyle/>
          <a:p>
            <a:pPr marL="285750" indent="-285750">
              <a:buFont typeface="Arial" panose="020B0604020202020204" pitchFamily="34" charset="0"/>
              <a:buChar char="•"/>
            </a:pPr>
            <a:r>
              <a:rPr lang="en-IN" sz="1600" dirty="0">
                <a:solidFill>
                  <a:srgbClr val="FF0000"/>
                </a:solidFill>
                <a:latin typeface="Times New Roman" panose="02020603050405020304" pitchFamily="18" charset="0"/>
                <a:cs typeface="Times New Roman" panose="02020603050405020304" pitchFamily="18" charset="0"/>
              </a:rPr>
              <a:t>PEO1</a:t>
            </a:r>
            <a:r>
              <a:rPr lang="en-IN" sz="1600" dirty="0">
                <a:latin typeface="Times New Roman" panose="02020603050405020304" pitchFamily="18" charset="0"/>
                <a:cs typeface="Times New Roman" panose="02020603050405020304" pitchFamily="18" charset="0"/>
              </a:rPr>
              <a:t>: Graduates will have successful career in the field of Civil Engineering </a:t>
            </a:r>
          </a:p>
          <a:p>
            <a:pPr marL="285750"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 </a:t>
            </a:r>
            <a:r>
              <a:rPr lang="en-IN" sz="1600" dirty="0">
                <a:solidFill>
                  <a:srgbClr val="FF0000"/>
                </a:solidFill>
                <a:latin typeface="Times New Roman" panose="02020603050405020304" pitchFamily="18" charset="0"/>
                <a:cs typeface="Times New Roman" panose="02020603050405020304" pitchFamily="18" charset="0"/>
              </a:rPr>
              <a:t>PEO2</a:t>
            </a:r>
            <a:r>
              <a:rPr lang="en-IN" sz="1600" dirty="0">
                <a:latin typeface="Times New Roman" panose="02020603050405020304" pitchFamily="18" charset="0"/>
                <a:cs typeface="Times New Roman" panose="02020603050405020304" pitchFamily="18" charset="0"/>
              </a:rPr>
              <a:t>: Graduates will respond to growing demands of society through professional and ethical practices </a:t>
            </a:r>
          </a:p>
          <a:p>
            <a:pPr marL="285750" indent="-285750">
              <a:buFont typeface="Arial" panose="020B0604020202020204" pitchFamily="34" charset="0"/>
              <a:buChar char="•"/>
            </a:pPr>
            <a:r>
              <a:rPr lang="en-IN" sz="1600" dirty="0">
                <a:solidFill>
                  <a:srgbClr val="FF0000"/>
                </a:solidFill>
                <a:latin typeface="Times New Roman" panose="02020603050405020304" pitchFamily="18" charset="0"/>
                <a:cs typeface="Times New Roman" panose="02020603050405020304" pitchFamily="18" charset="0"/>
              </a:rPr>
              <a:t>PEO3</a:t>
            </a:r>
            <a:r>
              <a:rPr lang="en-IN" sz="1600" dirty="0">
                <a:latin typeface="Times New Roman" panose="02020603050405020304" pitchFamily="18" charset="0"/>
                <a:cs typeface="Times New Roman" panose="02020603050405020304" pitchFamily="18" charset="0"/>
              </a:rPr>
              <a:t>: Graduates will pursue lifelong learning including higher studies in the field of Civil Engineering </a:t>
            </a:r>
          </a:p>
        </p:txBody>
      </p:sp>
      <p:graphicFrame>
        <p:nvGraphicFramePr>
          <p:cNvPr id="5" name="Table 4"/>
          <p:cNvGraphicFramePr>
            <a:graphicFrameLocks noGrp="1"/>
          </p:cNvGraphicFramePr>
          <p:nvPr/>
        </p:nvGraphicFramePr>
        <p:xfrm>
          <a:off x="807523" y="4419601"/>
          <a:ext cx="8520629" cy="1828800"/>
        </p:xfrm>
        <a:graphic>
          <a:graphicData uri="http://schemas.openxmlformats.org/drawingml/2006/table">
            <a:tbl>
              <a:tblPr firstRow="1" firstCol="1" bandRow="1">
                <a:tableStyleId>{5940675A-B579-460E-94D1-54222C63F5DA}</a:tableStyleId>
              </a:tblPr>
              <a:tblGrid>
                <a:gridCol w="1985389">
                  <a:extLst>
                    <a:ext uri="{9D8B030D-6E8A-4147-A177-3AD203B41FA5}">
                      <a16:colId xmlns="" xmlns:a16="http://schemas.microsoft.com/office/drawing/2014/main" val="20000"/>
                    </a:ext>
                  </a:extLst>
                </a:gridCol>
                <a:gridCol w="1633810">
                  <a:extLst>
                    <a:ext uri="{9D8B030D-6E8A-4147-A177-3AD203B41FA5}">
                      <a16:colId xmlns="" xmlns:a16="http://schemas.microsoft.com/office/drawing/2014/main" val="20001"/>
                    </a:ext>
                  </a:extLst>
                </a:gridCol>
                <a:gridCol w="1633810">
                  <a:extLst>
                    <a:ext uri="{9D8B030D-6E8A-4147-A177-3AD203B41FA5}">
                      <a16:colId xmlns="" xmlns:a16="http://schemas.microsoft.com/office/drawing/2014/main" val="20002"/>
                    </a:ext>
                  </a:extLst>
                </a:gridCol>
                <a:gridCol w="1633810">
                  <a:extLst>
                    <a:ext uri="{9D8B030D-6E8A-4147-A177-3AD203B41FA5}">
                      <a16:colId xmlns="" xmlns:a16="http://schemas.microsoft.com/office/drawing/2014/main" val="20003"/>
                    </a:ext>
                  </a:extLst>
                </a:gridCol>
                <a:gridCol w="1633810">
                  <a:extLst>
                    <a:ext uri="{9D8B030D-6E8A-4147-A177-3AD203B41FA5}">
                      <a16:colId xmlns="" xmlns:a16="http://schemas.microsoft.com/office/drawing/2014/main" val="20004"/>
                    </a:ext>
                  </a:extLst>
                </a:gridCol>
              </a:tblGrid>
              <a:tr h="636680">
                <a:tc>
                  <a:txBody>
                    <a:bodyPr/>
                    <a:lstStyle/>
                    <a:p>
                      <a:pPr marL="0" marR="0" algn="ctr">
                        <a:lnSpc>
                          <a:spcPct val="100000"/>
                        </a:lnSpc>
                        <a:spcBef>
                          <a:spcPts val="600"/>
                        </a:spcBef>
                        <a:spcAft>
                          <a:spcPts val="600"/>
                        </a:spcAft>
                      </a:pPr>
                      <a:r>
                        <a:rPr lang="en-US" sz="1800" b="1" kern="1200" dirty="0">
                          <a:solidFill>
                            <a:schemeClr val="tx1"/>
                          </a:solidFill>
                          <a:latin typeface="Times New Roman" panose="02020603050405020304" pitchFamily="18" charset="0"/>
                          <a:ea typeface="+mn-ea"/>
                          <a:cs typeface="Times New Roman" panose="02020603050405020304" pitchFamily="18" charset="0"/>
                        </a:rPr>
                        <a:t>PEO Statements</a:t>
                      </a:r>
                    </a:p>
                  </a:txBody>
                  <a:tcPr marL="74295" marR="74295" marT="0" marB="0" anchor="ctr"/>
                </a:tc>
                <a:tc>
                  <a:txBody>
                    <a:bodyPr/>
                    <a:lstStyle/>
                    <a:p>
                      <a:pPr marL="0" marR="0" algn="ctr">
                        <a:lnSpc>
                          <a:spcPct val="100000"/>
                        </a:lnSpc>
                        <a:spcBef>
                          <a:spcPts val="600"/>
                        </a:spcBef>
                        <a:spcAft>
                          <a:spcPts val="600"/>
                        </a:spcAft>
                      </a:pPr>
                      <a:r>
                        <a:rPr kumimoji="0" lang="en-US" sz="1800" b="1" u="none" strike="noStrike" kern="1200" baseline="0" dirty="0">
                          <a:latin typeface="Times New Roman" panose="02020603050405020304" pitchFamily="18" charset="0"/>
                          <a:cs typeface="Times New Roman" panose="02020603050405020304" pitchFamily="18" charset="0"/>
                        </a:rPr>
                        <a:t>M1</a:t>
                      </a:r>
                      <a:endParaRPr lang="en-US" sz="1800" b="1" dirty="0">
                        <a:effectLst/>
                        <a:latin typeface="Times New Roman" panose="02020603050405020304" pitchFamily="18" charset="0"/>
                        <a:ea typeface="Calibri"/>
                        <a:cs typeface="Times New Roman" panose="02020603050405020304" pitchFamily="18" charset="0"/>
                      </a:endParaRPr>
                    </a:p>
                  </a:txBody>
                  <a:tcPr marL="74295" marR="74295" marT="0" marB="0" anchor="ctr"/>
                </a:tc>
                <a:tc>
                  <a:txBody>
                    <a:bodyPr/>
                    <a:lstStyle/>
                    <a:p>
                      <a:pPr marL="0" marR="0" algn="ctr" rtl="0" eaLnBrk="1" latinLnBrk="0" hangingPunct="1">
                        <a:lnSpc>
                          <a:spcPct val="100000"/>
                        </a:lnSpc>
                        <a:spcBef>
                          <a:spcPts val="600"/>
                        </a:spcBef>
                        <a:spcAft>
                          <a:spcPts val="600"/>
                        </a:spcAft>
                      </a:pPr>
                      <a:r>
                        <a:rPr kumimoji="0" lang="en-US" sz="1800" b="1" u="none" strike="noStrike" kern="1200" baseline="0" dirty="0">
                          <a:latin typeface="Times New Roman" panose="02020603050405020304" pitchFamily="18" charset="0"/>
                          <a:cs typeface="Times New Roman" panose="02020603050405020304" pitchFamily="18" charset="0"/>
                        </a:rPr>
                        <a:t>M2</a:t>
                      </a:r>
                      <a:endParaRPr kumimoji="0" lang="en-US" sz="1800" b="1" i="0" u="none" strike="noStrike" kern="1200" baseline="0" dirty="0">
                        <a:solidFill>
                          <a:schemeClr val="lt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rtl="0" eaLnBrk="1" latinLnBrk="0" hangingPunct="1">
                        <a:lnSpc>
                          <a:spcPct val="100000"/>
                        </a:lnSpc>
                        <a:spcBef>
                          <a:spcPts val="600"/>
                        </a:spcBef>
                        <a:spcAft>
                          <a:spcPts val="600"/>
                        </a:spcAft>
                      </a:pPr>
                      <a:r>
                        <a:rPr kumimoji="0" lang="en-US" sz="1800" b="1" u="none" strike="noStrike" kern="1200" baseline="0" dirty="0">
                          <a:latin typeface="Times New Roman" panose="02020603050405020304" pitchFamily="18" charset="0"/>
                          <a:cs typeface="Times New Roman" panose="02020603050405020304" pitchFamily="18" charset="0"/>
                        </a:rPr>
                        <a:t>……</a:t>
                      </a:r>
                      <a:endParaRPr kumimoji="0" lang="en-US" sz="1800" b="1" i="0" u="none" strike="noStrike" kern="1200" baseline="0" dirty="0">
                        <a:solidFill>
                          <a:schemeClr val="lt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kumimoji="0" lang="en-US" sz="1800" b="1" u="none" strike="noStrike" kern="1200" baseline="0" dirty="0" err="1">
                          <a:latin typeface="Times New Roman" panose="02020603050405020304" pitchFamily="18" charset="0"/>
                          <a:cs typeface="Times New Roman" panose="02020603050405020304" pitchFamily="18" charset="0"/>
                        </a:rPr>
                        <a:t>Mn</a:t>
                      </a:r>
                      <a:endParaRPr kumimoji="0" lang="en-US" sz="1800" b="1" u="none" strike="noStrike" kern="1200" baseline="0" dirty="0">
                        <a:latin typeface="Times New Roman" panose="02020603050405020304" pitchFamily="18" charset="0"/>
                        <a:cs typeface="Times New Roman" panose="02020603050405020304" pitchFamily="18" charset="0"/>
                      </a:endParaRPr>
                    </a:p>
                  </a:txBody>
                  <a:tcPr marL="74295" marR="74295" marT="0" marB="0" anchor="ctr"/>
                </a:tc>
                <a:extLst>
                  <a:ext uri="{0D108BD9-81ED-4DB2-BD59-A6C34878D82A}">
                    <a16:rowId xmlns="" xmlns:a16="http://schemas.microsoft.com/office/drawing/2014/main" val="10000"/>
                  </a:ext>
                </a:extLst>
              </a:tr>
              <a:tr h="354640">
                <a:tc>
                  <a:txBody>
                    <a:bodyPr/>
                    <a:lstStyle/>
                    <a:p>
                      <a:pPr marL="0" marR="0" algn="just">
                        <a:lnSpc>
                          <a:spcPct val="100000"/>
                        </a:lnSpc>
                        <a:spcBef>
                          <a:spcPts val="600"/>
                        </a:spcBef>
                        <a:spcAft>
                          <a:spcPts val="600"/>
                        </a:spcAft>
                      </a:pPr>
                      <a:r>
                        <a:rPr lang="en-US" sz="1800" kern="1200" dirty="0">
                          <a:solidFill>
                            <a:schemeClr val="tx1"/>
                          </a:solidFill>
                          <a:latin typeface="Times New Roman" panose="02020603050405020304" pitchFamily="18" charset="0"/>
                          <a:ea typeface="+mn-ea"/>
                          <a:cs typeface="Times New Roman" panose="02020603050405020304" pitchFamily="18" charset="0"/>
                        </a:rPr>
                        <a:t>PEO 1</a:t>
                      </a:r>
                    </a:p>
                  </a:txBody>
                  <a:tcPr marL="74295" marR="74295" marT="0" marB="0"/>
                </a:tc>
                <a:tc>
                  <a:txBody>
                    <a:bodyPr/>
                    <a:lstStyle/>
                    <a:p>
                      <a:pPr marL="0" marR="0" algn="just">
                        <a:lnSpc>
                          <a:spcPct val="100000"/>
                        </a:lnSpc>
                        <a:spcBef>
                          <a:spcPts val="600"/>
                        </a:spcBef>
                        <a:spcAft>
                          <a:spcPts val="600"/>
                        </a:spcAft>
                      </a:pPr>
                      <a:r>
                        <a:rPr kumimoji="0" lang="en-US" sz="1800" u="none" strike="noStrike" kern="1200" baseline="0" dirty="0">
                          <a:solidFill>
                            <a:srgbClr val="FF0000"/>
                          </a:solidFill>
                          <a:latin typeface="Times New Roman" panose="02020603050405020304" pitchFamily="18" charset="0"/>
                          <a:ea typeface="+mn-ea"/>
                          <a:cs typeface="Times New Roman" panose="02020603050405020304" pitchFamily="18" charset="0"/>
                        </a:rPr>
                        <a:t>3/2/1 ?</a:t>
                      </a:r>
                    </a:p>
                  </a:txBody>
                  <a:tcPr marL="74295" marR="74295" marT="0" marB="0"/>
                </a:tc>
                <a:tc>
                  <a:txBody>
                    <a:bodyPr/>
                    <a:lstStyle/>
                    <a:p>
                      <a:pPr marL="0" marR="0" algn="just">
                        <a:lnSpc>
                          <a:spcPct val="100000"/>
                        </a:lnSpc>
                        <a:spcBef>
                          <a:spcPts val="600"/>
                        </a:spcBef>
                        <a:spcAft>
                          <a:spcPts val="600"/>
                        </a:spcAft>
                      </a:pPr>
                      <a:r>
                        <a:rPr kumimoji="0" lang="en-US" sz="1800" u="none" strike="noStrike" kern="1200" baseline="0" dirty="0">
                          <a:solidFill>
                            <a:srgbClr val="FF0000"/>
                          </a:solidFill>
                          <a:latin typeface="Times New Roman" panose="02020603050405020304" pitchFamily="18" charset="0"/>
                          <a:ea typeface="+mn-ea"/>
                          <a:cs typeface="Times New Roman" panose="02020603050405020304" pitchFamily="18" charset="0"/>
                        </a:rPr>
                        <a:t>3/2/1 ?</a:t>
                      </a:r>
                    </a:p>
                  </a:txBody>
                  <a:tcPr marL="74295" marR="74295" marT="0" marB="0"/>
                </a:tc>
                <a:tc>
                  <a:txBody>
                    <a:bodyPr/>
                    <a:lstStyle/>
                    <a:p>
                      <a:pPr marL="0" marR="0" algn="just">
                        <a:lnSpc>
                          <a:spcPct val="100000"/>
                        </a:lnSpc>
                        <a:spcBef>
                          <a:spcPts val="600"/>
                        </a:spcBef>
                        <a:spcAft>
                          <a:spcPts val="600"/>
                        </a:spcAft>
                      </a:pPr>
                      <a:endParaRPr kumimoji="0" lang="en-US" sz="1800" u="none" strike="noStrike" kern="1200" baseline="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tc>
                <a:tc>
                  <a:txBody>
                    <a:bodyPr/>
                    <a:lstStyle/>
                    <a:p>
                      <a:pPr marL="0" marR="0" algn="just">
                        <a:lnSpc>
                          <a:spcPct val="100000"/>
                        </a:lnSpc>
                        <a:spcBef>
                          <a:spcPts val="600"/>
                        </a:spcBef>
                        <a:spcAft>
                          <a:spcPts val="600"/>
                        </a:spcAft>
                      </a:pPr>
                      <a:endParaRPr kumimoji="0" lang="en-US" sz="1800" u="none" strike="noStrike" kern="1200" baseline="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tc>
                <a:extLst>
                  <a:ext uri="{0D108BD9-81ED-4DB2-BD59-A6C34878D82A}">
                    <a16:rowId xmlns="" xmlns:a16="http://schemas.microsoft.com/office/drawing/2014/main" val="10001"/>
                  </a:ext>
                </a:extLst>
              </a:tr>
              <a:tr h="279160">
                <a:tc>
                  <a:txBody>
                    <a:bodyPr/>
                    <a:lstStyle/>
                    <a:p>
                      <a:pPr marL="0" marR="0" algn="just">
                        <a:lnSpc>
                          <a:spcPct val="100000"/>
                        </a:lnSpc>
                        <a:spcBef>
                          <a:spcPts val="600"/>
                        </a:spcBef>
                        <a:spcAft>
                          <a:spcPts val="600"/>
                        </a:spcAft>
                      </a:pPr>
                      <a:r>
                        <a:rPr lang="en-US" sz="1800" kern="1200" dirty="0">
                          <a:solidFill>
                            <a:schemeClr val="tx1"/>
                          </a:solidFill>
                          <a:latin typeface="Times New Roman" panose="02020603050405020304" pitchFamily="18" charset="0"/>
                          <a:ea typeface="+mn-ea"/>
                          <a:cs typeface="Times New Roman" panose="02020603050405020304" pitchFamily="18" charset="0"/>
                        </a:rPr>
                        <a:t>PEO 2</a:t>
                      </a:r>
                    </a:p>
                  </a:txBody>
                  <a:tcPr marL="74295" marR="74295" marT="0" marB="0"/>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extLst>
                  <a:ext uri="{0D108BD9-81ED-4DB2-BD59-A6C34878D82A}">
                    <a16:rowId xmlns="" xmlns:a16="http://schemas.microsoft.com/office/drawing/2014/main" val="10002"/>
                  </a:ext>
                </a:extLst>
              </a:tr>
              <a:tr h="279160">
                <a:tc>
                  <a:txBody>
                    <a:bodyPr/>
                    <a:lstStyle/>
                    <a:p>
                      <a:pPr marL="0" marR="0" algn="just">
                        <a:lnSpc>
                          <a:spcPct val="100000"/>
                        </a:lnSpc>
                        <a:spcBef>
                          <a:spcPts val="600"/>
                        </a:spcBef>
                        <a:spcAft>
                          <a:spcPts val="600"/>
                        </a:spcAft>
                      </a:pPr>
                      <a:r>
                        <a:rPr lang="en-US" sz="1800" kern="1200" dirty="0">
                          <a:solidFill>
                            <a:schemeClr val="tx1"/>
                          </a:solidFill>
                          <a:latin typeface="Times New Roman" panose="02020603050405020304" pitchFamily="18" charset="0"/>
                          <a:ea typeface="+mn-ea"/>
                          <a:cs typeface="Times New Roman" panose="02020603050405020304" pitchFamily="18" charset="0"/>
                        </a:rPr>
                        <a:t>PEO 3</a:t>
                      </a:r>
                    </a:p>
                  </a:txBody>
                  <a:tcPr marL="74295" marR="74295" marT="0" marB="0"/>
                </a:tc>
                <a:tc>
                  <a:txBody>
                    <a:bodyPr/>
                    <a:lstStyle/>
                    <a:p>
                      <a:pPr marL="0" marR="0" algn="ctr">
                        <a:lnSpc>
                          <a:spcPct val="100000"/>
                        </a:lnSpc>
                        <a:spcBef>
                          <a:spcPts val="600"/>
                        </a:spcBef>
                        <a:spcAft>
                          <a:spcPts val="600"/>
                        </a:spcAft>
                      </a:pPr>
                      <a:r>
                        <a:rPr kumimoji="0" lang="en-US" sz="1800" u="none" strike="noStrike" kern="1200" baseline="0" dirty="0">
                          <a:solidFill>
                            <a:srgbClr val="FF0000"/>
                          </a:solidFill>
                          <a:latin typeface="Times New Roman" panose="02020603050405020304" pitchFamily="18" charset="0"/>
                          <a:ea typeface="+mn-ea"/>
                          <a:cs typeface="Times New Roman" panose="02020603050405020304" pitchFamily="18" charset="0"/>
                        </a:rPr>
                        <a:t>3/2/1 ?</a:t>
                      </a: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extLst>
                  <a:ext uri="{0D108BD9-81ED-4DB2-BD59-A6C34878D82A}">
                    <a16:rowId xmlns="" xmlns:a16="http://schemas.microsoft.com/office/drawing/2014/main" val="10003"/>
                  </a:ext>
                </a:extLst>
              </a:tr>
              <a:tr h="279160">
                <a:tc>
                  <a:txBody>
                    <a:bodyPr/>
                    <a:lstStyle/>
                    <a:p>
                      <a:pPr marL="0" marR="0" algn="just">
                        <a:lnSpc>
                          <a:spcPct val="100000"/>
                        </a:lnSpc>
                        <a:spcBef>
                          <a:spcPts val="600"/>
                        </a:spcBef>
                        <a:spcAft>
                          <a:spcPts val="600"/>
                        </a:spcAft>
                      </a:pPr>
                      <a:endParaRPr lang="en-US" sz="1800" kern="120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tc>
                  <a:txBody>
                    <a:bodyPr/>
                    <a:lstStyle/>
                    <a:p>
                      <a:pPr marL="0" marR="0" algn="ctr">
                        <a:lnSpc>
                          <a:spcPct val="100000"/>
                        </a:lnSpc>
                        <a:spcBef>
                          <a:spcPts val="600"/>
                        </a:spcBef>
                        <a:spcAft>
                          <a:spcPts val="600"/>
                        </a:spcAft>
                      </a:pPr>
                      <a:endParaRPr kumimoji="0" lang="en-US" sz="180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74295" marR="74295" marT="0" marB="0" anchor="ctr"/>
                </a:tc>
                <a:extLst>
                  <a:ext uri="{0D108BD9-81ED-4DB2-BD59-A6C34878D82A}">
                    <a16:rowId xmlns="" xmlns:a16="http://schemas.microsoft.com/office/drawing/2014/main" val="10004"/>
                  </a:ext>
                </a:extLst>
              </a:tr>
            </a:tbl>
          </a:graphicData>
        </a:graphic>
      </p:graphicFrame>
      <p:sp>
        <p:nvSpPr>
          <p:cNvPr id="6" name="Rectangle 5"/>
          <p:cNvSpPr/>
          <p:nvPr/>
        </p:nvSpPr>
        <p:spPr>
          <a:xfrm>
            <a:off x="304800" y="2667000"/>
            <a:ext cx="9296400" cy="1646605"/>
          </a:xfrm>
          <a:prstGeom prst="rect">
            <a:avLst/>
          </a:prstGeom>
        </p:spPr>
        <p:txBody>
          <a:bodyPr wrap="square">
            <a:spAutoFit/>
          </a:bodyPr>
          <a:lstStyle/>
          <a:p>
            <a:pPr marL="463550" indent="-463550">
              <a:lnSpc>
                <a:spcPct val="150000"/>
              </a:lnSpc>
            </a:pPr>
            <a:r>
              <a:rPr lang="en-US" sz="2400" b="1" dirty="0">
                <a:solidFill>
                  <a:srgbClr val="FF0000"/>
                </a:solidFill>
                <a:latin typeface="Times New Roman" panose="02020603050405020304" pitchFamily="18" charset="0"/>
                <a:cs typeface="Times New Roman" panose="02020603050405020304" pitchFamily="18" charset="0"/>
              </a:rPr>
              <a:t>What is Expected here ?</a:t>
            </a:r>
          </a:p>
          <a:p>
            <a:pPr marL="463550" indent="-463550">
              <a:lnSpc>
                <a:spcPct val="150000"/>
              </a:lnSpc>
            </a:pPr>
            <a:r>
              <a:rPr lang="en-US" b="1" dirty="0">
                <a:latin typeface="Times New Roman" panose="02020603050405020304" pitchFamily="18" charset="0"/>
                <a:cs typeface="Times New Roman" panose="02020603050405020304" pitchFamily="18" charset="0"/>
              </a:rPr>
              <a:t>Establish consistency of PEOs with Mission of the Department (15)</a:t>
            </a:r>
            <a:endParaRPr lang="en-US" dirty="0">
              <a:latin typeface="Times New Roman" panose="02020603050405020304" pitchFamily="18" charset="0"/>
              <a:cs typeface="Times New Roman" panose="02020603050405020304" pitchFamily="18" charset="0"/>
            </a:endParaRPr>
          </a:p>
          <a:p>
            <a:pPr algn="just">
              <a:tabLst>
                <a:tab pos="463550" algn="l"/>
              </a:tabLst>
            </a:pPr>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Generate a “Mission of the Department – PEOs matrix” with justification and rationale of the mapping</a:t>
            </a:r>
            <a:endParaRPr lang="en-IN" dirty="0"/>
          </a:p>
        </p:txBody>
      </p:sp>
    </p:spTree>
    <p:extLst>
      <p:ext uri="{BB962C8B-B14F-4D97-AF65-F5344CB8AC3E}">
        <p14:creationId xmlns:p14="http://schemas.microsoft.com/office/powerpoint/2010/main" xmlns="" val="834616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329459" y="1103304"/>
            <a:ext cx="9207831" cy="3861986"/>
          </a:xfrm>
          <a:solidFill>
            <a:schemeClr val="bg1"/>
          </a:solidFill>
        </p:spPr>
        <p:txBody>
          <a:bodyPr>
            <a:noAutofit/>
          </a:bodyPr>
          <a:lstStyle/>
          <a:p>
            <a:pPr marL="895350" indent="-895350" algn="just">
              <a:lnSpc>
                <a:spcPct val="150000"/>
              </a:lnSpc>
              <a:spcBef>
                <a:spcPts val="0"/>
              </a:spcBef>
              <a:buNone/>
            </a:pPr>
            <a:r>
              <a:rPr lang="en-US" sz="2400" b="1" dirty="0">
                <a:solidFill>
                  <a:srgbClr val="0000FF"/>
                </a:solidFill>
                <a:latin typeface="Cambria" panose="02040503050406030204" pitchFamily="18" charset="0"/>
                <a:ea typeface="Cambria" panose="02040503050406030204" pitchFamily="18" charset="0"/>
              </a:rPr>
              <a:t>1.2. 	Curriculum Structure and Features (30) </a:t>
            </a:r>
            <a:endParaRPr lang="en-IN" sz="2400" b="1" dirty="0">
              <a:solidFill>
                <a:srgbClr val="0000FF"/>
              </a:solidFill>
              <a:latin typeface="Cambria" panose="02040503050406030204" pitchFamily="18" charset="0"/>
              <a:ea typeface="Cambria" panose="02040503050406030204" pitchFamily="18" charset="0"/>
            </a:endParaRPr>
          </a:p>
          <a:p>
            <a:pPr marL="895350" indent="-895350"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1.2.1. 	State the Process for Developing/Revising the Program Curriculum (10)</a:t>
            </a:r>
          </a:p>
          <a:p>
            <a:pPr marL="895350" indent="-895350"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a:t>
            </a:r>
            <a:r>
              <a:rPr lang="en-US" sz="2000" i="1" dirty="0">
                <a:solidFill>
                  <a:schemeClr val="tx1"/>
                </a:solidFill>
                <a:latin typeface="Cambria" panose="02040503050406030204" pitchFamily="18" charset="0"/>
                <a:ea typeface="Cambria" panose="02040503050406030204" pitchFamily="18" charset="0"/>
              </a:rPr>
              <a:t>Describe the process that periodically documents and demonstrates how the program curriculum has evolved, considering the </a:t>
            </a:r>
            <a:r>
              <a:rPr lang="en-US" sz="2000" i="1" dirty="0">
                <a:solidFill>
                  <a:srgbClr val="0000FF"/>
                </a:solidFill>
                <a:latin typeface="Cambria" panose="02040503050406030204" pitchFamily="18" charset="0"/>
                <a:ea typeface="Cambria" panose="02040503050406030204" pitchFamily="18" charset="0"/>
              </a:rPr>
              <a:t>Washington Accord Knowledge and Attitude Profile (WKs)</a:t>
            </a:r>
            <a:r>
              <a:rPr lang="en-US" sz="2000" i="1" dirty="0">
                <a:solidFill>
                  <a:schemeClr val="tx1"/>
                </a:solidFill>
                <a:latin typeface="Cambria" panose="02040503050406030204" pitchFamily="18" charset="0"/>
                <a:ea typeface="Cambria" panose="02040503050406030204" pitchFamily="18" charset="0"/>
              </a:rPr>
              <a:t> and the </a:t>
            </a:r>
            <a:r>
              <a:rPr lang="en-US" sz="2000" i="1" dirty="0">
                <a:solidFill>
                  <a:srgbClr val="0000FF"/>
                </a:solidFill>
                <a:latin typeface="Cambria" panose="02040503050406030204" pitchFamily="18" charset="0"/>
                <a:ea typeface="Cambria" panose="02040503050406030204" pitchFamily="18" charset="0"/>
              </a:rPr>
              <a:t>Program Outcomes (POs)</a:t>
            </a:r>
            <a:r>
              <a:rPr lang="en-US" sz="2000" i="1" dirty="0">
                <a:solidFill>
                  <a:schemeClr val="tx1"/>
                </a:solidFill>
                <a:latin typeface="Cambria" panose="02040503050406030204" pitchFamily="18" charset="0"/>
                <a:ea typeface="Cambria" panose="02040503050406030204" pitchFamily="18" charset="0"/>
              </a:rPr>
              <a:t> defined by the NBA, as listed in Annexure-II. </a:t>
            </a:r>
          </a:p>
          <a:p>
            <a:pPr marL="1695450" lvl="2" indent="-895350" algn="just">
              <a:lnSpc>
                <a:spcPct val="150000"/>
              </a:lnSpc>
              <a:spcBef>
                <a:spcPts val="0"/>
              </a:spcBef>
              <a:buNone/>
            </a:pPr>
            <a:r>
              <a:rPr lang="en-US" sz="1800" i="1" dirty="0">
                <a:solidFill>
                  <a:srgbClr val="002060"/>
                </a:solidFill>
                <a:latin typeface="Cambria" panose="02040503050406030204" pitchFamily="18" charset="0"/>
                <a:ea typeface="Cambria" panose="02040503050406030204" pitchFamily="18" charset="0"/>
              </a:rPr>
              <a:t>(</a:t>
            </a:r>
            <a:r>
              <a:rPr lang="en-US" sz="1800" i="1" dirty="0">
                <a:solidFill>
                  <a:srgbClr val="FF0000"/>
                </a:solidFill>
                <a:latin typeface="Cambria" panose="02040503050406030204" pitchFamily="18" charset="0"/>
                <a:ea typeface="Cambria" panose="02040503050406030204" pitchFamily="18" charset="0"/>
              </a:rPr>
              <a:t>Describe the process involving both internal and external stakeholders in framing the curriculum</a:t>
            </a:r>
            <a:r>
              <a:rPr lang="en-US" sz="1800" i="1" dirty="0">
                <a:solidFill>
                  <a:srgbClr val="002060"/>
                </a:solidFill>
                <a:latin typeface="Cambria" panose="02040503050406030204" pitchFamily="18" charset="0"/>
                <a:ea typeface="Cambria" panose="02040503050406030204" pitchFamily="18" charset="0"/>
              </a:rPr>
              <a:t>.)</a:t>
            </a:r>
          </a:p>
          <a:p>
            <a:pPr marL="895350" indent="-895350" algn="just">
              <a:lnSpc>
                <a:spcPct val="150000"/>
              </a:lnSpc>
              <a:spcBef>
                <a:spcPts val="0"/>
              </a:spcBef>
              <a:buNone/>
            </a:pPr>
            <a:endParaRPr lang="en-US" sz="2000" i="1" dirty="0">
              <a:solidFill>
                <a:srgbClr val="002060"/>
              </a:solidFill>
              <a:latin typeface="Cambria" panose="02040503050406030204" pitchFamily="18" charset="0"/>
              <a:ea typeface="Cambria" panose="02040503050406030204" pitchFamily="18" charset="0"/>
            </a:endParaRPr>
          </a:p>
          <a:p>
            <a:pPr marL="0" indent="0" algn="l">
              <a:spcBef>
                <a:spcPts val="0"/>
              </a:spcBef>
              <a:buNone/>
            </a:pPr>
            <a:endParaRPr lang="en-US" b="0" i="0" u="none" strike="noStrike" baseline="0" dirty="0">
              <a:latin typeface="Verdana-Bold"/>
            </a:endParaRPr>
          </a:p>
        </p:txBody>
      </p:sp>
      <p:sp>
        <p:nvSpPr>
          <p:cNvPr id="8" name="Slide Number Placeholder 7">
            <a:extLst>
              <a:ext uri="{FF2B5EF4-FFF2-40B4-BE49-F238E27FC236}">
                <a16:creationId xmlns="" xmlns:a16="http://schemas.microsoft.com/office/drawing/2014/main" id="{FDF5B56F-F173-4D3D-8084-CD3A5E5BC8BF}"/>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24</a:t>
            </a:fld>
            <a:endParaRPr lang="en-IN"/>
          </a:p>
        </p:txBody>
      </p:sp>
      <p:cxnSp>
        <p:nvCxnSpPr>
          <p:cNvPr id="9" name="Straight Connector 8">
            <a:extLst>
              <a:ext uri="{FF2B5EF4-FFF2-40B4-BE49-F238E27FC236}">
                <a16:creationId xmlns="" xmlns:a16="http://schemas.microsoft.com/office/drawing/2014/main" id="{1423468D-F816-4BCC-B594-5BE669D26709}"/>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 xmlns:a16="http://schemas.microsoft.com/office/drawing/2014/main" id="{92B4419B-9BB5-4FF5-B985-039223B0EA7F}"/>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4032807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10608" y="719571"/>
            <a:ext cx="8629650" cy="4766830"/>
          </a:xfrm>
          <a:solidFill>
            <a:schemeClr val="bg1"/>
          </a:solidFill>
        </p:spPr>
        <p:txBody>
          <a:bodyPr>
            <a:normAutofit/>
          </a:bodyPr>
          <a:lstStyle/>
          <a:p>
            <a:pPr marL="1073150" indent="-712788">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1.2.2. 	Curriculum Structure (10) </a:t>
            </a:r>
          </a:p>
          <a:p>
            <a:pPr marL="896938" indent="-896938" algn="just">
              <a:spcBef>
                <a:spcPts val="0"/>
              </a:spcBef>
              <a:buNone/>
            </a:pPr>
            <a:r>
              <a:rPr lang="en-US" dirty="0">
                <a:solidFill>
                  <a:schemeClr val="tx1"/>
                </a:solidFill>
                <a:latin typeface="Cambria" panose="02040503050406030204" pitchFamily="18" charset="0"/>
                <a:ea typeface="Cambria" panose="02040503050406030204" pitchFamily="18" charset="0"/>
              </a:rPr>
              <a:t>	</a:t>
            </a:r>
            <a:r>
              <a:rPr lang="en-US" i="1" dirty="0">
                <a:solidFill>
                  <a:schemeClr val="tx1"/>
                </a:solidFill>
                <a:latin typeface="Cambria" panose="02040503050406030204" pitchFamily="18" charset="0"/>
                <a:ea typeface="Cambria" panose="02040503050406030204" pitchFamily="18" charset="0"/>
              </a:rPr>
              <a:t>(Provide details of courses in terms of teaching and learning scheme and number of credits in the Program curriculum.)</a:t>
            </a:r>
          </a:p>
          <a:p>
            <a:pPr marL="896938" indent="-896938" algn="just">
              <a:spcBef>
                <a:spcPts val="0"/>
              </a:spcBef>
              <a:buNone/>
            </a:pPr>
            <a:endParaRPr lang="en-US" sz="1200" dirty="0">
              <a:solidFill>
                <a:schemeClr val="tx1"/>
              </a:solidFill>
              <a:latin typeface="Cambria" panose="02040503050406030204" pitchFamily="18" charset="0"/>
              <a:ea typeface="Cambria" panose="02040503050406030204" pitchFamily="18" charset="0"/>
            </a:endParaRPr>
          </a:p>
          <a:p>
            <a:pPr marL="896938" indent="-896938" algn="ctr">
              <a:spcBef>
                <a:spcPts val="0"/>
              </a:spcBef>
              <a:buNone/>
            </a:pPr>
            <a:r>
              <a:rPr lang="en-US" sz="1400" b="1" dirty="0">
                <a:solidFill>
                  <a:srgbClr val="0000FF"/>
                </a:solidFill>
                <a:latin typeface="Cambria" panose="02040503050406030204" pitchFamily="18" charset="0"/>
                <a:ea typeface="Cambria" panose="02040503050406030204" pitchFamily="18" charset="0"/>
              </a:rPr>
              <a:t>Table No.1.2.2.1: Details of various courses presented in terms of teaching and learning scheme</a:t>
            </a:r>
            <a:r>
              <a:rPr lang="en-US" b="1" dirty="0">
                <a:solidFill>
                  <a:srgbClr val="006666"/>
                </a:solidFill>
                <a:latin typeface="Cambria" panose="02040503050406030204" pitchFamily="18" charset="0"/>
                <a:ea typeface="Cambria" panose="02040503050406030204" pitchFamily="18" charset="0"/>
              </a:rPr>
              <a:t>.</a:t>
            </a:r>
          </a:p>
          <a:p>
            <a:pPr marL="0" indent="0" algn="l">
              <a:spcBef>
                <a:spcPts val="0"/>
              </a:spcBef>
              <a:buNone/>
            </a:pPr>
            <a:r>
              <a:rPr lang="en-US" dirty="0">
                <a:solidFill>
                  <a:schemeClr val="tx1"/>
                </a:solidFill>
                <a:latin typeface="Cambria" panose="02040503050406030204" pitchFamily="18" charset="0"/>
                <a:ea typeface="Cambria" panose="02040503050406030204" pitchFamily="18" charset="0"/>
              </a:rPr>
              <a:t>				</a:t>
            </a:r>
            <a:endParaRPr lang="en-US" sz="1800" b="0" i="0" u="none" strike="noStrike" baseline="0" dirty="0">
              <a:latin typeface="Verdana-Bold"/>
            </a:endParaRPr>
          </a:p>
        </p:txBody>
      </p:sp>
      <p:graphicFrame>
        <p:nvGraphicFramePr>
          <p:cNvPr id="5" name="Table 6">
            <a:extLst>
              <a:ext uri="{FF2B5EF4-FFF2-40B4-BE49-F238E27FC236}">
                <a16:creationId xmlns="" xmlns:a16="http://schemas.microsoft.com/office/drawing/2014/main" id="{21A89229-A18E-4008-9CAC-953D2D3F9E63}"/>
              </a:ext>
            </a:extLst>
          </p:cNvPr>
          <p:cNvGraphicFramePr>
            <a:graphicFrameLocks noGrp="1"/>
          </p:cNvGraphicFramePr>
          <p:nvPr>
            <p:extLst>
              <p:ext uri="{D42A27DB-BD31-4B8C-83A1-F6EECF244321}">
                <p14:modId xmlns:p14="http://schemas.microsoft.com/office/powerpoint/2010/main" xmlns="" val="2009787009"/>
              </p:ext>
            </p:extLst>
          </p:nvPr>
        </p:nvGraphicFramePr>
        <p:xfrm>
          <a:off x="1562187" y="2341742"/>
          <a:ext cx="6866887" cy="3015802"/>
        </p:xfrm>
        <a:graphic>
          <a:graphicData uri="http://schemas.openxmlformats.org/drawingml/2006/table">
            <a:tbl>
              <a:tblPr firstRow="1" bandRow="1">
                <a:tableStyleId>{5940675A-B579-460E-94D1-54222C63F5DA}</a:tableStyleId>
              </a:tblPr>
              <a:tblGrid>
                <a:gridCol w="662164">
                  <a:extLst>
                    <a:ext uri="{9D8B030D-6E8A-4147-A177-3AD203B41FA5}">
                      <a16:colId xmlns="" xmlns:a16="http://schemas.microsoft.com/office/drawing/2014/main" val="580384020"/>
                    </a:ext>
                  </a:extLst>
                </a:gridCol>
                <a:gridCol w="978263">
                  <a:extLst>
                    <a:ext uri="{9D8B030D-6E8A-4147-A177-3AD203B41FA5}">
                      <a16:colId xmlns="" xmlns:a16="http://schemas.microsoft.com/office/drawing/2014/main" val="1221780539"/>
                    </a:ext>
                  </a:extLst>
                </a:gridCol>
                <a:gridCol w="464663">
                  <a:extLst>
                    <a:ext uri="{9D8B030D-6E8A-4147-A177-3AD203B41FA5}">
                      <a16:colId xmlns="" xmlns:a16="http://schemas.microsoft.com/office/drawing/2014/main" val="2422967680"/>
                    </a:ext>
                  </a:extLst>
                </a:gridCol>
                <a:gridCol w="544987">
                  <a:extLst>
                    <a:ext uri="{9D8B030D-6E8A-4147-A177-3AD203B41FA5}">
                      <a16:colId xmlns="" xmlns:a16="http://schemas.microsoft.com/office/drawing/2014/main" val="382567832"/>
                    </a:ext>
                  </a:extLst>
                </a:gridCol>
                <a:gridCol w="994093">
                  <a:extLst>
                    <a:ext uri="{9D8B030D-6E8A-4147-A177-3AD203B41FA5}">
                      <a16:colId xmlns="" xmlns:a16="http://schemas.microsoft.com/office/drawing/2014/main" val="4055817184"/>
                    </a:ext>
                  </a:extLst>
                </a:gridCol>
                <a:gridCol w="1345063">
                  <a:extLst>
                    <a:ext uri="{9D8B030D-6E8A-4147-A177-3AD203B41FA5}">
                      <a16:colId xmlns="" xmlns:a16="http://schemas.microsoft.com/office/drawing/2014/main" val="2843610940"/>
                    </a:ext>
                  </a:extLst>
                </a:gridCol>
                <a:gridCol w="904995">
                  <a:extLst>
                    <a:ext uri="{9D8B030D-6E8A-4147-A177-3AD203B41FA5}">
                      <a16:colId xmlns="" xmlns:a16="http://schemas.microsoft.com/office/drawing/2014/main" val="2543673484"/>
                    </a:ext>
                  </a:extLst>
                </a:gridCol>
                <a:gridCol w="972659">
                  <a:extLst>
                    <a:ext uri="{9D8B030D-6E8A-4147-A177-3AD203B41FA5}">
                      <a16:colId xmlns="" xmlns:a16="http://schemas.microsoft.com/office/drawing/2014/main" val="3429818863"/>
                    </a:ext>
                  </a:extLst>
                </a:gridCol>
              </a:tblGrid>
              <a:tr h="256059">
                <a:tc rowSpan="3">
                  <a:txBody>
                    <a:bodyPr/>
                    <a:lstStyle/>
                    <a:p>
                      <a:pPr algn="ctr"/>
                      <a:r>
                        <a:rPr lang="en-IN" sz="1300" dirty="0">
                          <a:latin typeface="Cambria" panose="02040503050406030204" pitchFamily="18" charset="0"/>
                          <a:ea typeface="Cambria" panose="02040503050406030204" pitchFamily="18" charset="0"/>
                        </a:rPr>
                        <a:t>Course Code</a:t>
                      </a:r>
                    </a:p>
                  </a:txBody>
                  <a:tcPr anchor="ctr"/>
                </a:tc>
                <a:tc rowSpan="3">
                  <a:txBody>
                    <a:bodyPr/>
                    <a:lstStyle/>
                    <a:p>
                      <a:pPr algn="ctr"/>
                      <a:r>
                        <a:rPr lang="en-IN" sz="1300" dirty="0">
                          <a:latin typeface="Cambria" panose="02040503050406030204" pitchFamily="18" charset="0"/>
                          <a:ea typeface="Cambria" panose="02040503050406030204" pitchFamily="18" charset="0"/>
                        </a:rPr>
                        <a:t>Course Title</a:t>
                      </a:r>
                    </a:p>
                  </a:txBody>
                  <a:tcPr anchor="ctr"/>
                </a:tc>
                <a:tc gridSpan="6">
                  <a:txBody>
                    <a:bodyPr/>
                    <a:lstStyle/>
                    <a:p>
                      <a:pPr algn="ctr"/>
                      <a:r>
                        <a:rPr lang="en-IN" sz="1600" b="1" dirty="0">
                          <a:solidFill>
                            <a:srgbClr val="0000FF"/>
                          </a:solidFill>
                          <a:latin typeface="Cambria" panose="02040503050406030204" pitchFamily="18" charset="0"/>
                          <a:ea typeface="Cambria" panose="02040503050406030204" pitchFamily="18" charset="0"/>
                        </a:rPr>
                        <a:t>Teaching &amp; Learning Scheme </a:t>
                      </a:r>
                    </a:p>
                  </a:txBody>
                  <a:tcPr anchor="ctr"/>
                </a:tc>
                <a:tc hMerge="1">
                  <a:txBody>
                    <a:bodyPr/>
                    <a:lstStyle/>
                    <a:p>
                      <a:endParaRPr lang="en-IN"/>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750405164"/>
                  </a:ext>
                </a:extLst>
              </a:tr>
              <a:tr h="909009">
                <a:tc vMerge="1">
                  <a:txBody>
                    <a:bodyPr/>
                    <a:lstStyle/>
                    <a:p>
                      <a:endParaRPr lang="en-IN" sz="1400" dirty="0">
                        <a:latin typeface="Cambria" panose="02040503050406030204" pitchFamily="18" charset="0"/>
                        <a:ea typeface="Cambria" panose="02040503050406030204" pitchFamily="18" charset="0"/>
                      </a:endParaRPr>
                    </a:p>
                  </a:txBody>
                  <a:tcPr/>
                </a:tc>
                <a:tc vMerge="1">
                  <a:txBody>
                    <a:bodyPr/>
                    <a:lstStyle/>
                    <a:p>
                      <a:endParaRPr lang="en-IN" sz="1400" dirty="0">
                        <a:latin typeface="Cambria" panose="02040503050406030204" pitchFamily="18" charset="0"/>
                        <a:ea typeface="Cambria" panose="02040503050406030204" pitchFamily="18" charset="0"/>
                      </a:endParaRPr>
                    </a:p>
                  </a:txBody>
                  <a:tcPr/>
                </a:tc>
                <a:tc gridSpan="2">
                  <a:txBody>
                    <a:bodyPr/>
                    <a:lstStyle/>
                    <a:p>
                      <a:pPr algn="ctr"/>
                      <a:r>
                        <a:rPr lang="en-IN" sz="1300" dirty="0">
                          <a:latin typeface="Cambria" panose="02040503050406030204" pitchFamily="18" charset="0"/>
                          <a:ea typeface="Cambria" panose="02040503050406030204" pitchFamily="18" charset="0"/>
                        </a:rPr>
                        <a:t>Class room Instruction (CI) (in hours per semester</a:t>
                      </a:r>
                    </a:p>
                  </a:txBody>
                  <a:tcPr anchor="ctr"/>
                </a:tc>
                <a:tc hMerge="1">
                  <a:txBody>
                    <a:bodyPr/>
                    <a:lstStyle/>
                    <a:p>
                      <a:endParaRPr lang="en-IN"/>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dirty="0">
                          <a:latin typeface="Cambria" panose="02040503050406030204" pitchFamily="18" charset="0"/>
                          <a:ea typeface="Cambria" panose="02040503050406030204" pitchFamily="18" charset="0"/>
                        </a:rPr>
                        <a:t>Lab Instruction (LI) (in hours per semester</a:t>
                      </a:r>
                    </a:p>
                    <a:p>
                      <a:pPr algn="ctr"/>
                      <a:endParaRPr lang="en-IN" sz="1300" dirty="0">
                        <a:latin typeface="Cambria" panose="02040503050406030204" pitchFamily="18" charset="0"/>
                        <a:ea typeface="Cambria" panose="02040503050406030204" pitchFamily="18" charset="0"/>
                      </a:endParaRPr>
                    </a:p>
                  </a:txBody>
                  <a:tcPr anchor="ctr"/>
                </a:tc>
                <a:tc>
                  <a:txBody>
                    <a:bodyPr/>
                    <a:lstStyle/>
                    <a:p>
                      <a:pPr algn="ctr"/>
                      <a:r>
                        <a:rPr lang="en-IN" sz="1300" dirty="0">
                          <a:latin typeface="Cambria" panose="02040503050406030204" pitchFamily="18" charset="0"/>
                          <a:ea typeface="Cambria" panose="02040503050406030204" pitchFamily="18" charset="0"/>
                        </a:rPr>
                        <a:t>Team Work (TW) Self Leaning (SL) (TW+SL)(in hours per semester)</a:t>
                      </a:r>
                    </a:p>
                  </a:txBody>
                  <a:tcPr anchor="ctr"/>
                </a:tc>
                <a:tc rowSpan="2">
                  <a:txBody>
                    <a:bodyPr/>
                    <a:lstStyle/>
                    <a:p>
                      <a:pPr algn="ctr"/>
                      <a:r>
                        <a:rPr lang="en-IN" sz="1300" dirty="0">
                          <a:latin typeface="Cambria" panose="02040503050406030204" pitchFamily="18" charset="0"/>
                          <a:ea typeface="Cambria" panose="02040503050406030204" pitchFamily="18" charset="0"/>
                        </a:rPr>
                        <a:t>Total no. of Hours per semester</a:t>
                      </a:r>
                    </a:p>
                  </a:txBody>
                  <a:tcPr anchor="ctr"/>
                </a:tc>
                <a:tc rowSpan="2">
                  <a:txBody>
                    <a:bodyPr/>
                    <a:lstStyle/>
                    <a:p>
                      <a:pPr algn="ctr"/>
                      <a:r>
                        <a:rPr lang="en-IN" sz="1300" dirty="0">
                          <a:latin typeface="Cambria" panose="02040503050406030204" pitchFamily="18" charset="0"/>
                          <a:ea typeface="Cambria" panose="02040503050406030204" pitchFamily="18" charset="0"/>
                        </a:rPr>
                        <a:t>Total Credits (C)* (Total Hours/30)</a:t>
                      </a:r>
                    </a:p>
                  </a:txBody>
                  <a:tcPr anchor="ctr"/>
                </a:tc>
                <a:extLst>
                  <a:ext uri="{0D108BD9-81ED-4DB2-BD59-A6C34878D82A}">
                    <a16:rowId xmlns="" xmlns:a16="http://schemas.microsoft.com/office/drawing/2014/main" val="1491667480"/>
                  </a:ext>
                </a:extLst>
              </a:tr>
              <a:tr h="243256">
                <a:tc vMerge="1">
                  <a:txBody>
                    <a:bodyPr/>
                    <a:lstStyle/>
                    <a:p>
                      <a:endParaRPr lang="en-IN" dirty="0"/>
                    </a:p>
                  </a:txBody>
                  <a:tcPr/>
                </a:tc>
                <a:tc vMerge="1">
                  <a:txBody>
                    <a:bodyPr/>
                    <a:lstStyle/>
                    <a:p>
                      <a:endParaRPr lang="en-IN" dirty="0"/>
                    </a:p>
                  </a:txBody>
                  <a:tcPr/>
                </a:tc>
                <a:tc>
                  <a:txBody>
                    <a:bodyPr/>
                    <a:lstStyle/>
                    <a:p>
                      <a:pPr algn="ctr"/>
                      <a:r>
                        <a:rPr lang="en-IN" sz="1300" dirty="0">
                          <a:latin typeface="Cambria" panose="02040503050406030204" pitchFamily="18" charset="0"/>
                          <a:ea typeface="Cambria" panose="02040503050406030204" pitchFamily="18" charset="0"/>
                        </a:rPr>
                        <a:t>L</a:t>
                      </a:r>
                    </a:p>
                  </a:txBody>
                  <a:tcPr/>
                </a:tc>
                <a:tc>
                  <a:txBody>
                    <a:bodyPr/>
                    <a:lstStyle/>
                    <a:p>
                      <a:pPr algn="ctr"/>
                      <a:r>
                        <a:rPr lang="en-IN" sz="1300" dirty="0">
                          <a:latin typeface="Cambria" panose="02040503050406030204" pitchFamily="18" charset="0"/>
                          <a:ea typeface="Cambria" panose="02040503050406030204" pitchFamily="18" charset="0"/>
                        </a:rPr>
                        <a:t>T</a:t>
                      </a:r>
                    </a:p>
                  </a:txBody>
                  <a:tcPr/>
                </a:tc>
                <a:tc>
                  <a:txBody>
                    <a:bodyPr/>
                    <a:lstStyle/>
                    <a:p>
                      <a:pPr algn="ctr"/>
                      <a:r>
                        <a:rPr lang="en-IN" sz="1300" dirty="0">
                          <a:latin typeface="Cambria" panose="02040503050406030204" pitchFamily="18" charset="0"/>
                          <a:ea typeface="Cambria" panose="02040503050406030204" pitchFamily="18" charset="0"/>
                        </a:rPr>
                        <a:t>P</a:t>
                      </a:r>
                    </a:p>
                  </a:txBody>
                  <a:tcPr/>
                </a:tc>
                <a:tc>
                  <a:txBody>
                    <a:bodyPr/>
                    <a:lstStyle/>
                    <a:p>
                      <a:pPr algn="ctr"/>
                      <a:r>
                        <a:rPr lang="en-IN" sz="1300" dirty="0">
                          <a:latin typeface="Cambria" panose="02040503050406030204" pitchFamily="18" charset="0"/>
                          <a:ea typeface="Cambria" panose="02040503050406030204" pitchFamily="18" charset="0"/>
                        </a:rPr>
                        <a:t>SL</a:t>
                      </a:r>
                    </a:p>
                  </a:txBody>
                  <a:tcPr/>
                </a:tc>
                <a:tc vMerge="1">
                  <a:txBody>
                    <a:bodyPr/>
                    <a:lstStyle/>
                    <a:p>
                      <a:endParaRPr lang="en-IN" dirty="0"/>
                    </a:p>
                  </a:txBody>
                  <a:tcPr/>
                </a:tc>
                <a:tc vMerge="1">
                  <a:txBody>
                    <a:bodyPr/>
                    <a:lstStyle/>
                    <a:p>
                      <a:endParaRPr lang="en-IN" dirty="0"/>
                    </a:p>
                  </a:txBody>
                  <a:tcPr/>
                </a:tc>
                <a:extLst>
                  <a:ext uri="{0D108BD9-81ED-4DB2-BD59-A6C34878D82A}">
                    <a16:rowId xmlns="" xmlns:a16="http://schemas.microsoft.com/office/drawing/2014/main" val="2083812752"/>
                  </a:ext>
                </a:extLst>
              </a:tr>
              <a:tr h="287842">
                <a:tc>
                  <a:txBody>
                    <a:bodyPr/>
                    <a:lstStyle/>
                    <a:p>
                      <a:pPr algn="ctr"/>
                      <a:r>
                        <a:rPr lang="en-IN" sz="1400" dirty="0">
                          <a:latin typeface="Cambria" panose="02040503050406030204" pitchFamily="18" charset="0"/>
                          <a:ea typeface="Cambria" panose="02040503050406030204" pitchFamily="18" charset="0"/>
                        </a:rPr>
                        <a:t>101</a:t>
                      </a:r>
                    </a:p>
                  </a:txBody>
                  <a:tcPr anchor="ctr"/>
                </a:tc>
                <a:tc>
                  <a:txBody>
                    <a:bodyPr/>
                    <a:lstStyle/>
                    <a:p>
                      <a:pPr algn="ctr"/>
                      <a:r>
                        <a:rPr lang="en-IN" sz="1400" dirty="0">
                          <a:latin typeface="Cambria" panose="02040503050406030204" pitchFamily="18" charset="0"/>
                          <a:ea typeface="Cambria" panose="02040503050406030204" pitchFamily="18" charset="0"/>
                        </a:rPr>
                        <a:t>C++</a:t>
                      </a:r>
                    </a:p>
                  </a:txBody>
                  <a:tcPr anchor="ctr"/>
                </a:tc>
                <a:tc>
                  <a:txBody>
                    <a:bodyPr/>
                    <a:lstStyle/>
                    <a:p>
                      <a:pPr algn="ctr"/>
                      <a:r>
                        <a:rPr lang="en-IN" sz="1400" dirty="0">
                          <a:latin typeface="Cambria" panose="02040503050406030204" pitchFamily="18" charset="0"/>
                          <a:ea typeface="Cambria" panose="02040503050406030204" pitchFamily="18" charset="0"/>
                        </a:rPr>
                        <a:t>42</a:t>
                      </a:r>
                    </a:p>
                  </a:txBody>
                  <a:tcPr anchor="ctr"/>
                </a:tc>
                <a:tc>
                  <a:txBody>
                    <a:bodyPr/>
                    <a:lstStyle/>
                    <a:p>
                      <a:pPr algn="ctr"/>
                      <a:r>
                        <a:rPr lang="en-IN" sz="1400" dirty="0">
                          <a:latin typeface="Cambria" panose="02040503050406030204" pitchFamily="18" charset="0"/>
                          <a:ea typeface="Cambria" panose="02040503050406030204" pitchFamily="18" charset="0"/>
                        </a:rPr>
                        <a:t>14</a:t>
                      </a:r>
                    </a:p>
                  </a:txBody>
                  <a:tcPr anchor="ctr"/>
                </a:tc>
                <a:tc>
                  <a:txBody>
                    <a:bodyPr/>
                    <a:lstStyle/>
                    <a:p>
                      <a:pPr algn="ctr"/>
                      <a:r>
                        <a:rPr lang="en-IN" sz="1400" dirty="0">
                          <a:latin typeface="Cambria" panose="02040503050406030204" pitchFamily="18" charset="0"/>
                          <a:ea typeface="Cambria" panose="02040503050406030204" pitchFamily="18" charset="0"/>
                        </a:rPr>
                        <a:t>28</a:t>
                      </a:r>
                    </a:p>
                  </a:txBody>
                  <a:tcPr anchor="ctr"/>
                </a:tc>
                <a:tc>
                  <a:txBody>
                    <a:bodyPr/>
                    <a:lstStyle/>
                    <a:p>
                      <a:pPr algn="ctr"/>
                      <a:r>
                        <a:rPr lang="en-IN" sz="1400" dirty="0">
                          <a:latin typeface="Cambria" panose="02040503050406030204" pitchFamily="18" charset="0"/>
                          <a:ea typeface="Cambria" panose="02040503050406030204" pitchFamily="18" charset="0"/>
                        </a:rPr>
                        <a:t>36</a:t>
                      </a:r>
                    </a:p>
                  </a:txBody>
                  <a:tcPr anchor="ctr"/>
                </a:tc>
                <a:tc>
                  <a:txBody>
                    <a:bodyPr/>
                    <a:lstStyle/>
                    <a:p>
                      <a:pPr algn="ctr"/>
                      <a:r>
                        <a:rPr lang="en-IN" sz="1400" dirty="0">
                          <a:latin typeface="Cambria" panose="02040503050406030204" pitchFamily="18" charset="0"/>
                          <a:ea typeface="Cambria" panose="02040503050406030204" pitchFamily="18" charset="0"/>
                        </a:rPr>
                        <a:t>120</a:t>
                      </a:r>
                    </a:p>
                  </a:txBody>
                  <a:tcPr anchor="ctr"/>
                </a:tc>
                <a:tc>
                  <a:txBody>
                    <a:bodyPr/>
                    <a:lstStyle/>
                    <a:p>
                      <a:r>
                        <a:rPr lang="en-IN" sz="1400" dirty="0">
                          <a:latin typeface="Cambria" panose="02040503050406030204" pitchFamily="18" charset="0"/>
                          <a:ea typeface="Cambria" panose="02040503050406030204" pitchFamily="18" charset="0"/>
                        </a:rPr>
                        <a:t>120/30=4</a:t>
                      </a:r>
                    </a:p>
                  </a:txBody>
                  <a:tcPr/>
                </a:tc>
                <a:extLst>
                  <a:ext uri="{0D108BD9-81ED-4DB2-BD59-A6C34878D82A}">
                    <a16:rowId xmlns="" xmlns:a16="http://schemas.microsoft.com/office/drawing/2014/main" val="3453871646"/>
                  </a:ext>
                </a:extLst>
              </a:tr>
              <a:tr h="435300">
                <a:tc>
                  <a:txBody>
                    <a:bodyPr/>
                    <a:lstStyle/>
                    <a:p>
                      <a:pPr algn="ctr"/>
                      <a:r>
                        <a:rPr lang="en-IN" sz="1400" dirty="0">
                          <a:latin typeface="Cambria" panose="02040503050406030204" pitchFamily="18" charset="0"/>
                          <a:ea typeface="Cambria" panose="02040503050406030204" pitchFamily="18" charset="0"/>
                        </a:rPr>
                        <a:t>102</a:t>
                      </a:r>
                    </a:p>
                  </a:txBody>
                  <a:tcPr anchor="ctr"/>
                </a:tc>
                <a:tc>
                  <a:txBody>
                    <a:bodyPr/>
                    <a:lstStyle/>
                    <a:p>
                      <a:pPr algn="ctr"/>
                      <a:r>
                        <a:rPr lang="en-IN" sz="1400" dirty="0">
                          <a:latin typeface="Cambria" panose="02040503050406030204" pitchFamily="18" charset="0"/>
                          <a:ea typeface="Cambria" panose="02040503050406030204" pitchFamily="18" charset="0"/>
                        </a:rPr>
                        <a:t>Chemistry Lab</a:t>
                      </a: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r>
                        <a:rPr lang="en-IN" sz="1400" dirty="0">
                          <a:latin typeface="Cambria" panose="02040503050406030204" pitchFamily="18" charset="0"/>
                          <a:ea typeface="Cambria" panose="02040503050406030204" pitchFamily="18" charset="0"/>
                        </a:rPr>
                        <a:t>42</a:t>
                      </a:r>
                    </a:p>
                  </a:txBody>
                  <a:tcPr anchor="ctr"/>
                </a:tc>
                <a:tc>
                  <a:txBody>
                    <a:bodyPr/>
                    <a:lstStyle/>
                    <a:p>
                      <a:pPr algn="ctr"/>
                      <a:r>
                        <a:rPr lang="en-IN" sz="1400" dirty="0">
                          <a:latin typeface="Cambria" panose="02040503050406030204" pitchFamily="18" charset="0"/>
                          <a:ea typeface="Cambria" panose="02040503050406030204" pitchFamily="18" charset="0"/>
                        </a:rPr>
                        <a:t>18</a:t>
                      </a:r>
                    </a:p>
                  </a:txBody>
                  <a:tcPr anchor="ctr"/>
                </a:tc>
                <a:tc>
                  <a:txBody>
                    <a:bodyPr/>
                    <a:lstStyle/>
                    <a:p>
                      <a:pPr algn="ctr"/>
                      <a:r>
                        <a:rPr lang="en-IN" sz="1400" dirty="0">
                          <a:latin typeface="Cambria" panose="02040503050406030204" pitchFamily="18" charset="0"/>
                          <a:ea typeface="Cambria" panose="02040503050406030204" pitchFamily="18" charset="0"/>
                        </a:rPr>
                        <a:t>60</a:t>
                      </a:r>
                    </a:p>
                  </a:txBody>
                  <a:tcPr anchor="ctr"/>
                </a:tc>
                <a:tc>
                  <a:txBody>
                    <a:bodyPr/>
                    <a:lstStyle/>
                    <a:p>
                      <a:r>
                        <a:rPr lang="en-IN" sz="1400" dirty="0">
                          <a:latin typeface="Cambria" panose="02040503050406030204" pitchFamily="18" charset="0"/>
                          <a:ea typeface="Cambria" panose="02040503050406030204" pitchFamily="18" charset="0"/>
                        </a:rPr>
                        <a:t>60/30=2</a:t>
                      </a:r>
                    </a:p>
                  </a:txBody>
                  <a:tcPr anchor="ctr"/>
                </a:tc>
                <a:extLst>
                  <a:ext uri="{0D108BD9-81ED-4DB2-BD59-A6C34878D82A}">
                    <a16:rowId xmlns="" xmlns:a16="http://schemas.microsoft.com/office/drawing/2014/main" val="2649929701"/>
                  </a:ext>
                </a:extLst>
              </a:tr>
              <a:tr h="287842">
                <a:tc>
                  <a:txBody>
                    <a:bodyPr/>
                    <a:lstStyle/>
                    <a:p>
                      <a:pPr algn="ctr"/>
                      <a:r>
                        <a:rPr lang="en-IN" sz="1200" dirty="0">
                          <a:latin typeface="Cambria" panose="02040503050406030204" pitchFamily="18" charset="0"/>
                          <a:ea typeface="Cambria" panose="02040503050406030204" pitchFamily="18" charset="0"/>
                        </a:rPr>
                        <a:t>…</a:t>
                      </a:r>
                    </a:p>
                  </a:txBody>
                  <a:tcPr anchor="ctr"/>
                </a:tc>
                <a:tc>
                  <a:txBody>
                    <a:bodyPr/>
                    <a:lstStyle/>
                    <a:p>
                      <a:pPr algn="ctr"/>
                      <a:endParaRPr lang="en-IN" sz="1200" dirty="0">
                        <a:latin typeface="Cambria" panose="02040503050406030204" pitchFamily="18" charset="0"/>
                        <a:ea typeface="Cambria" panose="02040503050406030204" pitchFamily="18" charset="0"/>
                      </a:endParaRPr>
                    </a:p>
                  </a:txBody>
                  <a:tcPr anchor="ctr"/>
                </a:tc>
                <a:tc>
                  <a:txBody>
                    <a:bodyPr/>
                    <a:lstStyle/>
                    <a:p>
                      <a:pPr algn="ctr"/>
                      <a:endParaRPr lang="en-IN" sz="1200" dirty="0">
                        <a:latin typeface="Cambria" panose="02040503050406030204" pitchFamily="18" charset="0"/>
                        <a:ea typeface="Cambria" panose="02040503050406030204" pitchFamily="18" charset="0"/>
                      </a:endParaRPr>
                    </a:p>
                  </a:txBody>
                  <a:tcPr/>
                </a:tc>
                <a:tc>
                  <a:txBody>
                    <a:bodyPr/>
                    <a:lstStyle/>
                    <a:p>
                      <a:pPr algn="ctr"/>
                      <a:endParaRPr lang="en-IN" sz="1200" dirty="0">
                        <a:latin typeface="Cambria" panose="02040503050406030204" pitchFamily="18" charset="0"/>
                        <a:ea typeface="Cambria" panose="02040503050406030204" pitchFamily="18" charset="0"/>
                      </a:endParaRPr>
                    </a:p>
                  </a:txBody>
                  <a:tcPr/>
                </a:tc>
                <a:tc>
                  <a:txBody>
                    <a:bodyPr/>
                    <a:lstStyle/>
                    <a:p>
                      <a:pPr algn="ctr"/>
                      <a:endParaRPr lang="en-IN" sz="1200" dirty="0">
                        <a:latin typeface="Cambria" panose="02040503050406030204" pitchFamily="18" charset="0"/>
                        <a:ea typeface="Cambria" panose="02040503050406030204" pitchFamily="18" charset="0"/>
                      </a:endParaRPr>
                    </a:p>
                  </a:txBody>
                  <a:tcPr/>
                </a:tc>
                <a:tc>
                  <a:txBody>
                    <a:bodyPr/>
                    <a:lstStyle/>
                    <a:p>
                      <a:pPr algn="ctr"/>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60301544"/>
                  </a:ext>
                </a:extLst>
              </a:tr>
            </a:tbl>
          </a:graphicData>
        </a:graphic>
      </p:graphicFrame>
      <p:sp>
        <p:nvSpPr>
          <p:cNvPr id="9" name="Slide Number Placeholder 8">
            <a:extLst>
              <a:ext uri="{FF2B5EF4-FFF2-40B4-BE49-F238E27FC236}">
                <a16:creationId xmlns="" xmlns:a16="http://schemas.microsoft.com/office/drawing/2014/main" id="{14F759BD-3BDB-4228-82D8-B9A160D09EFF}"/>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25</a:t>
            </a:fld>
            <a:endParaRPr lang="en-IN" dirty="0"/>
          </a:p>
        </p:txBody>
      </p:sp>
      <p:sp>
        <p:nvSpPr>
          <p:cNvPr id="7" name="Footer Placeholder 6"/>
          <p:cNvSpPr>
            <a:spLocks noGrp="1"/>
          </p:cNvSpPr>
          <p:nvPr>
            <p:ph type="ftr" sz="quarter" idx="4294967295"/>
          </p:nvPr>
        </p:nvSpPr>
        <p:spPr>
          <a:xfrm>
            <a:off x="2079116" y="6129088"/>
            <a:ext cx="6192862" cy="365125"/>
          </a:xfrm>
        </p:spPr>
        <p:txBody>
          <a:bodyPr/>
          <a:lstStyle/>
          <a:p>
            <a:r>
              <a:rPr lang="en-IN"/>
              <a:t>1</a:t>
            </a:r>
          </a:p>
        </p:txBody>
      </p:sp>
      <p:cxnSp>
        <p:nvCxnSpPr>
          <p:cNvPr id="8" name="Straight Connector 7">
            <a:extLst>
              <a:ext uri="{FF2B5EF4-FFF2-40B4-BE49-F238E27FC236}">
                <a16:creationId xmlns="" xmlns:a16="http://schemas.microsoft.com/office/drawing/2014/main" id="{742FE0F5-8316-4C90-9591-584CC922C8A2}"/>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 xmlns:a16="http://schemas.microsoft.com/office/drawing/2014/main" id="{AF16CB2B-3C07-404F-9914-3CE9DCA0684C}"/>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
        <p:nvSpPr>
          <p:cNvPr id="4" name="Rectangle 3"/>
          <p:cNvSpPr/>
          <p:nvPr/>
        </p:nvSpPr>
        <p:spPr>
          <a:xfrm>
            <a:off x="312139" y="5540106"/>
            <a:ext cx="9075141" cy="1077218"/>
          </a:xfrm>
          <a:prstGeom prst="rect">
            <a:avLst/>
          </a:prstGeom>
        </p:spPr>
        <p:txBody>
          <a:bodyPr wrap="square">
            <a:spAutoFit/>
          </a:bodyPr>
          <a:lstStyle/>
          <a:p>
            <a:r>
              <a:rPr lang="en-US" sz="1600" b="1" dirty="0">
                <a:solidFill>
                  <a:srgbClr val="FF0000"/>
                </a:solidFill>
              </a:rPr>
              <a:t>This is as per the new National Credit Framework, which accounts for 30 hrs. of learning as equivalent to 1 credit. Those universities which are still following the LTP will transform them into no. of hours and fill in the above table. </a:t>
            </a:r>
          </a:p>
          <a:p>
            <a:endParaRPr lang="en-US" sz="1600" b="1" dirty="0">
              <a:solidFill>
                <a:srgbClr val="FF0000"/>
              </a:solidFill>
            </a:endParaRPr>
          </a:p>
        </p:txBody>
      </p:sp>
    </p:spTree>
    <p:extLst>
      <p:ext uri="{BB962C8B-B14F-4D97-AF65-F5344CB8AC3E}">
        <p14:creationId xmlns:p14="http://schemas.microsoft.com/office/powerpoint/2010/main" xmlns="" val="598190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472932" y="982713"/>
            <a:ext cx="8650223" cy="5644923"/>
          </a:xfrm>
          <a:noFill/>
        </p:spPr>
        <p:txBody>
          <a:bodyPr>
            <a:normAutofit/>
          </a:bodyPr>
          <a:lstStyle/>
          <a:p>
            <a:pPr marL="1073150" indent="-712788">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1.2.3. 	Components of Curriculum (05) </a:t>
            </a:r>
          </a:p>
          <a:p>
            <a:pPr marL="0" indent="0">
              <a:spcBef>
                <a:spcPts val="0"/>
              </a:spcBef>
              <a:buNone/>
            </a:pPr>
            <a:r>
              <a:rPr lang="en-US" i="1" dirty="0">
                <a:solidFill>
                  <a:schemeClr val="tx1"/>
                </a:solidFill>
                <a:latin typeface="Cambria" panose="02040503050406030204" pitchFamily="18" charset="0"/>
                <a:ea typeface="Cambria" panose="02040503050406030204" pitchFamily="18" charset="0"/>
              </a:rPr>
              <a:t>		(</a:t>
            </a:r>
            <a:r>
              <a:rPr lang="en-US" sz="1600" i="1" dirty="0">
                <a:solidFill>
                  <a:schemeClr val="tx1"/>
                </a:solidFill>
                <a:latin typeface="Cambria" panose="02040503050406030204" pitchFamily="18" charset="0"/>
                <a:ea typeface="Cambria" panose="02040503050406030204" pitchFamily="18" charset="0"/>
              </a:rPr>
              <a:t>Provide details of Curriculum components for all relevant Years.) </a:t>
            </a:r>
          </a:p>
          <a:p>
            <a:pPr marL="0" indent="0" algn="ctr">
              <a:spcBef>
                <a:spcPts val="0"/>
              </a:spcBef>
              <a:buNone/>
            </a:pPr>
            <a:r>
              <a:rPr lang="en-US" sz="1700" i="1" dirty="0">
                <a:solidFill>
                  <a:srgbClr val="0000FF"/>
                </a:solidFill>
                <a:latin typeface="Cambria" panose="02040503050406030204" pitchFamily="18" charset="0"/>
                <a:ea typeface="Cambria" panose="02040503050406030204" pitchFamily="18" charset="0"/>
              </a:rPr>
              <a:t>Table No.1.3.3.1: Program curriculum grouping based on curriculum components</a:t>
            </a:r>
            <a:r>
              <a:rPr lang="en-US" sz="1600" i="1" dirty="0">
                <a:solidFill>
                  <a:schemeClr val="tx1"/>
                </a:solidFill>
                <a:latin typeface="Cambria" panose="02040503050406030204" pitchFamily="18" charset="0"/>
                <a:ea typeface="Cambria" panose="02040503050406030204" pitchFamily="18" charset="0"/>
              </a:rPr>
              <a:t>. </a:t>
            </a:r>
            <a:endParaRPr lang="en-IN" sz="1600" b="0" i="0" u="none" strike="noStrike" baseline="0" dirty="0">
              <a:latin typeface="Verdana" panose="020B0604030504040204" pitchFamily="34" charset="0"/>
            </a:endParaRPr>
          </a:p>
          <a:p>
            <a:pPr marL="0" indent="0" algn="l">
              <a:spcBef>
                <a:spcPts val="0"/>
              </a:spcBef>
              <a:buNone/>
            </a:pPr>
            <a:endParaRPr lang="en-US"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A8E069A7-A9DA-493F-A050-C7FB788D8FD0}"/>
              </a:ext>
            </a:extLst>
          </p:cNvPr>
          <p:cNvGraphicFramePr>
            <a:graphicFrameLocks noGrp="1"/>
          </p:cNvGraphicFramePr>
          <p:nvPr>
            <p:extLst>
              <p:ext uri="{D42A27DB-BD31-4B8C-83A1-F6EECF244321}">
                <p14:modId xmlns:p14="http://schemas.microsoft.com/office/powerpoint/2010/main" xmlns="" val="2509844384"/>
              </p:ext>
            </p:extLst>
          </p:nvPr>
        </p:nvGraphicFramePr>
        <p:xfrm>
          <a:off x="1056916" y="2227050"/>
          <a:ext cx="7482254" cy="4135665"/>
        </p:xfrm>
        <a:graphic>
          <a:graphicData uri="http://schemas.openxmlformats.org/drawingml/2006/table">
            <a:tbl>
              <a:tblPr firstRow="1" bandRow="1">
                <a:tableStyleId>{5940675A-B579-460E-94D1-54222C63F5DA}</a:tableStyleId>
              </a:tblPr>
              <a:tblGrid>
                <a:gridCol w="2004646">
                  <a:extLst>
                    <a:ext uri="{9D8B030D-6E8A-4147-A177-3AD203B41FA5}">
                      <a16:colId xmlns="" xmlns:a16="http://schemas.microsoft.com/office/drawing/2014/main" val="1712793519"/>
                    </a:ext>
                  </a:extLst>
                </a:gridCol>
                <a:gridCol w="2215662">
                  <a:extLst>
                    <a:ext uri="{9D8B030D-6E8A-4147-A177-3AD203B41FA5}">
                      <a16:colId xmlns="" xmlns:a16="http://schemas.microsoft.com/office/drawing/2014/main" val="2283994831"/>
                    </a:ext>
                  </a:extLst>
                </a:gridCol>
                <a:gridCol w="1661746">
                  <a:extLst>
                    <a:ext uri="{9D8B030D-6E8A-4147-A177-3AD203B41FA5}">
                      <a16:colId xmlns="" xmlns:a16="http://schemas.microsoft.com/office/drawing/2014/main" val="981590340"/>
                    </a:ext>
                  </a:extLst>
                </a:gridCol>
                <a:gridCol w="1600200">
                  <a:extLst>
                    <a:ext uri="{9D8B030D-6E8A-4147-A177-3AD203B41FA5}">
                      <a16:colId xmlns="" xmlns:a16="http://schemas.microsoft.com/office/drawing/2014/main" val="1294426078"/>
                    </a:ext>
                  </a:extLst>
                </a:gridCol>
              </a:tblGrid>
              <a:tr h="577409">
                <a:tc>
                  <a:txBody>
                    <a:bodyPr/>
                    <a:lstStyle/>
                    <a:p>
                      <a:pPr algn="ctr"/>
                      <a:r>
                        <a:rPr lang="en-IN" sz="1300" b="1" dirty="0">
                          <a:latin typeface="Cambria" panose="02040503050406030204" pitchFamily="18" charset="0"/>
                          <a:ea typeface="Cambria" panose="02040503050406030204" pitchFamily="18" charset="0"/>
                        </a:rPr>
                        <a:t>Curriculum Component</a:t>
                      </a:r>
                    </a:p>
                  </a:txBody>
                  <a:tcPr anchor="ctr"/>
                </a:tc>
                <a:tc>
                  <a:txBody>
                    <a:bodyPr/>
                    <a:lstStyle/>
                    <a:p>
                      <a:pPr algn="ctr"/>
                      <a:r>
                        <a:rPr lang="en-IN" sz="1300" b="1" dirty="0">
                          <a:latin typeface="Cambria" panose="02040503050406030204" pitchFamily="18" charset="0"/>
                          <a:ea typeface="Cambria" panose="02040503050406030204" pitchFamily="18" charset="0"/>
                        </a:rPr>
                        <a:t>Curriculum Content (% of total number of credits of the program)</a:t>
                      </a:r>
                    </a:p>
                  </a:txBody>
                  <a:tcPr anchor="ctr"/>
                </a:tc>
                <a:tc>
                  <a:txBody>
                    <a:bodyPr/>
                    <a:lstStyle/>
                    <a:p>
                      <a:pPr algn="ctr"/>
                      <a:r>
                        <a:rPr lang="en-IN" sz="1300" b="1" dirty="0">
                          <a:latin typeface="Cambria" panose="02040503050406030204" pitchFamily="18" charset="0"/>
                          <a:ea typeface="Cambria" panose="02040503050406030204" pitchFamily="18" charset="0"/>
                        </a:rPr>
                        <a:t>Total number of contact hours</a:t>
                      </a:r>
                    </a:p>
                  </a:txBody>
                  <a:tcPr anchor="ctr"/>
                </a:tc>
                <a:tc>
                  <a:txBody>
                    <a:bodyPr/>
                    <a:lstStyle/>
                    <a:p>
                      <a:pPr algn="ctr"/>
                      <a:r>
                        <a:rPr lang="en-IN" sz="1300" b="1" dirty="0">
                          <a:latin typeface="Cambria" panose="02040503050406030204" pitchFamily="18" charset="0"/>
                          <a:ea typeface="Cambria" panose="02040503050406030204" pitchFamily="18" charset="0"/>
                        </a:rPr>
                        <a:t>Total number of credits</a:t>
                      </a:r>
                    </a:p>
                  </a:txBody>
                  <a:tcPr anchor="ctr"/>
                </a:tc>
                <a:extLst>
                  <a:ext uri="{0D108BD9-81ED-4DB2-BD59-A6C34878D82A}">
                    <a16:rowId xmlns="" xmlns:a16="http://schemas.microsoft.com/office/drawing/2014/main" val="329026390"/>
                  </a:ext>
                </a:extLst>
              </a:tr>
              <a:tr h="28870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Basic Sciences</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561897018"/>
                  </a:ext>
                </a:extLst>
              </a:tr>
              <a:tr h="268321">
                <a:tc>
                  <a:txBody>
                    <a:bodyPr/>
                    <a:lstStyle/>
                    <a:p>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Basic Engineering </a:t>
                      </a:r>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745565117"/>
                  </a:ext>
                </a:extLst>
              </a:tr>
              <a:tr h="447201">
                <a:tc>
                  <a:txBody>
                    <a:bodyPr/>
                    <a:lstStyle/>
                    <a:p>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Humanities and Social Sciences</a:t>
                      </a:r>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77096453"/>
                  </a:ext>
                </a:extLst>
              </a:tr>
              <a:tr h="0">
                <a:tc>
                  <a:txBody>
                    <a:bodyPr/>
                    <a:lstStyle/>
                    <a:p>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Program Core</a:t>
                      </a:r>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434046558"/>
                  </a:ext>
                </a:extLst>
              </a:tr>
              <a:tr h="30616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Program Electives</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58374216"/>
                  </a:ext>
                </a:extLst>
              </a:tr>
              <a:tr h="2683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Open Electives </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380066062"/>
                  </a:ext>
                </a:extLst>
              </a:tr>
              <a:tr h="29068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Project(s) </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539728587"/>
                  </a:ext>
                </a:extLst>
              </a:tr>
              <a:tr h="2683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Internships/Seminars</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566568327"/>
                  </a:ext>
                </a:extLst>
              </a:tr>
              <a:tr h="3627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Any other (Please specify)</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090469435"/>
                  </a:ext>
                </a:extLst>
              </a:tr>
              <a:tr h="278584">
                <a:tc gridSpan="3">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Total number of Credits:</a:t>
                      </a: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016720422"/>
                  </a:ext>
                </a:extLst>
              </a:tr>
            </a:tbl>
          </a:graphicData>
        </a:graphic>
      </p:graphicFrame>
      <p:sp>
        <p:nvSpPr>
          <p:cNvPr id="7" name="TextBox 6">
            <a:extLst>
              <a:ext uri="{FF2B5EF4-FFF2-40B4-BE49-F238E27FC236}">
                <a16:creationId xmlns="" xmlns:a16="http://schemas.microsoft.com/office/drawing/2014/main" id="{960D819A-451C-404F-A841-ABC20C3E3489}"/>
              </a:ext>
            </a:extLst>
          </p:cNvPr>
          <p:cNvSpPr txBox="1"/>
          <p:nvPr/>
        </p:nvSpPr>
        <p:spPr>
          <a:xfrm>
            <a:off x="1995853" y="6460180"/>
            <a:ext cx="4954464"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i="1" kern="1200" dirty="0">
                <a:solidFill>
                  <a:schemeClr val="tx1"/>
                </a:solidFill>
                <a:latin typeface="Cambria" panose="02040503050406030204" pitchFamily="18" charset="0"/>
                <a:ea typeface="Cambria" panose="02040503050406030204" pitchFamily="18" charset="0"/>
                <a:cs typeface="+mn-cs"/>
              </a:rPr>
              <a:t>Add more rows, if required</a:t>
            </a:r>
            <a:endParaRPr lang="en-IN" sz="1400" i="1" kern="1200" dirty="0">
              <a:solidFill>
                <a:schemeClr val="tx1"/>
              </a:solidFill>
              <a:latin typeface="Cambria" panose="02040503050406030204" pitchFamily="18" charset="0"/>
              <a:ea typeface="Cambria" panose="02040503050406030204" pitchFamily="18" charset="0"/>
              <a:cs typeface="+mn-cs"/>
            </a:endParaRPr>
          </a:p>
        </p:txBody>
      </p:sp>
      <p:sp>
        <p:nvSpPr>
          <p:cNvPr id="10" name="Slide Number Placeholder 9">
            <a:extLst>
              <a:ext uri="{FF2B5EF4-FFF2-40B4-BE49-F238E27FC236}">
                <a16:creationId xmlns="" xmlns:a16="http://schemas.microsoft.com/office/drawing/2014/main" id="{B6D97FD9-1D9E-4DC0-8814-F2C159019A6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26</a:t>
            </a:fld>
            <a:endParaRPr lang="en-IN"/>
          </a:p>
        </p:txBody>
      </p:sp>
      <p:sp>
        <p:nvSpPr>
          <p:cNvPr id="5" name="Footer Placeholder 4"/>
          <p:cNvSpPr>
            <a:spLocks noGrp="1"/>
          </p:cNvSpPr>
          <p:nvPr>
            <p:ph type="ftr" sz="quarter" idx="4294967295"/>
          </p:nvPr>
        </p:nvSpPr>
        <p:spPr>
          <a:xfrm>
            <a:off x="2104283" y="6135810"/>
            <a:ext cx="6192862" cy="365125"/>
          </a:xfrm>
        </p:spPr>
        <p:txBody>
          <a:bodyPr/>
          <a:lstStyle/>
          <a:p>
            <a:r>
              <a:rPr lang="en-IN"/>
              <a:t>1</a:t>
            </a:r>
          </a:p>
        </p:txBody>
      </p:sp>
      <p:pic>
        <p:nvPicPr>
          <p:cNvPr id="8" name="Picture 7">
            <a:extLst>
              <a:ext uri="{FF2B5EF4-FFF2-40B4-BE49-F238E27FC236}">
                <a16:creationId xmlns="" xmlns:a16="http://schemas.microsoft.com/office/drawing/2014/main" id="{6DFEC4A9-FD2A-43CB-A600-23A44240E3A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9" name="Straight Connector 8">
            <a:extLst>
              <a:ext uri="{FF2B5EF4-FFF2-40B4-BE49-F238E27FC236}">
                <a16:creationId xmlns="" xmlns:a16="http://schemas.microsoft.com/office/drawing/2014/main" id="{1A070BB7-05FD-47BA-B10B-21C5D723BE49}"/>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 xmlns:a16="http://schemas.microsoft.com/office/drawing/2014/main" id="{507EAE3F-AE14-4C32-A462-CD0C45B6E4E5}"/>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800255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474" y="230820"/>
            <a:ext cx="1992752" cy="536096"/>
          </a:xfrm>
        </p:spPr>
        <p:txBody>
          <a:bodyPr>
            <a:normAutofit fontScale="90000"/>
          </a:bodyPr>
          <a:lstStyle/>
          <a:p>
            <a:r>
              <a:rPr lang="en-US" dirty="0">
                <a:solidFill>
                  <a:srgbClr val="FF0000"/>
                </a:solidFill>
              </a:rPr>
              <a:t>Tier 2</a:t>
            </a:r>
            <a:endParaRPr lang="en-IN" dirty="0">
              <a:solidFill>
                <a:srgbClr val="FF0000"/>
              </a:solidFill>
            </a:endParaRPr>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1198" y="766916"/>
            <a:ext cx="9527459" cy="2841523"/>
          </a:xfrm>
          <a:prstGeom prst="rect">
            <a:avLst/>
          </a:prstGeom>
        </p:spPr>
      </p:pic>
      <p:pic>
        <p:nvPicPr>
          <p:cNvPr id="5" name="Picture 4"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3529084"/>
            <a:ext cx="9906000" cy="4365654"/>
          </a:xfrm>
          <a:prstGeom prst="rect">
            <a:avLst/>
          </a:prstGeom>
        </p:spPr>
      </p:pic>
    </p:spTree>
    <p:extLst>
      <p:ext uri="{BB962C8B-B14F-4D97-AF65-F5344CB8AC3E}">
        <p14:creationId xmlns:p14="http://schemas.microsoft.com/office/powerpoint/2010/main" xmlns="" val="2772338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1" y="1103305"/>
            <a:ext cx="9053703" cy="4176618"/>
          </a:xfrm>
          <a:noFill/>
        </p:spPr>
        <p:txBody>
          <a:bodyPr>
            <a:normAutofit fontScale="85000" lnSpcReduction="20000"/>
          </a:bodyPr>
          <a:lstStyle/>
          <a:p>
            <a:pPr marL="357188" indent="-357188"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1.2.4. 	Strategies for Education Reforms (05) </a:t>
            </a:r>
          </a:p>
          <a:p>
            <a:pPr marL="357188" indent="-357188"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(A brief explanation of the plans to implement and map activities in curriculum design with multidisciplinary and interdisciplinary programs, the establishment of an academic bank of credits system, APAAR etc.) </a:t>
            </a:r>
          </a:p>
          <a:p>
            <a:pPr marL="357188" indent="-357188" algn="just">
              <a:lnSpc>
                <a:spcPct val="150000"/>
              </a:lnSpc>
              <a:spcBef>
                <a:spcPts val="0"/>
              </a:spcBef>
              <a:buNone/>
            </a:pPr>
            <a:endParaRPr lang="en-US" i="1" dirty="0">
              <a:solidFill>
                <a:schemeClr val="tx1"/>
              </a:solidFill>
              <a:latin typeface="Cambria" panose="02040503050406030204" pitchFamily="18" charset="0"/>
              <a:ea typeface="Cambria" panose="02040503050406030204" pitchFamily="18" charset="0"/>
            </a:endParaRPr>
          </a:p>
          <a:p>
            <a:pPr marL="357188" indent="-357188" algn="just">
              <a:lnSpc>
                <a:spcPct val="150000"/>
              </a:lnSpc>
              <a:spcBef>
                <a:spcPts val="0"/>
              </a:spcBef>
              <a:buNone/>
            </a:pPr>
            <a:endParaRPr lang="en-US" i="1" dirty="0">
              <a:solidFill>
                <a:schemeClr val="tx1"/>
              </a:solidFill>
              <a:latin typeface="Cambria" panose="02040503050406030204" pitchFamily="18" charset="0"/>
              <a:ea typeface="Cambria" panose="02040503050406030204" pitchFamily="18" charset="0"/>
            </a:endParaRPr>
          </a:p>
          <a:p>
            <a:pPr marL="357188" indent="-357188" algn="just">
              <a:spcBef>
                <a:spcPts val="0"/>
              </a:spcBef>
              <a:buNone/>
            </a:pPr>
            <a:endParaRPr lang="en-US" sz="1200" i="1" dirty="0">
              <a:solidFill>
                <a:schemeClr val="tx1"/>
              </a:solidFill>
              <a:latin typeface="Cambria" panose="02040503050406030204" pitchFamily="18" charset="0"/>
              <a:ea typeface="Cambria" panose="02040503050406030204" pitchFamily="18" charset="0"/>
            </a:endParaRPr>
          </a:p>
          <a:p>
            <a:pPr marL="357188" indent="-3571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1.3. 	PO, PSO and their Mapping with Courses (20)</a:t>
            </a:r>
            <a:r>
              <a:rPr lang="en-US" sz="2400" b="1" dirty="0">
                <a:solidFill>
                  <a:srgbClr val="0000FF"/>
                </a:solidFill>
                <a:latin typeface="Cambria" panose="02040503050406030204" pitchFamily="18" charset="0"/>
                <a:ea typeface="Cambria" panose="02040503050406030204" pitchFamily="18" charset="0"/>
              </a:rPr>
              <a:t> </a:t>
            </a:r>
          </a:p>
          <a:p>
            <a:pPr marL="357188" indent="-357188"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1.3.1. 	POs and PSOs (05) </a:t>
            </a:r>
          </a:p>
          <a:p>
            <a:pPr marL="357188" indent="-357188"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a:t>
            </a:r>
            <a:r>
              <a:rPr lang="en-US" sz="1400" b="1" i="1" dirty="0">
                <a:solidFill>
                  <a:srgbClr val="002060"/>
                </a:solidFill>
                <a:latin typeface="Cambria" panose="02040503050406030204" pitchFamily="18" charset="0"/>
                <a:ea typeface="Cambria" panose="02040503050406030204" pitchFamily="18" charset="0"/>
              </a:rPr>
              <a:t>(Program Specific Outcomes (PSOs) are defined by the program, with up to 3 PSOs specified.) </a:t>
            </a:r>
          </a:p>
          <a:p>
            <a:pPr marL="357188" indent="-357188"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List of POs as Defined by NBA in Annexure II. </a:t>
            </a:r>
          </a:p>
          <a:p>
            <a:pPr marL="357188" indent="-357188"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List of PSOs (up to 3) </a:t>
            </a:r>
          </a:p>
          <a:p>
            <a:pPr marL="357188" indent="-357188"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(Provide details of the PSOs for the program currently seeking accreditation.) </a:t>
            </a:r>
          </a:p>
          <a:p>
            <a:pPr marL="357188" indent="-357188"/>
            <a:endParaRPr lang="en-IN" sz="1800" b="0" i="0" u="none" strike="noStrike" baseline="0" dirty="0">
              <a:latin typeface="Verdana" panose="020B0604030504040204" pitchFamily="34" charset="0"/>
            </a:endParaRPr>
          </a:p>
          <a:p>
            <a:pPr marL="0" indent="0" algn="l">
              <a:spcBef>
                <a:spcPts val="0"/>
              </a:spcBef>
              <a:buNone/>
            </a:pPr>
            <a:endParaRPr lang="en-US" sz="1800" b="0" i="0" u="none" strike="noStrike" baseline="0" dirty="0">
              <a:latin typeface="Verdana-Bold"/>
            </a:endParaRPr>
          </a:p>
        </p:txBody>
      </p:sp>
      <p:pic>
        <p:nvPicPr>
          <p:cNvPr id="7" name="Picture 6">
            <a:extLst>
              <a:ext uri="{FF2B5EF4-FFF2-40B4-BE49-F238E27FC236}">
                <a16:creationId xmlns="" xmlns:a16="http://schemas.microsoft.com/office/drawing/2014/main" id="{D9C3DCD2-AD94-450C-9821-957DF1D931C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5" name="Straight Connector 4">
            <a:extLst>
              <a:ext uri="{FF2B5EF4-FFF2-40B4-BE49-F238E27FC236}">
                <a16:creationId xmlns="" xmlns:a16="http://schemas.microsoft.com/office/drawing/2014/main" id="{F44EC2CE-4014-468F-86E7-246978E72C46}"/>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8" name="TextBox 7">
            <a:extLst>
              <a:ext uri="{FF2B5EF4-FFF2-40B4-BE49-F238E27FC236}">
                <a16:creationId xmlns="" xmlns:a16="http://schemas.microsoft.com/office/drawing/2014/main" id="{1A936512-A90C-4BEC-96D4-B16AFEB3022C}"/>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612383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5488" y="153696"/>
            <a:ext cx="3919935" cy="500177"/>
          </a:xfrm>
        </p:spPr>
        <p:txBody>
          <a:bodyPr>
            <a:noAutofit/>
          </a:bodyPr>
          <a:lstStyle/>
          <a:p>
            <a:r>
              <a:rPr lang="en-US" sz="3200" b="1" dirty="0">
                <a:solidFill>
                  <a:srgbClr val="C00000"/>
                </a:solidFill>
              </a:rPr>
              <a:t>POs </a:t>
            </a:r>
            <a:r>
              <a:rPr lang="en-US" sz="2800" b="1" dirty="0">
                <a:solidFill>
                  <a:srgbClr val="C00000"/>
                </a:solidFill>
              </a:rPr>
              <a:t>(Defined by NBA)</a:t>
            </a:r>
            <a:endParaRPr lang="en-IN" sz="2800" b="1" dirty="0">
              <a:solidFill>
                <a:srgbClr val="C00000"/>
              </a:solidFill>
            </a:endParaRPr>
          </a:p>
        </p:txBody>
      </p:sp>
      <p:sp>
        <p:nvSpPr>
          <p:cNvPr id="4" name="Slide Number Placeholder 3"/>
          <p:cNvSpPr>
            <a:spLocks noGrp="1"/>
          </p:cNvSpPr>
          <p:nvPr>
            <p:ph type="sldNum" sz="quarter" idx="12"/>
          </p:nvPr>
        </p:nvSpPr>
        <p:spPr/>
        <p:txBody>
          <a:bodyPr/>
          <a:lstStyle/>
          <a:p>
            <a:pPr defTabSz="371475">
              <a:defRPr/>
            </a:pPr>
            <a:r>
              <a:rPr lang="en-US" altLang="en-US">
                <a:solidFill>
                  <a:prstClr val="black">
                    <a:tint val="75000"/>
                  </a:prstClr>
                </a:solidFill>
                <a:latin typeface="Calibri" panose="020F0502020204030204"/>
              </a:rPr>
              <a:t>(#)</a:t>
            </a:r>
          </a:p>
        </p:txBody>
      </p:sp>
      <p:sp>
        <p:nvSpPr>
          <p:cNvPr id="6" name="Content Placeholder 5"/>
          <p:cNvSpPr>
            <a:spLocks noGrp="1"/>
          </p:cNvSpPr>
          <p:nvPr>
            <p:ph idx="1"/>
          </p:nvPr>
        </p:nvSpPr>
        <p:spPr>
          <a:xfrm>
            <a:off x="0" y="666090"/>
            <a:ext cx="9750533" cy="5326699"/>
          </a:xfrm>
        </p:spPr>
        <p:txBody>
          <a:bodyPr>
            <a:noAutofit/>
          </a:bodyPr>
          <a:lstStyle/>
          <a:p>
            <a:pPr algn="just"/>
            <a:r>
              <a:rPr lang="en-US" sz="2000" b="1" dirty="0">
                <a:solidFill>
                  <a:srgbClr val="C00000"/>
                </a:solidFill>
              </a:rPr>
              <a:t>PO1: Engineering Knowledge</a:t>
            </a:r>
            <a:r>
              <a:rPr lang="en-US" sz="2000" b="1" dirty="0"/>
              <a:t>: Apply knowledge of mathematics, natural science, computing, engineering fundamentals and an engineering specialization as specified in </a:t>
            </a:r>
            <a:r>
              <a:rPr lang="en-US" sz="2000" b="1" dirty="0">
                <a:solidFill>
                  <a:srgbClr val="FF0000"/>
                </a:solidFill>
              </a:rPr>
              <a:t>WK1 to WK4 </a:t>
            </a:r>
            <a:r>
              <a:rPr lang="en-US" sz="2000" b="1" dirty="0"/>
              <a:t>respectively to develop to the solution of complex engineering problems. </a:t>
            </a:r>
            <a:endParaRPr lang="en-IN" sz="2000" b="1" dirty="0"/>
          </a:p>
          <a:p>
            <a:pPr algn="just"/>
            <a:r>
              <a:rPr lang="en-US" sz="2000" b="1" dirty="0">
                <a:solidFill>
                  <a:srgbClr val="C00000"/>
                </a:solidFill>
              </a:rPr>
              <a:t>PO2: Problem Analysis</a:t>
            </a:r>
            <a:r>
              <a:rPr lang="en-US" sz="2000" b="1" dirty="0"/>
              <a:t>: Identify, formulate, review research literature and analyze complex engineering problems reaching substantiated conclusions with consideration for sustainable development. (</a:t>
            </a:r>
            <a:r>
              <a:rPr lang="en-US" sz="2000" b="1" dirty="0">
                <a:solidFill>
                  <a:srgbClr val="FF0000"/>
                </a:solidFill>
              </a:rPr>
              <a:t>WK1 to WK4</a:t>
            </a:r>
            <a:r>
              <a:rPr lang="en-US" sz="2000" b="1" dirty="0"/>
              <a:t>)</a:t>
            </a:r>
            <a:endParaRPr lang="en-IN" sz="2000" b="1" dirty="0"/>
          </a:p>
          <a:p>
            <a:pPr algn="just"/>
            <a:r>
              <a:rPr lang="en-US" sz="2000" b="1" dirty="0">
                <a:solidFill>
                  <a:srgbClr val="C00000"/>
                </a:solidFill>
              </a:rPr>
              <a:t>PO3: Design/Development of Solutions</a:t>
            </a:r>
            <a:r>
              <a:rPr lang="en-US" sz="2000" b="1" dirty="0"/>
              <a:t>: Design creative solutions for complex engineering problems and design/develop systems/components/processes to meet identified needs with consideration for the public health and safety, whole-life cost, net zero carbon, culture, society and environment as required. (</a:t>
            </a:r>
            <a:r>
              <a:rPr lang="en-US" sz="2000" b="1" dirty="0">
                <a:solidFill>
                  <a:srgbClr val="FF0000"/>
                </a:solidFill>
              </a:rPr>
              <a:t>WK5)</a:t>
            </a:r>
            <a:endParaRPr lang="en-IN" sz="2000" b="1" dirty="0">
              <a:solidFill>
                <a:srgbClr val="FF0000"/>
              </a:solidFill>
            </a:endParaRPr>
          </a:p>
          <a:p>
            <a:pPr algn="just"/>
            <a:r>
              <a:rPr lang="en-US" sz="2000" b="1" dirty="0">
                <a:solidFill>
                  <a:srgbClr val="C00000"/>
                </a:solidFill>
              </a:rPr>
              <a:t>PO4: Conduct Investigations of Complex Problems</a:t>
            </a:r>
            <a:r>
              <a:rPr lang="en-US" sz="2000" b="1" dirty="0"/>
              <a:t>: Conduct investigations of complex engineering problems using research-based knowledge including design of experiments, modelling, analysis &amp; interpretation of data to provide valid conclusions. (</a:t>
            </a:r>
            <a:r>
              <a:rPr lang="en-US" sz="2000" b="1" dirty="0">
                <a:solidFill>
                  <a:srgbClr val="FF0000"/>
                </a:solidFill>
              </a:rPr>
              <a:t>WK8</a:t>
            </a:r>
            <a:r>
              <a:rPr lang="en-US" sz="2000" b="1" dirty="0"/>
              <a:t>).</a:t>
            </a:r>
            <a:endParaRPr lang="en-IN" sz="2000" b="1" dirty="0"/>
          </a:p>
          <a:p>
            <a:pPr algn="just"/>
            <a:r>
              <a:rPr lang="en-US" sz="2000" b="1" dirty="0">
                <a:solidFill>
                  <a:srgbClr val="C00000"/>
                </a:solidFill>
              </a:rPr>
              <a:t>PO5: Engineering Tool Usage</a:t>
            </a:r>
            <a:r>
              <a:rPr lang="en-US" sz="2000" b="1" dirty="0"/>
              <a:t>:  Create, select and apply appropriate techniques, resources and modern engineering &amp; IT tools, including prediction and modelling recognizing their limitations to solve complex engineering problems. (</a:t>
            </a:r>
            <a:r>
              <a:rPr lang="en-US" sz="2000" b="1" dirty="0">
                <a:solidFill>
                  <a:srgbClr val="FF0000"/>
                </a:solidFill>
              </a:rPr>
              <a:t>WK2 and WK6</a:t>
            </a:r>
            <a:r>
              <a:rPr lang="en-US" sz="2000" b="1" dirty="0"/>
              <a:t>)</a:t>
            </a:r>
            <a:endParaRPr lang="en-IN" sz="2000" b="1" dirty="0"/>
          </a:p>
          <a:p>
            <a:pPr algn="just"/>
            <a:r>
              <a:rPr lang="en-US" sz="2400" b="1" dirty="0">
                <a:solidFill>
                  <a:srgbClr val="C00000"/>
                </a:solidFill>
              </a:rPr>
              <a:t>PO6: The Engineer and The World</a:t>
            </a:r>
            <a:r>
              <a:rPr lang="en-US" sz="2000" b="1" dirty="0"/>
              <a:t>: Analyze and evaluate societal and environmental aspects while solving complex engineering problems for its impact on sustainability with reference to economy, health, safety, legal framework, culture and environment. (</a:t>
            </a:r>
            <a:r>
              <a:rPr lang="en-US" sz="2000" b="1" dirty="0">
                <a:solidFill>
                  <a:srgbClr val="FF0000"/>
                </a:solidFill>
              </a:rPr>
              <a:t>WK1, WK5, and WK7</a:t>
            </a:r>
            <a:r>
              <a:rPr lang="en-US" sz="2000" b="1" dirty="0"/>
              <a:t>).</a:t>
            </a:r>
            <a:endParaRPr lang="en-IN" sz="2000" b="1" dirty="0"/>
          </a:p>
          <a:p>
            <a:endParaRPr lang="en-IN" sz="1625" b="1" dirty="0"/>
          </a:p>
        </p:txBody>
      </p:sp>
    </p:spTree>
    <p:extLst>
      <p:ext uri="{BB962C8B-B14F-4D97-AF65-F5344CB8AC3E}">
        <p14:creationId xmlns:p14="http://schemas.microsoft.com/office/powerpoint/2010/main" xmlns="" val="544833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2756" y="220097"/>
            <a:ext cx="3877038" cy="416017"/>
          </a:xfrm>
        </p:spPr>
        <p:txBody>
          <a:bodyPr>
            <a:noAutofit/>
          </a:bodyPr>
          <a:lstStyle/>
          <a:p>
            <a:r>
              <a:rPr lang="en-US" sz="2800" b="1" dirty="0">
                <a:solidFill>
                  <a:srgbClr val="990033"/>
                </a:solidFill>
              </a:rPr>
              <a:t>POs (Defined by NBA)</a:t>
            </a:r>
            <a:endParaRPr lang="en-IN" sz="2800" b="1" dirty="0">
              <a:solidFill>
                <a:srgbClr val="990033"/>
              </a:solidFill>
            </a:endParaRPr>
          </a:p>
        </p:txBody>
      </p:sp>
      <p:sp>
        <p:nvSpPr>
          <p:cNvPr id="4" name="Slide Number Placeholder 3"/>
          <p:cNvSpPr>
            <a:spLocks noGrp="1"/>
          </p:cNvSpPr>
          <p:nvPr>
            <p:ph type="sldNum" sz="quarter" idx="12"/>
          </p:nvPr>
        </p:nvSpPr>
        <p:spPr/>
        <p:txBody>
          <a:bodyPr/>
          <a:lstStyle/>
          <a:p>
            <a:pPr defTabSz="371475">
              <a:defRPr/>
            </a:pPr>
            <a:r>
              <a:rPr lang="en-US" altLang="en-US">
                <a:solidFill>
                  <a:prstClr val="black">
                    <a:tint val="75000"/>
                  </a:prstClr>
                </a:solidFill>
                <a:latin typeface="Calibri" panose="020F0502020204030204"/>
              </a:rPr>
              <a:t>(#)</a:t>
            </a:r>
          </a:p>
        </p:txBody>
      </p:sp>
      <p:sp>
        <p:nvSpPr>
          <p:cNvPr id="6" name="Content Placeholder 5"/>
          <p:cNvSpPr>
            <a:spLocks noGrp="1"/>
          </p:cNvSpPr>
          <p:nvPr>
            <p:ph idx="1"/>
          </p:nvPr>
        </p:nvSpPr>
        <p:spPr>
          <a:xfrm>
            <a:off x="0" y="873947"/>
            <a:ext cx="9653573" cy="5847529"/>
          </a:xfrm>
        </p:spPr>
        <p:txBody>
          <a:bodyPr>
            <a:noAutofit/>
          </a:bodyPr>
          <a:lstStyle/>
          <a:p>
            <a:pPr algn="just"/>
            <a:r>
              <a:rPr lang="en-US" sz="2000" b="1" dirty="0">
                <a:solidFill>
                  <a:srgbClr val="990033"/>
                </a:solidFill>
              </a:rPr>
              <a:t>PO7: Ethics</a:t>
            </a:r>
            <a:r>
              <a:rPr lang="en-US" sz="2000" b="1" dirty="0"/>
              <a:t>: Apply ethical principles and commit to professional ethics, human values, diversity and inclusion; adhere to national &amp; international laws. (</a:t>
            </a:r>
            <a:r>
              <a:rPr lang="en-US" sz="2000" b="1" dirty="0">
                <a:solidFill>
                  <a:srgbClr val="FF0000"/>
                </a:solidFill>
              </a:rPr>
              <a:t>WK9</a:t>
            </a:r>
            <a:r>
              <a:rPr lang="en-US" sz="2000" b="1" dirty="0"/>
              <a:t>)</a:t>
            </a:r>
            <a:endParaRPr lang="en-IN" sz="2000" b="1" dirty="0"/>
          </a:p>
          <a:p>
            <a:pPr algn="just"/>
            <a:r>
              <a:rPr lang="en-US" sz="2000" b="1" dirty="0">
                <a:solidFill>
                  <a:srgbClr val="990033"/>
                </a:solidFill>
              </a:rPr>
              <a:t>PO8: Individual and Collaborative Team work</a:t>
            </a:r>
            <a:r>
              <a:rPr lang="en-US" sz="2000" b="1" dirty="0"/>
              <a:t>: Function effectively as an individual, and as a member or leader in diverse/multi-disciplinary teams.</a:t>
            </a:r>
            <a:endParaRPr lang="en-IN" sz="2000" b="1" dirty="0"/>
          </a:p>
          <a:p>
            <a:pPr algn="just"/>
            <a:r>
              <a:rPr lang="en-US" sz="2000" b="1" dirty="0">
                <a:solidFill>
                  <a:srgbClr val="990033"/>
                </a:solidFill>
              </a:rPr>
              <a:t>PO9: Communication</a:t>
            </a:r>
            <a:r>
              <a:rPr lang="en-US" sz="2000" b="1" dirty="0"/>
              <a:t>: Communicate effectively and inclusively within the engineering community and society at large, such as being able to comprehend and write effective reports and design documentation, make effective presentations considering cultural, language, and learning differences</a:t>
            </a:r>
            <a:endParaRPr lang="en-IN" sz="2000" b="1" dirty="0"/>
          </a:p>
          <a:p>
            <a:pPr algn="just"/>
            <a:r>
              <a:rPr lang="en-US" sz="2000" b="1" dirty="0">
                <a:solidFill>
                  <a:srgbClr val="990033"/>
                </a:solidFill>
              </a:rPr>
              <a:t>PO10: Project Management and Finance</a:t>
            </a:r>
            <a:r>
              <a:rPr lang="en-US" sz="2000" b="1" dirty="0"/>
              <a:t>: Apply knowledge and understanding of engineering management principles and economic decision-making and apply these to one’s own work, as a member and leader in a team, and to manage projects and in multidisciplinary environments. </a:t>
            </a:r>
            <a:endParaRPr lang="en-IN" sz="2000" b="1" dirty="0"/>
          </a:p>
          <a:p>
            <a:pPr algn="just"/>
            <a:r>
              <a:rPr lang="en-US" sz="2000" b="1" dirty="0">
                <a:solidFill>
                  <a:srgbClr val="990033"/>
                </a:solidFill>
              </a:rPr>
              <a:t>PO11: Life-Long Learning</a:t>
            </a:r>
            <a:r>
              <a:rPr lang="en-US" sz="2000" b="1" dirty="0"/>
              <a:t>: Recognize the need for, and have the preparation and ability for </a:t>
            </a:r>
            <a:r>
              <a:rPr lang="en-US" sz="2000" b="1" dirty="0" err="1"/>
              <a:t>i</a:t>
            </a:r>
            <a:r>
              <a:rPr lang="en-US" sz="2000" b="1" dirty="0"/>
              <a:t>) independent and life-long learning ii) adaptability to new and emerging technologies and iii) critical thinking in the broadest context of technological change. (</a:t>
            </a:r>
            <a:r>
              <a:rPr lang="en-US" sz="2000" b="1" dirty="0">
                <a:solidFill>
                  <a:srgbClr val="FF0000"/>
                </a:solidFill>
              </a:rPr>
              <a:t>WK8</a:t>
            </a:r>
            <a:r>
              <a:rPr lang="en-US" sz="2000" b="1" dirty="0"/>
              <a:t>)</a:t>
            </a:r>
            <a:endParaRPr lang="en-IN" sz="2000" b="1" dirty="0"/>
          </a:p>
          <a:p>
            <a:pPr marL="0" indent="0" algn="just">
              <a:buNone/>
            </a:pPr>
            <a:endParaRPr lang="en-US" sz="2000" b="1" dirty="0"/>
          </a:p>
          <a:p>
            <a:pPr algn="just"/>
            <a:r>
              <a:rPr lang="en-US" sz="2000" b="1" dirty="0">
                <a:solidFill>
                  <a:srgbClr val="6600FF"/>
                </a:solidFill>
              </a:rPr>
              <a:t>Program Specific Outcomes (PSOs) up to 2-3. </a:t>
            </a:r>
            <a:endParaRPr lang="en-IN" sz="2000" b="1" dirty="0">
              <a:solidFill>
                <a:srgbClr val="6600FF"/>
              </a:solidFill>
            </a:endParaRPr>
          </a:p>
          <a:p>
            <a:endParaRPr lang="en-IN" sz="1138" dirty="0">
              <a:solidFill>
                <a:srgbClr val="6600FF"/>
              </a:solidFill>
            </a:endParaRPr>
          </a:p>
        </p:txBody>
      </p:sp>
    </p:spTree>
    <p:extLst>
      <p:ext uri="{BB962C8B-B14F-4D97-AF65-F5344CB8AC3E}">
        <p14:creationId xmlns:p14="http://schemas.microsoft.com/office/powerpoint/2010/main" xmlns="" val="1328566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838200"/>
            <a:ext cx="8763000" cy="564952"/>
          </a:xfrm>
        </p:spPr>
        <p:txBody>
          <a:bodyPr anchor="ctr">
            <a:normAutofit/>
          </a:bodyPr>
          <a:lstStyle/>
          <a:p>
            <a:r>
              <a:rPr lang="en-US" dirty="0">
                <a:solidFill>
                  <a:srgbClr val="7030A0"/>
                </a:solidFill>
                <a:latin typeface="Arial Black" panose="020B0A04020102020204" pitchFamily="34" charset="0"/>
              </a:rPr>
              <a:t>Programme Specific Outcomes</a:t>
            </a:r>
            <a:endParaRPr lang="en-IN" dirty="0">
              <a:solidFill>
                <a:srgbClr val="7030A0"/>
              </a:solidFill>
              <a:latin typeface="Arial Black" panose="020B0A04020102020204" pitchFamily="34" charset="0"/>
            </a:endParaRPr>
          </a:p>
        </p:txBody>
      </p:sp>
      <p:sp>
        <p:nvSpPr>
          <p:cNvPr id="4" name="TextBox 3"/>
          <p:cNvSpPr txBox="1"/>
          <p:nvPr/>
        </p:nvSpPr>
        <p:spPr>
          <a:xfrm>
            <a:off x="1143000" y="1828800"/>
            <a:ext cx="8686800" cy="249299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600" b="0" i="0" u="none" strike="noStrike" kern="1200" cap="none" spc="0" normalizeH="0" baseline="0" noProof="0" dirty="0">
                <a:ln>
                  <a:noFill/>
                </a:ln>
                <a:solidFill>
                  <a:srgbClr val="0000FF"/>
                </a:solidFill>
                <a:effectLst/>
                <a:uLnTx/>
                <a:uFillTx/>
                <a:latin typeface="Tw Cen MT Condensed Extra Bold" panose="020B0803020202020204" pitchFamily="34" charset="0"/>
                <a:ea typeface="+mn-ea"/>
                <a:cs typeface="+mn-cs"/>
              </a:rPr>
              <a:t>•There should not be any repetition of POs already defined by NBA.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600" b="0" i="0" u="none" strike="noStrike" kern="1200" cap="none" spc="0" normalizeH="0" baseline="0" noProof="0" dirty="0">
                <a:ln>
                  <a:noFill/>
                </a:ln>
                <a:solidFill>
                  <a:srgbClr val="0000FF"/>
                </a:solidFill>
                <a:effectLst/>
                <a:uLnTx/>
                <a:uFillTx/>
                <a:latin typeface="Tw Cen MT Condensed Extra Bold" panose="020B0803020202020204" pitchFamily="34" charset="0"/>
                <a:ea typeface="+mn-ea"/>
                <a:cs typeface="+mn-cs"/>
              </a:rPr>
              <a:t>•Specific to the particular program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600" b="0" i="0" u="none" strike="noStrike" kern="1200" cap="none" spc="0" normalizeH="0" baseline="0" noProof="0" dirty="0">
                <a:ln>
                  <a:noFill/>
                </a:ln>
                <a:solidFill>
                  <a:srgbClr val="0000FF"/>
                </a:solidFill>
                <a:effectLst/>
                <a:uLnTx/>
                <a:uFillTx/>
                <a:latin typeface="Tw Cen MT Condensed Extra Bold" panose="020B0803020202020204" pitchFamily="34" charset="0"/>
                <a:ea typeface="+mn-ea"/>
                <a:cs typeface="+mn-cs"/>
              </a:rPr>
              <a:t>•2 to 3 in number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IN" sz="2600" b="0" i="0" u="none" strike="noStrike" kern="1200" cap="none" spc="0" normalizeH="0" baseline="0" noProof="0" dirty="0">
                <a:ln>
                  <a:noFill/>
                </a:ln>
                <a:solidFill>
                  <a:srgbClr val="0000FF"/>
                </a:solidFill>
                <a:effectLst/>
                <a:uLnTx/>
                <a:uFillTx/>
                <a:latin typeface="Tw Cen MT Condensed Extra Bold" panose="020B0803020202020204" pitchFamily="34" charset="0"/>
                <a:ea typeface="+mn-ea"/>
                <a:cs typeface="+mn-cs"/>
              </a:rPr>
              <a:t>•Must have a process for arriving at them </a:t>
            </a:r>
          </a:p>
        </p:txBody>
      </p:sp>
    </p:spTree>
    <p:extLst>
      <p:ext uri="{BB962C8B-B14F-4D97-AF65-F5344CB8AC3E}">
        <p14:creationId xmlns:p14="http://schemas.microsoft.com/office/powerpoint/2010/main" xmlns="" val="3228993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828" y="796208"/>
            <a:ext cx="8543925" cy="1077020"/>
          </a:xfrm>
        </p:spPr>
        <p:txBody>
          <a:bodyPr/>
          <a:lstStyle/>
          <a:p>
            <a:r>
              <a:rPr lang="en-US" b="1" dirty="0">
                <a:solidFill>
                  <a:schemeClr val="bg1"/>
                </a:solidFill>
              </a:rPr>
              <a:t>Important things to note from GA V 4</a:t>
            </a:r>
            <a:endParaRPr lang="en-IN" b="1" dirty="0">
              <a:solidFill>
                <a:schemeClr val="bg1"/>
              </a:solidFill>
            </a:endParaRPr>
          </a:p>
        </p:txBody>
      </p:sp>
      <p:sp>
        <p:nvSpPr>
          <p:cNvPr id="3" name="Content Placeholder 2"/>
          <p:cNvSpPr>
            <a:spLocks noGrp="1"/>
          </p:cNvSpPr>
          <p:nvPr>
            <p:ph idx="1"/>
          </p:nvPr>
        </p:nvSpPr>
        <p:spPr>
          <a:xfrm>
            <a:off x="462117" y="796208"/>
            <a:ext cx="8937522" cy="4296902"/>
          </a:xfrm>
        </p:spPr>
        <p:txBody>
          <a:bodyPr>
            <a:normAutofit/>
          </a:bodyPr>
          <a:lstStyle/>
          <a:p>
            <a:pPr marL="0" indent="0">
              <a:buNone/>
            </a:pPr>
            <a:r>
              <a:rPr lang="en-US" sz="3250" b="1" dirty="0">
                <a:solidFill>
                  <a:srgbClr val="990033"/>
                </a:solidFill>
              </a:rPr>
              <a:t>Key Points in GAPC 4:</a:t>
            </a:r>
          </a:p>
          <a:p>
            <a:r>
              <a:rPr lang="en-US" sz="3250" b="1" dirty="0"/>
              <a:t>Knowledge Profiles needs to be ascertained.</a:t>
            </a:r>
          </a:p>
          <a:p>
            <a:endParaRPr lang="en-US" sz="3250" b="1" dirty="0"/>
          </a:p>
          <a:p>
            <a:r>
              <a:rPr lang="en-US" sz="3250" b="1" dirty="0"/>
              <a:t>Complex Engineering Problems /activities to be met as per definition</a:t>
            </a:r>
          </a:p>
          <a:p>
            <a:pPr marL="0" indent="0">
              <a:buNone/>
            </a:pPr>
            <a:endParaRPr lang="en-US" sz="3250" b="1" dirty="0"/>
          </a:p>
          <a:p>
            <a:r>
              <a:rPr lang="en-US" sz="3250" b="1" dirty="0"/>
              <a:t>Sustainability issues to be addressed while solving CEP</a:t>
            </a:r>
            <a:endParaRPr lang="en-IN" sz="3250" b="1" dirty="0"/>
          </a:p>
        </p:txBody>
      </p:sp>
      <p:sp>
        <p:nvSpPr>
          <p:cNvPr id="4" name="Slide Number Placeholder 3"/>
          <p:cNvSpPr>
            <a:spLocks noGrp="1"/>
          </p:cNvSpPr>
          <p:nvPr>
            <p:ph type="sldNum" sz="quarter" idx="12"/>
          </p:nvPr>
        </p:nvSpPr>
        <p:spPr/>
        <p:txBody>
          <a:bodyPr/>
          <a:lstStyle/>
          <a:p>
            <a:pPr defTabSz="371475">
              <a:defRPr/>
            </a:pPr>
            <a:r>
              <a:rPr lang="en-US" altLang="en-US">
                <a:solidFill>
                  <a:prstClr val="black">
                    <a:tint val="75000"/>
                  </a:prstClr>
                </a:solidFill>
                <a:latin typeface="Calibri" panose="020F0502020204030204"/>
              </a:rPr>
              <a:t>(#)</a:t>
            </a:r>
          </a:p>
        </p:txBody>
      </p:sp>
    </p:spTree>
    <p:extLst>
      <p:ext uri="{BB962C8B-B14F-4D97-AF65-F5344CB8AC3E}">
        <p14:creationId xmlns:p14="http://schemas.microsoft.com/office/powerpoint/2010/main" xmlns="" val="3469258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999" y="737702"/>
            <a:ext cx="4973053" cy="585064"/>
          </a:xfrm>
        </p:spPr>
        <p:txBody>
          <a:bodyPr/>
          <a:lstStyle/>
          <a:p>
            <a:r>
              <a:rPr lang="en-US" b="1" dirty="0">
                <a:solidFill>
                  <a:schemeClr val="bg1"/>
                </a:solidFill>
              </a:rPr>
              <a:t>Knowledge Profiles (WKs)</a:t>
            </a:r>
            <a:endParaRPr lang="en-IN" b="1" dirty="0">
              <a:solidFill>
                <a:schemeClr val="bg1"/>
              </a:solidFill>
            </a:endParaRPr>
          </a:p>
        </p:txBody>
      </p:sp>
      <p:sp>
        <p:nvSpPr>
          <p:cNvPr id="3" name="Slide Number Placeholder 2"/>
          <p:cNvSpPr>
            <a:spLocks noGrp="1"/>
          </p:cNvSpPr>
          <p:nvPr>
            <p:ph type="sldNum" sz="quarter" idx="12"/>
          </p:nvPr>
        </p:nvSpPr>
        <p:spPr>
          <a:xfrm>
            <a:off x="6942221" y="5827767"/>
            <a:ext cx="2228850" cy="296664"/>
          </a:xfrm>
        </p:spPr>
        <p:txBody>
          <a:bodyPr/>
          <a:lstStyle/>
          <a:p>
            <a:pPr>
              <a:defRPr/>
            </a:pPr>
            <a:r>
              <a:rPr lang="en-US" altLang="en-US"/>
              <a:t>(#)</a:t>
            </a:r>
          </a:p>
        </p:txBody>
      </p:sp>
      <p:pic>
        <p:nvPicPr>
          <p:cNvPr id="5" name="Picture 4"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43601" y="1322767"/>
            <a:ext cx="8424936" cy="4729789"/>
          </a:xfrm>
          <a:prstGeom prst="rect">
            <a:avLst/>
          </a:prstGeom>
        </p:spPr>
      </p:pic>
    </p:spTree>
    <p:extLst>
      <p:ext uri="{BB962C8B-B14F-4D97-AF65-F5344CB8AC3E}">
        <p14:creationId xmlns:p14="http://schemas.microsoft.com/office/powerpoint/2010/main" xmlns="" val="2291302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999" y="737702"/>
            <a:ext cx="4973053" cy="585064"/>
          </a:xfrm>
        </p:spPr>
        <p:txBody>
          <a:bodyPr/>
          <a:lstStyle/>
          <a:p>
            <a:r>
              <a:rPr lang="en-US" b="1" dirty="0">
                <a:solidFill>
                  <a:schemeClr val="bg1"/>
                </a:solidFill>
              </a:rPr>
              <a:t>Knowledge Profiles (WKs)</a:t>
            </a:r>
            <a:endParaRPr lang="en-IN" b="1" dirty="0">
              <a:solidFill>
                <a:schemeClr val="bg1"/>
              </a:solidFill>
            </a:endParaRPr>
          </a:p>
        </p:txBody>
      </p:sp>
      <p:sp>
        <p:nvSpPr>
          <p:cNvPr id="3" name="Slide Number Placeholder 2"/>
          <p:cNvSpPr>
            <a:spLocks noGrp="1"/>
          </p:cNvSpPr>
          <p:nvPr>
            <p:ph type="sldNum" sz="quarter" idx="12"/>
          </p:nvPr>
        </p:nvSpPr>
        <p:spPr/>
        <p:txBody>
          <a:bodyPr/>
          <a:lstStyle/>
          <a:p>
            <a:pPr>
              <a:defRPr/>
            </a:pPr>
            <a:r>
              <a:rPr lang="en-US" altLang="en-US"/>
              <a:t>(#)</a:t>
            </a:r>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23486" y="1615298"/>
            <a:ext cx="8917501" cy="4501811"/>
          </a:xfrm>
          <a:prstGeom prst="rect">
            <a:avLst/>
          </a:prstGeom>
        </p:spPr>
      </p:pic>
    </p:spTree>
    <p:extLst>
      <p:ext uri="{BB962C8B-B14F-4D97-AF65-F5344CB8AC3E}">
        <p14:creationId xmlns:p14="http://schemas.microsoft.com/office/powerpoint/2010/main" xmlns="" val="1894547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545" y="939602"/>
            <a:ext cx="5499611" cy="266151"/>
          </a:xfrm>
        </p:spPr>
        <p:txBody>
          <a:bodyPr>
            <a:noAutofit/>
          </a:bodyPr>
          <a:lstStyle/>
          <a:p>
            <a:r>
              <a:rPr lang="en-US" sz="2600" b="1" dirty="0">
                <a:solidFill>
                  <a:schemeClr val="bg1"/>
                </a:solidFill>
              </a:rPr>
              <a:t>Complex Engineering Problems</a:t>
            </a:r>
            <a:endParaRPr lang="en-IN" sz="2600" b="1" dirty="0">
              <a:solidFill>
                <a:schemeClr val="bg1"/>
              </a:solidFill>
            </a:endParaRPr>
          </a:p>
        </p:txBody>
      </p:sp>
      <p:sp>
        <p:nvSpPr>
          <p:cNvPr id="3" name="Slide Number Placeholder 2"/>
          <p:cNvSpPr>
            <a:spLocks noGrp="1"/>
          </p:cNvSpPr>
          <p:nvPr>
            <p:ph type="sldNum" sz="quarter" idx="12"/>
          </p:nvPr>
        </p:nvSpPr>
        <p:spPr/>
        <p:txBody>
          <a:bodyPr/>
          <a:lstStyle/>
          <a:p>
            <a:pPr>
              <a:defRPr/>
            </a:pPr>
            <a:r>
              <a:rPr lang="en-US" altLang="en-US"/>
              <a:t>(#)</a:t>
            </a:r>
          </a:p>
        </p:txBody>
      </p:sp>
      <p:pic>
        <p:nvPicPr>
          <p:cNvPr id="6" name="Picture 5"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91571" y="1329195"/>
            <a:ext cx="6143183" cy="4847619"/>
          </a:xfrm>
          <a:prstGeom prst="rect">
            <a:avLst/>
          </a:prstGeom>
        </p:spPr>
      </p:pic>
    </p:spTree>
    <p:extLst>
      <p:ext uri="{BB962C8B-B14F-4D97-AF65-F5344CB8AC3E}">
        <p14:creationId xmlns:p14="http://schemas.microsoft.com/office/powerpoint/2010/main" xmlns="" val="3922931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6961" y="796207"/>
            <a:ext cx="8329284" cy="5210843"/>
          </a:xfrm>
          <a:prstGeom prst="rect">
            <a:avLst/>
          </a:prstGeom>
        </p:spPr>
      </p:pic>
      <p:sp>
        <p:nvSpPr>
          <p:cNvPr id="2" name="TextBox 1"/>
          <p:cNvSpPr txBox="1"/>
          <p:nvPr/>
        </p:nvSpPr>
        <p:spPr>
          <a:xfrm>
            <a:off x="8697416" y="913220"/>
            <a:ext cx="1126486" cy="5093830"/>
          </a:xfrm>
          <a:prstGeom prst="rect">
            <a:avLst/>
          </a:prstGeom>
          <a:noFill/>
        </p:spPr>
        <p:txBody>
          <a:bodyPr wrap="square" rtlCol="0">
            <a:spAutoFit/>
          </a:bodyPr>
          <a:lstStyle/>
          <a:p>
            <a:pPr defTabSz="371475"/>
            <a:r>
              <a:rPr lang="en-US" sz="2275" b="1" dirty="0">
                <a:solidFill>
                  <a:srgbClr val="990033"/>
                </a:solidFill>
                <a:latin typeface="Calibri" panose="020F0502020204030204"/>
              </a:rPr>
              <a:t>3</a:t>
            </a:r>
          </a:p>
          <a:p>
            <a:pPr defTabSz="371475"/>
            <a:endParaRPr lang="en-US" sz="2275" b="1" dirty="0">
              <a:solidFill>
                <a:srgbClr val="990033"/>
              </a:solidFill>
              <a:latin typeface="Calibri" panose="020F0502020204030204"/>
            </a:endParaRPr>
          </a:p>
          <a:p>
            <a:pPr defTabSz="371475"/>
            <a:r>
              <a:rPr lang="en-US" sz="2275" b="1" dirty="0">
                <a:solidFill>
                  <a:srgbClr val="990033"/>
                </a:solidFill>
                <a:latin typeface="Calibri" panose="020F0502020204030204"/>
              </a:rPr>
              <a:t>4</a:t>
            </a:r>
          </a:p>
          <a:p>
            <a:pPr defTabSz="371475"/>
            <a:endParaRPr lang="en-US" sz="2275" b="1" dirty="0">
              <a:solidFill>
                <a:srgbClr val="990033"/>
              </a:solidFill>
              <a:latin typeface="Calibri" panose="020F0502020204030204"/>
            </a:endParaRPr>
          </a:p>
          <a:p>
            <a:pPr defTabSz="371475"/>
            <a:r>
              <a:rPr lang="en-US" sz="2275" b="1" dirty="0">
                <a:solidFill>
                  <a:srgbClr val="990033"/>
                </a:solidFill>
                <a:latin typeface="Calibri" panose="020F0502020204030204"/>
              </a:rPr>
              <a:t>6</a:t>
            </a:r>
          </a:p>
          <a:p>
            <a:pPr defTabSz="371475"/>
            <a:endParaRPr lang="en-US" sz="2275" b="1" dirty="0">
              <a:solidFill>
                <a:srgbClr val="990033"/>
              </a:solidFill>
              <a:latin typeface="Calibri" panose="020F0502020204030204"/>
            </a:endParaRPr>
          </a:p>
          <a:p>
            <a:pPr defTabSz="371475"/>
            <a:r>
              <a:rPr lang="en-US" sz="2275" b="1" dirty="0">
                <a:solidFill>
                  <a:srgbClr val="990033"/>
                </a:solidFill>
                <a:latin typeface="Calibri" panose="020F0502020204030204"/>
              </a:rPr>
              <a:t>7</a:t>
            </a:r>
          </a:p>
          <a:p>
            <a:pPr defTabSz="371475"/>
            <a:endParaRPr lang="en-US" sz="2275" b="1" dirty="0">
              <a:solidFill>
                <a:srgbClr val="990033"/>
              </a:solidFill>
              <a:latin typeface="Calibri" panose="020F0502020204030204"/>
            </a:endParaRPr>
          </a:p>
          <a:p>
            <a:pPr defTabSz="371475"/>
            <a:r>
              <a:rPr lang="en-US" sz="2275" b="1" dirty="0">
                <a:solidFill>
                  <a:srgbClr val="990033"/>
                </a:solidFill>
                <a:latin typeface="Calibri" panose="020F0502020204030204"/>
              </a:rPr>
              <a:t>11</a:t>
            </a:r>
          </a:p>
          <a:p>
            <a:pPr defTabSz="371475"/>
            <a:endParaRPr lang="en-US" sz="2275" b="1" dirty="0">
              <a:solidFill>
                <a:srgbClr val="990033"/>
              </a:solidFill>
              <a:latin typeface="Calibri" panose="020F0502020204030204"/>
            </a:endParaRPr>
          </a:p>
          <a:p>
            <a:pPr defTabSz="371475"/>
            <a:r>
              <a:rPr lang="en-US" sz="2275" b="1" dirty="0">
                <a:solidFill>
                  <a:srgbClr val="990033"/>
                </a:solidFill>
                <a:latin typeface="Calibri" panose="020F0502020204030204"/>
              </a:rPr>
              <a:t>12</a:t>
            </a:r>
          </a:p>
          <a:p>
            <a:pPr defTabSz="371475"/>
            <a:endParaRPr lang="en-US" sz="2275" b="1" dirty="0">
              <a:solidFill>
                <a:srgbClr val="990033"/>
              </a:solidFill>
              <a:latin typeface="Calibri" panose="020F0502020204030204"/>
            </a:endParaRPr>
          </a:p>
          <a:p>
            <a:pPr defTabSz="371475"/>
            <a:r>
              <a:rPr lang="en-US" sz="2275" b="1" dirty="0">
                <a:solidFill>
                  <a:srgbClr val="990033"/>
                </a:solidFill>
                <a:latin typeface="Calibri" panose="020F0502020204030204"/>
              </a:rPr>
              <a:t>13</a:t>
            </a:r>
          </a:p>
          <a:p>
            <a:pPr defTabSz="371475"/>
            <a:endParaRPr lang="en-US" sz="1463" b="1" dirty="0">
              <a:solidFill>
                <a:srgbClr val="990033"/>
              </a:solidFill>
              <a:latin typeface="Calibri" panose="020F0502020204030204"/>
            </a:endParaRPr>
          </a:p>
          <a:p>
            <a:pPr defTabSz="371475"/>
            <a:endParaRPr lang="en-IN" sz="1463" b="1" dirty="0">
              <a:solidFill>
                <a:srgbClr val="990033"/>
              </a:solidFill>
              <a:latin typeface="Calibri" panose="020F0502020204030204"/>
            </a:endParaRPr>
          </a:p>
        </p:txBody>
      </p:sp>
    </p:spTree>
    <p:extLst>
      <p:ext uri="{BB962C8B-B14F-4D97-AF65-F5344CB8AC3E}">
        <p14:creationId xmlns:p14="http://schemas.microsoft.com/office/powerpoint/2010/main" xmlns="" val="3142900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58240" y="1122490"/>
            <a:ext cx="9095359" cy="5583110"/>
          </a:xfrm>
          <a:noFill/>
        </p:spPr>
        <p:txBody>
          <a:bodyPr>
            <a:normAutofit/>
          </a:bodyPr>
          <a:lstStyle/>
          <a:p>
            <a:pPr marL="712788" indent="-712788">
              <a:buNone/>
            </a:pPr>
            <a:r>
              <a:rPr lang="en-US" sz="2400" b="1" dirty="0">
                <a:solidFill>
                  <a:srgbClr val="FF3300"/>
                </a:solidFill>
                <a:latin typeface="Cambria" panose="02040503050406030204" pitchFamily="18" charset="0"/>
                <a:ea typeface="Cambria" panose="02040503050406030204" pitchFamily="18" charset="0"/>
              </a:rPr>
              <a:t>1.3.2. 	Mapping between the Courses and POs/PSOs (15</a:t>
            </a:r>
            <a:r>
              <a:rPr lang="en-US" sz="2200" b="1" dirty="0">
                <a:solidFill>
                  <a:srgbClr val="FF3300"/>
                </a:solidFill>
                <a:latin typeface="Cambria" panose="02040503050406030204" pitchFamily="18" charset="0"/>
                <a:ea typeface="Cambria" panose="02040503050406030204" pitchFamily="18" charset="0"/>
              </a:rPr>
              <a:t>) </a:t>
            </a:r>
          </a:p>
          <a:p>
            <a:pPr marL="712788" indent="-712788">
              <a:buNone/>
            </a:pPr>
            <a:r>
              <a:rPr lang="en-US" i="1" dirty="0">
                <a:solidFill>
                  <a:schemeClr val="tx1"/>
                </a:solidFill>
                <a:latin typeface="Cambria" panose="02040503050406030204" pitchFamily="18" charset="0"/>
                <a:ea typeface="Cambria" panose="02040503050406030204" pitchFamily="18" charset="0"/>
              </a:rPr>
              <a:t>		   </a:t>
            </a:r>
            <a:r>
              <a:rPr lang="en-US" sz="1900" i="1" dirty="0">
                <a:solidFill>
                  <a:schemeClr val="tx1"/>
                </a:solidFill>
                <a:latin typeface="Cambria" panose="02040503050406030204" pitchFamily="18" charset="0"/>
                <a:ea typeface="Cambria" panose="02040503050406030204" pitchFamily="18" charset="0"/>
              </a:rPr>
              <a:t>(Mention the courses relevant to the POs/PSOs.) </a:t>
            </a:r>
          </a:p>
          <a:p>
            <a:pPr marL="712788" indent="-712788">
              <a:buNone/>
            </a:pPr>
            <a:r>
              <a:rPr lang="en-US" i="1" dirty="0">
                <a:solidFill>
                  <a:srgbClr val="0000FF"/>
                </a:solidFill>
                <a:latin typeface="Cambria" panose="02040503050406030204" pitchFamily="18" charset="0"/>
                <a:ea typeface="Cambria" panose="02040503050406030204" pitchFamily="18" charset="0"/>
              </a:rPr>
              <a:t>Table No.1.3.1: Connection of courses with POs/PSOs</a:t>
            </a:r>
            <a:r>
              <a:rPr lang="en-US" sz="2000" i="1" dirty="0">
                <a:solidFill>
                  <a:srgbClr val="0000FF"/>
                </a:solidFill>
                <a:latin typeface="Cambria" panose="02040503050406030204" pitchFamily="18" charset="0"/>
                <a:ea typeface="Cambria" panose="02040503050406030204" pitchFamily="18" charset="0"/>
              </a:rPr>
              <a:t>.</a:t>
            </a:r>
            <a:r>
              <a:rPr lang="en-US" sz="2000" b="0" i="0" u="none" strike="noStrike" baseline="0" dirty="0">
                <a:solidFill>
                  <a:srgbClr val="0000FF"/>
                </a:solidFill>
                <a:latin typeface="Cambria" panose="02040503050406030204" pitchFamily="18" charset="0"/>
                <a:ea typeface="Cambria" panose="02040503050406030204" pitchFamily="18" charset="0"/>
              </a:rPr>
              <a:t> </a:t>
            </a:r>
          </a:p>
          <a:p>
            <a:pPr marL="712788" indent="-712788" algn="ctr">
              <a:buNone/>
            </a:pPr>
            <a:endParaRPr lang="en-US" sz="1800" b="0" i="0" u="none" strike="noStrike" baseline="0" dirty="0">
              <a:solidFill>
                <a:srgbClr val="000000"/>
              </a:solidFill>
              <a:latin typeface="Verdana" panose="020B0604030504040204" pitchFamily="34" charset="0"/>
            </a:endParaRPr>
          </a:p>
          <a:p>
            <a:pPr marL="712788" indent="-712788">
              <a:buNone/>
            </a:pPr>
            <a:endParaRPr lang="en-IN" sz="1800" b="0" i="0" u="none" strike="noStrike" baseline="0" dirty="0">
              <a:latin typeface="Verdana" panose="020B0604030504040204" pitchFamily="34" charset="0"/>
            </a:endParaRPr>
          </a:p>
          <a:p>
            <a:pPr marL="712788" indent="-712788">
              <a:buNone/>
            </a:pPr>
            <a:endParaRPr lang="en-IN" sz="1800" b="0" i="0" u="none" strike="noStrike" baseline="0" dirty="0">
              <a:latin typeface="Verdana" panose="020B0604030504040204" pitchFamily="34" charset="0"/>
            </a:endParaRPr>
          </a:p>
          <a:p>
            <a:pPr marL="712788" indent="-712788">
              <a:spcBef>
                <a:spcPts val="0"/>
              </a:spcBef>
              <a:buNone/>
            </a:pPr>
            <a:endParaRPr lang="en-US" dirty="0">
              <a:solidFill>
                <a:srgbClr val="4472C5"/>
              </a:solidFill>
              <a:latin typeface="Verdana" panose="020B0604030504040204" pitchFamily="34" charset="0"/>
            </a:endParaRPr>
          </a:p>
          <a:p>
            <a:pPr marL="712788" indent="-712788">
              <a:spcBef>
                <a:spcPts val="0"/>
              </a:spcBef>
              <a:buNone/>
            </a:pPr>
            <a:r>
              <a:rPr lang="en-US" dirty="0">
                <a:solidFill>
                  <a:srgbClr val="4472C5"/>
                </a:solidFill>
                <a:latin typeface="Verdana" panose="020B0604030504040204" pitchFamily="34" charset="0"/>
              </a:rPr>
              <a:t>		</a:t>
            </a:r>
            <a:r>
              <a:rPr lang="en-US" sz="1900" i="1" dirty="0">
                <a:solidFill>
                  <a:schemeClr val="tx1"/>
                </a:solidFill>
                <a:latin typeface="Cambria" panose="02040503050406030204" pitchFamily="18" charset="0"/>
                <a:ea typeface="Cambria" panose="02040503050406030204" pitchFamily="18" charset="0"/>
              </a:rPr>
              <a:t>Add more rows for PSOs</a:t>
            </a:r>
          </a:p>
          <a:p>
            <a:pPr marL="712788" indent="-712788">
              <a:spcBef>
                <a:spcPts val="0"/>
              </a:spcBef>
              <a:buNone/>
            </a:pPr>
            <a:endParaRPr lang="en-US" sz="1100" i="1" dirty="0">
              <a:solidFill>
                <a:schemeClr val="tx1"/>
              </a:solidFill>
              <a:latin typeface="Cambria" panose="02040503050406030204" pitchFamily="18" charset="0"/>
              <a:ea typeface="Cambria" panose="02040503050406030204" pitchFamily="18" charset="0"/>
            </a:endParaRPr>
          </a:p>
          <a:p>
            <a:endParaRPr lang="en-IN" sz="1800" b="0" i="0" u="none" strike="noStrike" baseline="0" dirty="0">
              <a:latin typeface="Verdana" panose="020B0604030504040204" pitchFamily="34" charset="0"/>
            </a:endParaRPr>
          </a:p>
          <a:p>
            <a:pPr marL="0" indent="0">
              <a:spcBef>
                <a:spcPts val="0"/>
              </a:spcBef>
              <a:buNone/>
            </a:pPr>
            <a:endParaRPr lang="en-US" sz="1600" i="1" dirty="0">
              <a:solidFill>
                <a:schemeClr val="tx1"/>
              </a:solidFill>
              <a:latin typeface="Cambria" panose="02040503050406030204" pitchFamily="18" charset="0"/>
              <a:ea typeface="Cambria" panose="02040503050406030204" pitchFamily="18" charset="0"/>
            </a:endParaRPr>
          </a:p>
        </p:txBody>
      </p:sp>
      <p:graphicFrame>
        <p:nvGraphicFramePr>
          <p:cNvPr id="2" name="Table 3">
            <a:extLst>
              <a:ext uri="{FF2B5EF4-FFF2-40B4-BE49-F238E27FC236}">
                <a16:creationId xmlns="" xmlns:a16="http://schemas.microsoft.com/office/drawing/2014/main" id="{B056691A-635F-4A94-A669-65543A8C440D}"/>
              </a:ext>
            </a:extLst>
          </p:cNvPr>
          <p:cNvGraphicFramePr>
            <a:graphicFrameLocks noGrp="1"/>
          </p:cNvGraphicFramePr>
          <p:nvPr>
            <p:extLst>
              <p:ext uri="{D42A27DB-BD31-4B8C-83A1-F6EECF244321}">
                <p14:modId xmlns:p14="http://schemas.microsoft.com/office/powerpoint/2010/main" xmlns="" val="1897633515"/>
              </p:ext>
            </p:extLst>
          </p:nvPr>
        </p:nvGraphicFramePr>
        <p:xfrm>
          <a:off x="870693" y="2439482"/>
          <a:ext cx="4181537" cy="1376680"/>
        </p:xfrm>
        <a:graphic>
          <a:graphicData uri="http://schemas.openxmlformats.org/drawingml/2006/table">
            <a:tbl>
              <a:tblPr firstRow="1" bandRow="1">
                <a:tableStyleId>{5940675A-B579-460E-94D1-54222C63F5DA}</a:tableStyleId>
              </a:tblPr>
              <a:tblGrid>
                <a:gridCol w="1675996">
                  <a:extLst>
                    <a:ext uri="{9D8B030D-6E8A-4147-A177-3AD203B41FA5}">
                      <a16:colId xmlns="" xmlns:a16="http://schemas.microsoft.com/office/drawing/2014/main" val="4051221929"/>
                    </a:ext>
                  </a:extLst>
                </a:gridCol>
                <a:gridCol w="2505541">
                  <a:extLst>
                    <a:ext uri="{9D8B030D-6E8A-4147-A177-3AD203B41FA5}">
                      <a16:colId xmlns="" xmlns:a16="http://schemas.microsoft.com/office/drawing/2014/main" val="3466103751"/>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i="0" u="none" strike="noStrike" kern="1200" baseline="0" dirty="0">
                          <a:solidFill>
                            <a:schemeClr val="tx1"/>
                          </a:solidFill>
                          <a:latin typeface="Cambria" panose="02040503050406030204" pitchFamily="18" charset="0"/>
                          <a:ea typeface="Cambria" panose="02040503050406030204" pitchFamily="18" charset="0"/>
                          <a:cs typeface="+mn-cs"/>
                        </a:rPr>
                        <a:t>PO Number</a:t>
                      </a:r>
                      <a:endParaRPr lang="en-US"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ctr"/>
                      <a:r>
                        <a:rPr lang="en-US" sz="1600" b="1" i="0" u="none" strike="noStrike" kern="1200" baseline="0" dirty="0">
                          <a:solidFill>
                            <a:schemeClr val="tx1"/>
                          </a:solidFill>
                          <a:latin typeface="Cambria" panose="02040503050406030204" pitchFamily="18" charset="0"/>
                          <a:ea typeface="Cambria" panose="02040503050406030204" pitchFamily="18" charset="0"/>
                          <a:cs typeface="+mn-cs"/>
                        </a:rPr>
                        <a:t>List of Courses</a:t>
                      </a:r>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059335347"/>
                  </a:ext>
                </a:extLst>
              </a:tr>
              <a:tr h="3018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PO1:</a:t>
                      </a: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61113899"/>
                  </a:ext>
                </a:extLst>
              </a:tr>
              <a:tr h="2831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PO2:</a:t>
                      </a: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255713224"/>
                  </a:ext>
                </a:extLst>
              </a:tr>
              <a:tr h="31712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PON:</a:t>
                      </a: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295256301"/>
                  </a:ext>
                </a:extLst>
              </a:tr>
            </a:tbl>
          </a:graphicData>
        </a:graphic>
      </p:graphicFrame>
      <p:sp>
        <p:nvSpPr>
          <p:cNvPr id="9" name="Slide Number Placeholder 8">
            <a:extLst>
              <a:ext uri="{FF2B5EF4-FFF2-40B4-BE49-F238E27FC236}">
                <a16:creationId xmlns="" xmlns:a16="http://schemas.microsoft.com/office/drawing/2014/main" id="{615543B6-404A-49E5-B82B-2B7C11B6BDC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37</a:t>
            </a:fld>
            <a:endParaRPr lang="en-IN"/>
          </a:p>
        </p:txBody>
      </p:sp>
      <p:pic>
        <p:nvPicPr>
          <p:cNvPr id="7" name="Picture 6">
            <a:extLst>
              <a:ext uri="{FF2B5EF4-FFF2-40B4-BE49-F238E27FC236}">
                <a16:creationId xmlns="" xmlns:a16="http://schemas.microsoft.com/office/drawing/2014/main" id="{6CA814F4-0EFA-4E64-A473-E40DC7EFFCE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8" name="Straight Connector 7">
            <a:extLst>
              <a:ext uri="{FF2B5EF4-FFF2-40B4-BE49-F238E27FC236}">
                <a16:creationId xmlns="" xmlns:a16="http://schemas.microsoft.com/office/drawing/2014/main" id="{B77FE2BE-155D-4B93-9EA8-9FB0AC1D1FF7}"/>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 xmlns:a16="http://schemas.microsoft.com/office/drawing/2014/main" id="{9A2D6DF3-D209-4E7C-BD3A-306B37305045}"/>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pic>
        <p:nvPicPr>
          <p:cNvPr id="4" name="Picture 3"/>
          <p:cNvPicPr>
            <a:picLocks noChangeAspect="1"/>
          </p:cNvPicPr>
          <p:nvPr/>
        </p:nvPicPr>
        <p:blipFill>
          <a:blip r:embed="rId3" cstate="print"/>
          <a:stretch>
            <a:fillRect/>
          </a:stretch>
        </p:blipFill>
        <p:spPr>
          <a:xfrm>
            <a:off x="5230851" y="2582961"/>
            <a:ext cx="4522748" cy="3695482"/>
          </a:xfrm>
          <a:prstGeom prst="rect">
            <a:avLst/>
          </a:prstGeom>
        </p:spPr>
      </p:pic>
    </p:spTree>
    <p:extLst>
      <p:ext uri="{BB962C8B-B14F-4D97-AF65-F5344CB8AC3E}">
        <p14:creationId xmlns:p14="http://schemas.microsoft.com/office/powerpoint/2010/main" xmlns="" val="1887759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1FADC58-C819-2F8A-8599-EECC3C35F6D4}"/>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4DADED21-8EA7-C502-62FE-D2BD088444FC}"/>
              </a:ext>
            </a:extLst>
          </p:cNvPr>
          <p:cNvSpPr>
            <a:spLocks noGrp="1"/>
          </p:cNvSpPr>
          <p:nvPr>
            <p:ph type="title"/>
          </p:nvPr>
        </p:nvSpPr>
        <p:spPr>
          <a:xfrm>
            <a:off x="2133601" y="371841"/>
            <a:ext cx="3740114" cy="298719"/>
          </a:xfrm>
        </p:spPr>
        <p:txBody>
          <a:bodyPr>
            <a:normAutofit fontScale="90000"/>
          </a:bodyPr>
          <a:lstStyle/>
          <a:p>
            <a:r>
              <a:rPr lang="en-IN" dirty="0"/>
              <a:t>POs and WKs</a:t>
            </a:r>
          </a:p>
        </p:txBody>
      </p:sp>
      <p:sp>
        <p:nvSpPr>
          <p:cNvPr id="3" name="Content Placeholder 2">
            <a:extLst>
              <a:ext uri="{FF2B5EF4-FFF2-40B4-BE49-F238E27FC236}">
                <a16:creationId xmlns="" xmlns:a16="http://schemas.microsoft.com/office/drawing/2014/main" id="{2FB9CECE-F47D-75A3-37A0-B324B4114137}"/>
              </a:ext>
            </a:extLst>
          </p:cNvPr>
          <p:cNvSpPr>
            <a:spLocks noGrp="1"/>
          </p:cNvSpPr>
          <p:nvPr>
            <p:ph idx="1"/>
          </p:nvPr>
        </p:nvSpPr>
        <p:spPr>
          <a:xfrm>
            <a:off x="975360" y="1236115"/>
            <a:ext cx="3500847" cy="3701645"/>
          </a:xfrm>
        </p:spPr>
        <p:txBody>
          <a:bodyPr>
            <a:noAutofit/>
          </a:bodyPr>
          <a:lstStyle/>
          <a:p>
            <a:pPr algn="just"/>
            <a:r>
              <a:rPr lang="en-US" sz="1600" dirty="0"/>
              <a:t>PO1: </a:t>
            </a:r>
            <a:r>
              <a:rPr lang="en-US" sz="1600" dirty="0">
                <a:solidFill>
                  <a:srgbClr val="7030A0"/>
                </a:solidFill>
              </a:rPr>
              <a:t>Engineering Knowledge: </a:t>
            </a:r>
            <a:r>
              <a:rPr lang="en-US" sz="1600" dirty="0"/>
              <a:t>Apply knowledge of mathematics, natural science, computing, engineering fundamentals and an engineering specialization as specified in </a:t>
            </a:r>
            <a:r>
              <a:rPr lang="en-US" sz="1600" b="1" dirty="0"/>
              <a:t>WK1 to WK4 </a:t>
            </a:r>
            <a:r>
              <a:rPr lang="en-US" sz="1600" dirty="0"/>
              <a:t>respectively to develop to the solution of complex engineering problems. </a:t>
            </a:r>
          </a:p>
          <a:p>
            <a:pPr algn="just"/>
            <a:r>
              <a:rPr lang="en-US" sz="1600" dirty="0"/>
              <a:t>PO2: </a:t>
            </a:r>
            <a:r>
              <a:rPr lang="en-US" sz="1600" dirty="0">
                <a:solidFill>
                  <a:srgbClr val="7030A0"/>
                </a:solidFill>
              </a:rPr>
              <a:t>Problem Analysis: </a:t>
            </a:r>
            <a:r>
              <a:rPr lang="en-US" sz="1600" dirty="0"/>
              <a:t>Identify, formulate, review research literature and analyze complex engineering problems reaching substantiated conclusions with consideration for sustainable development. (</a:t>
            </a:r>
            <a:r>
              <a:rPr lang="en-US" sz="1600" b="1" dirty="0"/>
              <a:t>WK1 to WK4</a:t>
            </a:r>
            <a:r>
              <a:rPr lang="en-US" sz="1600" dirty="0"/>
              <a:t>)</a:t>
            </a:r>
          </a:p>
        </p:txBody>
      </p:sp>
      <p:sp>
        <p:nvSpPr>
          <p:cNvPr id="4" name="Slide Number Placeholder 3">
            <a:extLst>
              <a:ext uri="{FF2B5EF4-FFF2-40B4-BE49-F238E27FC236}">
                <a16:creationId xmlns="" xmlns:a16="http://schemas.microsoft.com/office/drawing/2014/main" id="{9601F54D-C342-7478-887C-15DF99EF8D2B}"/>
              </a:ext>
            </a:extLst>
          </p:cNvPr>
          <p:cNvSpPr>
            <a:spLocks noGrp="1"/>
          </p:cNvSpPr>
          <p:nvPr>
            <p:ph type="sldNum" sz="quarter" idx="12"/>
          </p:nvPr>
        </p:nvSpPr>
        <p:spPr/>
        <p:txBody>
          <a:bodyPr/>
          <a:lstStyle/>
          <a:p>
            <a:pPr defTabSz="603647"/>
            <a:fld id="{71EC9CE2-5AEF-428F-9B76-4FE97200EC74}" type="slidenum">
              <a:rPr lang="en-IN">
                <a:solidFill>
                  <a:prstClr val="black">
                    <a:tint val="75000"/>
                  </a:prstClr>
                </a:solidFill>
                <a:latin typeface="Calibri" panose="020F0502020204030204"/>
              </a:rPr>
              <a:pPr defTabSz="603647"/>
              <a:t>38</a:t>
            </a:fld>
            <a:endParaRPr lang="en-IN" dirty="0">
              <a:solidFill>
                <a:prstClr val="black">
                  <a:tint val="75000"/>
                </a:prstClr>
              </a:solidFill>
              <a:latin typeface="Calibri" panose="020F0502020204030204"/>
            </a:endParaRPr>
          </a:p>
        </p:txBody>
      </p:sp>
      <p:graphicFrame>
        <p:nvGraphicFramePr>
          <p:cNvPr id="5" name="Table 4">
            <a:extLst>
              <a:ext uri="{FF2B5EF4-FFF2-40B4-BE49-F238E27FC236}">
                <a16:creationId xmlns="" xmlns:a16="http://schemas.microsoft.com/office/drawing/2014/main" id="{13D9FA8C-177E-0A3D-9635-6166999E5AA4}"/>
              </a:ext>
            </a:extLst>
          </p:cNvPr>
          <p:cNvGraphicFramePr>
            <a:graphicFrameLocks noGrp="1"/>
          </p:cNvGraphicFramePr>
          <p:nvPr>
            <p:extLst>
              <p:ext uri="{D42A27DB-BD31-4B8C-83A1-F6EECF244321}">
                <p14:modId xmlns:p14="http://schemas.microsoft.com/office/powerpoint/2010/main" xmlns="" val="3768463358"/>
              </p:ext>
            </p:extLst>
          </p:nvPr>
        </p:nvGraphicFramePr>
        <p:xfrm>
          <a:off x="4599349" y="1236112"/>
          <a:ext cx="5067165" cy="5103727"/>
        </p:xfrm>
        <a:graphic>
          <a:graphicData uri="http://schemas.openxmlformats.org/drawingml/2006/table">
            <a:tbl>
              <a:tblPr firstRow="1" bandRow="1">
                <a:tableStyleId>{5C22544A-7EE6-4342-B048-85BDC9FD1C3A}</a:tableStyleId>
              </a:tblPr>
              <a:tblGrid>
                <a:gridCol w="5067165">
                  <a:extLst>
                    <a:ext uri="{9D8B030D-6E8A-4147-A177-3AD203B41FA5}">
                      <a16:colId xmlns="" xmlns:a16="http://schemas.microsoft.com/office/drawing/2014/main" val="723752735"/>
                    </a:ext>
                  </a:extLst>
                </a:gridCol>
              </a:tblGrid>
              <a:tr h="5103727">
                <a:tc>
                  <a:txBody>
                    <a:bodyPr/>
                    <a:lstStyle/>
                    <a:p>
                      <a:pPr algn="just"/>
                      <a:r>
                        <a:rPr lang="en-US" sz="1600" u="sng" dirty="0">
                          <a:solidFill>
                            <a:schemeClr val="tx1"/>
                          </a:solidFill>
                        </a:rPr>
                        <a:t>WK1</a:t>
                      </a:r>
                      <a:r>
                        <a:rPr lang="en-US" sz="1600" u="sng" dirty="0">
                          <a:solidFill>
                            <a:srgbClr val="990033"/>
                          </a:solidFill>
                        </a:rPr>
                        <a:t>: </a:t>
                      </a:r>
                      <a:r>
                        <a:rPr lang="en-US" sz="1600" u="none" dirty="0">
                          <a:solidFill>
                            <a:srgbClr val="990033"/>
                          </a:solidFill>
                          <a:latin typeface="Book Antiqua" panose="02040602050305030304" pitchFamily="18" charset="0"/>
                        </a:rPr>
                        <a:t>A systematic, theory-based understanding of the natural sciences applicable to the discipline and awareness of relevant social sciences. </a:t>
                      </a:r>
                    </a:p>
                    <a:p>
                      <a:pPr algn="just"/>
                      <a:endParaRPr lang="en-US" sz="1600" u="none" dirty="0">
                        <a:solidFill>
                          <a:srgbClr val="990033"/>
                        </a:solidFill>
                        <a:latin typeface="Book Antiqua" panose="02040602050305030304" pitchFamily="18" charset="0"/>
                      </a:endParaRPr>
                    </a:p>
                    <a:p>
                      <a:pPr algn="just"/>
                      <a:r>
                        <a:rPr lang="en-US" sz="1600" u="none" dirty="0">
                          <a:solidFill>
                            <a:schemeClr val="tx1"/>
                          </a:solidFill>
                          <a:latin typeface="Book Antiqua" panose="02040602050305030304" pitchFamily="18" charset="0"/>
                        </a:rPr>
                        <a:t>WK2</a:t>
                      </a:r>
                      <a:r>
                        <a:rPr lang="en-US" sz="1600" u="none" dirty="0">
                          <a:solidFill>
                            <a:srgbClr val="990033"/>
                          </a:solidFill>
                          <a:latin typeface="Book Antiqua" panose="02040602050305030304" pitchFamily="18" charset="0"/>
                        </a:rPr>
                        <a:t>: Conceptually-based mathematics, numerical analysis, data analysis, statistics and formal aspects of computer and information science to support detailed analysis and modelling applicable to the discipline. </a:t>
                      </a:r>
                    </a:p>
                    <a:p>
                      <a:pPr algn="just"/>
                      <a:endParaRPr lang="en-US" sz="1600" u="none" dirty="0">
                        <a:solidFill>
                          <a:srgbClr val="990033"/>
                        </a:solidFill>
                        <a:latin typeface="Book Antiqua" panose="02040602050305030304" pitchFamily="18" charset="0"/>
                      </a:endParaRPr>
                    </a:p>
                    <a:p>
                      <a:pPr algn="just"/>
                      <a:r>
                        <a:rPr lang="en-US" sz="1600" u="none" dirty="0">
                          <a:solidFill>
                            <a:schemeClr val="tx1"/>
                          </a:solidFill>
                          <a:latin typeface="Book Antiqua" panose="02040602050305030304" pitchFamily="18" charset="0"/>
                        </a:rPr>
                        <a:t>WK3</a:t>
                      </a:r>
                      <a:r>
                        <a:rPr lang="en-US" sz="1600" u="none" dirty="0">
                          <a:solidFill>
                            <a:srgbClr val="990033"/>
                          </a:solidFill>
                          <a:latin typeface="Book Antiqua" panose="02040602050305030304" pitchFamily="18" charset="0"/>
                        </a:rPr>
                        <a:t>: A systematic, theory-based formulation of engineering fundamentals required in the engineering discipline. </a:t>
                      </a:r>
                    </a:p>
                    <a:p>
                      <a:pPr algn="just"/>
                      <a:endParaRPr lang="en-US" sz="1600" u="none" dirty="0">
                        <a:solidFill>
                          <a:srgbClr val="990033"/>
                        </a:solidFill>
                        <a:latin typeface="Book Antiqua" panose="02040602050305030304" pitchFamily="18" charset="0"/>
                      </a:endParaRPr>
                    </a:p>
                    <a:p>
                      <a:pPr algn="just"/>
                      <a:r>
                        <a:rPr lang="en-US" sz="1600" u="none" dirty="0">
                          <a:solidFill>
                            <a:schemeClr val="tx1"/>
                          </a:solidFill>
                          <a:latin typeface="Book Antiqua" panose="02040602050305030304" pitchFamily="18" charset="0"/>
                        </a:rPr>
                        <a:t>WK4</a:t>
                      </a:r>
                      <a:r>
                        <a:rPr lang="en-US" sz="1600" u="none" dirty="0">
                          <a:solidFill>
                            <a:srgbClr val="990033"/>
                          </a:solidFill>
                          <a:latin typeface="Book Antiqua" panose="02040602050305030304" pitchFamily="18" charset="0"/>
                        </a:rPr>
                        <a:t>: Engineering specialist knowledge that provides theoretical frameworks and bodies of knowledge for the accepted practice areas in the engineering discipline; much is at the forefront of the discipline. </a:t>
                      </a:r>
                      <a:endParaRPr lang="en-IN" sz="1300" u="none" dirty="0">
                        <a:solidFill>
                          <a:srgbClr val="990033"/>
                        </a:solidFill>
                        <a:latin typeface="Book Antiqua" panose="02040602050305030304" pitchFamily="18" charset="0"/>
                      </a:endParaRPr>
                    </a:p>
                  </a:txBody>
                  <a:tcPr marL="60365" marR="60365" marT="30183" marB="30183">
                    <a:solidFill>
                      <a:srgbClr val="FFFFFF"/>
                    </a:solidFill>
                  </a:tcPr>
                </a:tc>
                <a:extLst>
                  <a:ext uri="{0D108BD9-81ED-4DB2-BD59-A6C34878D82A}">
                    <a16:rowId xmlns="" xmlns:a16="http://schemas.microsoft.com/office/drawing/2014/main" val="1056805806"/>
                  </a:ext>
                </a:extLst>
              </a:tr>
            </a:tbl>
          </a:graphicData>
        </a:graphic>
      </p:graphicFrame>
    </p:spTree>
    <p:extLst>
      <p:ext uri="{BB962C8B-B14F-4D97-AF65-F5344CB8AC3E}">
        <p14:creationId xmlns:p14="http://schemas.microsoft.com/office/powerpoint/2010/main" xmlns="" val="3248447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146A3-9BDC-979D-A03A-12DFDD8CEC03}"/>
              </a:ext>
            </a:extLst>
          </p:cNvPr>
          <p:cNvSpPr>
            <a:spLocks noGrp="1"/>
          </p:cNvSpPr>
          <p:nvPr>
            <p:ph type="title"/>
          </p:nvPr>
        </p:nvSpPr>
        <p:spPr>
          <a:xfrm>
            <a:off x="3781405" y="481634"/>
            <a:ext cx="3829886" cy="550841"/>
          </a:xfrm>
        </p:spPr>
        <p:txBody>
          <a:bodyPr>
            <a:normAutofit fontScale="90000"/>
          </a:bodyPr>
          <a:lstStyle/>
          <a:p>
            <a:r>
              <a:rPr lang="en-IN" dirty="0"/>
              <a:t>POs and WKs</a:t>
            </a:r>
          </a:p>
        </p:txBody>
      </p:sp>
      <p:sp>
        <p:nvSpPr>
          <p:cNvPr id="3" name="Content Placeholder 2">
            <a:extLst>
              <a:ext uri="{FF2B5EF4-FFF2-40B4-BE49-F238E27FC236}">
                <a16:creationId xmlns="" xmlns:a16="http://schemas.microsoft.com/office/drawing/2014/main" id="{4982144A-76F2-F996-34C9-CCE484B35028}"/>
              </a:ext>
            </a:extLst>
          </p:cNvPr>
          <p:cNvSpPr>
            <a:spLocks noGrp="1"/>
          </p:cNvSpPr>
          <p:nvPr>
            <p:ph idx="1"/>
          </p:nvPr>
        </p:nvSpPr>
        <p:spPr>
          <a:xfrm>
            <a:off x="1001886" y="1152909"/>
            <a:ext cx="3764287" cy="3801353"/>
          </a:xfrm>
        </p:spPr>
        <p:txBody>
          <a:bodyPr>
            <a:noAutofit/>
          </a:bodyPr>
          <a:lstStyle/>
          <a:p>
            <a:pPr algn="just"/>
            <a:r>
              <a:rPr lang="en-US" sz="1584" b="1" dirty="0"/>
              <a:t>PO3</a:t>
            </a:r>
            <a:r>
              <a:rPr lang="en-US" sz="1584" dirty="0"/>
              <a:t>: </a:t>
            </a:r>
            <a:r>
              <a:rPr lang="en-US" sz="1584" dirty="0">
                <a:solidFill>
                  <a:srgbClr val="7030A0"/>
                </a:solidFill>
              </a:rPr>
              <a:t>Design/Development of Solutions: </a:t>
            </a:r>
            <a:r>
              <a:rPr lang="en-US" sz="1584" dirty="0"/>
              <a:t>Design creative solutions for complex engineering problems and design/develop systems/components/processes to meet identified needs with consideration for the public health and safety, whole-life cost, net zero carbon, culture, society and environment as required. (</a:t>
            </a:r>
            <a:r>
              <a:rPr lang="en-US" sz="1584" b="1" dirty="0"/>
              <a:t>WK5</a:t>
            </a:r>
            <a:r>
              <a:rPr lang="en-US" sz="1584" dirty="0"/>
              <a:t>) </a:t>
            </a:r>
          </a:p>
          <a:p>
            <a:pPr algn="just"/>
            <a:r>
              <a:rPr lang="en-US" sz="1584" b="1" dirty="0"/>
              <a:t>PO4</a:t>
            </a:r>
            <a:r>
              <a:rPr lang="en-US" sz="1584" dirty="0"/>
              <a:t>: </a:t>
            </a:r>
            <a:r>
              <a:rPr lang="en-US" sz="1584" dirty="0">
                <a:solidFill>
                  <a:srgbClr val="7030A0"/>
                </a:solidFill>
              </a:rPr>
              <a:t>Conduct Investigations of Complex Problems: </a:t>
            </a:r>
            <a:r>
              <a:rPr lang="en-US" sz="1584" dirty="0"/>
              <a:t>Conduct investigations of complex engineering problems using research-based knowledge including design of experiments, modelling, analysis &amp; interpretation of data to provide valid conclusions. (</a:t>
            </a:r>
            <a:r>
              <a:rPr lang="en-US" sz="1584" b="1" dirty="0"/>
              <a:t>WK8)</a:t>
            </a:r>
            <a:r>
              <a:rPr lang="en-US" sz="1584" dirty="0"/>
              <a:t>. </a:t>
            </a:r>
          </a:p>
          <a:p>
            <a:pPr algn="just"/>
            <a:endParaRPr lang="en-US" sz="1320" dirty="0"/>
          </a:p>
        </p:txBody>
      </p:sp>
      <p:sp>
        <p:nvSpPr>
          <p:cNvPr id="4" name="Slide Number Placeholder 3">
            <a:extLst>
              <a:ext uri="{FF2B5EF4-FFF2-40B4-BE49-F238E27FC236}">
                <a16:creationId xmlns="" xmlns:a16="http://schemas.microsoft.com/office/drawing/2014/main" id="{02B0BB8E-8D5C-B478-88B9-A554B98ACC3D}"/>
              </a:ext>
            </a:extLst>
          </p:cNvPr>
          <p:cNvSpPr>
            <a:spLocks noGrp="1"/>
          </p:cNvSpPr>
          <p:nvPr>
            <p:ph type="sldNum" sz="quarter" idx="12"/>
          </p:nvPr>
        </p:nvSpPr>
        <p:spPr/>
        <p:txBody>
          <a:bodyPr/>
          <a:lstStyle/>
          <a:p>
            <a:pPr defTabSz="603647"/>
            <a:fld id="{71EC9CE2-5AEF-428F-9B76-4FE97200EC74}" type="slidenum">
              <a:rPr lang="en-IN">
                <a:solidFill>
                  <a:prstClr val="black">
                    <a:tint val="75000"/>
                  </a:prstClr>
                </a:solidFill>
                <a:latin typeface="Calibri" panose="020F0502020204030204"/>
              </a:rPr>
              <a:pPr defTabSz="603647"/>
              <a:t>39</a:t>
            </a:fld>
            <a:endParaRPr lang="en-IN" dirty="0">
              <a:solidFill>
                <a:prstClr val="black">
                  <a:tint val="75000"/>
                </a:prstClr>
              </a:solidFill>
              <a:latin typeface="Calibri" panose="020F0502020204030204"/>
            </a:endParaRPr>
          </a:p>
        </p:txBody>
      </p:sp>
      <p:graphicFrame>
        <p:nvGraphicFramePr>
          <p:cNvPr id="5" name="Table 4">
            <a:extLst>
              <a:ext uri="{FF2B5EF4-FFF2-40B4-BE49-F238E27FC236}">
                <a16:creationId xmlns="" xmlns:a16="http://schemas.microsoft.com/office/drawing/2014/main" id="{B62072F9-0764-6BB5-90A5-742DF53EF023}"/>
              </a:ext>
            </a:extLst>
          </p:cNvPr>
          <p:cNvGraphicFramePr>
            <a:graphicFrameLocks noGrp="1"/>
          </p:cNvGraphicFramePr>
          <p:nvPr>
            <p:extLst>
              <p:ext uri="{D42A27DB-BD31-4B8C-83A1-F6EECF244321}">
                <p14:modId xmlns:p14="http://schemas.microsoft.com/office/powerpoint/2010/main" xmlns="" val="3430758523"/>
              </p:ext>
            </p:extLst>
          </p:nvPr>
        </p:nvGraphicFramePr>
        <p:xfrm>
          <a:off x="5026616" y="1253042"/>
          <a:ext cx="4509269" cy="5123324"/>
        </p:xfrm>
        <a:graphic>
          <a:graphicData uri="http://schemas.openxmlformats.org/drawingml/2006/table">
            <a:tbl>
              <a:tblPr firstRow="1" bandRow="1">
                <a:tableStyleId>{5C22544A-7EE6-4342-B048-85BDC9FD1C3A}</a:tableStyleId>
              </a:tblPr>
              <a:tblGrid>
                <a:gridCol w="4509269">
                  <a:extLst>
                    <a:ext uri="{9D8B030D-6E8A-4147-A177-3AD203B41FA5}">
                      <a16:colId xmlns="" xmlns:a16="http://schemas.microsoft.com/office/drawing/2014/main" val="723752735"/>
                    </a:ext>
                  </a:extLst>
                </a:gridCol>
              </a:tblGrid>
              <a:tr h="5123324">
                <a:tc>
                  <a:txBody>
                    <a:bodyPr/>
                    <a:lstStyle/>
                    <a:p>
                      <a:pPr algn="just"/>
                      <a:r>
                        <a:rPr lang="en-US" sz="1700" dirty="0">
                          <a:solidFill>
                            <a:schemeClr val="tx1"/>
                          </a:solidFill>
                          <a:latin typeface="Book Antiqua" panose="02040602050305030304" pitchFamily="18" charset="0"/>
                        </a:rPr>
                        <a:t>WK5</a:t>
                      </a:r>
                      <a:r>
                        <a:rPr lang="en-US" sz="1700" dirty="0">
                          <a:solidFill>
                            <a:srgbClr val="990033"/>
                          </a:solidFill>
                          <a:latin typeface="Book Antiqua" panose="02040602050305030304" pitchFamily="18" charset="0"/>
                        </a:rPr>
                        <a:t>: Knowledge, including efficient resource use, environmental impacts, whole-life cost, reuse of resources, net zero carbon, and similar concepts, that supports engineering design and operations in a practice area</a:t>
                      </a:r>
                    </a:p>
                    <a:p>
                      <a:pPr algn="just"/>
                      <a:endParaRPr lang="en-US" sz="1700" dirty="0">
                        <a:solidFill>
                          <a:srgbClr val="990033"/>
                        </a:solidFill>
                        <a:latin typeface="Book Antiqua" panose="02040602050305030304" pitchFamily="18" charset="0"/>
                      </a:endParaRPr>
                    </a:p>
                    <a:p>
                      <a:pPr algn="just"/>
                      <a:r>
                        <a:rPr lang="en-US" sz="1700" dirty="0">
                          <a:solidFill>
                            <a:schemeClr val="tx1"/>
                          </a:solidFill>
                          <a:latin typeface="Book Antiqua" panose="02040602050305030304" pitchFamily="18" charset="0"/>
                        </a:rPr>
                        <a:t>WK8</a:t>
                      </a:r>
                      <a:r>
                        <a:rPr lang="en-US" sz="1700" dirty="0">
                          <a:solidFill>
                            <a:srgbClr val="990033"/>
                          </a:solidFill>
                          <a:latin typeface="Book Antiqua" panose="02040602050305030304" pitchFamily="18" charset="0"/>
                        </a:rPr>
                        <a:t>: Engagement with selected knowledge in the current research literature of the discipline, awareness of the power of critical thinking and creative approaches to evaluate emerging issues</a:t>
                      </a:r>
                      <a:endParaRPr lang="en-IN" sz="1700" dirty="0">
                        <a:solidFill>
                          <a:srgbClr val="990033"/>
                        </a:solidFill>
                        <a:latin typeface="Book Antiqua" panose="02040602050305030304" pitchFamily="18" charset="0"/>
                      </a:endParaRPr>
                    </a:p>
                  </a:txBody>
                  <a:tcPr marL="60365" marR="60365" marT="30183" marB="30183">
                    <a:solidFill>
                      <a:srgbClr val="FFFFFF"/>
                    </a:solidFill>
                  </a:tcPr>
                </a:tc>
                <a:extLst>
                  <a:ext uri="{0D108BD9-81ED-4DB2-BD59-A6C34878D82A}">
                    <a16:rowId xmlns="" xmlns:a16="http://schemas.microsoft.com/office/drawing/2014/main" val="1056805806"/>
                  </a:ext>
                </a:extLst>
              </a:tr>
            </a:tbl>
          </a:graphicData>
        </a:graphic>
      </p:graphicFrame>
    </p:spTree>
    <p:extLst>
      <p:ext uri="{BB962C8B-B14F-4D97-AF65-F5344CB8AC3E}">
        <p14:creationId xmlns:p14="http://schemas.microsoft.com/office/powerpoint/2010/main" xmlns="" val="942748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3691" y="710013"/>
            <a:ext cx="7717842" cy="870769"/>
          </a:xfrm>
        </p:spPr>
        <p:txBody>
          <a:bodyPr>
            <a:normAutofit fontScale="90000"/>
          </a:bodyPr>
          <a:lstStyle/>
          <a:p>
            <a:pPr algn="l"/>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PO1:</a:t>
            </a:r>
            <a:r>
              <a:rPr lang="en-US" sz="1848" b="1" i="1" dirty="0"/>
              <a:t>.</a:t>
            </a:r>
            <a:r>
              <a:rPr lang="en-US" sz="1625" b="1" dirty="0">
                <a:latin typeface="Arial" panose="020B0604020202020204" pitchFamily="34" charset="0"/>
                <a:cs typeface="Arial" panose="020B0604020202020204" pitchFamily="34" charset="0"/>
              </a:rPr>
              <a:t>Engineering Knowledge</a:t>
            </a:r>
            <a:r>
              <a:rPr lang="en-US" sz="1625" b="1" dirty="0">
                <a:solidFill>
                  <a:srgbClr val="C00000"/>
                </a:solidFill>
                <a:latin typeface="Arial" panose="020B0604020202020204" pitchFamily="34" charset="0"/>
                <a:cs typeface="Arial" panose="020B0604020202020204" pitchFamily="34" charset="0"/>
              </a:rPr>
              <a:t>: </a:t>
            </a:r>
            <a:r>
              <a:rPr lang="en-US" sz="1625" b="1" i="1" dirty="0">
                <a:solidFill>
                  <a:srgbClr val="C00000"/>
                </a:solidFill>
                <a:latin typeface="Arial" panose="020B0604020202020204" pitchFamily="34" charset="0"/>
                <a:cs typeface="Arial" panose="020B0604020202020204" pitchFamily="34" charset="0"/>
              </a:rPr>
              <a:t>Apply knowledge</a:t>
            </a:r>
            <a:r>
              <a:rPr lang="en-US" sz="1625" dirty="0">
                <a:solidFill>
                  <a:srgbClr val="C00000"/>
                </a:solidFill>
                <a:latin typeface="Arial" panose="020B0604020202020204" pitchFamily="34" charset="0"/>
                <a:cs typeface="Arial" panose="020B0604020202020204" pitchFamily="34" charset="0"/>
              </a:rPr>
              <a:t> of mathematics, natural science, computing, engineering fundamentals and an engineering specialization as specified in </a:t>
            </a:r>
            <a:r>
              <a:rPr lang="en-US" sz="1625" b="1" dirty="0">
                <a:solidFill>
                  <a:srgbClr val="C00000"/>
                </a:solidFill>
                <a:latin typeface="Arial" panose="020B0604020202020204" pitchFamily="34" charset="0"/>
                <a:cs typeface="Arial" panose="020B0604020202020204" pitchFamily="34" charset="0"/>
              </a:rPr>
              <a:t>WK1 to WK4 </a:t>
            </a:r>
            <a:r>
              <a:rPr lang="en-US" sz="1625" dirty="0">
                <a:solidFill>
                  <a:srgbClr val="C00000"/>
                </a:solidFill>
                <a:latin typeface="Arial" panose="020B0604020202020204" pitchFamily="34" charset="0"/>
                <a:cs typeface="Arial" panose="020B0604020202020204" pitchFamily="34" charset="0"/>
              </a:rPr>
              <a:t>respectively to develop to the solution of </a:t>
            </a:r>
            <a:r>
              <a:rPr lang="en-US" sz="1625" b="1" i="1" dirty="0">
                <a:solidFill>
                  <a:srgbClr val="C00000"/>
                </a:solidFill>
                <a:latin typeface="Arial" panose="020B0604020202020204" pitchFamily="34" charset="0"/>
                <a:cs typeface="Arial" panose="020B0604020202020204" pitchFamily="34" charset="0"/>
              </a:rPr>
              <a:t>complex engineering problems</a:t>
            </a:r>
            <a:endParaRPr lang="en-IN" sz="1848" dirty="0"/>
          </a:p>
        </p:txBody>
      </p:sp>
      <p:sp>
        <p:nvSpPr>
          <p:cNvPr id="3" name="Subtitle 2"/>
          <p:cNvSpPr>
            <a:spLocks noGrp="1"/>
          </p:cNvSpPr>
          <p:nvPr>
            <p:ph type="subTitle" idx="1"/>
          </p:nvPr>
        </p:nvSpPr>
        <p:spPr>
          <a:xfrm>
            <a:off x="1015565" y="1580783"/>
            <a:ext cx="7865384" cy="1810272"/>
          </a:xfrm>
        </p:spPr>
        <p:txBody>
          <a:bodyPr>
            <a:normAutofit fontScale="85000" lnSpcReduction="10000"/>
          </a:bodyPr>
          <a:lstStyle/>
          <a:p>
            <a:pPr algn="just"/>
            <a:r>
              <a:rPr lang="en-US" sz="1381" dirty="0">
                <a:latin typeface="Arial" panose="020B0604020202020204" pitchFamily="34" charset="0"/>
                <a:cs typeface="Arial" panose="020B0604020202020204" pitchFamily="34" charset="0"/>
              </a:rPr>
              <a:t>WK1: A systematic, theory-based understanding of the natural sciences applicable to the discipline and awareness of relevant social sciences.</a:t>
            </a:r>
            <a:endParaRPr lang="en-IN" sz="1381" dirty="0">
              <a:latin typeface="Arial" panose="020B0604020202020204" pitchFamily="34" charset="0"/>
              <a:cs typeface="Arial" panose="020B0604020202020204" pitchFamily="34" charset="0"/>
            </a:endParaRPr>
          </a:p>
          <a:p>
            <a:pPr algn="just"/>
            <a:r>
              <a:rPr lang="en-US" sz="1381" dirty="0">
                <a:latin typeface="Arial" panose="020B0604020202020204" pitchFamily="34" charset="0"/>
                <a:cs typeface="Arial" panose="020B0604020202020204" pitchFamily="34" charset="0"/>
              </a:rPr>
              <a:t>WK2: Conceptually-based mathematics, numerical analysis, data analysis, statistics and formal aspects of computer and information science to support detailed analysis and modelling applicable to the discipline.</a:t>
            </a:r>
            <a:endParaRPr lang="en-IN" sz="1381" dirty="0">
              <a:latin typeface="Arial" panose="020B0604020202020204" pitchFamily="34" charset="0"/>
              <a:cs typeface="Arial" panose="020B0604020202020204" pitchFamily="34" charset="0"/>
            </a:endParaRPr>
          </a:p>
          <a:p>
            <a:pPr algn="just"/>
            <a:r>
              <a:rPr lang="en-US" sz="1381" dirty="0">
                <a:latin typeface="Arial" panose="020B0604020202020204" pitchFamily="34" charset="0"/>
                <a:cs typeface="Arial" panose="020B0604020202020204" pitchFamily="34" charset="0"/>
              </a:rPr>
              <a:t>WK3: A systematic, theory-based formulation of engineering fundamentals required in the engineering discipline.</a:t>
            </a:r>
            <a:endParaRPr lang="en-IN" sz="1381" dirty="0">
              <a:latin typeface="Arial" panose="020B0604020202020204" pitchFamily="34" charset="0"/>
              <a:cs typeface="Arial" panose="020B0604020202020204" pitchFamily="34" charset="0"/>
            </a:endParaRPr>
          </a:p>
          <a:p>
            <a:pPr algn="just"/>
            <a:r>
              <a:rPr lang="en-US" sz="1381" dirty="0">
                <a:latin typeface="Arial" panose="020B0604020202020204" pitchFamily="34" charset="0"/>
                <a:cs typeface="Arial" panose="020B0604020202020204" pitchFamily="34" charset="0"/>
              </a:rPr>
              <a:t>WK4: Engineering specialist knowledge that provides theoretical frameworks and bodies of knowledge for the accepted practice areas in the engineering discipline; much is at the forefront of the discipline.</a:t>
            </a:r>
            <a:endParaRPr lang="en-IN" sz="1381" dirty="0">
              <a:latin typeface="Arial" panose="020B0604020202020204" pitchFamily="34" charset="0"/>
              <a:cs typeface="Arial" panose="020B0604020202020204" pitchFamily="34" charset="0"/>
            </a:endParaRPr>
          </a:p>
          <a:p>
            <a:endParaRPr lang="en-IN" sz="1300" i="1" dirty="0"/>
          </a:p>
        </p:txBody>
      </p:sp>
      <p:sp>
        <p:nvSpPr>
          <p:cNvPr id="4" name="TextBox 3"/>
          <p:cNvSpPr txBox="1"/>
          <p:nvPr/>
        </p:nvSpPr>
        <p:spPr>
          <a:xfrm>
            <a:off x="1111930" y="4134003"/>
            <a:ext cx="7769020" cy="1893339"/>
          </a:xfrm>
          <a:prstGeom prst="rect">
            <a:avLst/>
          </a:prstGeom>
          <a:noFill/>
        </p:spPr>
        <p:txBody>
          <a:bodyPr wrap="square" rtlCol="0">
            <a:spAutoFit/>
          </a:bodyPr>
          <a:lstStyle/>
          <a:p>
            <a:r>
              <a:rPr lang="en-US" sz="1463" dirty="0">
                <a:solidFill>
                  <a:prstClr val="black"/>
                </a:solidFill>
                <a:latin typeface="Calibri" panose="020F0502020204030204"/>
              </a:rPr>
              <a:t> </a:t>
            </a:r>
          </a:p>
          <a:p>
            <a:endParaRPr lang="en-US" sz="1463" dirty="0">
              <a:solidFill>
                <a:prstClr val="black"/>
              </a:solidFill>
              <a:latin typeface="Calibri" panose="020F0502020204030204"/>
            </a:endParaRPr>
          </a:p>
          <a:p>
            <a:endParaRPr lang="en-US" sz="1463" dirty="0">
              <a:solidFill>
                <a:prstClr val="black"/>
              </a:solidFill>
              <a:latin typeface="Calibri" panose="020F0502020204030204"/>
            </a:endParaRPr>
          </a:p>
          <a:p>
            <a:endParaRPr lang="en-US" sz="1463" dirty="0">
              <a:solidFill>
                <a:prstClr val="black"/>
              </a:solidFill>
              <a:latin typeface="Calibri" panose="020F0502020204030204"/>
            </a:endParaRPr>
          </a:p>
          <a:p>
            <a:endParaRPr lang="en-US" sz="1463" dirty="0">
              <a:solidFill>
                <a:prstClr val="black"/>
              </a:solidFill>
              <a:latin typeface="Calibri" panose="020F0502020204030204"/>
            </a:endParaRPr>
          </a:p>
          <a:p>
            <a:endParaRPr lang="en-US" sz="1463" dirty="0">
              <a:solidFill>
                <a:prstClr val="black"/>
              </a:solidFill>
              <a:latin typeface="Calibri" panose="020F0502020204030204"/>
            </a:endParaRPr>
          </a:p>
          <a:p>
            <a:endParaRPr lang="en-US" sz="1463" dirty="0">
              <a:solidFill>
                <a:prstClr val="black"/>
              </a:solidFill>
              <a:latin typeface="Calibri" panose="020F0502020204030204"/>
            </a:endParaRPr>
          </a:p>
          <a:p>
            <a:endParaRPr lang="en-IN" sz="1463" dirty="0">
              <a:solidFill>
                <a:prstClr val="black"/>
              </a:solidFill>
              <a:latin typeface="Calibri" panose="020F0502020204030204"/>
            </a:endParaRPr>
          </a:p>
        </p:txBody>
      </p:sp>
      <p:graphicFrame>
        <p:nvGraphicFramePr>
          <p:cNvPr id="5" name="Table 4"/>
          <p:cNvGraphicFramePr>
            <a:graphicFrameLocks noGrp="1"/>
          </p:cNvGraphicFramePr>
          <p:nvPr/>
        </p:nvGraphicFramePr>
        <p:xfrm>
          <a:off x="1015566" y="3315989"/>
          <a:ext cx="7805967" cy="3312025"/>
        </p:xfrm>
        <a:graphic>
          <a:graphicData uri="http://schemas.openxmlformats.org/drawingml/2006/table">
            <a:tbl>
              <a:tblPr firstRow="1" bandRow="1">
                <a:tableStyleId>{5C22544A-7EE6-4342-B048-85BDC9FD1C3A}</a:tableStyleId>
              </a:tblPr>
              <a:tblGrid>
                <a:gridCol w="1734660">
                  <a:extLst>
                    <a:ext uri="{9D8B030D-6E8A-4147-A177-3AD203B41FA5}">
                      <a16:colId xmlns="" xmlns:a16="http://schemas.microsoft.com/office/drawing/2014/main" val="3069355677"/>
                    </a:ext>
                  </a:extLst>
                </a:gridCol>
                <a:gridCol w="6071307">
                  <a:extLst>
                    <a:ext uri="{9D8B030D-6E8A-4147-A177-3AD203B41FA5}">
                      <a16:colId xmlns="" xmlns:a16="http://schemas.microsoft.com/office/drawing/2014/main" val="242310469"/>
                    </a:ext>
                  </a:extLst>
                </a:gridCol>
              </a:tblGrid>
              <a:tr h="403691">
                <a:tc>
                  <a:txBody>
                    <a:bodyPr/>
                    <a:lstStyle/>
                    <a:p>
                      <a:pPr marL="0" marR="0" indent="0" algn="l" defTabSz="742950" rtl="0" eaLnBrk="1" fontAlgn="auto" latinLnBrk="0" hangingPunct="1">
                        <a:lnSpc>
                          <a:spcPct val="100000"/>
                        </a:lnSpc>
                        <a:spcBef>
                          <a:spcPts val="0"/>
                        </a:spcBef>
                        <a:spcAft>
                          <a:spcPts val="0"/>
                        </a:spcAft>
                        <a:buClrTx/>
                        <a:buSzTx/>
                        <a:buFontTx/>
                        <a:buNone/>
                        <a:tabLst/>
                        <a:defRPr/>
                      </a:pPr>
                      <a:r>
                        <a:rPr lang="en-US" sz="1600" dirty="0"/>
                        <a:t>Courses:</a:t>
                      </a:r>
                      <a:endParaRPr lang="en-IN" sz="1600" dirty="0"/>
                    </a:p>
                  </a:txBody>
                  <a:tcPr marL="74295" marR="74295" marT="37148" marB="37148"/>
                </a:tc>
                <a:tc>
                  <a:txBody>
                    <a:bodyPr/>
                    <a:lstStyle/>
                    <a:p>
                      <a:r>
                        <a:rPr lang="en-US" sz="1500" dirty="0"/>
                        <a:t>Justification w.r.t WKs</a:t>
                      </a:r>
                      <a:endParaRPr lang="en-IN" sz="1500" dirty="0"/>
                    </a:p>
                  </a:txBody>
                  <a:tcPr marL="74295" marR="74295" marT="37148" marB="37148"/>
                </a:tc>
                <a:extLst>
                  <a:ext uri="{0D108BD9-81ED-4DB2-BD59-A6C34878D82A}">
                    <a16:rowId xmlns="" xmlns:a16="http://schemas.microsoft.com/office/drawing/2014/main" val="2865261589"/>
                  </a:ext>
                </a:extLst>
              </a:tr>
              <a:tr h="520065">
                <a:tc>
                  <a:txBody>
                    <a:bodyPr/>
                    <a:lstStyle/>
                    <a:p>
                      <a:r>
                        <a:rPr lang="en-US" sz="1500" b="1" dirty="0"/>
                        <a:t>1. Applied</a:t>
                      </a:r>
                      <a:r>
                        <a:rPr lang="en-US" sz="1500" b="1" baseline="0" dirty="0"/>
                        <a:t> Chemistry</a:t>
                      </a:r>
                      <a:endParaRPr lang="en-IN" sz="1500" b="1" dirty="0"/>
                    </a:p>
                  </a:txBody>
                  <a:tcPr marL="74295" marR="74295" marT="37148" marB="37148"/>
                </a:tc>
                <a:tc>
                  <a:txBody>
                    <a:bodyPr/>
                    <a:lstStyle/>
                    <a:p>
                      <a:r>
                        <a:rPr lang="en-US" sz="1500" b="1"/>
                        <a:t>WK1</a:t>
                      </a:r>
                      <a:r>
                        <a:rPr lang="en-US" sz="1500" b="1" baseline="0"/>
                        <a:t> </a:t>
                      </a:r>
                      <a:r>
                        <a:rPr lang="en-US" sz="1500" b="1" baseline="0" dirty="0"/>
                        <a:t>– Theory based learning of alternative fuels, reactions….</a:t>
                      </a:r>
                      <a:endParaRPr lang="en-IN" sz="1500" b="1" dirty="0"/>
                    </a:p>
                  </a:txBody>
                  <a:tcPr marL="74295" marR="74295" marT="37148" marB="37148"/>
                </a:tc>
                <a:extLst>
                  <a:ext uri="{0D108BD9-81ED-4DB2-BD59-A6C34878D82A}">
                    <a16:rowId xmlns="" xmlns:a16="http://schemas.microsoft.com/office/drawing/2014/main" val="500915501"/>
                  </a:ext>
                </a:extLst>
              </a:tr>
              <a:tr h="520065">
                <a:tc>
                  <a:txBody>
                    <a:bodyPr/>
                    <a:lstStyle/>
                    <a:p>
                      <a:r>
                        <a:rPr lang="en-US" sz="1500" b="1" dirty="0"/>
                        <a:t>2. Data structure</a:t>
                      </a:r>
                      <a:endParaRPr lang="en-IN" sz="1500" b="1" dirty="0"/>
                    </a:p>
                  </a:txBody>
                  <a:tcPr marL="74295" marR="74295" marT="37148" marB="37148"/>
                </a:tc>
                <a:tc>
                  <a:txBody>
                    <a:bodyPr/>
                    <a:lstStyle/>
                    <a:p>
                      <a:r>
                        <a:rPr lang="en-US" sz="1500" b="1" dirty="0"/>
                        <a:t>Wk2- Conceptually based analysis for computer and Information</a:t>
                      </a:r>
                      <a:r>
                        <a:rPr lang="en-US" sz="1500" b="1" baseline="0" dirty="0"/>
                        <a:t> </a:t>
                      </a:r>
                      <a:r>
                        <a:rPr lang="en-US" sz="1500" b="1" baseline="0" dirty="0" err="1"/>
                        <a:t>sc</a:t>
                      </a:r>
                      <a:r>
                        <a:rPr lang="en-US" sz="1500" b="1" baseline="0" dirty="0"/>
                        <a:t> to support modeling.. </a:t>
                      </a:r>
                      <a:endParaRPr lang="en-IN" sz="1500" b="1" dirty="0"/>
                    </a:p>
                  </a:txBody>
                  <a:tcPr marL="74295" marR="74295" marT="37148" marB="37148"/>
                </a:tc>
                <a:extLst>
                  <a:ext uri="{0D108BD9-81ED-4DB2-BD59-A6C34878D82A}">
                    <a16:rowId xmlns="" xmlns:a16="http://schemas.microsoft.com/office/drawing/2014/main" val="3829048004"/>
                  </a:ext>
                </a:extLst>
              </a:tr>
              <a:tr h="520065">
                <a:tc>
                  <a:txBody>
                    <a:bodyPr/>
                    <a:lstStyle/>
                    <a:p>
                      <a:r>
                        <a:rPr lang="en-US" sz="1500" b="1" dirty="0"/>
                        <a:t>3. Fluid Mechanics</a:t>
                      </a:r>
                      <a:endParaRPr lang="en-IN" sz="1500" b="1" dirty="0"/>
                    </a:p>
                  </a:txBody>
                  <a:tcPr marL="74295" marR="74295" marT="37148" marB="37148"/>
                </a:tc>
                <a:tc>
                  <a:txBody>
                    <a:bodyPr/>
                    <a:lstStyle/>
                    <a:p>
                      <a:r>
                        <a:rPr lang="en-US" sz="1500" b="1" dirty="0"/>
                        <a:t>WK3- A systematic theory based formulation of </a:t>
                      </a:r>
                      <a:r>
                        <a:rPr lang="en-US" sz="1500" b="1" dirty="0" err="1"/>
                        <a:t>engg</a:t>
                      </a:r>
                      <a:r>
                        <a:rPr lang="en-US" sz="1500" b="1" dirty="0"/>
                        <a:t> fundamentals</a:t>
                      </a:r>
                      <a:endParaRPr lang="en-IN" sz="1500" b="1" dirty="0"/>
                    </a:p>
                  </a:txBody>
                  <a:tcPr marL="74295" marR="74295" marT="37148" marB="37148"/>
                </a:tc>
                <a:extLst>
                  <a:ext uri="{0D108BD9-81ED-4DB2-BD59-A6C34878D82A}">
                    <a16:rowId xmlns="" xmlns:a16="http://schemas.microsoft.com/office/drawing/2014/main" val="3065710711"/>
                  </a:ext>
                </a:extLst>
              </a:tr>
              <a:tr h="520065">
                <a:tc>
                  <a:txBody>
                    <a:bodyPr/>
                    <a:lstStyle/>
                    <a:p>
                      <a:r>
                        <a:rPr lang="en-US" sz="1500" b="1" dirty="0"/>
                        <a:t>4. Surveying</a:t>
                      </a:r>
                      <a:endParaRPr lang="en-IN" sz="1500" b="1" dirty="0"/>
                    </a:p>
                  </a:txBody>
                  <a:tcPr marL="74295" marR="74295" marT="37148" marB="37148"/>
                </a:tc>
                <a:tc>
                  <a:txBody>
                    <a:bodyPr/>
                    <a:lstStyle/>
                    <a:p>
                      <a:r>
                        <a:rPr lang="en-US" sz="1500" b="1" dirty="0"/>
                        <a:t>Wk4 – </a:t>
                      </a:r>
                      <a:r>
                        <a:rPr lang="en-US" sz="1500" b="1" dirty="0" err="1"/>
                        <a:t>Engg</a:t>
                      </a:r>
                      <a:r>
                        <a:rPr lang="en-US" sz="1500" b="1" baseline="0" dirty="0"/>
                        <a:t> specialist knowledge with accepted practice area in civil </a:t>
                      </a:r>
                      <a:r>
                        <a:rPr lang="en-US" sz="1500" b="1" baseline="0" dirty="0" err="1"/>
                        <a:t>engg</a:t>
                      </a:r>
                      <a:endParaRPr lang="en-IN" sz="1500" b="1" dirty="0"/>
                    </a:p>
                  </a:txBody>
                  <a:tcPr marL="74295" marR="74295" marT="37148" marB="37148"/>
                </a:tc>
                <a:extLst>
                  <a:ext uri="{0D108BD9-81ED-4DB2-BD59-A6C34878D82A}">
                    <a16:rowId xmlns="" xmlns:a16="http://schemas.microsoft.com/office/drawing/2014/main" val="1890554376"/>
                  </a:ext>
                </a:extLst>
              </a:tr>
              <a:tr h="391175">
                <a:tc>
                  <a:txBody>
                    <a:bodyPr/>
                    <a:lstStyle/>
                    <a:p>
                      <a:endParaRPr lang="en-IN" sz="1500" dirty="0"/>
                    </a:p>
                  </a:txBody>
                  <a:tcPr marL="74295" marR="74295" marT="37148" marB="37148"/>
                </a:tc>
                <a:tc>
                  <a:txBody>
                    <a:bodyPr/>
                    <a:lstStyle/>
                    <a:p>
                      <a:endParaRPr lang="en-IN" sz="1500" dirty="0"/>
                    </a:p>
                  </a:txBody>
                  <a:tcPr marL="74295" marR="74295" marT="37148" marB="37148"/>
                </a:tc>
                <a:extLst>
                  <a:ext uri="{0D108BD9-81ED-4DB2-BD59-A6C34878D82A}">
                    <a16:rowId xmlns="" xmlns:a16="http://schemas.microsoft.com/office/drawing/2014/main" val="1298319498"/>
                  </a:ext>
                </a:extLst>
              </a:tr>
              <a:tr h="391175">
                <a:tc>
                  <a:txBody>
                    <a:bodyPr/>
                    <a:lstStyle/>
                    <a:p>
                      <a:endParaRPr lang="en-IN" sz="1500" dirty="0"/>
                    </a:p>
                  </a:txBody>
                  <a:tcPr marL="74295" marR="74295" marT="37148" marB="37148"/>
                </a:tc>
                <a:tc>
                  <a:txBody>
                    <a:bodyPr/>
                    <a:lstStyle/>
                    <a:p>
                      <a:endParaRPr lang="en-IN" sz="1500" dirty="0"/>
                    </a:p>
                  </a:txBody>
                  <a:tcPr marL="74295" marR="74295" marT="37148" marB="37148"/>
                </a:tc>
                <a:extLst>
                  <a:ext uri="{0D108BD9-81ED-4DB2-BD59-A6C34878D82A}">
                    <a16:rowId xmlns="" xmlns:a16="http://schemas.microsoft.com/office/drawing/2014/main" val="1680540492"/>
                  </a:ext>
                </a:extLst>
              </a:tr>
            </a:tbl>
          </a:graphicData>
        </a:graphic>
      </p:graphicFrame>
    </p:spTree>
    <p:extLst>
      <p:ext uri="{BB962C8B-B14F-4D97-AF65-F5344CB8AC3E}">
        <p14:creationId xmlns:p14="http://schemas.microsoft.com/office/powerpoint/2010/main" xmlns="" val="3741664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7906" y="775530"/>
            <a:ext cx="7773514" cy="1177556"/>
          </a:xfrm>
        </p:spPr>
        <p:txBody>
          <a:bodyPr>
            <a:normAutofit fontScale="90000"/>
          </a:bodyPr>
          <a:lstStyle/>
          <a:p>
            <a:pPr algn="just"/>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848" b="1" dirty="0"/>
              <a:t/>
            </a:r>
            <a:br>
              <a:rPr lang="en-US" sz="1848" b="1" dirty="0"/>
            </a:br>
            <a:r>
              <a:rPr lang="en-US" sz="1788" b="1" dirty="0"/>
              <a:t>PO3: Design/Development of Solutions: </a:t>
            </a:r>
            <a:r>
              <a:rPr lang="en-US" sz="1788" b="1" i="1" dirty="0"/>
              <a:t>Design creative solutions for complex engineering problems </a:t>
            </a:r>
            <a:r>
              <a:rPr lang="en-US" sz="1788" b="1" dirty="0"/>
              <a:t>and </a:t>
            </a:r>
            <a:r>
              <a:rPr lang="en-US" sz="1788" b="1" i="1" dirty="0"/>
              <a:t>design/develop systems/components/processes</a:t>
            </a:r>
            <a:r>
              <a:rPr lang="en-US" sz="1788" b="1" dirty="0"/>
              <a:t> to meet identified needs with consideration for the public health and safety, whole-life cost, net zero carbon, culture, society and environment as required. </a:t>
            </a:r>
            <a:r>
              <a:rPr lang="en-US" sz="1788" b="1" dirty="0">
                <a:solidFill>
                  <a:srgbClr val="7030A0"/>
                </a:solidFill>
              </a:rPr>
              <a:t>(WK5)</a:t>
            </a:r>
            <a:endParaRPr lang="en-IN" sz="2194" b="1" dirty="0">
              <a:solidFill>
                <a:srgbClr val="0070C0"/>
              </a:solidFill>
            </a:endParaRPr>
          </a:p>
        </p:txBody>
      </p:sp>
      <p:sp>
        <p:nvSpPr>
          <p:cNvPr id="3" name="Subtitle 2"/>
          <p:cNvSpPr>
            <a:spLocks noGrp="1"/>
          </p:cNvSpPr>
          <p:nvPr>
            <p:ph type="subTitle" idx="1"/>
          </p:nvPr>
        </p:nvSpPr>
        <p:spPr>
          <a:xfrm>
            <a:off x="1127907" y="2044964"/>
            <a:ext cx="7581784" cy="946656"/>
          </a:xfrm>
        </p:spPr>
        <p:txBody>
          <a:bodyPr>
            <a:normAutofit fontScale="92500" lnSpcReduction="20000"/>
          </a:bodyPr>
          <a:lstStyle/>
          <a:p>
            <a:pPr algn="just"/>
            <a:r>
              <a:rPr lang="en-US" b="1" dirty="0"/>
              <a:t>WK5: </a:t>
            </a:r>
            <a:r>
              <a:rPr lang="en-US" dirty="0"/>
              <a:t>Knowledge, including efficient resource use, environmental impacts, whole-life cost, re- use of resources, net zero carbon, and similar concepts, that supports engineering design and operations in a practice area.</a:t>
            </a:r>
            <a:endParaRPr lang="en-IN" dirty="0"/>
          </a:p>
          <a:p>
            <a:endParaRPr lang="en-IN" i="1" dirty="0"/>
          </a:p>
        </p:txBody>
      </p:sp>
      <p:sp>
        <p:nvSpPr>
          <p:cNvPr id="4" name="TextBox 3"/>
          <p:cNvSpPr txBox="1"/>
          <p:nvPr/>
        </p:nvSpPr>
        <p:spPr>
          <a:xfrm>
            <a:off x="1216281" y="3087484"/>
            <a:ext cx="7605252" cy="992836"/>
          </a:xfrm>
          <a:prstGeom prst="rect">
            <a:avLst/>
          </a:prstGeom>
          <a:noFill/>
        </p:spPr>
        <p:txBody>
          <a:bodyPr wrap="square" rtlCol="0">
            <a:spAutoFit/>
          </a:bodyPr>
          <a:lstStyle/>
          <a:p>
            <a:r>
              <a:rPr lang="en-US" sz="1463" dirty="0">
                <a:solidFill>
                  <a:prstClr val="black"/>
                </a:solidFill>
                <a:latin typeface="Calibri" panose="020F0502020204030204"/>
              </a:rPr>
              <a:t>Courses/ Projects/Activities:</a:t>
            </a:r>
          </a:p>
          <a:p>
            <a:r>
              <a:rPr lang="en-US" sz="1463" dirty="0">
                <a:solidFill>
                  <a:prstClr val="black"/>
                </a:solidFill>
                <a:latin typeface="Calibri" panose="020F0502020204030204"/>
              </a:rPr>
              <a:t>1.</a:t>
            </a:r>
          </a:p>
          <a:p>
            <a:r>
              <a:rPr lang="en-US" sz="1463" dirty="0">
                <a:solidFill>
                  <a:prstClr val="black"/>
                </a:solidFill>
                <a:latin typeface="Calibri" panose="020F0502020204030204"/>
              </a:rPr>
              <a:t>2.</a:t>
            </a:r>
          </a:p>
          <a:p>
            <a:r>
              <a:rPr lang="en-US" sz="1463" dirty="0">
                <a:solidFill>
                  <a:prstClr val="black"/>
                </a:solidFill>
                <a:latin typeface="Calibri" panose="020F0502020204030204"/>
              </a:rPr>
              <a:t>3. </a:t>
            </a:r>
            <a:endParaRPr lang="en-IN" sz="1463" dirty="0">
              <a:solidFill>
                <a:prstClr val="black"/>
              </a:solidFill>
              <a:latin typeface="Calibri" panose="020F0502020204030204"/>
            </a:endParaRPr>
          </a:p>
        </p:txBody>
      </p:sp>
    </p:spTree>
    <p:extLst>
      <p:ext uri="{BB962C8B-B14F-4D97-AF65-F5344CB8AC3E}">
        <p14:creationId xmlns:p14="http://schemas.microsoft.com/office/powerpoint/2010/main" xmlns="" val="2815398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D205AE45-CDF6-404E-B84D-185437CDF92B}"/>
              </a:ext>
            </a:extLst>
          </p:cNvPr>
          <p:cNvSpPr>
            <a:spLocks noGrp="1"/>
          </p:cNvSpPr>
          <p:nvPr>
            <p:ph type="title"/>
          </p:nvPr>
        </p:nvSpPr>
        <p:spPr>
          <a:xfrm>
            <a:off x="1050608" y="1150759"/>
            <a:ext cx="8048625" cy="538703"/>
          </a:xfrm>
          <a:solidFill>
            <a:schemeClr val="accent4"/>
          </a:solidFill>
        </p:spPr>
        <p:txBody>
          <a:bodyPr>
            <a:normAutofit fontScale="90000"/>
          </a:bodyPr>
          <a:lstStyle/>
          <a:p>
            <a:pPr algn="ctr"/>
            <a:r>
              <a:rPr lang="en-IN" b="1" dirty="0"/>
              <a:t>Course and Justification</a:t>
            </a:r>
          </a:p>
        </p:txBody>
      </p:sp>
      <p:graphicFrame>
        <p:nvGraphicFramePr>
          <p:cNvPr id="6" name="Table 6">
            <a:extLst>
              <a:ext uri="{FF2B5EF4-FFF2-40B4-BE49-F238E27FC236}">
                <a16:creationId xmlns="" xmlns:a16="http://schemas.microsoft.com/office/drawing/2014/main" id="{A8AF1061-0C6C-4967-82BC-97A60F0467BF}"/>
              </a:ext>
            </a:extLst>
          </p:cNvPr>
          <p:cNvGraphicFramePr>
            <a:graphicFrameLocks noGrp="1"/>
          </p:cNvGraphicFramePr>
          <p:nvPr>
            <p:ph idx="1"/>
          </p:nvPr>
        </p:nvGraphicFramePr>
        <p:xfrm>
          <a:off x="928688" y="1863633"/>
          <a:ext cx="8598489" cy="4676505"/>
        </p:xfrm>
        <a:graphic>
          <a:graphicData uri="http://schemas.openxmlformats.org/drawingml/2006/table">
            <a:tbl>
              <a:tblPr firstRow="1" bandRow="1">
                <a:tableStyleId>{5C22544A-7EE6-4342-B048-85BDC9FD1C3A}</a:tableStyleId>
              </a:tblPr>
              <a:tblGrid>
                <a:gridCol w="3163114">
                  <a:extLst>
                    <a:ext uri="{9D8B030D-6E8A-4147-A177-3AD203B41FA5}">
                      <a16:colId xmlns="" xmlns:a16="http://schemas.microsoft.com/office/drawing/2014/main" val="2559993432"/>
                    </a:ext>
                  </a:extLst>
                </a:gridCol>
                <a:gridCol w="5435375">
                  <a:extLst>
                    <a:ext uri="{9D8B030D-6E8A-4147-A177-3AD203B41FA5}">
                      <a16:colId xmlns="" xmlns:a16="http://schemas.microsoft.com/office/drawing/2014/main" val="546404860"/>
                    </a:ext>
                  </a:extLst>
                </a:gridCol>
              </a:tblGrid>
              <a:tr h="272375">
                <a:tc>
                  <a:txBody>
                    <a:bodyPr/>
                    <a:lstStyle/>
                    <a:p>
                      <a:r>
                        <a:rPr lang="en-IN" sz="1000" dirty="0">
                          <a:latin typeface="Arial" panose="020B0604020202020204" pitchFamily="34" charset="0"/>
                        </a:rPr>
                        <a:t>Courses</a:t>
                      </a:r>
                      <a:endParaRPr lang="en-IN" sz="1000" dirty="0"/>
                    </a:p>
                  </a:txBody>
                  <a:tcPr marL="60365" marR="60365" marT="30183" marB="30183"/>
                </a:tc>
                <a:tc>
                  <a:txBody>
                    <a:bodyPr/>
                    <a:lstStyle/>
                    <a:p>
                      <a:r>
                        <a:rPr lang="en-IN" sz="1000" dirty="0">
                          <a:latin typeface="Arial" panose="020B0604020202020204" pitchFamily="34" charset="0"/>
                        </a:rPr>
                        <a:t>WKs justification</a:t>
                      </a:r>
                      <a:endParaRPr lang="en-IN" sz="1000" dirty="0"/>
                    </a:p>
                  </a:txBody>
                  <a:tcPr marL="60365" marR="60365" marT="30183" marB="30183"/>
                </a:tc>
                <a:extLst>
                  <a:ext uri="{0D108BD9-81ED-4DB2-BD59-A6C34878D82A}">
                    <a16:rowId xmlns="" xmlns:a16="http://schemas.microsoft.com/office/drawing/2014/main" val="4161391910"/>
                  </a:ext>
                </a:extLst>
              </a:tr>
              <a:tr h="509854">
                <a:tc gridSpan="2">
                  <a:txBody>
                    <a:bodyPr/>
                    <a:lstStyle/>
                    <a:p>
                      <a:pPr algn="ctr"/>
                      <a:r>
                        <a:rPr lang="en-IN" sz="1600" b="1" dirty="0">
                          <a:latin typeface="Arial" panose="020B0604020202020204" pitchFamily="34" charset="0"/>
                        </a:rPr>
                        <a:t>3</a:t>
                      </a:r>
                      <a:r>
                        <a:rPr lang="en-IN" sz="1600" b="1" baseline="30000" dirty="0"/>
                        <a:t>rd</a:t>
                      </a:r>
                      <a:r>
                        <a:rPr lang="en-IN" sz="1600" b="1" dirty="0"/>
                        <a:t> semester</a:t>
                      </a:r>
                    </a:p>
                  </a:txBody>
                  <a:tcPr marL="60365" marR="60365" marT="30183" marB="30183"/>
                </a:tc>
                <a:tc hMerge="1">
                  <a:txBody>
                    <a:bodyPr/>
                    <a:lstStyle/>
                    <a:p>
                      <a:endParaRPr lang="en-IN"/>
                    </a:p>
                  </a:txBody>
                  <a:tcPr/>
                </a:tc>
                <a:extLst>
                  <a:ext uri="{0D108BD9-81ED-4DB2-BD59-A6C34878D82A}">
                    <a16:rowId xmlns="" xmlns:a16="http://schemas.microsoft.com/office/drawing/2014/main" val="2090956944"/>
                  </a:ext>
                </a:extLst>
              </a:tr>
              <a:tr h="888935">
                <a:tc>
                  <a:txBody>
                    <a:bodyPr/>
                    <a:lstStyle/>
                    <a:p>
                      <a:r>
                        <a:rPr lang="en-IN" sz="1500" dirty="0">
                          <a:latin typeface="Arial" panose="020B0604020202020204" pitchFamily="34" charset="0"/>
                        </a:rPr>
                        <a:t>Fluid Mechanics </a:t>
                      </a:r>
                    </a:p>
                  </a:txBody>
                  <a:tcPr marL="60365" marR="60365" marT="30183" marB="30183"/>
                </a:tc>
                <a:tc>
                  <a:txBody>
                    <a:bodyPr/>
                    <a:lstStyle/>
                    <a:p>
                      <a:r>
                        <a:rPr lang="en-IN" sz="1500" b="1" dirty="0">
                          <a:latin typeface="Arial" panose="020B0604020202020204" pitchFamily="34" charset="0"/>
                        </a:rPr>
                        <a:t>WK3</a:t>
                      </a:r>
                      <a:r>
                        <a:rPr lang="en-IN" sz="1500" dirty="0">
                          <a:latin typeface="Arial" panose="020B0604020202020204" pitchFamily="34" charset="0"/>
                        </a:rPr>
                        <a:t>: T</a:t>
                      </a:r>
                      <a:r>
                        <a:rPr lang="en-US" sz="1500" dirty="0" err="1"/>
                        <a:t>heory</a:t>
                      </a:r>
                      <a:r>
                        <a:rPr lang="en-US" sz="1500" dirty="0"/>
                        <a:t>-based formulation of engineering fundamentals of unit operations like fluid flow, size reduction, etc.</a:t>
                      </a:r>
                      <a:endParaRPr lang="en-IN" sz="1500" dirty="0">
                        <a:latin typeface="Arial" panose="020B0604020202020204" pitchFamily="34" charset="0"/>
                      </a:endParaRPr>
                    </a:p>
                  </a:txBody>
                  <a:tcPr marL="60365" marR="60365" marT="30183" marB="30183"/>
                </a:tc>
                <a:extLst>
                  <a:ext uri="{0D108BD9-81ED-4DB2-BD59-A6C34878D82A}">
                    <a16:rowId xmlns="" xmlns:a16="http://schemas.microsoft.com/office/drawing/2014/main" val="2322436873"/>
                  </a:ext>
                </a:extLst>
              </a:tr>
              <a:tr h="616595">
                <a:tc>
                  <a:txBody>
                    <a:bodyPr/>
                    <a:lstStyle/>
                    <a:p>
                      <a:r>
                        <a:rPr lang="en-IN" sz="1500" dirty="0">
                          <a:latin typeface="Arial" panose="020B0604020202020204" pitchFamily="34" charset="0"/>
                        </a:rPr>
                        <a:t>Process Principles and Calculations </a:t>
                      </a:r>
                    </a:p>
                  </a:txBody>
                  <a:tcPr marL="60365" marR="60365" marT="30183" marB="30183"/>
                </a:tc>
                <a:tc>
                  <a:txBody>
                    <a:bodyPr/>
                    <a:lstStyle/>
                    <a:p>
                      <a:r>
                        <a:rPr lang="en-IN" sz="1500" b="1" dirty="0">
                          <a:latin typeface="Arial" panose="020B0604020202020204" pitchFamily="34" charset="0"/>
                        </a:rPr>
                        <a:t>WK2</a:t>
                      </a:r>
                      <a:r>
                        <a:rPr lang="en-IN" sz="1500" dirty="0">
                          <a:latin typeface="Arial" panose="020B0604020202020204" pitchFamily="34" charset="0"/>
                        </a:rPr>
                        <a:t>: Bioprocess c</a:t>
                      </a:r>
                      <a:r>
                        <a:rPr lang="en-IN" sz="1500" dirty="0"/>
                        <a:t>oncept-based numerical analysis</a:t>
                      </a:r>
                      <a:endParaRPr lang="en-IN" sz="1500" dirty="0">
                        <a:latin typeface="Arial" panose="020B0604020202020204" pitchFamily="34" charset="0"/>
                      </a:endParaRPr>
                    </a:p>
                  </a:txBody>
                  <a:tcPr marL="60365" marR="60365" marT="30183" marB="30183"/>
                </a:tc>
                <a:extLst>
                  <a:ext uri="{0D108BD9-81ED-4DB2-BD59-A6C34878D82A}">
                    <a16:rowId xmlns="" xmlns:a16="http://schemas.microsoft.com/office/drawing/2014/main" val="3408636993"/>
                  </a:ext>
                </a:extLst>
              </a:tr>
              <a:tr h="509854">
                <a:tc>
                  <a:txBody>
                    <a:bodyPr/>
                    <a:lstStyle/>
                    <a:p>
                      <a:r>
                        <a:rPr lang="en-IN" sz="1500" dirty="0">
                          <a:latin typeface="Arial" panose="020B0604020202020204" pitchFamily="34" charset="0"/>
                        </a:rPr>
                        <a:t>Microbiology</a:t>
                      </a:r>
                    </a:p>
                  </a:txBody>
                  <a:tcPr marL="60365" marR="60365" marT="30183" marB="30183"/>
                </a:tc>
                <a:tc>
                  <a:txBody>
                    <a:bodyPr/>
                    <a:lstStyle/>
                    <a:p>
                      <a:r>
                        <a:rPr lang="en-IN" sz="1500" b="1" dirty="0">
                          <a:latin typeface="Arial" panose="020B0604020202020204" pitchFamily="34" charset="0"/>
                        </a:rPr>
                        <a:t>WK1</a:t>
                      </a:r>
                      <a:r>
                        <a:rPr lang="en-IN" sz="1500" dirty="0">
                          <a:latin typeface="Arial" panose="020B0604020202020204" pitchFamily="34" charset="0"/>
                        </a:rPr>
                        <a:t>: T</a:t>
                      </a:r>
                      <a:r>
                        <a:rPr lang="en-US" sz="1500" dirty="0" err="1"/>
                        <a:t>heory</a:t>
                      </a:r>
                      <a:r>
                        <a:rPr lang="en-US" sz="1500" dirty="0"/>
                        <a:t>-based understanding of biology</a:t>
                      </a:r>
                      <a:endParaRPr lang="en-IN" sz="1500" dirty="0">
                        <a:latin typeface="Arial" panose="020B0604020202020204" pitchFamily="34" charset="0"/>
                      </a:endParaRPr>
                    </a:p>
                  </a:txBody>
                  <a:tcPr marL="60365" marR="60365" marT="30183" marB="30183"/>
                </a:tc>
                <a:extLst>
                  <a:ext uri="{0D108BD9-81ED-4DB2-BD59-A6C34878D82A}">
                    <a16:rowId xmlns="" xmlns:a16="http://schemas.microsoft.com/office/drawing/2014/main" val="3508159507"/>
                  </a:ext>
                </a:extLst>
              </a:tr>
              <a:tr h="939446">
                <a:tc>
                  <a:txBody>
                    <a:bodyPr/>
                    <a:lstStyle/>
                    <a:p>
                      <a:r>
                        <a:rPr lang="en-IN" sz="1500" dirty="0">
                          <a:latin typeface="Arial" panose="020B0604020202020204" pitchFamily="34" charset="0"/>
                        </a:rPr>
                        <a:t>Universal Human Values </a:t>
                      </a:r>
                    </a:p>
                  </a:txBody>
                  <a:tcPr marL="60365" marR="60365" marT="30183" marB="30183"/>
                </a:tc>
                <a:tc>
                  <a:txBody>
                    <a:bodyPr/>
                    <a:lstStyle/>
                    <a:p>
                      <a:r>
                        <a:rPr lang="en-IN" sz="1500" b="1" dirty="0">
                          <a:latin typeface="Arial" panose="020B0604020202020204" pitchFamily="34" charset="0"/>
                        </a:rPr>
                        <a:t>WK9</a:t>
                      </a:r>
                      <a:r>
                        <a:rPr lang="en-IN" sz="1500" dirty="0">
                          <a:latin typeface="Arial" panose="020B0604020202020204" pitchFamily="34" charset="0"/>
                        </a:rPr>
                        <a:t>: </a:t>
                      </a:r>
                      <a:r>
                        <a:rPr lang="en-US" sz="1500" dirty="0"/>
                        <a:t>Ethics, inclusive behavior and conduct. Knowledge of professional ethics, responsibilities, and norms of engineering practice</a:t>
                      </a:r>
                      <a:endParaRPr lang="en-IN" sz="1500" dirty="0">
                        <a:latin typeface="Arial" panose="020B0604020202020204" pitchFamily="34" charset="0"/>
                      </a:endParaRPr>
                    </a:p>
                  </a:txBody>
                  <a:tcPr marL="60365" marR="60365" marT="30183" marB="30183"/>
                </a:tc>
                <a:extLst>
                  <a:ext uri="{0D108BD9-81ED-4DB2-BD59-A6C34878D82A}">
                    <a16:rowId xmlns="" xmlns:a16="http://schemas.microsoft.com/office/drawing/2014/main" val="1587624813"/>
                  </a:ext>
                </a:extLst>
              </a:tr>
              <a:tr h="939446">
                <a:tc>
                  <a:txBody>
                    <a:bodyPr/>
                    <a:lstStyle/>
                    <a:p>
                      <a:r>
                        <a:rPr lang="en-US" sz="1500" dirty="0">
                          <a:latin typeface="Arial" panose="020B0604020202020204" pitchFamily="34" charset="0"/>
                        </a:rPr>
                        <a:t>Constitution of India, Professional Ethics and Human Rights </a:t>
                      </a:r>
                      <a:endParaRPr lang="en-IN" sz="1500" dirty="0"/>
                    </a:p>
                  </a:txBody>
                  <a:tcPr marL="60365" marR="60365" marT="30183" marB="30183"/>
                </a:tc>
                <a:tc>
                  <a:txBody>
                    <a:bodyPr/>
                    <a:lstStyle/>
                    <a:p>
                      <a:r>
                        <a:rPr lang="en-IN" sz="1500" dirty="0">
                          <a:latin typeface="Arial" panose="020B0604020202020204" pitchFamily="34" charset="0"/>
                        </a:rPr>
                        <a:t>WK9: </a:t>
                      </a:r>
                      <a:r>
                        <a:rPr lang="en-US" sz="1500" dirty="0"/>
                        <a:t>Ethics, inclusive behavior and conduct. Knowledge of professional ethics, responsibilities, and norms of engineering practice</a:t>
                      </a:r>
                      <a:endParaRPr lang="en-IN" sz="1500" dirty="0"/>
                    </a:p>
                  </a:txBody>
                  <a:tcPr marL="60365" marR="60365" marT="30183" marB="30183"/>
                </a:tc>
                <a:extLst>
                  <a:ext uri="{0D108BD9-81ED-4DB2-BD59-A6C34878D82A}">
                    <a16:rowId xmlns="" xmlns:a16="http://schemas.microsoft.com/office/drawing/2014/main" val="2024170669"/>
                  </a:ext>
                </a:extLst>
              </a:tr>
            </a:tbl>
          </a:graphicData>
        </a:graphic>
      </p:graphicFrame>
      <p:sp>
        <p:nvSpPr>
          <p:cNvPr id="2" name="TextBox 1"/>
          <p:cNvSpPr txBox="1"/>
          <p:nvPr/>
        </p:nvSpPr>
        <p:spPr>
          <a:xfrm>
            <a:off x="3228907" y="659129"/>
            <a:ext cx="3055908" cy="369332"/>
          </a:xfrm>
          <a:prstGeom prst="rect">
            <a:avLst/>
          </a:prstGeom>
          <a:noFill/>
        </p:spPr>
        <p:txBody>
          <a:bodyPr wrap="square" rtlCol="0">
            <a:spAutoFit/>
          </a:bodyPr>
          <a:lstStyle/>
          <a:p>
            <a:r>
              <a:rPr lang="en-IN" b="1" dirty="0"/>
              <a:t>Biotechnology - Example</a:t>
            </a:r>
            <a:endParaRPr lang="en-IN" dirty="0"/>
          </a:p>
        </p:txBody>
      </p:sp>
    </p:spTree>
    <p:extLst>
      <p:ext uri="{BB962C8B-B14F-4D97-AF65-F5344CB8AC3E}">
        <p14:creationId xmlns:p14="http://schemas.microsoft.com/office/powerpoint/2010/main" xmlns="" val="3215608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2790164656"/>
              </p:ext>
            </p:extLst>
          </p:nvPr>
        </p:nvGraphicFramePr>
        <p:xfrm>
          <a:off x="1445623" y="861852"/>
          <a:ext cx="7136248" cy="5157492"/>
        </p:xfrm>
        <a:graphic>
          <a:graphicData uri="http://schemas.openxmlformats.org/drawingml/2006/table">
            <a:tbl>
              <a:tblPr firstRow="1" bandRow="1">
                <a:tableStyleId>{5C22544A-7EE6-4342-B048-85BDC9FD1C3A}</a:tableStyleId>
              </a:tblPr>
              <a:tblGrid>
                <a:gridCol w="1323582">
                  <a:extLst>
                    <a:ext uri="{9D8B030D-6E8A-4147-A177-3AD203B41FA5}">
                      <a16:colId xmlns="" xmlns:a16="http://schemas.microsoft.com/office/drawing/2014/main" val="3873666063"/>
                    </a:ext>
                  </a:extLst>
                </a:gridCol>
                <a:gridCol w="4601199">
                  <a:extLst>
                    <a:ext uri="{9D8B030D-6E8A-4147-A177-3AD203B41FA5}">
                      <a16:colId xmlns="" xmlns:a16="http://schemas.microsoft.com/office/drawing/2014/main" val="2867012229"/>
                    </a:ext>
                  </a:extLst>
                </a:gridCol>
                <a:gridCol w="1211467">
                  <a:extLst>
                    <a:ext uri="{9D8B030D-6E8A-4147-A177-3AD203B41FA5}">
                      <a16:colId xmlns="" xmlns:a16="http://schemas.microsoft.com/office/drawing/2014/main" val="2186759177"/>
                    </a:ext>
                  </a:extLst>
                </a:gridCol>
              </a:tblGrid>
              <a:tr h="429791">
                <a:tc>
                  <a:txBody>
                    <a:bodyPr/>
                    <a:lstStyle/>
                    <a:p>
                      <a:r>
                        <a:rPr lang="en-US" sz="1500" dirty="0"/>
                        <a:t>POs</a:t>
                      </a:r>
                      <a:endParaRPr lang="en-IN" sz="1500" dirty="0"/>
                    </a:p>
                  </a:txBody>
                  <a:tcPr marL="74295" marR="74295" marT="37148" marB="37148"/>
                </a:tc>
                <a:tc>
                  <a:txBody>
                    <a:bodyPr/>
                    <a:lstStyle/>
                    <a:p>
                      <a:r>
                        <a:rPr lang="en-US" sz="1500" dirty="0"/>
                        <a:t>Courses/Projects</a:t>
                      </a:r>
                      <a:endParaRPr lang="en-IN" sz="1500" dirty="0"/>
                    </a:p>
                  </a:txBody>
                  <a:tcPr marL="74295" marR="74295" marT="37148" marB="37148"/>
                </a:tc>
                <a:tc>
                  <a:txBody>
                    <a:bodyPr/>
                    <a:lstStyle/>
                    <a:p>
                      <a:r>
                        <a:rPr lang="en-US" sz="1500" dirty="0" err="1"/>
                        <a:t>Wks</a:t>
                      </a:r>
                      <a:endParaRPr lang="en-IN" sz="1500" dirty="0"/>
                    </a:p>
                  </a:txBody>
                  <a:tcPr marL="74295" marR="74295" marT="37148" marB="37148"/>
                </a:tc>
                <a:extLst>
                  <a:ext uri="{0D108BD9-81ED-4DB2-BD59-A6C34878D82A}">
                    <a16:rowId xmlns="" xmlns:a16="http://schemas.microsoft.com/office/drawing/2014/main" val="3518086528"/>
                  </a:ext>
                </a:extLst>
              </a:tr>
              <a:tr h="429791">
                <a:tc>
                  <a:txBody>
                    <a:bodyPr/>
                    <a:lstStyle/>
                    <a:p>
                      <a:r>
                        <a:rPr lang="en-US" sz="2000" b="1" dirty="0"/>
                        <a:t>PO1</a:t>
                      </a:r>
                      <a:endParaRPr lang="en-IN" sz="2000" b="1" dirty="0"/>
                    </a:p>
                  </a:txBody>
                  <a:tcPr marL="74295" marR="74295" marT="37148" marB="37148"/>
                </a:tc>
                <a:tc>
                  <a:txBody>
                    <a:bodyPr/>
                    <a:lstStyle/>
                    <a:p>
                      <a:r>
                        <a:rPr lang="en-US" sz="1500" dirty="0"/>
                        <a:t>Mathematics,</a:t>
                      </a:r>
                      <a:r>
                        <a:rPr lang="en-US" sz="1500" baseline="0" dirty="0"/>
                        <a:t> Chemistry, </a:t>
                      </a:r>
                      <a:endParaRPr lang="en-IN" sz="1500" dirty="0"/>
                    </a:p>
                  </a:txBody>
                  <a:tcPr marL="74295" marR="74295" marT="37148" marB="37148"/>
                </a:tc>
                <a:tc>
                  <a:txBody>
                    <a:bodyPr/>
                    <a:lstStyle/>
                    <a:p>
                      <a:r>
                        <a:rPr lang="en-US" sz="1500" dirty="0"/>
                        <a:t>WK1-WK4</a:t>
                      </a:r>
                      <a:endParaRPr lang="en-IN" sz="1500" dirty="0"/>
                    </a:p>
                  </a:txBody>
                  <a:tcPr marL="74295" marR="74295" marT="37148" marB="37148"/>
                </a:tc>
                <a:extLst>
                  <a:ext uri="{0D108BD9-81ED-4DB2-BD59-A6C34878D82A}">
                    <a16:rowId xmlns="" xmlns:a16="http://schemas.microsoft.com/office/drawing/2014/main" val="1509932223"/>
                  </a:ext>
                </a:extLst>
              </a:tr>
              <a:tr h="429791">
                <a:tc>
                  <a:txBody>
                    <a:bodyPr/>
                    <a:lstStyle/>
                    <a:p>
                      <a:r>
                        <a:rPr lang="en-US" sz="2000" b="1" dirty="0"/>
                        <a:t>PO2</a:t>
                      </a:r>
                      <a:endParaRPr lang="en-IN" sz="2000" b="1" dirty="0"/>
                    </a:p>
                  </a:txBody>
                  <a:tcPr marL="74295" marR="74295" marT="37148" marB="37148"/>
                </a:tc>
                <a:tc>
                  <a:txBody>
                    <a:bodyPr/>
                    <a:lstStyle/>
                    <a:p>
                      <a:r>
                        <a:rPr lang="en-GB" sz="1500" dirty="0"/>
                        <a:t>Fluid Mechanics, Surveying, </a:t>
                      </a:r>
                      <a:endParaRPr lang="en-IN" sz="1500" dirty="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1236399717"/>
                  </a:ext>
                </a:extLst>
              </a:tr>
              <a:tr h="429791">
                <a:tc>
                  <a:txBody>
                    <a:bodyPr/>
                    <a:lstStyle/>
                    <a:p>
                      <a:r>
                        <a:rPr lang="en-US" sz="2000" b="1" dirty="0"/>
                        <a:t>PO3</a:t>
                      </a:r>
                      <a:endParaRPr lang="en-IN" sz="2000" b="1" dirty="0"/>
                    </a:p>
                  </a:txBody>
                  <a:tcPr marL="74295" marR="74295" marT="37148" marB="37148"/>
                </a:tc>
                <a:tc>
                  <a:txBody>
                    <a:bodyPr/>
                    <a:lstStyle/>
                    <a:p>
                      <a:r>
                        <a:rPr lang="en-GB" sz="1500" dirty="0"/>
                        <a:t>Design of RCC structures</a:t>
                      </a:r>
                      <a:endParaRPr lang="en-IN" sz="1500" dirty="0"/>
                    </a:p>
                  </a:txBody>
                  <a:tcPr marL="74295" marR="74295" marT="37148" marB="37148"/>
                </a:tc>
                <a:tc>
                  <a:txBody>
                    <a:bodyPr/>
                    <a:lstStyle/>
                    <a:p>
                      <a:r>
                        <a:rPr lang="en-GB" sz="1500" dirty="0"/>
                        <a:t>WK 5</a:t>
                      </a:r>
                      <a:endParaRPr lang="en-IN" sz="1500" dirty="0"/>
                    </a:p>
                  </a:txBody>
                  <a:tcPr marL="74295" marR="74295" marT="37148" marB="37148"/>
                </a:tc>
                <a:extLst>
                  <a:ext uri="{0D108BD9-81ED-4DB2-BD59-A6C34878D82A}">
                    <a16:rowId xmlns="" xmlns:a16="http://schemas.microsoft.com/office/drawing/2014/main" val="700957204"/>
                  </a:ext>
                </a:extLst>
              </a:tr>
              <a:tr h="429791">
                <a:tc>
                  <a:txBody>
                    <a:bodyPr/>
                    <a:lstStyle/>
                    <a:p>
                      <a:r>
                        <a:rPr lang="en-US" sz="2000" b="1" dirty="0"/>
                        <a:t>PO4</a:t>
                      </a:r>
                      <a:endParaRPr lang="en-IN" sz="2000" b="1" dirty="0"/>
                    </a:p>
                  </a:txBody>
                  <a:tcPr marL="74295" marR="74295" marT="37148" marB="37148"/>
                </a:tc>
                <a:tc>
                  <a:txBody>
                    <a:bodyPr/>
                    <a:lstStyle/>
                    <a:p>
                      <a:endParaRPr lang="en-IN" sz="1500" dirty="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8231268"/>
                  </a:ext>
                </a:extLst>
              </a:tr>
              <a:tr h="429791">
                <a:tc>
                  <a:txBody>
                    <a:bodyPr/>
                    <a:lstStyle/>
                    <a:p>
                      <a:r>
                        <a:rPr lang="en-US" sz="2000" b="1" dirty="0"/>
                        <a:t>PO5</a:t>
                      </a:r>
                      <a:endParaRPr lang="en-IN" sz="2000" b="1" dirty="0"/>
                    </a:p>
                  </a:txBody>
                  <a:tcPr marL="74295" marR="74295" marT="37148" marB="37148"/>
                </a:tc>
                <a:tc>
                  <a:txBody>
                    <a:bodyPr/>
                    <a:lstStyle/>
                    <a:p>
                      <a:endParaRPr lang="en-IN" sz="150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1354979375"/>
                  </a:ext>
                </a:extLst>
              </a:tr>
              <a:tr h="429791">
                <a:tc>
                  <a:txBody>
                    <a:bodyPr/>
                    <a:lstStyle/>
                    <a:p>
                      <a:r>
                        <a:rPr lang="en-US" sz="2000" b="1" dirty="0"/>
                        <a:t>PO6</a:t>
                      </a:r>
                      <a:endParaRPr lang="en-IN" sz="2000" b="1" dirty="0"/>
                    </a:p>
                  </a:txBody>
                  <a:tcPr marL="74295" marR="74295" marT="37148" marB="37148"/>
                </a:tc>
                <a:tc>
                  <a:txBody>
                    <a:bodyPr/>
                    <a:lstStyle/>
                    <a:p>
                      <a:endParaRPr lang="en-IN" sz="150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4073311940"/>
                  </a:ext>
                </a:extLst>
              </a:tr>
              <a:tr h="429791">
                <a:tc>
                  <a:txBody>
                    <a:bodyPr/>
                    <a:lstStyle/>
                    <a:p>
                      <a:r>
                        <a:rPr lang="en-US" sz="2000" b="1" dirty="0"/>
                        <a:t>PO7</a:t>
                      </a:r>
                      <a:endParaRPr lang="en-IN" sz="2000" b="1" dirty="0"/>
                    </a:p>
                  </a:txBody>
                  <a:tcPr marL="74295" marR="74295" marT="37148" marB="37148"/>
                </a:tc>
                <a:tc>
                  <a:txBody>
                    <a:bodyPr/>
                    <a:lstStyle/>
                    <a:p>
                      <a:endParaRPr lang="en-IN" sz="150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3384932273"/>
                  </a:ext>
                </a:extLst>
              </a:tr>
              <a:tr h="429791">
                <a:tc>
                  <a:txBody>
                    <a:bodyPr/>
                    <a:lstStyle/>
                    <a:p>
                      <a:r>
                        <a:rPr lang="en-US" sz="2000" b="1" dirty="0"/>
                        <a:t>PO8</a:t>
                      </a:r>
                      <a:endParaRPr lang="en-IN" sz="2000" b="1" dirty="0"/>
                    </a:p>
                  </a:txBody>
                  <a:tcPr marL="74295" marR="74295" marT="37148" marB="37148"/>
                </a:tc>
                <a:tc>
                  <a:txBody>
                    <a:bodyPr/>
                    <a:lstStyle/>
                    <a:p>
                      <a:endParaRPr lang="en-IN" sz="150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751481492"/>
                  </a:ext>
                </a:extLst>
              </a:tr>
              <a:tr h="429791">
                <a:tc>
                  <a:txBody>
                    <a:bodyPr/>
                    <a:lstStyle/>
                    <a:p>
                      <a:r>
                        <a:rPr lang="en-US" sz="2000" b="1" dirty="0"/>
                        <a:t>PO9</a:t>
                      </a:r>
                      <a:endParaRPr lang="en-IN" sz="2000" b="1" dirty="0"/>
                    </a:p>
                  </a:txBody>
                  <a:tcPr marL="74295" marR="74295" marT="37148" marB="37148"/>
                </a:tc>
                <a:tc>
                  <a:txBody>
                    <a:bodyPr/>
                    <a:lstStyle/>
                    <a:p>
                      <a:endParaRPr lang="en-IN" sz="150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954056374"/>
                  </a:ext>
                </a:extLst>
              </a:tr>
              <a:tr h="429791">
                <a:tc>
                  <a:txBody>
                    <a:bodyPr/>
                    <a:lstStyle/>
                    <a:p>
                      <a:r>
                        <a:rPr lang="en-US" sz="2000" b="1" dirty="0"/>
                        <a:t>PO10</a:t>
                      </a:r>
                      <a:endParaRPr lang="en-IN" sz="2000" b="1" dirty="0"/>
                    </a:p>
                  </a:txBody>
                  <a:tcPr marL="74295" marR="74295" marT="37148" marB="37148"/>
                </a:tc>
                <a:tc>
                  <a:txBody>
                    <a:bodyPr/>
                    <a:lstStyle/>
                    <a:p>
                      <a:endParaRPr lang="en-IN" sz="1500"/>
                    </a:p>
                  </a:txBody>
                  <a:tcPr marL="74295" marR="74295" marT="37148" marB="37148"/>
                </a:tc>
                <a:tc>
                  <a:txBody>
                    <a:bodyPr/>
                    <a:lstStyle/>
                    <a:p>
                      <a:endParaRPr lang="en-IN" sz="1500"/>
                    </a:p>
                  </a:txBody>
                  <a:tcPr marL="74295" marR="74295" marT="37148" marB="37148"/>
                </a:tc>
                <a:extLst>
                  <a:ext uri="{0D108BD9-81ED-4DB2-BD59-A6C34878D82A}">
                    <a16:rowId xmlns="" xmlns:a16="http://schemas.microsoft.com/office/drawing/2014/main" val="725410639"/>
                  </a:ext>
                </a:extLst>
              </a:tr>
              <a:tr h="429791">
                <a:tc>
                  <a:txBody>
                    <a:bodyPr/>
                    <a:lstStyle/>
                    <a:p>
                      <a:r>
                        <a:rPr lang="en-US" sz="2000" b="1" dirty="0"/>
                        <a:t>PO11</a:t>
                      </a:r>
                      <a:endParaRPr lang="en-IN" sz="2000" b="1" dirty="0"/>
                    </a:p>
                  </a:txBody>
                  <a:tcPr marL="74295" marR="74295" marT="37148" marB="37148"/>
                </a:tc>
                <a:tc>
                  <a:txBody>
                    <a:bodyPr/>
                    <a:lstStyle/>
                    <a:p>
                      <a:endParaRPr lang="en-IN" sz="1500" dirty="0"/>
                    </a:p>
                  </a:txBody>
                  <a:tcPr marL="74295" marR="74295" marT="37148" marB="37148"/>
                </a:tc>
                <a:tc>
                  <a:txBody>
                    <a:bodyPr/>
                    <a:lstStyle/>
                    <a:p>
                      <a:endParaRPr lang="en-IN" sz="1500" dirty="0"/>
                    </a:p>
                  </a:txBody>
                  <a:tcPr marL="74295" marR="74295" marT="37148" marB="37148"/>
                </a:tc>
                <a:extLst>
                  <a:ext uri="{0D108BD9-81ED-4DB2-BD59-A6C34878D82A}">
                    <a16:rowId xmlns="" xmlns:a16="http://schemas.microsoft.com/office/drawing/2014/main" val="1968543552"/>
                  </a:ext>
                </a:extLst>
              </a:tr>
            </a:tbl>
          </a:graphicData>
        </a:graphic>
      </p:graphicFrame>
    </p:spTree>
    <p:extLst>
      <p:ext uri="{BB962C8B-B14F-4D97-AF65-F5344CB8AC3E}">
        <p14:creationId xmlns:p14="http://schemas.microsoft.com/office/powerpoint/2010/main" xmlns="" val="3693847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707516" y="1033912"/>
            <a:ext cx="9132769" cy="5824088"/>
          </a:xfrm>
          <a:noFill/>
        </p:spPr>
        <p:txBody>
          <a:bodyPr>
            <a:normAutofit/>
          </a:bodyPr>
          <a:lstStyle/>
          <a:p>
            <a:pPr marL="712788" indent="-712788" algn="just">
              <a:buNone/>
            </a:pPr>
            <a:r>
              <a:rPr lang="en-IN" sz="2400" b="1" dirty="0">
                <a:solidFill>
                  <a:srgbClr val="0000FF"/>
                </a:solidFill>
                <a:latin typeface="Cambria" panose="02040503050406030204" pitchFamily="18" charset="0"/>
                <a:ea typeface="Cambria" panose="02040503050406030204" pitchFamily="18" charset="0"/>
              </a:rPr>
              <a:t>1.4. 	Course Outcomes and Course Articulation Matrix (30</a:t>
            </a:r>
            <a:r>
              <a:rPr lang="en-IN" sz="2000" b="1" dirty="0">
                <a:solidFill>
                  <a:srgbClr val="0000FF"/>
                </a:solidFill>
                <a:latin typeface="Cambria" panose="02040503050406030204" pitchFamily="18" charset="0"/>
                <a:ea typeface="Cambria" panose="02040503050406030204" pitchFamily="18" charset="0"/>
              </a:rPr>
              <a:t>)</a:t>
            </a:r>
            <a:r>
              <a:rPr lang="en-IN" sz="2000" b="1" dirty="0">
                <a:solidFill>
                  <a:srgbClr val="000000"/>
                </a:solidFill>
                <a:latin typeface="Verdana" panose="020B0604030504040204" pitchFamily="34" charset="0"/>
              </a:rPr>
              <a:t> </a:t>
            </a:r>
            <a:endParaRPr lang="en-IN" sz="2000" dirty="0">
              <a:solidFill>
                <a:srgbClr val="000000"/>
              </a:solidFill>
              <a:latin typeface="Verdana" panose="020B0604030504040204" pitchFamily="34" charset="0"/>
            </a:endParaRPr>
          </a:p>
          <a:p>
            <a:pPr marL="712788" indent="-712788">
              <a:buNone/>
            </a:pPr>
            <a:r>
              <a:rPr lang="en-US" sz="2000" b="1" dirty="0">
                <a:solidFill>
                  <a:srgbClr val="FF3300"/>
                </a:solidFill>
                <a:latin typeface="Cambria" panose="02040503050406030204" pitchFamily="18" charset="0"/>
                <a:ea typeface="Cambria" panose="02040503050406030204" pitchFamily="18" charset="0"/>
              </a:rPr>
              <a:t>1.4.1. 	Course Outcome (Semester Wise) (15) </a:t>
            </a:r>
          </a:p>
          <a:p>
            <a:pPr marL="712788" indent="-712788" algn="just">
              <a:lnSpc>
                <a:spcPct val="110000"/>
              </a:lnSpc>
              <a:spcBef>
                <a:spcPts val="0"/>
              </a:spcBef>
              <a:buNone/>
            </a:pPr>
            <a:r>
              <a:rPr lang="en-US" i="1" dirty="0">
                <a:solidFill>
                  <a:schemeClr val="tx1"/>
                </a:solidFill>
                <a:latin typeface="Cambria" panose="02040503050406030204" pitchFamily="18" charset="0"/>
                <a:ea typeface="Cambria" panose="02040503050406030204" pitchFamily="18" charset="0"/>
              </a:rPr>
              <a:t>	</a:t>
            </a:r>
            <a:r>
              <a:rPr lang="en-US" sz="1600" i="1" dirty="0">
                <a:solidFill>
                  <a:schemeClr val="tx1"/>
                </a:solidFill>
                <a:latin typeface="Cambria" panose="02040503050406030204" pitchFamily="18" charset="0"/>
                <a:ea typeface="Cambria" panose="02040503050406030204" pitchFamily="18" charset="0"/>
              </a:rPr>
              <a:t>(Provide Course outcomes (COs) for two core courses per semester from 1-8 semesters as a sample. The maximum number of outcomes for a course is expected to be around 6. COs should reflect on the measurable outcomes towards attaining POs and PSOs). </a:t>
            </a:r>
          </a:p>
          <a:p>
            <a:pPr marL="712788" indent="-712788" algn="just">
              <a:lnSpc>
                <a:spcPct val="110000"/>
              </a:lnSpc>
              <a:spcBef>
                <a:spcPts val="0"/>
              </a:spcBef>
              <a:buNone/>
            </a:pPr>
            <a:r>
              <a:rPr lang="en-US" i="1" dirty="0">
                <a:solidFill>
                  <a:srgbClr val="0000FF"/>
                </a:solidFill>
                <a:latin typeface="Cambria" panose="02040503050406030204" pitchFamily="18" charset="0"/>
                <a:ea typeface="Cambria" panose="02040503050406030204" pitchFamily="18" charset="0"/>
              </a:rPr>
              <a:t>Table No. 1.4.1.1: Course outcomes</a:t>
            </a:r>
            <a:r>
              <a:rPr lang="en-US" i="1" dirty="0">
                <a:solidFill>
                  <a:schemeClr val="tx1"/>
                </a:solidFill>
                <a:latin typeface="Cambria" panose="02040503050406030204" pitchFamily="18" charset="0"/>
                <a:ea typeface="Cambria" panose="02040503050406030204" pitchFamily="18" charset="0"/>
              </a:rPr>
              <a:t>.</a:t>
            </a:r>
          </a:p>
          <a:p>
            <a:pPr marL="0" indent="0" algn="ctr">
              <a:spcBef>
                <a:spcPts val="0"/>
              </a:spcBef>
              <a:buNone/>
            </a:pPr>
            <a:endParaRPr lang="en-US" i="1" dirty="0">
              <a:solidFill>
                <a:schemeClr val="tx1"/>
              </a:solidFill>
              <a:latin typeface="Cambria" panose="02040503050406030204" pitchFamily="18" charset="0"/>
              <a:ea typeface="Cambria" panose="02040503050406030204" pitchFamily="18" charset="0"/>
            </a:endParaRPr>
          </a:p>
          <a:p>
            <a:pPr marL="0" indent="0" algn="ctr">
              <a:spcBef>
                <a:spcPts val="0"/>
              </a:spcBef>
              <a:buNone/>
            </a:pPr>
            <a:endParaRPr lang="en-US" i="1" dirty="0">
              <a:solidFill>
                <a:schemeClr val="tx1"/>
              </a:solidFill>
              <a:latin typeface="Cambria" panose="02040503050406030204" pitchFamily="18" charset="0"/>
              <a:ea typeface="Cambria" panose="02040503050406030204" pitchFamily="18" charset="0"/>
            </a:endParaRPr>
          </a:p>
          <a:p>
            <a:pPr marL="0" indent="0" algn="l">
              <a:buNone/>
            </a:pPr>
            <a:endParaRPr lang="en-US" sz="1800" b="0" i="0" u="none" strike="noStrike" baseline="0" dirty="0">
              <a:latin typeface="Verdana-Bold"/>
            </a:endParaRPr>
          </a:p>
          <a:p>
            <a:pPr marL="0" indent="0" algn="l">
              <a:buNone/>
            </a:pPr>
            <a:endParaRPr lang="en-US" dirty="0">
              <a:latin typeface="Verdana-Bold"/>
            </a:endParaRPr>
          </a:p>
          <a:p>
            <a:pPr marL="0" indent="0" algn="l">
              <a:buNone/>
            </a:pPr>
            <a:endParaRPr lang="en-US" sz="1800" b="0" i="0" u="none" strike="noStrike" baseline="0" dirty="0">
              <a:latin typeface="Verdana-Bold"/>
            </a:endParaRPr>
          </a:p>
          <a:p>
            <a:pPr marL="0" indent="0" algn="l">
              <a:buNone/>
            </a:pPr>
            <a:endParaRPr lang="en-US" dirty="0">
              <a:latin typeface="Verdana-Bold"/>
            </a:endParaRPr>
          </a:p>
          <a:p>
            <a:pPr marL="0" indent="0" algn="l">
              <a:buNone/>
            </a:pPr>
            <a:endParaRPr lang="en-US" sz="900" b="0" i="0" u="none" strike="noStrike" baseline="0" dirty="0">
              <a:latin typeface="Verdana-Bold"/>
            </a:endParaRPr>
          </a:p>
        </p:txBody>
      </p:sp>
      <p:graphicFrame>
        <p:nvGraphicFramePr>
          <p:cNvPr id="4" name="Table 4">
            <a:extLst>
              <a:ext uri="{FF2B5EF4-FFF2-40B4-BE49-F238E27FC236}">
                <a16:creationId xmlns="" xmlns:a16="http://schemas.microsoft.com/office/drawing/2014/main" id="{6F500639-9E8D-4B33-84C0-E38E024F6912}"/>
              </a:ext>
            </a:extLst>
          </p:cNvPr>
          <p:cNvGraphicFramePr>
            <a:graphicFrameLocks noGrp="1"/>
          </p:cNvGraphicFramePr>
          <p:nvPr>
            <p:extLst>
              <p:ext uri="{D42A27DB-BD31-4B8C-83A1-F6EECF244321}">
                <p14:modId xmlns:p14="http://schemas.microsoft.com/office/powerpoint/2010/main" xmlns="" val="2882395185"/>
              </p:ext>
            </p:extLst>
          </p:nvPr>
        </p:nvGraphicFramePr>
        <p:xfrm>
          <a:off x="470503" y="2999832"/>
          <a:ext cx="4856507" cy="3348554"/>
        </p:xfrm>
        <a:graphic>
          <a:graphicData uri="http://schemas.openxmlformats.org/drawingml/2006/table">
            <a:tbl>
              <a:tblPr firstRow="1" bandRow="1">
                <a:tableStyleId>{5940675A-B579-460E-94D1-54222C63F5DA}</a:tableStyleId>
              </a:tblPr>
              <a:tblGrid>
                <a:gridCol w="1151820">
                  <a:extLst>
                    <a:ext uri="{9D8B030D-6E8A-4147-A177-3AD203B41FA5}">
                      <a16:colId xmlns="" xmlns:a16="http://schemas.microsoft.com/office/drawing/2014/main" val="3639259469"/>
                    </a:ext>
                  </a:extLst>
                </a:gridCol>
                <a:gridCol w="1547016">
                  <a:extLst>
                    <a:ext uri="{9D8B030D-6E8A-4147-A177-3AD203B41FA5}">
                      <a16:colId xmlns="" xmlns:a16="http://schemas.microsoft.com/office/drawing/2014/main" val="2034985868"/>
                    </a:ext>
                  </a:extLst>
                </a:gridCol>
                <a:gridCol w="1078835">
                  <a:extLst>
                    <a:ext uri="{9D8B030D-6E8A-4147-A177-3AD203B41FA5}">
                      <a16:colId xmlns="" xmlns:a16="http://schemas.microsoft.com/office/drawing/2014/main" val="1149708350"/>
                    </a:ext>
                  </a:extLst>
                </a:gridCol>
                <a:gridCol w="1078836">
                  <a:extLst>
                    <a:ext uri="{9D8B030D-6E8A-4147-A177-3AD203B41FA5}">
                      <a16:colId xmlns="" xmlns:a16="http://schemas.microsoft.com/office/drawing/2014/main" val="3546983170"/>
                    </a:ext>
                  </a:extLst>
                </a:gridCol>
              </a:tblGrid>
              <a:tr h="455075">
                <a:tc>
                  <a:txBody>
                    <a:bodyPr/>
                    <a:lstStyle/>
                    <a:p>
                      <a:r>
                        <a:rPr lang="en-IN" sz="1600" dirty="0">
                          <a:latin typeface="Cambria" panose="02040503050406030204" pitchFamily="18" charset="0"/>
                          <a:ea typeface="Cambria" panose="02040503050406030204" pitchFamily="18" charset="0"/>
                        </a:rPr>
                        <a:t>Semester No.:</a:t>
                      </a:r>
                    </a:p>
                  </a:txBody>
                  <a:tcPr/>
                </a:tc>
                <a:tc gridSpan="3">
                  <a:txBody>
                    <a:bodyPr/>
                    <a:lstStyle/>
                    <a:p>
                      <a:endParaRPr lang="en-IN" dirty="0">
                        <a:latin typeface="Cambria" panose="02040503050406030204" pitchFamily="18" charset="0"/>
                        <a:ea typeface="Cambria" panose="02040503050406030204" pitchFamily="18" charset="0"/>
                      </a:endParaRPr>
                    </a:p>
                  </a:txBody>
                  <a:tcPr/>
                </a:tc>
                <a:tc hMerge="1">
                  <a:txBody>
                    <a:bodyPr/>
                    <a:lstStyle/>
                    <a:p>
                      <a:endParaRPr lang="en-IN"/>
                    </a:p>
                  </a:txBody>
                  <a:tcPr/>
                </a:tc>
                <a:tc hMerge="1">
                  <a:txBody>
                    <a:bodyPr/>
                    <a:lstStyle/>
                    <a:p>
                      <a:endParaRPr lang="en-IN"/>
                    </a:p>
                  </a:txBody>
                  <a:tcPr/>
                </a:tc>
                <a:extLst>
                  <a:ext uri="{0D108BD9-81ED-4DB2-BD59-A6C34878D82A}">
                    <a16:rowId xmlns="" xmlns:a16="http://schemas.microsoft.com/office/drawing/2014/main" val="3014814922"/>
                  </a:ext>
                </a:extLst>
              </a:tr>
              <a:tr h="575037">
                <a:tc>
                  <a:txBody>
                    <a:bodyPr/>
                    <a:lstStyle/>
                    <a:p>
                      <a:r>
                        <a:rPr lang="en-IN" sz="1600" dirty="0">
                          <a:latin typeface="Cambria" panose="02040503050406030204" pitchFamily="18" charset="0"/>
                          <a:ea typeface="Cambria" panose="02040503050406030204" pitchFamily="18" charset="0"/>
                        </a:rPr>
                        <a:t>Course Title:</a:t>
                      </a:r>
                    </a:p>
                  </a:txBody>
                  <a:tcPr/>
                </a:tc>
                <a:tc>
                  <a:txBody>
                    <a:bodyPr/>
                    <a:lstStyle/>
                    <a:p>
                      <a:endParaRPr lang="en-IN" dirty="0">
                        <a:latin typeface="Cambria" panose="02040503050406030204" pitchFamily="18" charset="0"/>
                        <a:ea typeface="Cambria" panose="02040503050406030204" pitchFamily="18" charset="0"/>
                      </a:endParaRPr>
                    </a:p>
                  </a:txBody>
                  <a:tcPr/>
                </a:tc>
                <a:tc>
                  <a:txBody>
                    <a:bodyPr/>
                    <a:lstStyle/>
                    <a:p>
                      <a:r>
                        <a:rPr lang="en-IN" dirty="0">
                          <a:latin typeface="Cambria" panose="02040503050406030204" pitchFamily="18" charset="0"/>
                          <a:ea typeface="Cambria" panose="02040503050406030204" pitchFamily="18" charset="0"/>
                        </a:rPr>
                        <a:t>Course Code:</a:t>
                      </a:r>
                    </a:p>
                  </a:txBody>
                  <a:tcPr/>
                </a:tc>
                <a:tc>
                  <a:txBody>
                    <a:bodyPr/>
                    <a:lstStyle/>
                    <a:p>
                      <a:endParaRPr lang="en-IN"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990776233"/>
                  </a:ext>
                </a:extLst>
              </a:tr>
              <a:tr h="575037">
                <a:tc>
                  <a:txBody>
                    <a:bodyPr/>
                    <a:lstStyle/>
                    <a:p>
                      <a:r>
                        <a:rPr lang="en-IN" sz="1400" dirty="0">
                          <a:latin typeface="Cambria" panose="02040503050406030204" pitchFamily="18" charset="0"/>
                          <a:ea typeface="Cambria" panose="02040503050406030204" pitchFamily="18" charset="0"/>
                        </a:rPr>
                        <a:t>Course Outcome No.</a:t>
                      </a:r>
                    </a:p>
                  </a:txBody>
                  <a:tcPr/>
                </a:tc>
                <a:tc gridSpan="3">
                  <a:txBody>
                    <a:bodyPr/>
                    <a:lstStyle/>
                    <a:p>
                      <a:r>
                        <a:rPr lang="en-IN" dirty="0">
                          <a:latin typeface="Cambria" panose="02040503050406030204" pitchFamily="18" charset="0"/>
                          <a:ea typeface="Cambria" panose="02040503050406030204" pitchFamily="18" charset="0"/>
                        </a:rPr>
                        <a:t>Course Outcome Statement</a:t>
                      </a:r>
                    </a:p>
                  </a:txBody>
                  <a:tcPr/>
                </a:tc>
                <a:tc hMerge="1">
                  <a:txBody>
                    <a:bodyPr/>
                    <a:lstStyle/>
                    <a:p>
                      <a:endParaRPr lang="en-IN" dirty="0"/>
                    </a:p>
                  </a:txBody>
                  <a:tcPr/>
                </a:tc>
                <a:tc hMerge="1">
                  <a:txBody>
                    <a:bodyPr/>
                    <a:lstStyle/>
                    <a:p>
                      <a:endParaRPr lang="en-IN" dirty="0"/>
                    </a:p>
                  </a:txBody>
                  <a:tcPr/>
                </a:tc>
                <a:extLst>
                  <a:ext uri="{0D108BD9-81ED-4DB2-BD59-A6C34878D82A}">
                    <a16:rowId xmlns="" xmlns:a16="http://schemas.microsoft.com/office/drawing/2014/main" val="2176660577"/>
                  </a:ext>
                </a:extLst>
              </a:tr>
              <a:tr h="273827">
                <a:tc>
                  <a:txBody>
                    <a:bodyPr/>
                    <a:lstStyle/>
                    <a:p>
                      <a:r>
                        <a:rPr lang="en-US" sz="1400" dirty="0">
                          <a:latin typeface="Cambria" panose="02040503050406030204" pitchFamily="18" charset="0"/>
                          <a:ea typeface="Cambria" panose="02040503050406030204" pitchFamily="18" charset="0"/>
                        </a:rPr>
                        <a:t>CO1</a:t>
                      </a:r>
                      <a:endParaRPr lang="en-IN" sz="1400" dirty="0">
                        <a:latin typeface="Cambria" panose="02040503050406030204" pitchFamily="18" charset="0"/>
                        <a:ea typeface="Cambria" panose="02040503050406030204" pitchFamily="18" charset="0"/>
                      </a:endParaRPr>
                    </a:p>
                  </a:txBody>
                  <a:tcPr/>
                </a:tc>
                <a:tc gridSpan="3">
                  <a:txBody>
                    <a:bodyPr/>
                    <a:lstStyle/>
                    <a:p>
                      <a:r>
                        <a:rPr lang="en-US" sz="1400" b="1" u="sng" dirty="0">
                          <a:latin typeface="Cambria" panose="02040503050406030204" pitchFamily="18" charset="0"/>
                          <a:ea typeface="Calibri" panose="020F0502020204030204" pitchFamily="34" charset="0"/>
                          <a:cs typeface="Times New Roman" panose="02020603050405020304" pitchFamily="18" charset="0"/>
                        </a:rPr>
                        <a:t>Apply </a:t>
                      </a:r>
                      <a:r>
                        <a:rPr lang="en-US" sz="1400" u="sng" dirty="0">
                          <a:latin typeface="Cambria" panose="02040503050406030204" pitchFamily="18" charset="0"/>
                          <a:ea typeface="Calibri" panose="020F0502020204030204" pitchFamily="34" charset="0"/>
                          <a:cs typeface="Times New Roman" panose="02020603050405020304" pitchFamily="18" charset="0"/>
                        </a:rPr>
                        <a:t>laws of physics </a:t>
                      </a:r>
                      <a:r>
                        <a:rPr lang="en-US" sz="1400" dirty="0">
                          <a:latin typeface="Cambria" panose="02040503050406030204" pitchFamily="18" charset="0"/>
                          <a:ea typeface="Calibri" panose="020F0502020204030204" pitchFamily="34" charset="0"/>
                          <a:cs typeface="Times New Roman" panose="02020603050405020304" pitchFamily="18" charset="0"/>
                        </a:rPr>
                        <a:t>(</a:t>
                      </a:r>
                      <a:r>
                        <a:rPr lang="en-US" sz="1400" dirty="0" err="1">
                          <a:latin typeface="Cambria" panose="02040503050406030204" pitchFamily="18" charset="0"/>
                          <a:ea typeface="Calibri" panose="020F0502020204030204" pitchFamily="34" charset="0"/>
                          <a:cs typeface="Times New Roman" panose="02020603050405020304" pitchFamily="18" charset="0"/>
                        </a:rPr>
                        <a:t>eg</a:t>
                      </a:r>
                      <a:r>
                        <a:rPr lang="en-US" sz="1400" dirty="0">
                          <a:latin typeface="Cambria" panose="02040503050406030204" pitchFamily="18" charset="0"/>
                          <a:ea typeface="Calibri" panose="020F0502020204030204" pitchFamily="34" charset="0"/>
                          <a:cs typeface="Times New Roman" panose="02020603050405020304" pitchFamily="18" charset="0"/>
                        </a:rPr>
                        <a:t>..Hook’s law, etc.,) to compute different </a:t>
                      </a:r>
                      <a:r>
                        <a:rPr lang="en-US" sz="1400" u="sng" dirty="0">
                          <a:latin typeface="Cambria" panose="02040503050406030204" pitchFamily="18" charset="0"/>
                          <a:ea typeface="Calibri" panose="020F0502020204030204" pitchFamily="34" charset="0"/>
                          <a:cs typeface="Times New Roman" panose="02020603050405020304" pitchFamily="18" charset="0"/>
                        </a:rPr>
                        <a:t>types of response (stress and deformation) </a:t>
                      </a:r>
                      <a:r>
                        <a:rPr lang="en-US" sz="1400" dirty="0">
                          <a:latin typeface="Cambria" panose="02040503050406030204" pitchFamily="18" charset="0"/>
                          <a:ea typeface="Calibri" panose="020F0502020204030204" pitchFamily="34" charset="0"/>
                          <a:cs typeface="Times New Roman" panose="02020603050405020304" pitchFamily="18" charset="0"/>
                        </a:rPr>
                        <a:t>in the given materials.</a:t>
                      </a:r>
                      <a:endParaRPr lang="en-IN" sz="1400" dirty="0">
                        <a:latin typeface="Cambria" panose="02040503050406030204" pitchFamily="18" charset="0"/>
                        <a:ea typeface="Cambria" panose="02040503050406030204" pitchFamily="18" charset="0"/>
                      </a:endParaRPr>
                    </a:p>
                  </a:txBody>
                  <a:tcPr/>
                </a:tc>
                <a:tc hMerge="1">
                  <a:txBody>
                    <a:bodyPr/>
                    <a:lstStyle/>
                    <a:p>
                      <a:endParaRPr lang="en-IN"/>
                    </a:p>
                  </a:txBody>
                  <a:tcPr/>
                </a:tc>
                <a:tc hMerge="1">
                  <a:txBody>
                    <a:bodyPr/>
                    <a:lstStyle/>
                    <a:p>
                      <a:endParaRPr lang="en-IN"/>
                    </a:p>
                  </a:txBody>
                  <a:tcPr/>
                </a:tc>
                <a:extLst>
                  <a:ext uri="{0D108BD9-81ED-4DB2-BD59-A6C34878D82A}">
                    <a16:rowId xmlns="" xmlns:a16="http://schemas.microsoft.com/office/drawing/2014/main" val="3666189056"/>
                  </a:ext>
                </a:extLst>
              </a:tr>
              <a:tr h="333157">
                <a:tc>
                  <a:txBody>
                    <a:bodyPr/>
                    <a:lstStyle/>
                    <a:p>
                      <a:endParaRPr lang="en-IN" sz="1400" dirty="0">
                        <a:latin typeface="Cambria" panose="02040503050406030204" pitchFamily="18" charset="0"/>
                        <a:ea typeface="Cambria" panose="02040503050406030204" pitchFamily="18" charset="0"/>
                      </a:endParaRPr>
                    </a:p>
                  </a:txBody>
                  <a:tcPr/>
                </a:tc>
                <a:tc gridSpan="3">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a:p>
                  </a:txBody>
                  <a:tcPr/>
                </a:tc>
                <a:tc hMerge="1">
                  <a:txBody>
                    <a:bodyPr/>
                    <a:lstStyle/>
                    <a:p>
                      <a:endParaRPr lang="en-IN"/>
                    </a:p>
                  </a:txBody>
                  <a:tcPr/>
                </a:tc>
                <a:extLst>
                  <a:ext uri="{0D108BD9-81ED-4DB2-BD59-A6C34878D82A}">
                    <a16:rowId xmlns="" xmlns:a16="http://schemas.microsoft.com/office/drawing/2014/main" val="1014498586"/>
                  </a:ext>
                </a:extLst>
              </a:tr>
              <a:tr h="333157">
                <a:tc>
                  <a:txBody>
                    <a:bodyPr/>
                    <a:lstStyle/>
                    <a:p>
                      <a:endParaRPr lang="en-IN" sz="1400" dirty="0">
                        <a:latin typeface="Cambria" panose="02040503050406030204" pitchFamily="18" charset="0"/>
                        <a:ea typeface="Cambria" panose="02040503050406030204" pitchFamily="18" charset="0"/>
                      </a:endParaRPr>
                    </a:p>
                  </a:txBody>
                  <a:tcPr/>
                </a:tc>
                <a:tc gridSpan="3">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a:p>
                  </a:txBody>
                  <a:tcPr/>
                </a:tc>
                <a:tc hMerge="1">
                  <a:txBody>
                    <a:bodyPr/>
                    <a:lstStyle/>
                    <a:p>
                      <a:endParaRPr lang="en-IN"/>
                    </a:p>
                  </a:txBody>
                  <a:tcPr/>
                </a:tc>
                <a:extLst>
                  <a:ext uri="{0D108BD9-81ED-4DB2-BD59-A6C34878D82A}">
                    <a16:rowId xmlns="" xmlns:a16="http://schemas.microsoft.com/office/drawing/2014/main" val="2656402655"/>
                  </a:ext>
                </a:extLst>
              </a:tr>
            </a:tbl>
          </a:graphicData>
        </a:graphic>
      </p:graphicFrame>
      <p:sp>
        <p:nvSpPr>
          <p:cNvPr id="9" name="Slide Number Placeholder 8">
            <a:extLst>
              <a:ext uri="{FF2B5EF4-FFF2-40B4-BE49-F238E27FC236}">
                <a16:creationId xmlns="" xmlns:a16="http://schemas.microsoft.com/office/drawing/2014/main" id="{764C6D23-A504-4813-8D83-94519BED31E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44</a:t>
            </a:fld>
            <a:endParaRPr lang="en-IN"/>
          </a:p>
        </p:txBody>
      </p:sp>
      <p:pic>
        <p:nvPicPr>
          <p:cNvPr id="7" name="Picture 6">
            <a:extLst>
              <a:ext uri="{FF2B5EF4-FFF2-40B4-BE49-F238E27FC236}">
                <a16:creationId xmlns="" xmlns:a16="http://schemas.microsoft.com/office/drawing/2014/main" id="{2EF088A0-6DBA-424D-8893-3AA2A43907C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8" name="Straight Connector 7">
            <a:extLst>
              <a:ext uri="{FF2B5EF4-FFF2-40B4-BE49-F238E27FC236}">
                <a16:creationId xmlns="" xmlns:a16="http://schemas.microsoft.com/office/drawing/2014/main" id="{31B95D82-BD94-44ED-932A-9CE038FE6DBF}"/>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 xmlns:a16="http://schemas.microsoft.com/office/drawing/2014/main" id="{517457E9-D2EA-47CC-8E79-279C345738DC}"/>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
        <p:nvSpPr>
          <p:cNvPr id="11" name="Text Box 4"/>
          <p:cNvSpPr txBox="1">
            <a:spLocks/>
          </p:cNvSpPr>
          <p:nvPr/>
        </p:nvSpPr>
        <p:spPr>
          <a:xfrm>
            <a:off x="5389813" y="2905768"/>
            <a:ext cx="4503174" cy="2871020"/>
          </a:xfrm>
          <a:prstGeom prst="rect">
            <a:avLst/>
          </a:prstGeom>
          <a:noFill/>
          <a:ln>
            <a:solidFill>
              <a:schemeClr val="accent5">
                <a:lumMod val="60000"/>
                <a:lumOff val="40000"/>
              </a:schemeClr>
            </a:solidFill>
          </a:ln>
          <a:effectLst/>
          <a:extLst>
            <a:ext uri="{C572A759-6A51-4108-AA02-DFA0A04FC94B}">
              <ma14:wrappingTextBoxFlag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txBody>
          <a:bodyPr rot="0" spcFirstLastPara="0" vert="horz" wrap="square" lIns="74295" tIns="37148" rIns="74295" bIns="37148" numCol="1" spcCol="0" rtlCol="0" fromWordArt="0" anchor="t" anchorCtr="0" forceAA="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66866" indent="0">
              <a:lnSpc>
                <a:spcPct val="115000"/>
              </a:lnSpc>
              <a:buFont typeface="Wingdings 3" charset="2"/>
              <a:buNone/>
            </a:pPr>
            <a:r>
              <a:rPr lang="en-US" sz="195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 </a:t>
            </a:r>
            <a:r>
              <a:rPr lang="en-US" sz="1400" b="1" u="sng" dirty="0">
                <a:solidFill>
                  <a:srgbClr val="FF0000"/>
                </a:solidFill>
                <a:latin typeface="Cambria" panose="02040503050406030204" pitchFamily="18" charset="0"/>
                <a:ea typeface="Calibri" panose="020F0502020204030204" pitchFamily="34" charset="0"/>
                <a:cs typeface="Times New Roman" panose="02020603050405020304" pitchFamily="18" charset="0"/>
              </a:rPr>
              <a:t>Course Outcomes: </a:t>
            </a:r>
            <a:r>
              <a:rPr lang="en-US" sz="1400" b="1" u="sng" dirty="0">
                <a:solidFill>
                  <a:srgbClr val="00B050"/>
                </a:solidFill>
                <a:latin typeface="Cambria" panose="02040503050406030204" pitchFamily="18" charset="0"/>
                <a:ea typeface="Calibri" panose="020F0502020204030204" pitchFamily="34" charset="0"/>
                <a:cs typeface="Times New Roman" panose="02020603050405020304" pitchFamily="18" charset="0"/>
              </a:rPr>
              <a:t>Example</a:t>
            </a:r>
            <a:endParaRPr lang="en-IN" sz="1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66866" indent="0">
              <a:lnSpc>
                <a:spcPct val="115000"/>
              </a:lnSpc>
              <a:buFont typeface="Wingdings 3" charset="2"/>
              <a:buNone/>
            </a:pPr>
            <a:r>
              <a:rPr lang="en-US" sz="14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 </a:t>
            </a:r>
            <a:r>
              <a:rPr lang="en-US" sz="1400" dirty="0">
                <a:latin typeface="Cambria" panose="02040503050406030204" pitchFamily="18" charset="0"/>
                <a:ea typeface="Calibri" panose="020F0502020204030204" pitchFamily="34" charset="0"/>
                <a:cs typeface="Times New Roman" panose="02020603050405020304" pitchFamily="18" charset="0"/>
              </a:rPr>
              <a:t>At the end of the course, student is able to:</a:t>
            </a:r>
            <a:endParaRPr lang="en-IN"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400" b="1" u="sng" dirty="0">
                <a:latin typeface="Cambria" panose="02040503050406030204" pitchFamily="18" charset="0"/>
                <a:ea typeface="Calibri" panose="020F0502020204030204" pitchFamily="34" charset="0"/>
                <a:cs typeface="Times New Roman" panose="02020603050405020304" pitchFamily="18" charset="0"/>
              </a:rPr>
              <a:t>Apply </a:t>
            </a:r>
            <a:r>
              <a:rPr lang="en-US" sz="1400" u="sng" dirty="0">
                <a:latin typeface="Cambria" panose="02040503050406030204" pitchFamily="18" charset="0"/>
                <a:ea typeface="Calibri" panose="020F0502020204030204" pitchFamily="34" charset="0"/>
                <a:cs typeface="Times New Roman" panose="02020603050405020304" pitchFamily="18" charset="0"/>
              </a:rPr>
              <a:t>laws of physics </a:t>
            </a:r>
            <a:r>
              <a:rPr lang="en-US" sz="1400" dirty="0">
                <a:latin typeface="Cambria" panose="02040503050406030204" pitchFamily="18" charset="0"/>
                <a:ea typeface="Calibri" panose="020F0502020204030204" pitchFamily="34" charset="0"/>
                <a:cs typeface="Times New Roman" panose="02020603050405020304" pitchFamily="18" charset="0"/>
              </a:rPr>
              <a:t>(</a:t>
            </a:r>
            <a:r>
              <a:rPr lang="en-US" sz="1400" dirty="0" err="1">
                <a:latin typeface="Cambria" panose="02040503050406030204" pitchFamily="18" charset="0"/>
                <a:ea typeface="Calibri" panose="020F0502020204030204" pitchFamily="34" charset="0"/>
                <a:cs typeface="Times New Roman" panose="02020603050405020304" pitchFamily="18" charset="0"/>
              </a:rPr>
              <a:t>eg</a:t>
            </a:r>
            <a:r>
              <a:rPr lang="en-US" sz="1400" dirty="0">
                <a:latin typeface="Cambria" panose="02040503050406030204" pitchFamily="18" charset="0"/>
                <a:ea typeface="Calibri" panose="020F0502020204030204" pitchFamily="34" charset="0"/>
                <a:cs typeface="Times New Roman" panose="02020603050405020304" pitchFamily="18" charset="0"/>
              </a:rPr>
              <a:t>..Hook’s law, etc.,) to compute different </a:t>
            </a:r>
            <a:r>
              <a:rPr lang="en-US" sz="1400" u="sng" dirty="0">
                <a:latin typeface="Cambria" panose="02040503050406030204" pitchFamily="18" charset="0"/>
                <a:ea typeface="Calibri" panose="020F0502020204030204" pitchFamily="34" charset="0"/>
                <a:cs typeface="Times New Roman" panose="02020603050405020304" pitchFamily="18" charset="0"/>
              </a:rPr>
              <a:t>types of response (stress and deformation) </a:t>
            </a:r>
            <a:r>
              <a:rPr lang="en-US" sz="1400" dirty="0">
                <a:latin typeface="Cambria" panose="02040503050406030204" pitchFamily="18" charset="0"/>
                <a:ea typeface="Calibri" panose="020F0502020204030204" pitchFamily="34" charset="0"/>
                <a:cs typeface="Times New Roman" panose="02020603050405020304" pitchFamily="18" charset="0"/>
              </a:rPr>
              <a:t>in the given materials. (PO 1)</a:t>
            </a:r>
            <a:endParaRPr lang="en-IN"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400" b="1" dirty="0" err="1">
                <a:latin typeface="Cambria" panose="02040503050406030204" pitchFamily="18" charset="0"/>
                <a:ea typeface="Calibri" panose="020F0502020204030204" pitchFamily="34" charset="0"/>
                <a:cs typeface="Times New Roman" panose="02020603050405020304" pitchFamily="18" charset="0"/>
              </a:rPr>
              <a:t>Analyse</a:t>
            </a:r>
            <a:r>
              <a:rPr lang="en-US" sz="1400" b="1" dirty="0">
                <a:latin typeface="Cambria" panose="02040503050406030204" pitchFamily="18" charset="0"/>
                <a:ea typeface="Calibri" panose="020F0502020204030204" pitchFamily="34" charset="0"/>
                <a:cs typeface="Times New Roman" panose="02020603050405020304" pitchFamily="18" charset="0"/>
              </a:rPr>
              <a:t> </a:t>
            </a:r>
            <a:r>
              <a:rPr lang="en-US" sz="1400" dirty="0">
                <a:latin typeface="Cambria" panose="02040503050406030204" pitchFamily="18" charset="0"/>
                <a:ea typeface="Calibri" panose="020F0502020204030204" pitchFamily="34" charset="0"/>
                <a:cs typeface="Times New Roman" panose="02020603050405020304" pitchFamily="18" charset="0"/>
              </a:rPr>
              <a:t>structural elements for different force systems to compute design parameters (BM and SF) (PO2)</a:t>
            </a:r>
            <a:endParaRPr lang="en-IN"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400" b="1" dirty="0">
                <a:latin typeface="Cambria" panose="02040503050406030204" pitchFamily="18" charset="0"/>
                <a:ea typeface="Calibri" panose="020F0502020204030204" pitchFamily="34" charset="0"/>
                <a:cs typeface="Times New Roman" panose="02020603050405020304" pitchFamily="18" charset="0"/>
              </a:rPr>
              <a:t>Conduct </a:t>
            </a:r>
            <a:r>
              <a:rPr lang="en-US" sz="1400" dirty="0">
                <a:latin typeface="Cambria" panose="02040503050406030204" pitchFamily="18" charset="0"/>
                <a:ea typeface="Calibri" panose="020F0502020204030204" pitchFamily="34" charset="0"/>
                <a:cs typeface="Times New Roman" panose="02020603050405020304" pitchFamily="18" charset="0"/>
              </a:rPr>
              <a:t>experiments to validate physical behaviour of materials/components.(PO4)</a:t>
            </a:r>
            <a:endParaRPr lang="en-IN"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400" b="1" dirty="0">
                <a:latin typeface="Cambria" panose="02040503050406030204" pitchFamily="18" charset="0"/>
                <a:ea typeface="Calibri" panose="020F0502020204030204" pitchFamily="34" charset="0"/>
                <a:cs typeface="Times New Roman" panose="02020603050405020304" pitchFamily="18" charset="0"/>
              </a:rPr>
              <a:t>Prepare </a:t>
            </a:r>
            <a:r>
              <a:rPr lang="en-US" sz="1400" dirty="0">
                <a:latin typeface="Cambria" panose="02040503050406030204" pitchFamily="18" charset="0"/>
                <a:ea typeface="Calibri" panose="020F0502020204030204" pitchFamily="34" charset="0"/>
                <a:cs typeface="Times New Roman" panose="02020603050405020304" pitchFamily="18" charset="0"/>
              </a:rPr>
              <a:t>laboratory reports on interpretation of experimental results (P9)</a:t>
            </a:r>
            <a:endParaRPr lang="en-IN" sz="9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0561429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169388" y="695399"/>
            <a:ext cx="8712089" cy="5472000"/>
          </a:xfrm>
          <a:noFill/>
        </p:spPr>
        <p:txBody>
          <a:bodyPr>
            <a:normAutofit/>
          </a:bodyPr>
          <a:lstStyle/>
          <a:p>
            <a:pPr marL="0" indent="0" algn="ctr">
              <a:spcBef>
                <a:spcPts val="0"/>
              </a:spcBef>
              <a:buNone/>
            </a:pPr>
            <a:endParaRPr lang="en-IN" sz="500" i="1" dirty="0">
              <a:solidFill>
                <a:schemeClr val="tx1"/>
              </a:solidFill>
              <a:latin typeface="Cambria" panose="02040503050406030204" pitchFamily="18" charset="0"/>
              <a:ea typeface="Cambria" panose="02040503050406030204" pitchFamily="18" charset="0"/>
            </a:endParaRPr>
          </a:p>
          <a:p>
            <a:pPr marL="1073150" indent="-712788">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1.4.2. 	Course Articulation Matrix (15) </a:t>
            </a:r>
          </a:p>
          <a:p>
            <a:pPr marL="896938" indent="-896938" algn="just">
              <a:spcBef>
                <a:spcPts val="0"/>
              </a:spcBef>
              <a:buNone/>
            </a:pPr>
            <a:r>
              <a:rPr lang="en-US" i="1" dirty="0">
                <a:solidFill>
                  <a:schemeClr val="tx1"/>
                </a:solidFill>
                <a:latin typeface="Cambria" panose="02040503050406030204" pitchFamily="18" charset="0"/>
                <a:ea typeface="Cambria" panose="02040503050406030204" pitchFamily="18" charset="0"/>
              </a:rPr>
              <a:t>		(Provide course articulation matrices for two core courses per semester from 1-8 semesters which have been provided in the section 1.4.1. Select courses to demonstrate the mapping/correlation with POs and PSOs.)</a:t>
            </a:r>
          </a:p>
          <a:p>
            <a:pPr marL="0" indent="0" algn="ctr">
              <a:lnSpc>
                <a:spcPct val="110000"/>
              </a:lnSpc>
              <a:spcBef>
                <a:spcPts val="0"/>
              </a:spcBef>
              <a:buNone/>
            </a:pPr>
            <a:r>
              <a:rPr lang="en-IN" i="1" dirty="0">
                <a:solidFill>
                  <a:srgbClr val="002060"/>
                </a:solidFill>
                <a:latin typeface="Cambria" panose="02040503050406030204" pitchFamily="18" charset="0"/>
                <a:ea typeface="Cambria" panose="02040503050406030204" pitchFamily="18" charset="0"/>
              </a:rPr>
              <a:t>Table No.1.4.2: Course articulation matrix</a:t>
            </a:r>
            <a:r>
              <a:rPr lang="en-IN" i="1" dirty="0">
                <a:solidFill>
                  <a:schemeClr val="tx1"/>
                </a:solidFill>
                <a:latin typeface="Cambria" panose="02040503050406030204" pitchFamily="18" charset="0"/>
                <a:ea typeface="Cambria" panose="02040503050406030204" pitchFamily="18" charset="0"/>
              </a:rPr>
              <a:t>.</a:t>
            </a:r>
          </a:p>
          <a:p>
            <a:pPr marL="0" indent="0">
              <a:spcBef>
                <a:spcPts val="0"/>
              </a:spcBef>
              <a:buNone/>
            </a:pPr>
            <a:r>
              <a:rPr lang="en-IN" i="1" dirty="0">
                <a:solidFill>
                  <a:schemeClr val="tx1"/>
                </a:solidFill>
                <a:latin typeface="Cambria" panose="02040503050406030204" pitchFamily="18" charset="0"/>
                <a:ea typeface="Cambria" panose="02040503050406030204" pitchFamily="18" charset="0"/>
              </a:rPr>
              <a:t>		</a:t>
            </a:r>
            <a:r>
              <a:rPr lang="en-IN" sz="1600" i="1" dirty="0">
                <a:solidFill>
                  <a:schemeClr val="tx1"/>
                </a:solidFill>
                <a:latin typeface="Cambria" panose="02040503050406030204" pitchFamily="18" charset="0"/>
                <a:ea typeface="Cambria" panose="02040503050406030204" pitchFamily="18" charset="0"/>
              </a:rPr>
              <a:t>Course Name: 	</a:t>
            </a:r>
            <a:r>
              <a:rPr lang="en-IN" b="1" i="1" dirty="0">
                <a:solidFill>
                  <a:srgbClr val="0000FF"/>
                </a:solidFill>
                <a:latin typeface="Cambria" panose="02040503050406030204" pitchFamily="18" charset="0"/>
                <a:ea typeface="Cambria" panose="02040503050406030204" pitchFamily="18" charset="0"/>
              </a:rPr>
              <a:t>Strength of Materials</a:t>
            </a:r>
            <a:r>
              <a:rPr lang="en-IN" sz="1600" i="1" dirty="0">
                <a:solidFill>
                  <a:schemeClr val="tx1"/>
                </a:solidFill>
                <a:latin typeface="Cambria" panose="02040503050406030204" pitchFamily="18" charset="0"/>
                <a:ea typeface="Cambria" panose="02040503050406030204" pitchFamily="18" charset="0"/>
              </a:rPr>
              <a:t>				Course Code:</a:t>
            </a:r>
            <a:endParaRPr lang="en-US" sz="1800" b="0" i="0" u="none" strike="noStrike" baseline="0" dirty="0">
              <a:latin typeface="Verdana-Bold"/>
            </a:endParaRPr>
          </a:p>
          <a:p>
            <a:pPr marL="0" indent="0" algn="l">
              <a:buNone/>
            </a:pPr>
            <a:endParaRPr lang="en-US" dirty="0">
              <a:latin typeface="Verdana-Bold"/>
            </a:endParaRPr>
          </a:p>
          <a:p>
            <a:pPr marL="0" indent="0">
              <a:buNone/>
            </a:pPr>
            <a:r>
              <a:rPr lang="en-US" sz="1600" i="1" dirty="0">
                <a:solidFill>
                  <a:schemeClr val="tx1"/>
                </a:solidFill>
                <a:latin typeface="Cambria" panose="02040503050406030204" pitchFamily="18" charset="0"/>
                <a:ea typeface="Cambria" panose="02040503050406030204" pitchFamily="18" charset="0"/>
              </a:rPr>
              <a:t>	</a:t>
            </a:r>
          </a:p>
          <a:p>
            <a:pPr marL="0" indent="0">
              <a:buNone/>
            </a:pPr>
            <a:endParaRPr lang="en-US" sz="1600" i="1" dirty="0">
              <a:solidFill>
                <a:schemeClr val="tx1"/>
              </a:solidFill>
              <a:latin typeface="Cambria" panose="02040503050406030204" pitchFamily="18" charset="0"/>
              <a:ea typeface="Cambria" panose="02040503050406030204" pitchFamily="18" charset="0"/>
            </a:endParaRPr>
          </a:p>
        </p:txBody>
      </p:sp>
      <p:graphicFrame>
        <p:nvGraphicFramePr>
          <p:cNvPr id="2" name="Table 4">
            <a:extLst>
              <a:ext uri="{FF2B5EF4-FFF2-40B4-BE49-F238E27FC236}">
                <a16:creationId xmlns="" xmlns:a16="http://schemas.microsoft.com/office/drawing/2014/main" id="{9BDCCB3B-E04C-4B2D-B9B4-2B34FFDAE1F8}"/>
              </a:ext>
            </a:extLst>
          </p:cNvPr>
          <p:cNvGraphicFramePr>
            <a:graphicFrameLocks noGrp="1"/>
          </p:cNvGraphicFramePr>
          <p:nvPr>
            <p:extLst>
              <p:ext uri="{D42A27DB-BD31-4B8C-83A1-F6EECF244321}">
                <p14:modId xmlns:p14="http://schemas.microsoft.com/office/powerpoint/2010/main" xmlns="" val="3285080611"/>
              </p:ext>
            </p:extLst>
          </p:nvPr>
        </p:nvGraphicFramePr>
        <p:xfrm>
          <a:off x="1187556" y="2638422"/>
          <a:ext cx="7029624" cy="3230880"/>
        </p:xfrm>
        <a:graphic>
          <a:graphicData uri="http://schemas.openxmlformats.org/drawingml/2006/table">
            <a:tbl>
              <a:tblPr firstRow="1" bandRow="1">
                <a:tableStyleId>{5940675A-B579-460E-94D1-54222C63F5DA}</a:tableStyleId>
              </a:tblPr>
              <a:tblGrid>
                <a:gridCol w="1019385">
                  <a:extLst>
                    <a:ext uri="{9D8B030D-6E8A-4147-A177-3AD203B41FA5}">
                      <a16:colId xmlns="" xmlns:a16="http://schemas.microsoft.com/office/drawing/2014/main" val="2553810591"/>
                    </a:ext>
                  </a:extLst>
                </a:gridCol>
                <a:gridCol w="441846">
                  <a:extLst>
                    <a:ext uri="{9D8B030D-6E8A-4147-A177-3AD203B41FA5}">
                      <a16:colId xmlns="" xmlns:a16="http://schemas.microsoft.com/office/drawing/2014/main" val="401845053"/>
                    </a:ext>
                  </a:extLst>
                </a:gridCol>
                <a:gridCol w="441846">
                  <a:extLst>
                    <a:ext uri="{9D8B030D-6E8A-4147-A177-3AD203B41FA5}">
                      <a16:colId xmlns="" xmlns:a16="http://schemas.microsoft.com/office/drawing/2014/main" val="171521163"/>
                    </a:ext>
                  </a:extLst>
                </a:gridCol>
                <a:gridCol w="441846">
                  <a:extLst>
                    <a:ext uri="{9D8B030D-6E8A-4147-A177-3AD203B41FA5}">
                      <a16:colId xmlns="" xmlns:a16="http://schemas.microsoft.com/office/drawing/2014/main" val="2380204445"/>
                    </a:ext>
                  </a:extLst>
                </a:gridCol>
                <a:gridCol w="441846">
                  <a:extLst>
                    <a:ext uri="{9D8B030D-6E8A-4147-A177-3AD203B41FA5}">
                      <a16:colId xmlns="" xmlns:a16="http://schemas.microsoft.com/office/drawing/2014/main" val="3825882075"/>
                    </a:ext>
                  </a:extLst>
                </a:gridCol>
                <a:gridCol w="441846">
                  <a:extLst>
                    <a:ext uri="{9D8B030D-6E8A-4147-A177-3AD203B41FA5}">
                      <a16:colId xmlns="" xmlns:a16="http://schemas.microsoft.com/office/drawing/2014/main" val="3096664758"/>
                    </a:ext>
                  </a:extLst>
                </a:gridCol>
                <a:gridCol w="441846">
                  <a:extLst>
                    <a:ext uri="{9D8B030D-6E8A-4147-A177-3AD203B41FA5}">
                      <a16:colId xmlns="" xmlns:a16="http://schemas.microsoft.com/office/drawing/2014/main" val="1457771620"/>
                    </a:ext>
                  </a:extLst>
                </a:gridCol>
                <a:gridCol w="441846">
                  <a:extLst>
                    <a:ext uri="{9D8B030D-6E8A-4147-A177-3AD203B41FA5}">
                      <a16:colId xmlns="" xmlns:a16="http://schemas.microsoft.com/office/drawing/2014/main" val="3432587932"/>
                    </a:ext>
                  </a:extLst>
                </a:gridCol>
                <a:gridCol w="441846">
                  <a:extLst>
                    <a:ext uri="{9D8B030D-6E8A-4147-A177-3AD203B41FA5}">
                      <a16:colId xmlns="" xmlns:a16="http://schemas.microsoft.com/office/drawing/2014/main" val="2404712440"/>
                    </a:ext>
                  </a:extLst>
                </a:gridCol>
                <a:gridCol w="441846">
                  <a:extLst>
                    <a:ext uri="{9D8B030D-6E8A-4147-A177-3AD203B41FA5}">
                      <a16:colId xmlns="" xmlns:a16="http://schemas.microsoft.com/office/drawing/2014/main" val="300033573"/>
                    </a:ext>
                  </a:extLst>
                </a:gridCol>
                <a:gridCol w="441846">
                  <a:extLst>
                    <a:ext uri="{9D8B030D-6E8A-4147-A177-3AD203B41FA5}">
                      <a16:colId xmlns="" xmlns:a16="http://schemas.microsoft.com/office/drawing/2014/main" val="4162305092"/>
                    </a:ext>
                  </a:extLst>
                </a:gridCol>
                <a:gridCol w="441846">
                  <a:extLst>
                    <a:ext uri="{9D8B030D-6E8A-4147-A177-3AD203B41FA5}">
                      <a16:colId xmlns="" xmlns:a16="http://schemas.microsoft.com/office/drawing/2014/main" val="2636338262"/>
                    </a:ext>
                  </a:extLst>
                </a:gridCol>
                <a:gridCol w="586066">
                  <a:extLst>
                    <a:ext uri="{9D8B030D-6E8A-4147-A177-3AD203B41FA5}">
                      <a16:colId xmlns="" xmlns:a16="http://schemas.microsoft.com/office/drawing/2014/main" val="2408513861"/>
                    </a:ext>
                  </a:extLst>
                </a:gridCol>
                <a:gridCol w="563867">
                  <a:extLst>
                    <a:ext uri="{9D8B030D-6E8A-4147-A177-3AD203B41FA5}">
                      <a16:colId xmlns="" xmlns:a16="http://schemas.microsoft.com/office/drawing/2014/main" val="923617982"/>
                    </a:ext>
                  </a:extLst>
                </a:gridCol>
              </a:tblGrid>
              <a:tr h="696437">
                <a:tc rowSpan="2">
                  <a:txBody>
                    <a:bodyPr/>
                    <a:lstStyle/>
                    <a:p>
                      <a:pPr algn="ctr"/>
                      <a:r>
                        <a:rPr lang="en-IN" sz="1400" dirty="0">
                          <a:latin typeface="Cambria" panose="02040503050406030204" pitchFamily="18" charset="0"/>
                          <a:ea typeface="Cambria" panose="02040503050406030204" pitchFamily="18" charset="0"/>
                        </a:rPr>
                        <a:t>Course Outcomes (COs) code &amp; Statement</a:t>
                      </a:r>
                    </a:p>
                  </a:txBody>
                  <a:tcPr anchor="ctr"/>
                </a:tc>
                <a:tc gridSpan="11">
                  <a:txBody>
                    <a:bodyPr/>
                    <a:lstStyle/>
                    <a:p>
                      <a:pPr algn="ctr"/>
                      <a:r>
                        <a:rPr lang="en-IN" sz="1400" dirty="0">
                          <a:latin typeface="Cambria" panose="02040503050406030204" pitchFamily="18" charset="0"/>
                          <a:ea typeface="Cambria" panose="02040503050406030204" pitchFamily="18" charset="0"/>
                        </a:rPr>
                        <a:t>Program Outcomes (POs)</a:t>
                      </a:r>
                    </a:p>
                  </a:txBody>
                  <a:tcPr anchor="ct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dirty="0">
                          <a:latin typeface="Cambria" panose="02040503050406030204" pitchFamily="18" charset="0"/>
                          <a:ea typeface="Cambria" panose="02040503050406030204" pitchFamily="18" charset="0"/>
                        </a:rPr>
                        <a:t>Program Specific Outcomes (PSOs)</a:t>
                      </a:r>
                    </a:p>
                  </a:txBody>
                  <a:tcPr anchor="ctr"/>
                </a:tc>
                <a:tc hMerge="1">
                  <a:txBody>
                    <a:bodyPr/>
                    <a:lstStyle/>
                    <a:p>
                      <a:endParaRPr lang="en-IN" dirty="0"/>
                    </a:p>
                  </a:txBody>
                  <a:tcPr/>
                </a:tc>
                <a:extLst>
                  <a:ext uri="{0D108BD9-81ED-4DB2-BD59-A6C34878D82A}">
                    <a16:rowId xmlns="" xmlns:a16="http://schemas.microsoft.com/office/drawing/2014/main" val="947854206"/>
                  </a:ext>
                </a:extLst>
              </a:tr>
              <a:tr h="336986">
                <a:tc vMerge="1">
                  <a:txBody>
                    <a:bodyPr/>
                    <a:lstStyle/>
                    <a:p>
                      <a:endParaRPr lang="en-IN"/>
                    </a:p>
                  </a:txBody>
                  <a:tcPr/>
                </a:tc>
                <a:tc>
                  <a:txBody>
                    <a:bodyPr/>
                    <a:lstStyle/>
                    <a:p>
                      <a:pPr algn="ctr"/>
                      <a:r>
                        <a:rPr lang="en-IN" sz="1200" dirty="0">
                          <a:latin typeface="Cambria" panose="02040503050406030204" pitchFamily="18" charset="0"/>
                          <a:ea typeface="Cambria" panose="02040503050406030204" pitchFamily="18" charset="0"/>
                        </a:rPr>
                        <a:t>PO -1</a:t>
                      </a:r>
                      <a:endParaRPr lang="en-IN" sz="1800" dirty="0"/>
                    </a:p>
                  </a:txBody>
                  <a:tcPr anchor="ctr"/>
                </a:tc>
                <a:tc>
                  <a:txBody>
                    <a:bodyPr/>
                    <a:lstStyle/>
                    <a:p>
                      <a:pPr algn="ctr"/>
                      <a:r>
                        <a:rPr lang="en-IN" sz="1200" dirty="0">
                          <a:latin typeface="Cambria" panose="02040503050406030204" pitchFamily="18" charset="0"/>
                          <a:ea typeface="Cambria" panose="02040503050406030204" pitchFamily="18" charset="0"/>
                        </a:rPr>
                        <a:t>PO - 2</a:t>
                      </a:r>
                      <a:endParaRPr lang="en-IN" sz="1800" dirty="0"/>
                    </a:p>
                  </a:txBody>
                  <a:tcPr anchor="ctr"/>
                </a:tc>
                <a:tc>
                  <a:txBody>
                    <a:bodyPr/>
                    <a:lstStyle/>
                    <a:p>
                      <a:pPr algn="ctr"/>
                      <a:r>
                        <a:rPr kumimoji="0" lang="en-IN" sz="12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 - 3</a:t>
                      </a:r>
                      <a:endParaRPr lang="en-IN" sz="1800" dirty="0"/>
                    </a:p>
                  </a:txBody>
                  <a:tcPr anchor="ctr"/>
                </a:tc>
                <a:tc>
                  <a:txBody>
                    <a:bodyPr/>
                    <a:lstStyle/>
                    <a:p>
                      <a:pPr algn="ctr"/>
                      <a:r>
                        <a:rPr kumimoji="0" lang="en-IN" sz="1200" b="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PO - 4</a:t>
                      </a:r>
                      <a:endParaRPr lang="en-IN" sz="1800"/>
                    </a:p>
                  </a:txBody>
                  <a:tcPr anchor="ctr"/>
                </a:tc>
                <a:tc>
                  <a:txBody>
                    <a:bodyPr/>
                    <a:lstStyle/>
                    <a:p>
                      <a:pPr algn="ctr"/>
                      <a:r>
                        <a:rPr kumimoji="0" lang="en-IN" sz="12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 - 5</a:t>
                      </a:r>
                      <a:endParaRPr lang="en-IN" sz="1800" dirty="0"/>
                    </a:p>
                  </a:txBody>
                  <a:tcPr anchor="ctr"/>
                </a:tc>
                <a:tc>
                  <a:txBody>
                    <a:bodyPr/>
                    <a:lstStyle/>
                    <a:p>
                      <a:pPr algn="ctr"/>
                      <a:r>
                        <a:rPr kumimoji="0" lang="en-IN" sz="1200" b="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PO - 6</a:t>
                      </a:r>
                      <a:endParaRPr lang="en-IN" sz="1800"/>
                    </a:p>
                  </a:txBody>
                  <a:tcPr anchor="ctr"/>
                </a:tc>
                <a:tc>
                  <a:txBody>
                    <a:bodyPr/>
                    <a:lstStyle/>
                    <a:p>
                      <a:pPr algn="ctr"/>
                      <a:r>
                        <a:rPr kumimoji="0" lang="en-IN" sz="12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 - 7</a:t>
                      </a:r>
                      <a:endParaRPr lang="en-IN" sz="1800" dirty="0"/>
                    </a:p>
                  </a:txBody>
                  <a:tcPr anchor="ctr"/>
                </a:tc>
                <a:tc>
                  <a:txBody>
                    <a:bodyPr/>
                    <a:lstStyle/>
                    <a:p>
                      <a:pPr algn="ctr"/>
                      <a:r>
                        <a:rPr kumimoji="0" lang="en-IN" sz="1200" b="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PO - 8</a:t>
                      </a:r>
                      <a:endParaRPr lang="en-IN" sz="1800"/>
                    </a:p>
                  </a:txBody>
                  <a:tcPr anchor="ctr"/>
                </a:tc>
                <a:tc>
                  <a:txBody>
                    <a:bodyPr/>
                    <a:lstStyle/>
                    <a:p>
                      <a:pPr algn="ctr"/>
                      <a:r>
                        <a:rPr kumimoji="0" lang="en-IN" sz="12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 - 9</a:t>
                      </a:r>
                      <a:endParaRPr lang="en-IN" sz="1800" dirty="0"/>
                    </a:p>
                  </a:txBody>
                  <a:tcPr anchor="ctr"/>
                </a:tc>
                <a:tc>
                  <a:txBody>
                    <a:bodyPr/>
                    <a:lstStyle/>
                    <a:p>
                      <a:pPr algn="ctr"/>
                      <a:r>
                        <a:rPr kumimoji="0" lang="en-IN" sz="12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 - 10</a:t>
                      </a:r>
                      <a:endParaRPr lang="en-IN" sz="1800" dirty="0"/>
                    </a:p>
                  </a:txBody>
                  <a:tcPr anchor="ctr"/>
                </a:tc>
                <a:tc>
                  <a:txBody>
                    <a:bodyPr/>
                    <a:lstStyle/>
                    <a:p>
                      <a:pPr algn="ctr"/>
                      <a:r>
                        <a:rPr kumimoji="0" lang="en-IN" sz="12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 - 11</a:t>
                      </a:r>
                      <a:endParaRPr lang="en-IN" sz="1800" dirty="0"/>
                    </a:p>
                  </a:txBody>
                  <a:tcPr anchor="ctr"/>
                </a:tc>
                <a:tc>
                  <a:txBody>
                    <a:bodyPr/>
                    <a:lstStyle/>
                    <a:p>
                      <a:r>
                        <a:rPr lang="en-IN" sz="1200" dirty="0">
                          <a:latin typeface="Cambria" panose="02040503050406030204" pitchFamily="18" charset="0"/>
                          <a:ea typeface="Cambria" panose="02040503050406030204" pitchFamily="18" charset="0"/>
                        </a:rPr>
                        <a:t>PSO -1</a:t>
                      </a:r>
                    </a:p>
                  </a:txBody>
                  <a:tcPr/>
                </a:tc>
                <a:tc>
                  <a:txBody>
                    <a:bodyPr/>
                    <a:lstStyle/>
                    <a:p>
                      <a:r>
                        <a:rPr lang="en-IN" sz="1200" dirty="0">
                          <a:latin typeface="Cambria" panose="02040503050406030204" pitchFamily="18" charset="0"/>
                          <a:ea typeface="Cambria" panose="02040503050406030204" pitchFamily="18" charset="0"/>
                        </a:rPr>
                        <a:t>PSO-2</a:t>
                      </a:r>
                    </a:p>
                  </a:txBody>
                  <a:tcPr/>
                </a:tc>
                <a:extLst>
                  <a:ext uri="{0D108BD9-81ED-4DB2-BD59-A6C34878D82A}">
                    <a16:rowId xmlns="" xmlns:a16="http://schemas.microsoft.com/office/drawing/2014/main" val="4166656150"/>
                  </a:ext>
                </a:extLst>
              </a:tr>
              <a:tr h="224657">
                <a:tc>
                  <a:txBody>
                    <a:bodyPr/>
                    <a:lstStyle/>
                    <a:p>
                      <a:r>
                        <a:rPr lang="en-IN" sz="1400" dirty="0">
                          <a:latin typeface="Cambria" panose="02040503050406030204" pitchFamily="18" charset="0"/>
                          <a:ea typeface="Cambria" panose="02040503050406030204" pitchFamily="18" charset="0"/>
                        </a:rPr>
                        <a:t>CO - 1</a:t>
                      </a:r>
                    </a:p>
                  </a:txBody>
                  <a:tcPr/>
                </a:tc>
                <a:tc>
                  <a:txBody>
                    <a:bodyPr/>
                    <a:lstStyle/>
                    <a:p>
                      <a:pPr algn="ctr"/>
                      <a:r>
                        <a:rPr lang="en-US" sz="1400" b="1" dirty="0">
                          <a:solidFill>
                            <a:srgbClr val="0000FF"/>
                          </a:solidFill>
                          <a:latin typeface="Cambria" panose="02040503050406030204" pitchFamily="18" charset="0"/>
                          <a:ea typeface="Cambria" panose="02040503050406030204" pitchFamily="18" charset="0"/>
                        </a:rPr>
                        <a:t>3</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649701777"/>
                  </a:ext>
                </a:extLst>
              </a:tr>
              <a:tr h="2246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CO – 2</a:t>
                      </a:r>
                    </a:p>
                  </a:txBody>
                  <a:tcP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2</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365811649"/>
                  </a:ext>
                </a:extLst>
              </a:tr>
              <a:tr h="2246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CO – 3</a:t>
                      </a:r>
                    </a:p>
                  </a:txBody>
                  <a:tcP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606633474"/>
                  </a:ext>
                </a:extLst>
              </a:tr>
              <a:tr h="2246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CO – 4</a:t>
                      </a:r>
                    </a:p>
                  </a:txBody>
                  <a:tcPr/>
                </a:tc>
                <a:tc>
                  <a:txBody>
                    <a:bodyPr/>
                    <a:lstStyle/>
                    <a:p>
                      <a:pPr algn="ctr"/>
                      <a:endParaRPr lang="en-IN" sz="1400">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3</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143549532"/>
                  </a:ext>
                </a:extLst>
              </a:tr>
              <a:tr h="2246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CO - 5</a:t>
                      </a:r>
                    </a:p>
                  </a:txBody>
                  <a:tcP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2</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133854921"/>
                  </a:ext>
                </a:extLst>
              </a:tr>
              <a:tr h="2246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Avg</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pPr algn="ctr"/>
                      <a:r>
                        <a:rPr lang="en-US" sz="1400" dirty="0">
                          <a:latin typeface="Cambria" panose="02040503050406030204" pitchFamily="18" charset="0"/>
                          <a:ea typeface="Cambria" panose="02040503050406030204" pitchFamily="18" charset="0"/>
                        </a:rPr>
                        <a:t>3</a:t>
                      </a:r>
                      <a:endParaRPr lang="en-IN" sz="1400" dirty="0">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2</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3</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2</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055124160"/>
                  </a:ext>
                </a:extLst>
              </a:tr>
            </a:tbl>
          </a:graphicData>
        </a:graphic>
      </p:graphicFrame>
      <p:sp>
        <p:nvSpPr>
          <p:cNvPr id="7" name="TextBox 6">
            <a:extLst>
              <a:ext uri="{FF2B5EF4-FFF2-40B4-BE49-F238E27FC236}">
                <a16:creationId xmlns="" xmlns:a16="http://schemas.microsoft.com/office/drawing/2014/main" id="{D08C1D62-4050-436C-AA7A-27A389ECEEDD}"/>
              </a:ext>
            </a:extLst>
          </p:cNvPr>
          <p:cNvSpPr txBox="1"/>
          <p:nvPr/>
        </p:nvSpPr>
        <p:spPr>
          <a:xfrm>
            <a:off x="973465" y="5854545"/>
            <a:ext cx="8202634" cy="810478"/>
          </a:xfrm>
          <a:prstGeom prst="rect">
            <a:avLst/>
          </a:prstGeom>
          <a:noFill/>
        </p:spPr>
        <p:txBody>
          <a:bodyPr wrap="square">
            <a:spAutoFit/>
          </a:bodyPr>
          <a:lstStyle/>
          <a:p>
            <a:pPr marL="0" indent="0">
              <a:buNone/>
            </a:pPr>
            <a:r>
              <a:rPr lang="en-US" sz="1600" i="1" dirty="0">
                <a:solidFill>
                  <a:schemeClr val="tx1"/>
                </a:solidFill>
                <a:latin typeface="Cambria" panose="02040503050406030204" pitchFamily="18" charset="0"/>
                <a:ea typeface="Cambria" panose="02040503050406030204" pitchFamily="18" charset="0"/>
              </a:rPr>
              <a:t>Add more columns for PSOs if any </a:t>
            </a:r>
          </a:p>
          <a:p>
            <a:pPr marL="0" indent="0">
              <a:spcBef>
                <a:spcPts val="200"/>
              </a:spcBef>
              <a:spcAft>
                <a:spcPts val="200"/>
              </a:spcAft>
              <a:buNone/>
            </a:pPr>
            <a:r>
              <a:rPr lang="en-US" sz="1500" dirty="0">
                <a:solidFill>
                  <a:schemeClr val="tx1"/>
                </a:solidFill>
                <a:latin typeface="Cambria" panose="02040503050406030204" pitchFamily="18" charset="0"/>
                <a:ea typeface="Cambria" panose="02040503050406030204" pitchFamily="18" charset="0"/>
              </a:rPr>
              <a:t>Note: </a:t>
            </a:r>
            <a:r>
              <a:rPr lang="en-US" sz="1400" dirty="0">
                <a:solidFill>
                  <a:schemeClr val="tx1"/>
                </a:solidFill>
                <a:latin typeface="Cambria" panose="02040503050406030204" pitchFamily="18" charset="0"/>
                <a:ea typeface="Cambria" panose="02040503050406030204" pitchFamily="18" charset="0"/>
              </a:rPr>
              <a:t>❖ Enter correlation levels 1, 2 or 3 as defined below: ❖ 1: Slight (Low), ❖ 2: Moderate (Medium) ❖ 3: Substantial (High), ❖ If there is no correlation, put “-”</a:t>
            </a:r>
          </a:p>
        </p:txBody>
      </p:sp>
      <p:sp>
        <p:nvSpPr>
          <p:cNvPr id="10" name="Slide Number Placeholder 9">
            <a:extLst>
              <a:ext uri="{FF2B5EF4-FFF2-40B4-BE49-F238E27FC236}">
                <a16:creationId xmlns="" xmlns:a16="http://schemas.microsoft.com/office/drawing/2014/main" id="{100DB9DA-8D3D-4DA1-B4FE-8D87ADF2AB9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45</a:t>
            </a:fld>
            <a:endParaRPr lang="en-IN"/>
          </a:p>
        </p:txBody>
      </p:sp>
      <p:sp>
        <p:nvSpPr>
          <p:cNvPr id="5" name="Footer Placeholder 4"/>
          <p:cNvSpPr>
            <a:spLocks noGrp="1"/>
          </p:cNvSpPr>
          <p:nvPr>
            <p:ph type="ftr" sz="quarter" idx="4294967295"/>
          </p:nvPr>
        </p:nvSpPr>
        <p:spPr>
          <a:xfrm>
            <a:off x="2104283" y="6135810"/>
            <a:ext cx="6192862" cy="365125"/>
          </a:xfrm>
        </p:spPr>
        <p:txBody>
          <a:bodyPr/>
          <a:lstStyle/>
          <a:p>
            <a:r>
              <a:rPr lang="en-IN"/>
              <a:t>1</a:t>
            </a:r>
          </a:p>
        </p:txBody>
      </p:sp>
      <p:pic>
        <p:nvPicPr>
          <p:cNvPr id="8" name="Picture 7">
            <a:extLst>
              <a:ext uri="{FF2B5EF4-FFF2-40B4-BE49-F238E27FC236}">
                <a16:creationId xmlns="" xmlns:a16="http://schemas.microsoft.com/office/drawing/2014/main" id="{4124357E-7A96-4C08-A429-C7691A0CE14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9" name="Straight Connector 8">
            <a:extLst>
              <a:ext uri="{FF2B5EF4-FFF2-40B4-BE49-F238E27FC236}">
                <a16:creationId xmlns="" xmlns:a16="http://schemas.microsoft.com/office/drawing/2014/main" id="{A28A23E0-06D1-49B4-98AB-8226CAC9EFCE}"/>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 xmlns:a16="http://schemas.microsoft.com/office/drawing/2014/main" id="{584D0851-9E1B-4A0B-8192-055F7A08E708}"/>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84798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45042" y="710824"/>
            <a:ext cx="8721234" cy="3863105"/>
          </a:xfrm>
          <a:noFill/>
        </p:spPr>
        <p:txBody>
          <a:bodyPr>
            <a:normAutofit fontScale="92500" lnSpcReduction="20000"/>
          </a:bodyPr>
          <a:lstStyle/>
          <a:p>
            <a:pPr marL="1073150" indent="-712788">
              <a:lnSpc>
                <a:spcPct val="170000"/>
              </a:lnSpc>
              <a:buNone/>
            </a:pPr>
            <a:r>
              <a:rPr lang="fr-FR" sz="2200" b="1" dirty="0">
                <a:solidFill>
                  <a:srgbClr val="0000FF"/>
                </a:solidFill>
                <a:latin typeface="Cambria" panose="02040503050406030204" pitchFamily="18" charset="0"/>
                <a:ea typeface="Cambria" panose="02040503050406030204" pitchFamily="18" charset="0"/>
              </a:rPr>
              <a:t>1.5. 	Program Articulation Matrix (05) T</a:t>
            </a:r>
          </a:p>
          <a:p>
            <a:pPr marL="1073150" indent="-712788">
              <a:lnSpc>
                <a:spcPct val="170000"/>
              </a:lnSpc>
              <a:buNone/>
            </a:pPr>
            <a:r>
              <a:rPr lang="en-US" i="1" dirty="0">
                <a:solidFill>
                  <a:srgbClr val="00B050"/>
                </a:solidFill>
                <a:latin typeface="Cambria" panose="02040503050406030204" pitchFamily="18" charset="0"/>
                <a:ea typeface="Cambria" panose="02040503050406030204" pitchFamily="18" charset="0"/>
              </a:rPr>
              <a:t>able No.1.5.1: Program articulation matrix</a:t>
            </a:r>
          </a:p>
          <a:p>
            <a:pPr marL="0" indent="0">
              <a:buNone/>
            </a:pPr>
            <a:endParaRPr lang="en-US" sz="1800" b="0" i="0" u="none" strike="noStrike" baseline="0" dirty="0">
              <a:latin typeface="Verdana-Bold"/>
            </a:endParaRPr>
          </a:p>
          <a:p>
            <a:pPr marL="0" indent="0">
              <a:buNone/>
            </a:pPr>
            <a:endParaRPr lang="en-US" dirty="0">
              <a:latin typeface="Verdana-Bold"/>
            </a:endParaRPr>
          </a:p>
          <a:p>
            <a:pPr marL="0" indent="0">
              <a:buNone/>
            </a:pPr>
            <a:endParaRPr lang="en-US" sz="1800" b="0" i="0" u="none" strike="noStrike" baseline="0" dirty="0">
              <a:latin typeface="Verdana-Bold"/>
            </a:endParaRPr>
          </a:p>
          <a:p>
            <a:pPr marL="0" indent="0">
              <a:buNone/>
            </a:pPr>
            <a:endParaRPr lang="en-US" dirty="0">
              <a:latin typeface="Verdana-Bold"/>
            </a:endParaRPr>
          </a:p>
          <a:p>
            <a:pPr marL="0" indent="0">
              <a:buNone/>
            </a:pPr>
            <a:endParaRPr lang="en-US" sz="1800" b="0" i="0" u="none" strike="noStrike" baseline="0" dirty="0">
              <a:latin typeface="Verdana-Bold"/>
            </a:endParaRPr>
          </a:p>
          <a:p>
            <a:pPr marL="0" indent="0">
              <a:buNone/>
            </a:pPr>
            <a:endParaRPr lang="en-US" sz="1800" b="0" i="0" u="none" strike="noStrike" baseline="0" dirty="0">
              <a:latin typeface="Verdana-Bold"/>
            </a:endParaRPr>
          </a:p>
          <a:p>
            <a:pPr marL="0" indent="0" algn="l">
              <a:buNone/>
            </a:pPr>
            <a:endParaRPr lang="en-US" sz="1800" b="0" i="0" u="none" strike="noStrike" baseline="0" dirty="0">
              <a:latin typeface="Verdana-Bold"/>
            </a:endParaRPr>
          </a:p>
          <a:p>
            <a:pPr marL="0" indent="0">
              <a:buNone/>
            </a:pPr>
            <a:r>
              <a:rPr lang="en-US" dirty="0">
                <a:latin typeface="Verdana-Bold"/>
              </a:rPr>
              <a:t>	</a:t>
            </a:r>
            <a:r>
              <a:rPr lang="en-US" sz="1600" i="1" dirty="0">
                <a:solidFill>
                  <a:schemeClr val="tx1"/>
                </a:solidFill>
                <a:latin typeface="Cambria" panose="02040503050406030204" pitchFamily="18" charset="0"/>
                <a:ea typeface="Cambria" panose="02040503050406030204" pitchFamily="18" charset="0"/>
              </a:rPr>
              <a:t>Add more columns for PSOs if any </a:t>
            </a:r>
          </a:p>
        </p:txBody>
      </p:sp>
      <p:graphicFrame>
        <p:nvGraphicFramePr>
          <p:cNvPr id="2" name="Table 4">
            <a:extLst>
              <a:ext uri="{FF2B5EF4-FFF2-40B4-BE49-F238E27FC236}">
                <a16:creationId xmlns="" xmlns:a16="http://schemas.microsoft.com/office/drawing/2014/main" id="{9BDCCB3B-E04C-4B2D-B9B4-2B34FFDAE1F8}"/>
              </a:ext>
            </a:extLst>
          </p:cNvPr>
          <p:cNvGraphicFramePr>
            <a:graphicFrameLocks noGrp="1"/>
          </p:cNvGraphicFramePr>
          <p:nvPr>
            <p:extLst>
              <p:ext uri="{D42A27DB-BD31-4B8C-83A1-F6EECF244321}">
                <p14:modId xmlns:p14="http://schemas.microsoft.com/office/powerpoint/2010/main" xmlns="" val="275222609"/>
              </p:ext>
            </p:extLst>
          </p:nvPr>
        </p:nvGraphicFramePr>
        <p:xfrm>
          <a:off x="464476" y="1653026"/>
          <a:ext cx="7917923" cy="2778373"/>
        </p:xfrm>
        <a:graphic>
          <a:graphicData uri="http://schemas.openxmlformats.org/drawingml/2006/table">
            <a:tbl>
              <a:tblPr firstRow="1" bandRow="1">
                <a:tableStyleId>{5940675A-B579-460E-94D1-54222C63F5DA}</a:tableStyleId>
              </a:tblPr>
              <a:tblGrid>
                <a:gridCol w="794053">
                  <a:extLst>
                    <a:ext uri="{9D8B030D-6E8A-4147-A177-3AD203B41FA5}">
                      <a16:colId xmlns="" xmlns:a16="http://schemas.microsoft.com/office/drawing/2014/main" val="2553810591"/>
                    </a:ext>
                  </a:extLst>
                </a:gridCol>
                <a:gridCol w="1032387">
                  <a:extLst>
                    <a:ext uri="{9D8B030D-6E8A-4147-A177-3AD203B41FA5}">
                      <a16:colId xmlns="" xmlns:a16="http://schemas.microsoft.com/office/drawing/2014/main" val="1647344351"/>
                    </a:ext>
                  </a:extLst>
                </a:gridCol>
                <a:gridCol w="796413">
                  <a:extLst>
                    <a:ext uri="{9D8B030D-6E8A-4147-A177-3AD203B41FA5}">
                      <a16:colId xmlns="" xmlns:a16="http://schemas.microsoft.com/office/drawing/2014/main" val="401845053"/>
                    </a:ext>
                  </a:extLst>
                </a:gridCol>
                <a:gridCol w="455932">
                  <a:extLst>
                    <a:ext uri="{9D8B030D-6E8A-4147-A177-3AD203B41FA5}">
                      <a16:colId xmlns="" xmlns:a16="http://schemas.microsoft.com/office/drawing/2014/main" val="171521163"/>
                    </a:ext>
                  </a:extLst>
                </a:gridCol>
                <a:gridCol w="537682">
                  <a:extLst>
                    <a:ext uri="{9D8B030D-6E8A-4147-A177-3AD203B41FA5}">
                      <a16:colId xmlns="" xmlns:a16="http://schemas.microsoft.com/office/drawing/2014/main" val="2380204445"/>
                    </a:ext>
                  </a:extLst>
                </a:gridCol>
                <a:gridCol w="537682">
                  <a:extLst>
                    <a:ext uri="{9D8B030D-6E8A-4147-A177-3AD203B41FA5}">
                      <a16:colId xmlns="" xmlns:a16="http://schemas.microsoft.com/office/drawing/2014/main" val="3825882075"/>
                    </a:ext>
                  </a:extLst>
                </a:gridCol>
                <a:gridCol w="537682">
                  <a:extLst>
                    <a:ext uri="{9D8B030D-6E8A-4147-A177-3AD203B41FA5}">
                      <a16:colId xmlns="" xmlns:a16="http://schemas.microsoft.com/office/drawing/2014/main" val="3096664758"/>
                    </a:ext>
                  </a:extLst>
                </a:gridCol>
                <a:gridCol w="537682">
                  <a:extLst>
                    <a:ext uri="{9D8B030D-6E8A-4147-A177-3AD203B41FA5}">
                      <a16:colId xmlns="" xmlns:a16="http://schemas.microsoft.com/office/drawing/2014/main" val="1457771620"/>
                    </a:ext>
                  </a:extLst>
                </a:gridCol>
                <a:gridCol w="537682">
                  <a:extLst>
                    <a:ext uri="{9D8B030D-6E8A-4147-A177-3AD203B41FA5}">
                      <a16:colId xmlns="" xmlns:a16="http://schemas.microsoft.com/office/drawing/2014/main" val="3432587932"/>
                    </a:ext>
                  </a:extLst>
                </a:gridCol>
                <a:gridCol w="537682">
                  <a:extLst>
                    <a:ext uri="{9D8B030D-6E8A-4147-A177-3AD203B41FA5}">
                      <a16:colId xmlns="" xmlns:a16="http://schemas.microsoft.com/office/drawing/2014/main" val="2404712440"/>
                    </a:ext>
                  </a:extLst>
                </a:gridCol>
                <a:gridCol w="537682">
                  <a:extLst>
                    <a:ext uri="{9D8B030D-6E8A-4147-A177-3AD203B41FA5}">
                      <a16:colId xmlns="" xmlns:a16="http://schemas.microsoft.com/office/drawing/2014/main" val="300033573"/>
                    </a:ext>
                  </a:extLst>
                </a:gridCol>
                <a:gridCol w="537682">
                  <a:extLst>
                    <a:ext uri="{9D8B030D-6E8A-4147-A177-3AD203B41FA5}">
                      <a16:colId xmlns="" xmlns:a16="http://schemas.microsoft.com/office/drawing/2014/main" val="4162305092"/>
                    </a:ext>
                  </a:extLst>
                </a:gridCol>
                <a:gridCol w="537682">
                  <a:extLst>
                    <a:ext uri="{9D8B030D-6E8A-4147-A177-3AD203B41FA5}">
                      <a16:colId xmlns="" xmlns:a16="http://schemas.microsoft.com/office/drawing/2014/main" val="2636338262"/>
                    </a:ext>
                  </a:extLst>
                </a:gridCol>
              </a:tblGrid>
              <a:tr h="75774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dirty="0">
                          <a:latin typeface="Cambria" panose="02040503050406030204" pitchFamily="18" charset="0"/>
                          <a:ea typeface="Cambria" panose="02040503050406030204" pitchFamily="18" charset="0"/>
                        </a:rPr>
                        <a:t>Course Code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dirty="0">
                          <a:latin typeface="Cambria" panose="02040503050406030204" pitchFamily="18" charset="0"/>
                          <a:ea typeface="Cambria" panose="02040503050406030204" pitchFamily="18" charset="0"/>
                        </a:rPr>
                        <a:t>Course Name</a:t>
                      </a:r>
                    </a:p>
                  </a:txBody>
                  <a:tcPr/>
                </a:tc>
                <a:tc>
                  <a:txBody>
                    <a:bodyPr/>
                    <a:lstStyle/>
                    <a:p>
                      <a:r>
                        <a:rPr lang="en-IN" sz="1400" dirty="0">
                          <a:latin typeface="Cambria" panose="02040503050406030204" pitchFamily="18" charset="0"/>
                          <a:ea typeface="Cambria" panose="02040503050406030204" pitchFamily="18" charset="0"/>
                        </a:rPr>
                        <a:t>PO-1</a:t>
                      </a:r>
                    </a:p>
                  </a:txBody>
                  <a:tcPr anchor="ctr"/>
                </a:tc>
                <a:tc>
                  <a:txBody>
                    <a:bodyPr/>
                    <a:lstStyle/>
                    <a:p>
                      <a:r>
                        <a:rPr lang="en-IN" sz="1400" dirty="0">
                          <a:latin typeface="Cambria" panose="02040503050406030204" pitchFamily="18" charset="0"/>
                          <a:ea typeface="Cambria" panose="02040503050406030204" pitchFamily="18" charset="0"/>
                        </a:rPr>
                        <a:t>PO-2</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PO-3</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PO-4</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PO-5</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PO-6</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PO-7</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PO-8</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PO-9</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PO-10</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PO-11</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2405651038"/>
                  </a:ext>
                </a:extLst>
              </a:tr>
              <a:tr h="244433">
                <a:tc>
                  <a:txBody>
                    <a:bodyPr/>
                    <a:lstStyle/>
                    <a:p>
                      <a:r>
                        <a:rPr lang="en-IN" sz="1400" dirty="0">
                          <a:latin typeface="Cambria" panose="02040503050406030204" pitchFamily="18" charset="0"/>
                          <a:ea typeface="Cambria" panose="02040503050406030204" pitchFamily="18" charset="0"/>
                        </a:rPr>
                        <a:t>C101</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649701777"/>
                  </a:ext>
                </a:extLst>
              </a:tr>
              <a:tr h="24443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C202</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365811649"/>
                  </a:ext>
                </a:extLst>
              </a:tr>
              <a:tr h="5880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C203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Strength of Materials</a:t>
                      </a:r>
                      <a:endParaRPr lang="en-IN" dirty="0"/>
                    </a:p>
                  </a:txBody>
                  <a:tcPr anchor="ctr"/>
                </a:tc>
                <a:tc>
                  <a:txBody>
                    <a:bodyPr/>
                    <a:lstStyle/>
                    <a:p>
                      <a:pPr algn="ctr"/>
                      <a:r>
                        <a:rPr lang="en-US" sz="1400" dirty="0">
                          <a:solidFill>
                            <a:srgbClr val="0000FF"/>
                          </a:solidFill>
                          <a:latin typeface="Cambria" panose="02040503050406030204" pitchFamily="18" charset="0"/>
                          <a:ea typeface="Cambria" panose="02040503050406030204" pitchFamily="18" charset="0"/>
                        </a:rPr>
                        <a:t>3</a:t>
                      </a:r>
                      <a:endParaRPr lang="en-IN" sz="1400"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2</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3</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r>
                        <a:rPr lang="en-US" sz="1400" b="1" dirty="0">
                          <a:solidFill>
                            <a:srgbClr val="0000FF"/>
                          </a:solidFill>
                          <a:latin typeface="Cambria" panose="02040503050406030204" pitchFamily="18" charset="0"/>
                          <a:ea typeface="Cambria" panose="02040503050406030204" pitchFamily="18" charset="0"/>
                        </a:rPr>
                        <a:t>2</a:t>
                      </a: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b="1" dirty="0">
                        <a:solidFill>
                          <a:srgbClr val="0000FF"/>
                        </a:solidFill>
                        <a:latin typeface="Cambria" panose="02040503050406030204" pitchFamily="18" charset="0"/>
                        <a:ea typeface="Cambria" panose="02040503050406030204" pitchFamily="18" charset="0"/>
                      </a:endParaRPr>
                    </a:p>
                  </a:txBody>
                  <a:tcPr anchor="ctr"/>
                </a:tc>
                <a:tc>
                  <a:txBody>
                    <a:bodyPr/>
                    <a:lstStyle/>
                    <a:p>
                      <a:pPr algn="ctr"/>
                      <a:endParaRPr lang="en-IN" sz="1400"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606633474"/>
                  </a:ext>
                </a:extLst>
              </a:tr>
              <a:tr h="24443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C 506</a:t>
                      </a:r>
                      <a:endParaRPr kumimoji="0" lang="en-IN" sz="1400" b="0"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Design project </a:t>
                      </a:r>
                      <a:endParaRPr lang="en-IN"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r>
                        <a:rPr lang="en-US" sz="1400" dirty="0">
                          <a:latin typeface="Cambria" panose="02040503050406030204" pitchFamily="18" charset="0"/>
                          <a:ea typeface="Cambria" panose="02040503050406030204" pitchFamily="18" charset="0"/>
                        </a:rPr>
                        <a:t>3</a:t>
                      </a:r>
                      <a:endParaRPr lang="en-IN" sz="1400" dirty="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r>
                        <a:rPr lang="en-US" sz="1400" dirty="0">
                          <a:latin typeface="Cambria" panose="02040503050406030204" pitchFamily="18" charset="0"/>
                          <a:ea typeface="Cambria" panose="02040503050406030204" pitchFamily="18" charset="0"/>
                        </a:rPr>
                        <a:t>3</a:t>
                      </a:r>
                      <a:endParaRPr lang="en-IN" sz="1400" dirty="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a:latin typeface="Cambria" panose="02040503050406030204" pitchFamily="18" charset="0"/>
                        <a:ea typeface="Cambria" panose="02040503050406030204" pitchFamily="18" charset="0"/>
                      </a:endParaRPr>
                    </a:p>
                  </a:txBody>
                  <a:tcPr/>
                </a:tc>
                <a:tc>
                  <a:txBody>
                    <a:bodyPr/>
                    <a:lstStyle/>
                    <a:p>
                      <a:r>
                        <a:rPr lang="en-US" sz="1400" dirty="0">
                          <a:latin typeface="Cambria" panose="02040503050406030204" pitchFamily="18" charset="0"/>
                          <a:ea typeface="Cambria" panose="02040503050406030204" pitchFamily="18" charset="0"/>
                        </a:rPr>
                        <a:t>3</a:t>
                      </a:r>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143549532"/>
                  </a:ext>
                </a:extLst>
              </a:tr>
              <a:tr h="24443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C4…..</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133854921"/>
                  </a:ext>
                </a:extLst>
              </a:tr>
            </a:tbl>
          </a:graphicData>
        </a:graphic>
      </p:graphicFrame>
      <p:sp>
        <p:nvSpPr>
          <p:cNvPr id="9" name="Slide Number Placeholder 8">
            <a:extLst>
              <a:ext uri="{FF2B5EF4-FFF2-40B4-BE49-F238E27FC236}">
                <a16:creationId xmlns="" xmlns:a16="http://schemas.microsoft.com/office/drawing/2014/main" id="{6F23C5FE-E8CA-40CC-A0DF-BB5506EC7D5F}"/>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46</a:t>
            </a:fld>
            <a:endParaRPr lang="en-IN"/>
          </a:p>
        </p:txBody>
      </p:sp>
      <p:pic>
        <p:nvPicPr>
          <p:cNvPr id="7" name="Picture 6">
            <a:extLst>
              <a:ext uri="{FF2B5EF4-FFF2-40B4-BE49-F238E27FC236}">
                <a16:creationId xmlns="" xmlns:a16="http://schemas.microsoft.com/office/drawing/2014/main" id="{9AE381BD-9499-4500-8AB4-AD77E798B82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8" name="Straight Connector 7">
            <a:extLst>
              <a:ext uri="{FF2B5EF4-FFF2-40B4-BE49-F238E27FC236}">
                <a16:creationId xmlns="" xmlns:a16="http://schemas.microsoft.com/office/drawing/2014/main" id="{28BAC801-1300-4AF0-AFC4-0875EDED7E11}"/>
              </a:ext>
            </a:extLst>
          </p:cNvPr>
          <p:cNvCxnSpPr/>
          <p:nvPr/>
        </p:nvCxnSpPr>
        <p:spPr>
          <a:xfrm>
            <a:off x="621792" y="787784"/>
            <a:ext cx="7807282" cy="0"/>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 xmlns:a16="http://schemas.microsoft.com/office/drawing/2014/main" id="{A2FD2553-5F77-4FC5-B784-2F8B48EACAFE}"/>
              </a:ext>
            </a:extLst>
          </p:cNvPr>
          <p:cNvSpPr txBox="1"/>
          <p:nvPr/>
        </p:nvSpPr>
        <p:spPr>
          <a:xfrm>
            <a:off x="621792" y="295341"/>
            <a:ext cx="7807282" cy="492443"/>
          </a:xfrm>
          <a:prstGeom prst="rect">
            <a:avLst/>
          </a:prstGeom>
          <a:noFill/>
        </p:spPr>
        <p:txBody>
          <a:bodyPr wrap="square">
            <a:spAutoFit/>
          </a:bodyPr>
          <a:lstStyle/>
          <a:p>
            <a:r>
              <a:rPr lang="en-US" sz="2600" b="1" dirty="0">
                <a:solidFill>
                  <a:srgbClr val="9900CC"/>
                </a:solidFill>
                <a:latin typeface="Cambria" panose="02040503050406030204" pitchFamily="18" charset="0"/>
                <a:ea typeface="Cambria" panose="02040503050406030204" pitchFamily="18" charset="0"/>
              </a:rPr>
              <a:t>Criterion 1: Outcome-based Curriculum (120) </a:t>
            </a:r>
            <a:endParaRPr lang="en-IN" sz="2600" dirty="0">
              <a:solidFill>
                <a:srgbClr val="9900CC"/>
              </a:solidFill>
              <a:latin typeface="Cambria" panose="02040503050406030204" pitchFamily="18" charset="0"/>
              <a:ea typeface="Cambria" panose="02040503050406030204" pitchFamily="18" charset="0"/>
            </a:endParaRPr>
          </a:p>
        </p:txBody>
      </p:sp>
      <p:pic>
        <p:nvPicPr>
          <p:cNvPr id="11" name="Picture 10"/>
          <p:cNvPicPr>
            <a:picLocks noChangeAspect="1"/>
          </p:cNvPicPr>
          <p:nvPr/>
        </p:nvPicPr>
        <p:blipFill>
          <a:blip r:embed="rId3" cstate="print"/>
          <a:stretch>
            <a:fillRect/>
          </a:stretch>
        </p:blipFill>
        <p:spPr>
          <a:xfrm>
            <a:off x="5338917" y="4303551"/>
            <a:ext cx="4256804" cy="2470363"/>
          </a:xfrm>
          <a:prstGeom prst="rect">
            <a:avLst/>
          </a:prstGeom>
        </p:spPr>
      </p:pic>
    </p:spTree>
    <p:extLst>
      <p:ext uri="{BB962C8B-B14F-4D97-AF65-F5344CB8AC3E}">
        <p14:creationId xmlns:p14="http://schemas.microsoft.com/office/powerpoint/2010/main" xmlns="" val="2403324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5542" y="2960948"/>
            <a:ext cx="5365770" cy="633958"/>
          </a:xfrm>
        </p:spPr>
        <p:txBody>
          <a:bodyPr>
            <a:noAutofit/>
          </a:bodyPr>
          <a:lstStyle/>
          <a:p>
            <a:r>
              <a:rPr lang="en-US" sz="3575" b="1" dirty="0">
                <a:solidFill>
                  <a:srgbClr val="FF0000"/>
                </a:solidFill>
              </a:rPr>
              <a:t>Course Outcomes </a:t>
            </a:r>
            <a:endParaRPr lang="en-IN" sz="3575" b="1" dirty="0">
              <a:solidFill>
                <a:srgbClr val="FF0000"/>
              </a:solidFill>
            </a:endParaRPr>
          </a:p>
        </p:txBody>
      </p:sp>
    </p:spTree>
    <p:extLst>
      <p:ext uri="{BB962C8B-B14F-4D97-AF65-F5344CB8AC3E}">
        <p14:creationId xmlns:p14="http://schemas.microsoft.com/office/powerpoint/2010/main" xmlns="" val="591831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7378" y="952500"/>
            <a:ext cx="6789738" cy="495300"/>
          </a:xfrm>
        </p:spPr>
        <p:txBody>
          <a:bodyPr anchor="ctr">
            <a:noAutofit/>
          </a:bodyPr>
          <a:lstStyle/>
          <a:p>
            <a:pPr algn="just"/>
            <a:r>
              <a:rPr lang="en-US" sz="2438" b="1" dirty="0">
                <a:solidFill>
                  <a:srgbClr val="FF0000"/>
                </a:solidFill>
                <a:latin typeface="Bookman Old Style" panose="02050604050505020204" pitchFamily="18" charset="0"/>
                <a:cs typeface="Times New Roman" panose="02020603050405020304" pitchFamily="18" charset="0"/>
              </a:rPr>
              <a:t>Course Outcomes (COs)</a:t>
            </a:r>
            <a:endParaRPr lang="en-US" sz="2438" b="1" dirty="0">
              <a:solidFill>
                <a:srgbClr val="00B0F0"/>
              </a:solidFill>
              <a:latin typeface="Bookman Old Style" panose="02050604050505020204" pitchFamily="18" charset="0"/>
              <a:cs typeface="Times New Roman" panose="02020603050405020304" pitchFamily="18" charset="0"/>
            </a:endParaRPr>
          </a:p>
        </p:txBody>
      </p:sp>
      <p:sp>
        <p:nvSpPr>
          <p:cNvPr id="3" name="Subtitle 2"/>
          <p:cNvSpPr>
            <a:spLocks noGrp="1"/>
          </p:cNvSpPr>
          <p:nvPr>
            <p:ph type="subTitle" idx="1"/>
          </p:nvPr>
        </p:nvSpPr>
        <p:spPr>
          <a:xfrm>
            <a:off x="1795462" y="1447800"/>
            <a:ext cx="6996113" cy="4581525"/>
          </a:xfrm>
        </p:spPr>
        <p:txBody>
          <a:bodyPr anchor="ctr">
            <a:noAutofit/>
          </a:bodyPr>
          <a:lstStyle/>
          <a:p>
            <a:pPr marL="393764" indent="-371475" algn="just">
              <a:buClr>
                <a:srgbClr val="0000FF"/>
              </a:buClr>
              <a:buFont typeface="Symbol" panose="05050102010706020507" pitchFamily="18" charset="2"/>
              <a:buChar char="·"/>
            </a:pPr>
            <a:r>
              <a:rPr lang="en-US" sz="2600" dirty="0"/>
              <a:t>“Statements of observable student actions that serve as evidence of the </a:t>
            </a:r>
            <a:r>
              <a:rPr lang="en-US" sz="2600" dirty="0">
                <a:solidFill>
                  <a:srgbClr val="FF0000"/>
                </a:solidFill>
              </a:rPr>
              <a:t>K</a:t>
            </a:r>
            <a:r>
              <a:rPr lang="en-US" sz="2600" dirty="0"/>
              <a:t>nowledge, </a:t>
            </a:r>
            <a:r>
              <a:rPr lang="en-US" sz="2600" dirty="0">
                <a:solidFill>
                  <a:srgbClr val="FF0000"/>
                </a:solidFill>
              </a:rPr>
              <a:t>S</a:t>
            </a:r>
            <a:r>
              <a:rPr lang="en-US" sz="2600" dirty="0"/>
              <a:t>kills and </a:t>
            </a:r>
            <a:r>
              <a:rPr lang="en-US" sz="2600" dirty="0">
                <a:solidFill>
                  <a:srgbClr val="FF0000"/>
                </a:solidFill>
              </a:rPr>
              <a:t>A</a:t>
            </a:r>
            <a:r>
              <a:rPr lang="en-US" sz="2600" dirty="0"/>
              <a:t>ttitudes acquired in a course”. </a:t>
            </a:r>
          </a:p>
          <a:p>
            <a:pPr marL="393764" indent="-371475" algn="just">
              <a:buClr>
                <a:srgbClr val="00B050"/>
              </a:buClr>
              <a:buFont typeface="Symbol" panose="05050102010706020507" pitchFamily="18" charset="2"/>
              <a:buChar char="·"/>
            </a:pPr>
            <a:r>
              <a:rPr lang="en-US" sz="2600" dirty="0">
                <a:solidFill>
                  <a:schemeClr val="tx1"/>
                </a:solidFill>
                <a:latin typeface="Times New Roman" panose="02020603050405020304" pitchFamily="18" charset="0"/>
                <a:cs typeface="Times New Roman" panose="02020603050405020304" pitchFamily="18" charset="0"/>
              </a:rPr>
              <a:t>Each course is designed to meet (about 6) Course Outcomes</a:t>
            </a:r>
          </a:p>
          <a:p>
            <a:pPr marL="393764" indent="-371475" algn="just">
              <a:buClr>
                <a:srgbClr val="FF00FF"/>
              </a:buClr>
              <a:buFont typeface="Symbol" panose="05050102010706020507" pitchFamily="18" charset="2"/>
              <a:buChar char="·"/>
            </a:pPr>
            <a:r>
              <a:rPr lang="en-US" sz="2600" dirty="0">
                <a:solidFill>
                  <a:schemeClr val="tx1"/>
                </a:solidFill>
                <a:latin typeface="Times New Roman" panose="02020603050405020304" pitchFamily="18" charset="0"/>
                <a:cs typeface="Times New Roman" panose="02020603050405020304" pitchFamily="18" charset="0"/>
              </a:rPr>
              <a:t>The Course Outcomes are stated in such a way that they can be actually measured</a:t>
            </a:r>
            <a:r>
              <a:rPr lang="en-US" sz="2600" dirty="0">
                <a:solidFill>
                  <a:srgbClr val="FF00FF"/>
                </a:solidFill>
                <a:latin typeface="Times New Roman" panose="02020603050405020304" pitchFamily="18" charset="0"/>
                <a:cs typeface="Times New Roman" panose="02020603050405020304" pitchFamily="18" charset="0"/>
              </a:rPr>
              <a:t>.</a:t>
            </a:r>
          </a:p>
          <a:p>
            <a:pPr marL="393764" indent="-371475" algn="just">
              <a:buClr>
                <a:srgbClr val="FF00FF"/>
              </a:buClr>
              <a:buFont typeface="Symbol" panose="05050102010706020507" pitchFamily="18" charset="2"/>
              <a:buChar char="·"/>
            </a:pPr>
            <a:r>
              <a:rPr lang="en-US" sz="2600" dirty="0">
                <a:solidFill>
                  <a:srgbClr val="0000FF"/>
                </a:solidFill>
                <a:latin typeface="Times New Roman" panose="02020603050405020304" pitchFamily="18" charset="0"/>
                <a:cs typeface="Times New Roman" panose="02020603050405020304" pitchFamily="18" charset="0"/>
              </a:rPr>
              <a:t>POs are attained through program specific Core Courses</a:t>
            </a:r>
          </a:p>
          <a:p>
            <a:pPr algn="just">
              <a:buClr>
                <a:srgbClr val="FF00FF"/>
              </a:buClr>
            </a:pPr>
            <a:endParaRPr lang="en-US" dirty="0">
              <a:solidFill>
                <a:srgbClr val="FF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30150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tretch>
            <a:fillRect/>
          </a:stretch>
        </p:blipFill>
        <p:spPr>
          <a:xfrm>
            <a:off x="1857375" y="828675"/>
            <a:ext cx="6872288" cy="5200650"/>
          </a:xfrm>
          <a:prstGeom prst="rect">
            <a:avLst/>
          </a:prstGeom>
        </p:spPr>
      </p:pic>
    </p:spTree>
    <p:extLst>
      <p:ext uri="{BB962C8B-B14F-4D97-AF65-F5344CB8AC3E}">
        <p14:creationId xmlns:p14="http://schemas.microsoft.com/office/powerpoint/2010/main" xmlns="" val="1089093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28689" y="2241762"/>
            <a:ext cx="2655057" cy="1712512"/>
          </a:xfrm>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43275" y="603859"/>
            <a:ext cx="2414588" cy="317119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97781" y="589571"/>
            <a:ext cx="2778882" cy="1656952"/>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076826" y="1268839"/>
            <a:ext cx="3719588" cy="1715638"/>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138738" y="2961188"/>
            <a:ext cx="3714750" cy="2009619"/>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1707" y="4474567"/>
            <a:ext cx="4248944" cy="1616671"/>
          </a:xfrm>
          <a:prstGeom prst="rect">
            <a:avLst/>
          </a:prstGeom>
        </p:spPr>
      </p:pic>
    </p:spTree>
    <p:extLst>
      <p:ext uri="{BB962C8B-B14F-4D97-AF65-F5344CB8AC3E}">
        <p14:creationId xmlns:p14="http://schemas.microsoft.com/office/powerpoint/2010/main" xmlns="" val="18737237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6" y="274638"/>
            <a:ext cx="7772400" cy="639762"/>
          </a:xfrm>
        </p:spPr>
        <p:txBody>
          <a:bodyPr>
            <a:normAutofit/>
          </a:bodyPr>
          <a:lstStyle/>
          <a:p>
            <a:r>
              <a:rPr lang="en-IN" sz="3000" b="1" dirty="0">
                <a:solidFill>
                  <a:srgbClr val="FF0000"/>
                </a:solidFill>
                <a:effectLst/>
                <a:latin typeface="Bookman Old Style" panose="02050604050505020204" pitchFamily="18" charset="0"/>
                <a:cs typeface="Times New Roman" panose="02020603050405020304" pitchFamily="18" charset="0"/>
              </a:rPr>
              <a:t>Course Outcomes</a:t>
            </a:r>
            <a:endParaRPr lang="en-IN" sz="3000" dirty="0"/>
          </a:p>
        </p:txBody>
      </p:sp>
      <p:sp>
        <p:nvSpPr>
          <p:cNvPr id="3" name="Content Placeholder 2"/>
          <p:cNvSpPr>
            <a:spLocks noGrp="1"/>
          </p:cNvSpPr>
          <p:nvPr>
            <p:ph idx="1"/>
          </p:nvPr>
        </p:nvSpPr>
        <p:spPr>
          <a:xfrm>
            <a:off x="1219201" y="1066800"/>
            <a:ext cx="8458200" cy="5606752"/>
          </a:xfrm>
        </p:spPr>
        <p:txBody>
          <a:bodyPr>
            <a:normAutofit fontScale="25000" lnSpcReduction="20000"/>
          </a:bodyPr>
          <a:lstStyle/>
          <a:p>
            <a:pPr marL="82296" indent="0" algn="just">
              <a:buNone/>
            </a:pPr>
            <a:r>
              <a:rPr lang="en-IN" sz="7200" b="1" dirty="0">
                <a:solidFill>
                  <a:srgbClr val="00B050"/>
                </a:solidFill>
                <a:latin typeface="Bookman Old Style" panose="02050604050505020204" pitchFamily="18" charset="0"/>
                <a:ea typeface="+mj-ea"/>
                <a:cs typeface="Times New Roman" panose="02020603050405020304" pitchFamily="18" charset="0"/>
              </a:rPr>
              <a:t>Engineering Physics (Not a Good Example)</a:t>
            </a:r>
          </a:p>
          <a:p>
            <a:pPr marL="82296" indent="0" algn="just">
              <a:buNone/>
            </a:pPr>
            <a:endParaRPr lang="en-US" sz="3800" b="1" dirty="0">
              <a:solidFill>
                <a:srgbClr val="00B050"/>
              </a:solidFill>
              <a:latin typeface="Bookman Old Style" panose="02050604050505020204" pitchFamily="18" charset="0"/>
              <a:ea typeface="+mj-ea"/>
              <a:cs typeface="Times New Roman" panose="02020603050405020304" pitchFamily="18" charset="0"/>
            </a:endParaRPr>
          </a:p>
          <a:p>
            <a:pPr marL="800100" indent="-742950" algn="just">
              <a:buNone/>
            </a:pPr>
            <a:r>
              <a:rPr lang="en-US" sz="8800" b="1" dirty="0">
                <a:latin typeface="Times New Roman" panose="02020603050405020304" pitchFamily="18" charset="0"/>
                <a:cs typeface="Times New Roman" panose="02020603050405020304" pitchFamily="18" charset="0"/>
              </a:rPr>
              <a:t>CO1:	</a:t>
            </a:r>
            <a:r>
              <a:rPr lang="en-US" sz="8800" dirty="0">
                <a:solidFill>
                  <a:srgbClr val="FF0000"/>
                </a:solidFill>
                <a:latin typeface="Times New Roman" panose="02020603050405020304" pitchFamily="18" charset="0"/>
                <a:cs typeface="Times New Roman" panose="02020603050405020304" pitchFamily="18" charset="0"/>
              </a:rPr>
              <a:t>Understand </a:t>
            </a:r>
            <a:r>
              <a:rPr lang="en-US" sz="8800" dirty="0">
                <a:latin typeface="Times New Roman" panose="02020603050405020304" pitchFamily="18" charset="0"/>
                <a:cs typeface="Times New Roman" panose="02020603050405020304" pitchFamily="18" charset="0"/>
              </a:rPr>
              <a:t>the knowledge of basic quantum mechanics, to set up one-dimensional Schrodinger’s wave equations and its application to few physical problems.</a:t>
            </a:r>
            <a:endParaRPr lang="en-IN" sz="8800" dirty="0">
              <a:latin typeface="Times New Roman" panose="02020603050405020304" pitchFamily="18" charset="0"/>
              <a:cs typeface="Times New Roman" panose="02020603050405020304" pitchFamily="18" charset="0"/>
            </a:endParaRPr>
          </a:p>
          <a:p>
            <a:pPr marL="800100" indent="-742950" algn="just">
              <a:buNone/>
            </a:pPr>
            <a:r>
              <a:rPr lang="en-US" sz="8800" b="1" dirty="0">
                <a:latin typeface="Times New Roman" panose="02020603050405020304" pitchFamily="18" charset="0"/>
                <a:cs typeface="Times New Roman" panose="02020603050405020304" pitchFamily="18" charset="0"/>
              </a:rPr>
              <a:t>CO2:	</a:t>
            </a:r>
            <a:r>
              <a:rPr lang="en-US" sz="8800" dirty="0">
                <a:solidFill>
                  <a:srgbClr val="FF0000"/>
                </a:solidFill>
                <a:latin typeface="Times New Roman" panose="02020603050405020304" pitchFamily="18" charset="0"/>
                <a:cs typeface="Times New Roman" panose="02020603050405020304" pitchFamily="18" charset="0"/>
              </a:rPr>
              <a:t>Understand</a:t>
            </a:r>
            <a:r>
              <a:rPr lang="en-US" sz="8800" dirty="0">
                <a:latin typeface="Times New Roman" panose="02020603050405020304" pitchFamily="18" charset="0"/>
                <a:cs typeface="Times New Roman" panose="02020603050405020304" pitchFamily="18" charset="0"/>
              </a:rPr>
              <a:t> the fundamental aspects of crystallography, able to recognize various planes in a crystal and have knowledge of structure determination using x-rays.</a:t>
            </a:r>
            <a:endParaRPr lang="en-IN" sz="8800" dirty="0">
              <a:latin typeface="Times New Roman" panose="02020603050405020304" pitchFamily="18" charset="0"/>
              <a:cs typeface="Times New Roman" panose="02020603050405020304" pitchFamily="18" charset="0"/>
            </a:endParaRPr>
          </a:p>
          <a:p>
            <a:pPr marL="800100" indent="-742950" algn="just">
              <a:buNone/>
            </a:pPr>
            <a:r>
              <a:rPr lang="en-US" sz="8800" b="1" dirty="0">
                <a:latin typeface="Times New Roman" panose="02020603050405020304" pitchFamily="18" charset="0"/>
                <a:cs typeface="Times New Roman" panose="02020603050405020304" pitchFamily="18" charset="0"/>
              </a:rPr>
              <a:t>CO3:	</a:t>
            </a:r>
            <a:r>
              <a:rPr lang="en-US" sz="8800" dirty="0">
                <a:solidFill>
                  <a:srgbClr val="FF0000"/>
                </a:solidFill>
                <a:latin typeface="Times New Roman" panose="02020603050405020304" pitchFamily="18" charset="0"/>
                <a:cs typeface="Times New Roman" panose="02020603050405020304" pitchFamily="18" charset="0"/>
              </a:rPr>
              <a:t>Understand</a:t>
            </a:r>
            <a:r>
              <a:rPr lang="en-US" sz="8800" dirty="0">
                <a:latin typeface="Times New Roman" panose="02020603050405020304" pitchFamily="18" charset="0"/>
                <a:cs typeface="Times New Roman" panose="02020603050405020304" pitchFamily="18" charset="0"/>
              </a:rPr>
              <a:t> the role of free electrons in determining the properties of metals, the concept of Fermi energy, and the domain formation in ferromagnetic materials.</a:t>
            </a:r>
            <a:endParaRPr lang="en-IN" sz="8800" dirty="0">
              <a:latin typeface="Times New Roman" panose="02020603050405020304" pitchFamily="18" charset="0"/>
              <a:cs typeface="Times New Roman" panose="02020603050405020304" pitchFamily="18" charset="0"/>
            </a:endParaRPr>
          </a:p>
          <a:p>
            <a:pPr marL="800100" indent="-742950" algn="just">
              <a:buNone/>
            </a:pPr>
            <a:r>
              <a:rPr lang="en-US" sz="8800" b="1" dirty="0">
                <a:latin typeface="Times New Roman" panose="02020603050405020304" pitchFamily="18" charset="0"/>
                <a:cs typeface="Times New Roman" panose="02020603050405020304" pitchFamily="18" charset="0"/>
              </a:rPr>
              <a:t>CO4:	</a:t>
            </a:r>
            <a:r>
              <a:rPr lang="en-US" sz="8800" dirty="0">
                <a:solidFill>
                  <a:srgbClr val="FF0000"/>
                </a:solidFill>
                <a:latin typeface="Times New Roman" panose="02020603050405020304" pitchFamily="18" charset="0"/>
                <a:cs typeface="Times New Roman" panose="02020603050405020304" pitchFamily="18" charset="0"/>
              </a:rPr>
              <a:t>Understand</a:t>
            </a:r>
            <a:r>
              <a:rPr lang="en-US" sz="8800" dirty="0">
                <a:latin typeface="Times New Roman" panose="02020603050405020304" pitchFamily="18" charset="0"/>
                <a:cs typeface="Times New Roman" panose="02020603050405020304" pitchFamily="18" charset="0"/>
              </a:rPr>
              <a:t> the basic laser physics, working of lasers, holography and principle of propagation of light in optical fibers.</a:t>
            </a:r>
            <a:endParaRPr lang="en-IN" sz="8800" dirty="0">
              <a:latin typeface="Times New Roman" panose="02020603050405020304" pitchFamily="18" charset="0"/>
              <a:cs typeface="Times New Roman" panose="02020603050405020304" pitchFamily="18" charset="0"/>
            </a:endParaRPr>
          </a:p>
          <a:p>
            <a:pPr marL="800100" indent="-742950" algn="just">
              <a:buNone/>
            </a:pPr>
            <a:r>
              <a:rPr lang="en-US" sz="8800" b="1" dirty="0">
                <a:latin typeface="Times New Roman" panose="02020603050405020304" pitchFamily="18" charset="0"/>
                <a:cs typeface="Times New Roman" panose="02020603050405020304" pitchFamily="18" charset="0"/>
              </a:rPr>
              <a:t>CO5:	</a:t>
            </a:r>
            <a:r>
              <a:rPr lang="en-US" sz="8800" dirty="0">
                <a:solidFill>
                  <a:srgbClr val="FF0000"/>
                </a:solidFill>
                <a:latin typeface="Times New Roman" panose="02020603050405020304" pitchFamily="18" charset="0"/>
                <a:cs typeface="Times New Roman" panose="02020603050405020304" pitchFamily="18" charset="0"/>
              </a:rPr>
              <a:t>Understand</a:t>
            </a:r>
            <a:r>
              <a:rPr lang="en-US" sz="8800" dirty="0">
                <a:latin typeface="Times New Roman" panose="02020603050405020304" pitchFamily="18" charset="0"/>
                <a:cs typeface="Times New Roman" panose="02020603050405020304" pitchFamily="18" charset="0"/>
              </a:rPr>
              <a:t> the theory of free, damped and forced vibrations of a particle and also the concept of resonance and its applications in ESR &amp; NMR.</a:t>
            </a:r>
          </a:p>
          <a:p>
            <a:pPr marL="82296" indent="0" algn="just">
              <a:buNone/>
            </a:pPr>
            <a:endParaRPr lang="en-US" sz="6000" dirty="0">
              <a:latin typeface="Times New Roman" panose="02020603050405020304" pitchFamily="18" charset="0"/>
              <a:cs typeface="Times New Roman" panose="02020603050405020304" pitchFamily="18" charset="0"/>
            </a:endParaRPr>
          </a:p>
          <a:p>
            <a:pPr marL="82296" indent="0" algn="just">
              <a:buNone/>
            </a:pPr>
            <a:r>
              <a:rPr lang="en-US" sz="8800" b="1" dirty="0">
                <a:solidFill>
                  <a:srgbClr val="FF0000"/>
                </a:solidFill>
                <a:latin typeface="Times New Roman" panose="02020603050405020304" pitchFamily="18" charset="0"/>
                <a:cs typeface="Times New Roman" panose="02020603050405020304" pitchFamily="18" charset="0"/>
              </a:rPr>
              <a:t>What level of BLOOM,s Taxonomy you want your students to achieve?</a:t>
            </a:r>
            <a:endParaRPr lang="en-IN" sz="8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910655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113" y="1014412"/>
            <a:ext cx="6686550" cy="557213"/>
          </a:xfrm>
        </p:spPr>
        <p:txBody>
          <a:bodyPr>
            <a:normAutofit fontScale="90000"/>
          </a:bodyPr>
          <a:lstStyle/>
          <a:p>
            <a:pPr lvl="0"/>
            <a:r>
              <a:rPr lang="en-US" b="1" dirty="0"/>
              <a:t>Structure of Course Outcomes:</a:t>
            </a:r>
            <a:r>
              <a:rPr lang="en-IN" dirty="0"/>
              <a:t/>
            </a:r>
            <a:br>
              <a:rPr lang="en-IN" dirty="0"/>
            </a:br>
            <a:endParaRPr lang="en-IN" dirty="0"/>
          </a:p>
        </p:txBody>
      </p:sp>
      <p:sp>
        <p:nvSpPr>
          <p:cNvPr id="3" name="Content Placeholder 2"/>
          <p:cNvSpPr>
            <a:spLocks noGrp="1"/>
          </p:cNvSpPr>
          <p:nvPr>
            <p:ph idx="1"/>
          </p:nvPr>
        </p:nvSpPr>
        <p:spPr>
          <a:xfrm>
            <a:off x="1676636" y="1732312"/>
            <a:ext cx="6934819" cy="4333875"/>
          </a:xfrm>
        </p:spPr>
        <p:txBody>
          <a:bodyPr>
            <a:normAutofit fontScale="92500" lnSpcReduction="20000"/>
          </a:bodyPr>
          <a:lstStyle/>
          <a:p>
            <a:pPr marL="66866" indent="0">
              <a:buNone/>
            </a:pPr>
            <a:r>
              <a:rPr lang="en-US" sz="2275" dirty="0">
                <a:solidFill>
                  <a:srgbClr val="FF0000"/>
                </a:solidFill>
              </a:rPr>
              <a:t>Course Outcome statement may be broken down into two main components</a:t>
            </a:r>
            <a:r>
              <a:rPr lang="en-US" sz="2275" dirty="0"/>
              <a:t>: </a:t>
            </a:r>
            <a:endParaRPr lang="en-IN" sz="2275" dirty="0"/>
          </a:p>
          <a:p>
            <a:pPr lvl="0"/>
            <a:r>
              <a:rPr lang="en-US" sz="2275" b="1" dirty="0"/>
              <a:t>An action word</a:t>
            </a:r>
            <a:r>
              <a:rPr lang="en-US" sz="2275" dirty="0"/>
              <a:t> that identifies the performance to be demonstrated; </a:t>
            </a:r>
            <a:endParaRPr lang="en-IN" sz="2275" dirty="0"/>
          </a:p>
          <a:p>
            <a:pPr lvl="0"/>
            <a:r>
              <a:rPr lang="en-US" sz="2275" b="1" dirty="0"/>
              <a:t>Learning statement</a:t>
            </a:r>
            <a:r>
              <a:rPr lang="en-US" sz="2275" dirty="0"/>
              <a:t> that specifies what learning will be demonstrated in the performance; </a:t>
            </a:r>
          </a:p>
          <a:p>
            <a:pPr marL="66866" indent="0">
              <a:buNone/>
            </a:pPr>
            <a:endParaRPr lang="en-IN" sz="2275" dirty="0">
              <a:solidFill>
                <a:srgbClr val="FF0000"/>
              </a:solidFill>
            </a:endParaRPr>
          </a:p>
          <a:p>
            <a:pPr marL="66866" indent="0">
              <a:buNone/>
            </a:pPr>
            <a:r>
              <a:rPr lang="en-IN" sz="2275" dirty="0">
                <a:solidFill>
                  <a:srgbClr val="FF0000"/>
                </a:solidFill>
              </a:rPr>
              <a:t>Examples of good action words to include in course outcome statements</a:t>
            </a:r>
            <a:r>
              <a:rPr lang="en-IN" sz="2275" dirty="0"/>
              <a:t>: </a:t>
            </a:r>
            <a:endParaRPr lang="en-US" sz="2275" dirty="0"/>
          </a:p>
          <a:p>
            <a:r>
              <a:rPr lang="en-IN" sz="2275" dirty="0"/>
              <a:t>Compile, identify, create, plan, revise, </a:t>
            </a:r>
            <a:r>
              <a:rPr lang="en-IN" sz="2275" dirty="0" err="1"/>
              <a:t>analyze</a:t>
            </a:r>
            <a:r>
              <a:rPr lang="en-IN" sz="2275" dirty="0"/>
              <a:t>, design, select, utilize, apply, demonstrate, prepare, use, compute, discuss, predict, assess, compare, rate, critique, outline, or evaluate </a:t>
            </a:r>
            <a:endParaRPr lang="en-US" sz="2275" dirty="0"/>
          </a:p>
          <a:p>
            <a:pPr lvl="0"/>
            <a:endParaRPr lang="en-IN" sz="2275" dirty="0"/>
          </a:p>
          <a:p>
            <a:endParaRPr lang="en-IN" dirty="0"/>
          </a:p>
        </p:txBody>
      </p:sp>
    </p:spTree>
    <p:extLst>
      <p:ext uri="{BB962C8B-B14F-4D97-AF65-F5344CB8AC3E}">
        <p14:creationId xmlns:p14="http://schemas.microsoft.com/office/powerpoint/2010/main" xmlns="" val="33746528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2322" y="866081"/>
            <a:ext cx="5670566" cy="272157"/>
          </a:xfrm>
        </p:spPr>
        <p:txBody>
          <a:bodyPr>
            <a:normAutofit fontScale="90000"/>
          </a:bodyPr>
          <a:lstStyle/>
          <a:p>
            <a:r>
              <a:rPr lang="en-US" dirty="0"/>
              <a:t>Strength of Materials</a:t>
            </a:r>
            <a:endParaRPr lang="en-IN" dirty="0"/>
          </a:p>
        </p:txBody>
      </p:sp>
      <p:pic>
        <p:nvPicPr>
          <p:cNvPr id="4" name="Content Placeholder 3" descr="Screen Clipping"/>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90600" y="1452470"/>
            <a:ext cx="3900488" cy="2400300"/>
          </a:xfrm>
        </p:spPr>
      </p:pic>
      <p:pic>
        <p:nvPicPr>
          <p:cNvPr id="5" name="Picture 4"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01170" y="3852770"/>
            <a:ext cx="4327689" cy="2362294"/>
          </a:xfrm>
          <a:prstGeom prst="rect">
            <a:avLst/>
          </a:prstGeom>
        </p:spPr>
      </p:pic>
      <p:pic>
        <p:nvPicPr>
          <p:cNvPr id="6" name="Picture 5" descr="Screen Clippi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91087" y="1262063"/>
            <a:ext cx="3932819" cy="2105025"/>
          </a:xfrm>
          <a:prstGeom prst="rect">
            <a:avLst/>
          </a:prstGeom>
        </p:spPr>
      </p:pic>
      <p:sp>
        <p:nvSpPr>
          <p:cNvPr id="3" name="TextBox 2"/>
          <p:cNvSpPr txBox="1"/>
          <p:nvPr/>
        </p:nvSpPr>
        <p:spPr>
          <a:xfrm>
            <a:off x="5053780" y="3667432"/>
            <a:ext cx="4935793" cy="1569660"/>
          </a:xfrm>
          <a:prstGeom prst="rect">
            <a:avLst/>
          </a:prstGeom>
          <a:noFill/>
        </p:spPr>
        <p:txBody>
          <a:bodyPr wrap="square" rtlCol="0">
            <a:spAutoFit/>
          </a:bodyPr>
          <a:lstStyle/>
          <a:p>
            <a:pPr marL="232172" indent="-232172" defTabSz="371475">
              <a:buFont typeface="Arial" panose="020B0604020202020204" pitchFamily="34" charset="0"/>
              <a:buChar char="•"/>
            </a:pPr>
            <a:r>
              <a:rPr lang="en-US" sz="2400" b="1" dirty="0">
                <a:solidFill>
                  <a:srgbClr val="FF0000"/>
                </a:solidFill>
                <a:latin typeface="Century Gothic" panose="020B0502020202020204"/>
              </a:rPr>
              <a:t>Which POs are targeted ??</a:t>
            </a:r>
          </a:p>
          <a:p>
            <a:pPr marL="232172" indent="-232172" defTabSz="371475">
              <a:buFont typeface="Arial" panose="020B0604020202020204" pitchFamily="34" charset="0"/>
              <a:buChar char="•"/>
            </a:pPr>
            <a:r>
              <a:rPr lang="en-US" sz="2400" b="1" dirty="0">
                <a:solidFill>
                  <a:srgbClr val="FF0000"/>
                </a:solidFill>
                <a:latin typeface="Century Gothic" panose="020B0502020202020204"/>
              </a:rPr>
              <a:t>Do we want to do all of them ? </a:t>
            </a:r>
          </a:p>
          <a:p>
            <a:pPr marL="232172" indent="-232172" defTabSz="371475">
              <a:buFont typeface="Arial" panose="020B0604020202020204" pitchFamily="34" charset="0"/>
              <a:buChar char="•"/>
            </a:pPr>
            <a:r>
              <a:rPr lang="en-US" sz="2400" b="1" dirty="0">
                <a:solidFill>
                  <a:srgbClr val="FF0000"/>
                </a:solidFill>
                <a:latin typeface="Century Gothic" panose="020B0502020202020204"/>
              </a:rPr>
              <a:t>How many POs this course can give ?</a:t>
            </a:r>
          </a:p>
        </p:txBody>
      </p:sp>
    </p:spTree>
    <p:extLst>
      <p:ext uri="{BB962C8B-B14F-4D97-AF65-F5344CB8AC3E}">
        <p14:creationId xmlns:p14="http://schemas.microsoft.com/office/powerpoint/2010/main" xmlns="" val="1702168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76325"/>
            <a:ext cx="6438900" cy="495300"/>
          </a:xfrm>
        </p:spPr>
        <p:txBody>
          <a:bodyPr>
            <a:normAutofit fontScale="90000"/>
          </a:bodyPr>
          <a:lstStyle/>
          <a:p>
            <a:pPr>
              <a:lnSpc>
                <a:spcPct val="115000"/>
              </a:lnSpc>
            </a:pPr>
            <a:r>
              <a:rPr lang="en-US" sz="2519"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Course Title: Strength of Materials</a:t>
            </a:r>
            <a:r>
              <a:rPr lang="en-IN" sz="2519" dirty="0">
                <a:latin typeface="Calibri" panose="020F0502020204030204" pitchFamily="34" charset="0"/>
                <a:ea typeface="Calibri" panose="020F0502020204030204" pitchFamily="34" charset="0"/>
                <a:cs typeface="Times New Roman" panose="02020603050405020304" pitchFamily="18" charset="0"/>
              </a:rPr>
              <a:t/>
            </a:r>
            <a:br>
              <a:rPr lang="en-IN" sz="2519" dirty="0">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4" name="Text Box 4"/>
          <p:cNvSpPr txBox="1">
            <a:spLocks noGrp="1"/>
          </p:cNvSpPr>
          <p:nvPr>
            <p:ph idx="1"/>
          </p:nvPr>
        </p:nvSpPr>
        <p:spPr>
          <a:xfrm>
            <a:off x="1691148" y="1571625"/>
            <a:ext cx="7100427" cy="4581525"/>
          </a:xfrm>
          <a:prstGeom prst="rect">
            <a:avLst/>
          </a:prstGeom>
          <a:noFill/>
          <a:ln>
            <a:solidFill>
              <a:schemeClr val="accent5">
                <a:lumMod val="60000"/>
                <a:lumOff val="40000"/>
              </a:schemeClr>
            </a:solidFill>
          </a:ln>
          <a:effectLst/>
          <a:extLst>
            <a:ext uri="{C572A759-6A51-4108-AA02-DFA0A04FC94B}">
              <ma14:wrappingTextBoxFlag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lc="http://schemas.openxmlformats.org/drawingml/2006/lockedCanvas"/>
            </a:ext>
          </a:extLst>
        </p:spPr>
        <p:txBody>
          <a:bodyPr rot="0" spcFirstLastPara="0" vert="horz" wrap="square" lIns="74295" tIns="37148" rIns="74295" bIns="37148" numCol="1" spcCol="0" rtlCol="0" fromWordArt="0" anchor="t" anchorCtr="0" forceAA="0" compatLnSpc="1">
            <a:prstTxWarp prst="textNoShape">
              <a:avLst/>
            </a:prstTxWarp>
            <a:noAutofit/>
          </a:bodyPr>
          <a:lstStyle/>
          <a:p>
            <a:pPr marL="66866" indent="0">
              <a:lnSpc>
                <a:spcPct val="115000"/>
              </a:lnSpc>
              <a:buNone/>
            </a:pPr>
            <a:r>
              <a:rPr lang="en-US" sz="195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 </a:t>
            </a:r>
            <a:r>
              <a:rPr lang="en-US" sz="1950" b="1" u="sng" dirty="0">
                <a:solidFill>
                  <a:srgbClr val="FF0000"/>
                </a:solidFill>
                <a:latin typeface="Cambria" panose="02040503050406030204" pitchFamily="18" charset="0"/>
                <a:ea typeface="Calibri" panose="020F0502020204030204" pitchFamily="34" charset="0"/>
                <a:cs typeface="Times New Roman" panose="02020603050405020304" pitchFamily="18" charset="0"/>
              </a:rPr>
              <a:t>Course Outcomes: </a:t>
            </a:r>
            <a:r>
              <a:rPr lang="en-US" sz="1950" b="1" u="sng" dirty="0">
                <a:solidFill>
                  <a:srgbClr val="00B050"/>
                </a:solidFill>
                <a:latin typeface="Cambria" panose="02040503050406030204" pitchFamily="18" charset="0"/>
                <a:ea typeface="Calibri" panose="020F0502020204030204" pitchFamily="34" charset="0"/>
                <a:cs typeface="Times New Roman" panose="02020603050405020304" pitchFamily="18" charset="0"/>
              </a:rPr>
              <a:t>Example</a:t>
            </a:r>
            <a:endParaRPr lang="en-IN" sz="195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66866" indent="0">
              <a:lnSpc>
                <a:spcPct val="115000"/>
              </a:lnSpc>
              <a:buNone/>
            </a:pPr>
            <a:r>
              <a:rPr lang="en-US" sz="195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 </a:t>
            </a:r>
            <a:r>
              <a:rPr lang="en-US" sz="1950" dirty="0">
                <a:latin typeface="Cambria" panose="02040503050406030204" pitchFamily="18" charset="0"/>
                <a:ea typeface="Calibri" panose="020F0502020204030204" pitchFamily="34" charset="0"/>
                <a:cs typeface="Times New Roman" panose="02020603050405020304" pitchFamily="18" charset="0"/>
              </a:rPr>
              <a:t>At the end of the course, student is able to:</a:t>
            </a:r>
            <a:endParaRPr lang="en-IN" sz="195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950" b="1" u="sng" dirty="0">
                <a:latin typeface="Cambria" panose="02040503050406030204" pitchFamily="18" charset="0"/>
                <a:ea typeface="Calibri" panose="020F0502020204030204" pitchFamily="34" charset="0"/>
                <a:cs typeface="Times New Roman" panose="02020603050405020304" pitchFamily="18" charset="0"/>
              </a:rPr>
              <a:t>Apply </a:t>
            </a:r>
            <a:r>
              <a:rPr lang="en-US" sz="1950" u="sng" dirty="0">
                <a:latin typeface="Cambria" panose="02040503050406030204" pitchFamily="18" charset="0"/>
                <a:ea typeface="Calibri" panose="020F0502020204030204" pitchFamily="34" charset="0"/>
                <a:cs typeface="Times New Roman" panose="02020603050405020304" pitchFamily="18" charset="0"/>
              </a:rPr>
              <a:t>laws of physics </a:t>
            </a:r>
            <a:r>
              <a:rPr lang="en-US" sz="1950" dirty="0">
                <a:latin typeface="Cambria" panose="02040503050406030204" pitchFamily="18" charset="0"/>
                <a:ea typeface="Calibri" panose="020F0502020204030204" pitchFamily="34" charset="0"/>
                <a:cs typeface="Times New Roman" panose="02020603050405020304" pitchFamily="18" charset="0"/>
              </a:rPr>
              <a:t>(</a:t>
            </a:r>
            <a:r>
              <a:rPr lang="en-US" sz="1950" dirty="0" err="1">
                <a:latin typeface="Cambria" panose="02040503050406030204" pitchFamily="18" charset="0"/>
                <a:ea typeface="Calibri" panose="020F0502020204030204" pitchFamily="34" charset="0"/>
                <a:cs typeface="Times New Roman" panose="02020603050405020304" pitchFamily="18" charset="0"/>
              </a:rPr>
              <a:t>eg</a:t>
            </a:r>
            <a:r>
              <a:rPr lang="en-US" sz="1950" dirty="0">
                <a:latin typeface="Cambria" panose="02040503050406030204" pitchFamily="18" charset="0"/>
                <a:ea typeface="Calibri" panose="020F0502020204030204" pitchFamily="34" charset="0"/>
                <a:cs typeface="Times New Roman" panose="02020603050405020304" pitchFamily="18" charset="0"/>
              </a:rPr>
              <a:t>..Hook’s law, etc.,) to compute different </a:t>
            </a:r>
            <a:r>
              <a:rPr lang="en-US" sz="1950" u="sng" dirty="0">
                <a:latin typeface="Cambria" panose="02040503050406030204" pitchFamily="18" charset="0"/>
                <a:ea typeface="Calibri" panose="020F0502020204030204" pitchFamily="34" charset="0"/>
                <a:cs typeface="Times New Roman" panose="02020603050405020304" pitchFamily="18" charset="0"/>
              </a:rPr>
              <a:t>types of response (stress and deformation) </a:t>
            </a:r>
            <a:r>
              <a:rPr lang="en-US" sz="1950" dirty="0">
                <a:latin typeface="Cambria" panose="02040503050406030204" pitchFamily="18" charset="0"/>
                <a:ea typeface="Calibri" panose="020F0502020204030204" pitchFamily="34" charset="0"/>
                <a:cs typeface="Times New Roman" panose="02020603050405020304" pitchFamily="18" charset="0"/>
              </a:rPr>
              <a:t>in the given materials. (PO 1)</a:t>
            </a:r>
            <a:endParaRPr lang="en-IN" sz="195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950" b="1" dirty="0" err="1">
                <a:latin typeface="Cambria" panose="02040503050406030204" pitchFamily="18" charset="0"/>
                <a:ea typeface="Calibri" panose="020F0502020204030204" pitchFamily="34" charset="0"/>
                <a:cs typeface="Times New Roman" panose="02020603050405020304" pitchFamily="18" charset="0"/>
              </a:rPr>
              <a:t>Analyse</a:t>
            </a:r>
            <a:r>
              <a:rPr lang="en-US" sz="1950" b="1" dirty="0">
                <a:latin typeface="Cambria" panose="02040503050406030204" pitchFamily="18" charset="0"/>
                <a:ea typeface="Calibri" panose="020F0502020204030204" pitchFamily="34" charset="0"/>
                <a:cs typeface="Times New Roman" panose="02020603050405020304" pitchFamily="18" charset="0"/>
              </a:rPr>
              <a:t> </a:t>
            </a:r>
            <a:r>
              <a:rPr lang="en-US" sz="1950" dirty="0">
                <a:latin typeface="Cambria" panose="02040503050406030204" pitchFamily="18" charset="0"/>
                <a:ea typeface="Calibri" panose="020F0502020204030204" pitchFamily="34" charset="0"/>
                <a:cs typeface="Times New Roman" panose="02020603050405020304" pitchFamily="18" charset="0"/>
              </a:rPr>
              <a:t>structural elements for different force systems to compute design parameters (BM and SF) (PO2)</a:t>
            </a:r>
            <a:endParaRPr lang="en-IN" sz="195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950" b="1" dirty="0">
                <a:latin typeface="Cambria" panose="02040503050406030204" pitchFamily="18" charset="0"/>
                <a:ea typeface="Calibri" panose="020F0502020204030204" pitchFamily="34" charset="0"/>
                <a:cs typeface="Times New Roman" panose="02020603050405020304" pitchFamily="18" charset="0"/>
              </a:rPr>
              <a:t>Conduct </a:t>
            </a:r>
            <a:r>
              <a:rPr lang="en-US" sz="1950" dirty="0">
                <a:latin typeface="Cambria" panose="02040503050406030204" pitchFamily="18" charset="0"/>
                <a:ea typeface="Calibri" panose="020F0502020204030204" pitchFamily="34" charset="0"/>
                <a:cs typeface="Times New Roman" panose="02020603050405020304" pitchFamily="18" charset="0"/>
              </a:rPr>
              <a:t>experiments to validate physical behaviour of materials/components.(PO4)</a:t>
            </a:r>
            <a:endParaRPr lang="en-IN" sz="195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buFont typeface="+mj-lt"/>
              <a:buAutoNum type="arabicPeriod"/>
            </a:pPr>
            <a:r>
              <a:rPr lang="en-US" sz="1950" b="1" dirty="0">
                <a:latin typeface="Cambria" panose="02040503050406030204" pitchFamily="18" charset="0"/>
                <a:ea typeface="Calibri" panose="020F0502020204030204" pitchFamily="34" charset="0"/>
                <a:cs typeface="Times New Roman" panose="02020603050405020304" pitchFamily="18" charset="0"/>
              </a:rPr>
              <a:t>Prepare </a:t>
            </a:r>
            <a:r>
              <a:rPr lang="en-US" sz="1950" dirty="0">
                <a:latin typeface="Cambria" panose="02040503050406030204" pitchFamily="18" charset="0"/>
                <a:ea typeface="Calibri" panose="020F0502020204030204" pitchFamily="34" charset="0"/>
                <a:cs typeface="Times New Roman" panose="02020603050405020304" pitchFamily="18" charset="0"/>
              </a:rPr>
              <a:t>laboratory reports on interpretation of experimental results (P10)</a:t>
            </a:r>
            <a:endParaRPr lang="en-IN" sz="1950" dirty="0">
              <a:latin typeface="Calibri" panose="020F0502020204030204" pitchFamily="34" charset="0"/>
              <a:ea typeface="Calibri" panose="020F0502020204030204" pitchFamily="34" charset="0"/>
              <a:cs typeface="Times New Roman" panose="02020603050405020304" pitchFamily="18" charset="0"/>
            </a:endParaRPr>
          </a:p>
          <a:p>
            <a:pPr marL="66866" indent="0">
              <a:lnSpc>
                <a:spcPct val="115000"/>
              </a:lnSpc>
              <a:buNone/>
            </a:pPr>
            <a:r>
              <a:rPr lang="en-US" sz="894"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IN" sz="894"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6686550" y="1710735"/>
            <a:ext cx="1423988" cy="31745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defTabSz="371475"/>
            <a:r>
              <a:rPr lang="en-US" sz="1463" dirty="0">
                <a:solidFill>
                  <a:srgbClr val="C00000"/>
                </a:solidFill>
                <a:latin typeface="Century Gothic" panose="020B0502020202020204"/>
              </a:rPr>
              <a:t>Action Verb</a:t>
            </a:r>
          </a:p>
        </p:txBody>
      </p:sp>
      <p:cxnSp>
        <p:nvCxnSpPr>
          <p:cNvPr id="7" name="Straight Arrow Connector 6"/>
          <p:cNvCxnSpPr/>
          <p:nvPr/>
        </p:nvCxnSpPr>
        <p:spPr>
          <a:xfrm flipH="1">
            <a:off x="2847975" y="1983647"/>
            <a:ext cx="3900488" cy="44286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6748462" y="3249205"/>
            <a:ext cx="1176338" cy="1238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053844" y="3117647"/>
            <a:ext cx="1795463" cy="54258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371475"/>
            <a:r>
              <a:rPr lang="en-US" sz="1463" dirty="0">
                <a:solidFill>
                  <a:srgbClr val="C00000"/>
                </a:solidFill>
                <a:latin typeface="Century Gothic" panose="020B0502020202020204"/>
              </a:rPr>
              <a:t>Learning Statement</a:t>
            </a:r>
          </a:p>
        </p:txBody>
      </p:sp>
    </p:spTree>
    <p:extLst>
      <p:ext uri="{BB962C8B-B14F-4D97-AF65-F5344CB8AC3E}">
        <p14:creationId xmlns:p14="http://schemas.microsoft.com/office/powerpoint/2010/main" xmlns="" val="2264347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326572"/>
            <a:ext cx="8356600" cy="609600"/>
          </a:xfrm>
        </p:spPr>
        <p:txBody>
          <a:bodyPr anchor="ctr">
            <a:noAutofit/>
          </a:bodyPr>
          <a:lstStyle/>
          <a:p>
            <a:pPr algn="just"/>
            <a:r>
              <a:rPr lang="en-US" sz="3000" b="1" dirty="0">
                <a:solidFill>
                  <a:srgbClr val="FF0000"/>
                </a:solidFill>
                <a:effectLst/>
                <a:latin typeface="Bookman Old Style" panose="02050604050505020204" pitchFamily="18" charset="0"/>
                <a:cs typeface="Times New Roman" panose="02020603050405020304" pitchFamily="18" charset="0"/>
              </a:rPr>
              <a:t>CO-PO Relationship</a:t>
            </a:r>
            <a:endParaRPr lang="en-US" sz="3000" b="1" dirty="0">
              <a:solidFill>
                <a:srgbClr val="00B0F0"/>
              </a:solidFill>
              <a:effectLst/>
              <a:latin typeface="Bookman Old Style" panose="020506040505050202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BE05DC8F-1706-FB8C-6044-CEAAD6D665AA}"/>
              </a:ext>
            </a:extLst>
          </p:cNvPr>
          <p:cNvSpPr txBox="1"/>
          <p:nvPr/>
        </p:nvSpPr>
        <p:spPr>
          <a:xfrm>
            <a:off x="1143004" y="1415144"/>
            <a:ext cx="8077196" cy="4185761"/>
          </a:xfrm>
          <a:prstGeom prst="rect">
            <a:avLst/>
          </a:prstGeom>
          <a:noFill/>
        </p:spPr>
        <p:txBody>
          <a:bodyPr wrap="square">
            <a:spAutoFit/>
          </a:bodyPr>
          <a:lstStyle/>
          <a:p>
            <a:pPr marL="484632" indent="-457200" algn="just">
              <a:spcAft>
                <a:spcPts val="600"/>
              </a:spcAft>
              <a:buClr>
                <a:srgbClr val="0000FF"/>
              </a:buClr>
              <a:buFont typeface="Symbol" panose="05050102010706020507" pitchFamily="18" charset="2"/>
              <a:buChar char="·"/>
            </a:pPr>
            <a:r>
              <a:rPr lang="en-US" sz="3200" dirty="0">
                <a:solidFill>
                  <a:srgbClr val="0000FF"/>
                </a:solidFill>
                <a:latin typeface="Times New Roman" panose="02020603050405020304" pitchFamily="18" charset="0"/>
                <a:cs typeface="Times New Roman" panose="02020603050405020304" pitchFamily="18" charset="0"/>
              </a:rPr>
              <a:t>Each CO can be identified to address a subset of POs</a:t>
            </a:r>
          </a:p>
          <a:p>
            <a:pPr marL="484632" indent="-457200" algn="just">
              <a:spcAft>
                <a:spcPts val="600"/>
              </a:spcAft>
              <a:buClr>
                <a:srgbClr val="0000FF"/>
              </a:buClr>
              <a:buFont typeface="Symbol" panose="05050102010706020507" pitchFamily="18" charset="2"/>
              <a:buChar char="·"/>
            </a:pPr>
            <a:r>
              <a:rPr lang="en-US" sz="3200" dirty="0">
                <a:solidFill>
                  <a:srgbClr val="FF0000"/>
                </a:solidFill>
                <a:latin typeface="Times New Roman" panose="02020603050405020304" pitchFamily="18" charset="0"/>
                <a:cs typeface="Times New Roman" panose="02020603050405020304" pitchFamily="18" charset="0"/>
              </a:rPr>
              <a:t>Based on the intended measurement of COs and the evidence of learning to be  obtained, it is possible to identify the strength of mapping (1, 2 or 3) to POs</a:t>
            </a:r>
          </a:p>
          <a:p>
            <a:pPr marL="484632" indent="-457200" algn="just">
              <a:spcAft>
                <a:spcPts val="600"/>
              </a:spcAft>
              <a:buClr>
                <a:srgbClr val="0000FF"/>
              </a:buClr>
              <a:buFont typeface="Symbol" panose="05050102010706020507" pitchFamily="18" charset="2"/>
              <a:buChar char="·"/>
            </a:pPr>
            <a:r>
              <a:rPr lang="en-US" sz="3200" dirty="0">
                <a:solidFill>
                  <a:srgbClr val="800000"/>
                </a:solidFill>
                <a:latin typeface="Times New Roman" panose="02020603050405020304" pitchFamily="18" charset="0"/>
                <a:cs typeface="Times New Roman" panose="02020603050405020304" pitchFamily="18" charset="0"/>
              </a:rPr>
              <a:t>Based on these strengths of selected POs a CO–PO matrix can be established</a:t>
            </a:r>
            <a:endParaRPr lang="en-IN" sz="3200" dirty="0"/>
          </a:p>
        </p:txBody>
      </p:sp>
    </p:spTree>
    <p:extLst>
      <p:ext uri="{BB962C8B-B14F-4D97-AF65-F5344CB8AC3E}">
        <p14:creationId xmlns:p14="http://schemas.microsoft.com/office/powerpoint/2010/main" xmlns="" val="40713751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Constructive Alignment</a:t>
            </a:r>
            <a:endParaRPr lang="en-IN" dirty="0"/>
          </a:p>
        </p:txBody>
      </p:sp>
      <p:sp>
        <p:nvSpPr>
          <p:cNvPr id="3" name="Content Placeholder 2"/>
          <p:cNvSpPr>
            <a:spLocks noGrp="1"/>
          </p:cNvSpPr>
          <p:nvPr>
            <p:ph idx="1"/>
          </p:nvPr>
        </p:nvSpPr>
        <p:spPr>
          <a:xfrm>
            <a:off x="560439" y="1533831"/>
            <a:ext cx="8937523" cy="4601497"/>
          </a:xfrm>
        </p:spPr>
        <p:txBody>
          <a:bodyPr/>
          <a:lstStyle/>
          <a:p>
            <a:r>
              <a:rPr lang="en-US" sz="2000" b="1" dirty="0"/>
              <a:t>How do we arrive at mapping based on constructive alignment ?</a:t>
            </a:r>
          </a:p>
          <a:p>
            <a:r>
              <a:rPr lang="en-US" sz="2000" b="1" dirty="0"/>
              <a:t>Correlation depends on relevance.</a:t>
            </a:r>
          </a:p>
          <a:p>
            <a:r>
              <a:rPr lang="en-US" sz="2000" b="1" dirty="0"/>
              <a:t>Strength of correlation depends on constructive alignment of the assessment.</a:t>
            </a:r>
            <a:endParaRPr lang="en-IN" sz="2000" b="1" dirty="0"/>
          </a:p>
          <a:p>
            <a:endParaRPr lang="en-US" sz="2000" b="1" dirty="0"/>
          </a:p>
          <a:p>
            <a:r>
              <a:rPr lang="en-US" sz="2000" b="1" dirty="0"/>
              <a:t>We will see an Example</a:t>
            </a:r>
            <a:r>
              <a:rPr lang="en-US" dirty="0"/>
              <a:t>…</a:t>
            </a:r>
            <a:endParaRPr lang="en-IN" dirty="0"/>
          </a:p>
        </p:txBody>
      </p:sp>
    </p:spTree>
    <p:extLst>
      <p:ext uri="{BB962C8B-B14F-4D97-AF65-F5344CB8AC3E}">
        <p14:creationId xmlns:p14="http://schemas.microsoft.com/office/powerpoint/2010/main" xmlns="" val="41309730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82296" indent="0" algn="ctr">
              <a:buNone/>
            </a:pPr>
            <a:r>
              <a:rPr lang="en-IN" sz="4000" dirty="0">
                <a:solidFill>
                  <a:srgbClr val="FF0000"/>
                </a:solidFill>
                <a:latin typeface="Times New Roman" panose="02020603050405020304" pitchFamily="18" charset="0"/>
                <a:cs typeface="Times New Roman" panose="02020603050405020304" pitchFamily="18" charset="0"/>
              </a:rPr>
              <a:t>Alignment of  Assessment to COs and hence to POs…Example</a:t>
            </a:r>
            <a:r>
              <a:rPr lang="en-IN" sz="6000" dirty="0">
                <a:solidFill>
                  <a:srgbClr val="FF0000"/>
                </a:solidFill>
                <a:latin typeface="Times New Roman" panose="02020603050405020304" pitchFamily="18" charset="0"/>
                <a:cs typeface="Times New Roman" panose="02020603050405020304" pitchFamily="18" charset="0"/>
              </a:rPr>
              <a:t>.</a:t>
            </a:r>
            <a:r>
              <a:rPr lang="en-IN" sz="4800" dirty="0">
                <a:latin typeface="Times New Roman" panose="02020603050405020304" pitchFamily="18" charset="0"/>
                <a:cs typeface="Times New Roman" panose="02020603050405020304" pitchFamily="18" charset="0"/>
              </a:rPr>
              <a:t/>
            </a:r>
            <a:br>
              <a:rPr lang="en-IN" sz="4800" dirty="0">
                <a:latin typeface="Times New Roman" panose="02020603050405020304" pitchFamily="18" charset="0"/>
                <a:cs typeface="Times New Roman" panose="02020603050405020304" pitchFamily="18" charset="0"/>
              </a:rPr>
            </a:br>
            <a:endParaRPr lang="en-IN" sz="4800" dirty="0"/>
          </a:p>
        </p:txBody>
      </p:sp>
    </p:spTree>
    <p:extLst>
      <p:ext uri="{BB962C8B-B14F-4D97-AF65-F5344CB8AC3E}">
        <p14:creationId xmlns:p14="http://schemas.microsoft.com/office/powerpoint/2010/main" xmlns="" val="28359209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304800"/>
            <a:ext cx="8305800" cy="43088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200" b="1" dirty="0">
                <a:solidFill>
                  <a:srgbClr val="0000FF"/>
                </a:solidFill>
                <a:latin typeface="Cambria" panose="02040503050406030204" pitchFamily="18" charset="0"/>
              </a:rPr>
              <a:t>Course:- </a:t>
            </a:r>
            <a:r>
              <a:rPr lang="en-IN" sz="2200" b="1" dirty="0">
                <a:solidFill>
                  <a:srgbClr val="0000FF"/>
                </a:solidFill>
                <a:latin typeface="Cambria" panose="02040503050406030204" pitchFamily="18" charset="0"/>
              </a:rPr>
              <a:t>Concrete Technology</a:t>
            </a:r>
            <a:r>
              <a:rPr lang="en-US" sz="2200" b="1" dirty="0">
                <a:solidFill>
                  <a:srgbClr val="0000FF"/>
                </a:solidFill>
                <a:latin typeface="Cambria" panose="02040503050406030204" pitchFamily="18" charset="0"/>
              </a:rPr>
              <a:t> Example-1</a:t>
            </a:r>
            <a:endParaRPr lang="en-US" sz="2200" dirty="0">
              <a:solidFill>
                <a:srgbClr val="0000FF"/>
              </a:solidFill>
              <a:latin typeface="Cambria" panose="02040503050406030204" pitchFamily="18" charset="0"/>
            </a:endParaRPr>
          </a:p>
        </p:txBody>
      </p:sp>
      <p:sp>
        <p:nvSpPr>
          <p:cNvPr id="5" name="Rectangle 4"/>
          <p:cNvSpPr/>
          <p:nvPr/>
        </p:nvSpPr>
        <p:spPr>
          <a:xfrm>
            <a:off x="1295400" y="1016913"/>
            <a:ext cx="8229600" cy="923330"/>
          </a:xfrm>
          <a:prstGeom prst="rect">
            <a:avLst/>
          </a:prstGeom>
        </p:spPr>
        <p:txBody>
          <a:bodyPr wrap="square">
            <a:spAutoFit/>
          </a:bodyPr>
          <a:lstStyle/>
          <a:p>
            <a:r>
              <a:rPr lang="en-IN" sz="3200" b="1" dirty="0">
                <a:solidFill>
                  <a:srgbClr val="FF0000"/>
                </a:solidFill>
                <a:latin typeface="Cambria" panose="02040503050406030204" pitchFamily="18" charset="0"/>
              </a:rPr>
              <a:t>Topic: Mix Proportioning </a:t>
            </a:r>
            <a:r>
              <a:rPr lang="en-IN" sz="2200" b="1" dirty="0">
                <a:solidFill>
                  <a:srgbClr val="FF0000"/>
                </a:solidFill>
                <a:latin typeface="Cambria" panose="02040503050406030204" pitchFamily="18" charset="0"/>
              </a:rPr>
              <a:t>					</a:t>
            </a:r>
            <a:endParaRPr lang="en-US" sz="2200" dirty="0">
              <a:solidFill>
                <a:srgbClr val="FF0000"/>
              </a:solidFill>
              <a:latin typeface="Cambria" panose="02040503050406030204" pitchFamily="18" charset="0"/>
            </a:endParaRPr>
          </a:p>
        </p:txBody>
      </p:sp>
      <p:sp>
        <p:nvSpPr>
          <p:cNvPr id="6" name="Rectangle 5"/>
          <p:cNvSpPr/>
          <p:nvPr/>
        </p:nvSpPr>
        <p:spPr>
          <a:xfrm>
            <a:off x="1295400" y="1752600"/>
            <a:ext cx="8534400" cy="4524315"/>
          </a:xfrm>
          <a:prstGeom prst="rect">
            <a:avLst/>
          </a:prstGeom>
        </p:spPr>
        <p:txBody>
          <a:bodyPr wrap="square">
            <a:spAutoFit/>
          </a:bodyPr>
          <a:lstStyle/>
          <a:p>
            <a:pPr algn="just"/>
            <a:r>
              <a:rPr lang="en-IN" sz="3600" dirty="0">
                <a:latin typeface="Times New Roman" panose="02020603050405020304" pitchFamily="18" charset="0"/>
                <a:cs typeface="Times New Roman" panose="02020603050405020304" pitchFamily="18" charset="0"/>
              </a:rPr>
              <a:t>Mix proportioning is a process of arriving at suitable proportions of concrete ingredients based on their characteristics to achieve desired strength and durability characteristics of concrete. Here, students will have the freedom of selecting different types of cements, aggregates, admixtures to arrive at a given grade of concrete say M40. </a:t>
            </a:r>
          </a:p>
        </p:txBody>
      </p:sp>
    </p:spTree>
    <p:extLst>
      <p:ext uri="{BB962C8B-B14F-4D97-AF65-F5344CB8AC3E}">
        <p14:creationId xmlns:p14="http://schemas.microsoft.com/office/powerpoint/2010/main" xmlns="" val="28151846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242" y="274638"/>
            <a:ext cx="8122920" cy="182562"/>
          </a:xfrm>
        </p:spPr>
        <p:txBody>
          <a:bodyPr>
            <a:normAutofit fontScale="90000"/>
          </a:bodyPr>
          <a:lstStyle/>
          <a:p>
            <a:r>
              <a:rPr lang="en-IN" dirty="0"/>
              <a:t>Contd.,</a:t>
            </a:r>
          </a:p>
        </p:txBody>
      </p:sp>
      <p:sp>
        <p:nvSpPr>
          <p:cNvPr id="3" name="Content Placeholder 2"/>
          <p:cNvSpPr>
            <a:spLocks noGrp="1"/>
          </p:cNvSpPr>
          <p:nvPr>
            <p:ph idx="1"/>
          </p:nvPr>
        </p:nvSpPr>
        <p:spPr>
          <a:xfrm>
            <a:off x="1219200" y="1143000"/>
            <a:ext cx="8535162" cy="5410200"/>
          </a:xfrm>
        </p:spPr>
        <p:txBody>
          <a:bodyPr>
            <a:normAutofit/>
          </a:bodyPr>
          <a:lstStyle/>
          <a:p>
            <a:pPr algn="just"/>
            <a:r>
              <a:rPr lang="en-IN" sz="4000" dirty="0">
                <a:latin typeface="Times New Roman" panose="02020603050405020304" pitchFamily="18" charset="0"/>
                <a:cs typeface="Times New Roman" panose="02020603050405020304" pitchFamily="18" charset="0"/>
              </a:rPr>
              <a:t>To introduce complexity, students can be asked to provide solutions for the same M40 grade concrete but to be used in different field conditions such as </a:t>
            </a:r>
            <a:r>
              <a:rPr lang="en-IN" sz="4000" dirty="0">
                <a:solidFill>
                  <a:srgbClr val="C00000"/>
                </a:solidFill>
                <a:latin typeface="Times New Roman" panose="02020603050405020304" pitchFamily="18" charset="0"/>
                <a:cs typeface="Times New Roman" panose="02020603050405020304" pitchFamily="18" charset="0"/>
              </a:rPr>
              <a:t>Hot weather concreting</a:t>
            </a:r>
            <a:r>
              <a:rPr lang="en-IN" sz="4000" dirty="0">
                <a:latin typeface="Times New Roman" panose="02020603050405020304" pitchFamily="18" charset="0"/>
                <a:cs typeface="Times New Roman" panose="02020603050405020304" pitchFamily="18" charset="0"/>
              </a:rPr>
              <a:t>, </a:t>
            </a:r>
            <a:r>
              <a:rPr lang="en-IN" sz="4000" dirty="0">
                <a:solidFill>
                  <a:srgbClr val="6600CC"/>
                </a:solidFill>
                <a:latin typeface="Times New Roman" panose="02020603050405020304" pitchFamily="18" charset="0"/>
                <a:cs typeface="Times New Roman" panose="02020603050405020304" pitchFamily="18" charset="0"/>
              </a:rPr>
              <a:t>Underwater concreting</a:t>
            </a:r>
            <a:r>
              <a:rPr lang="en-IN" sz="4000" dirty="0">
                <a:latin typeface="Times New Roman" panose="02020603050405020304" pitchFamily="18" charset="0"/>
                <a:cs typeface="Times New Roman" panose="02020603050405020304" pitchFamily="18" charset="0"/>
              </a:rPr>
              <a:t>, </a:t>
            </a:r>
            <a:r>
              <a:rPr lang="en-IN" sz="4000" dirty="0">
                <a:solidFill>
                  <a:srgbClr val="993300"/>
                </a:solidFill>
                <a:latin typeface="Times New Roman" panose="02020603050405020304" pitchFamily="18" charset="0"/>
                <a:cs typeface="Times New Roman" panose="02020603050405020304" pitchFamily="18" charset="0"/>
              </a:rPr>
              <a:t>Mass concreting</a:t>
            </a:r>
            <a:r>
              <a:rPr lang="en-IN" sz="4000" dirty="0">
                <a:latin typeface="Times New Roman" panose="02020603050405020304" pitchFamily="18" charset="0"/>
                <a:cs typeface="Times New Roman" panose="02020603050405020304" pitchFamily="18" charset="0"/>
              </a:rPr>
              <a:t>, </a:t>
            </a:r>
            <a:r>
              <a:rPr lang="en-IN" sz="4000" dirty="0">
                <a:solidFill>
                  <a:srgbClr val="A50021"/>
                </a:solidFill>
                <a:latin typeface="Times New Roman" panose="02020603050405020304" pitchFamily="18" charset="0"/>
                <a:cs typeface="Times New Roman" panose="02020603050405020304" pitchFamily="18" charset="0"/>
              </a:rPr>
              <a:t>High early strength</a:t>
            </a:r>
            <a:r>
              <a:rPr lang="en-IN" sz="4000" dirty="0">
                <a:latin typeface="Times New Roman" panose="02020603050405020304" pitchFamily="18" charset="0"/>
                <a:cs typeface="Times New Roman" panose="02020603050405020304" pitchFamily="18" charset="0"/>
              </a:rPr>
              <a:t> requirement in say 3 days.</a:t>
            </a:r>
          </a:p>
          <a:p>
            <a:pPr algn="just"/>
            <a:endParaRPr lang="en-IN" sz="4000" dirty="0"/>
          </a:p>
        </p:txBody>
      </p:sp>
    </p:spTree>
    <p:extLst>
      <p:ext uri="{BB962C8B-B14F-4D97-AF65-F5344CB8AC3E}">
        <p14:creationId xmlns:p14="http://schemas.microsoft.com/office/powerpoint/2010/main" xmlns="" val="6081210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5" y="274638"/>
            <a:ext cx="8535162" cy="1858962"/>
          </a:xfrm>
        </p:spPr>
        <p:txBody>
          <a:bodyPr>
            <a:normAutofit/>
          </a:bodyPr>
          <a:lstStyle/>
          <a:p>
            <a:pPr marL="914400" indent="-914400" algn="just"/>
            <a:r>
              <a:rPr lang="en-IN" sz="2200" dirty="0">
                <a:effectLst/>
                <a:latin typeface="Times New Roman" panose="02020603050405020304" pitchFamily="18" charset="0"/>
                <a:cs typeface="Times New Roman" panose="02020603050405020304" pitchFamily="18" charset="0"/>
              </a:rPr>
              <a:t>PO1:</a:t>
            </a:r>
            <a:r>
              <a:rPr lang="en-IN" dirty="0"/>
              <a:t>	</a:t>
            </a:r>
            <a:r>
              <a:rPr lang="en-US" sz="2200" b="1" dirty="0">
                <a:solidFill>
                  <a:srgbClr val="0000FF"/>
                </a:solidFill>
                <a:latin typeface="Times New Roman" panose="02020603050405020304" pitchFamily="18" charset="0"/>
                <a:cs typeface="Times New Roman" panose="02020603050405020304" pitchFamily="18" charset="0"/>
              </a:rPr>
              <a:t>Engineering Knowledge</a:t>
            </a:r>
            <a:r>
              <a:rPr lang="en-US" sz="2200" dirty="0">
                <a:solidFill>
                  <a:srgbClr val="0000FF"/>
                </a:solidFill>
                <a:latin typeface="Times New Roman" panose="02020603050405020304" pitchFamily="18" charset="0"/>
                <a:cs typeface="Times New Roman" panose="02020603050405020304" pitchFamily="18" charset="0"/>
              </a:rPr>
              <a:t>: </a:t>
            </a:r>
            <a:r>
              <a:rPr lang="en-US" sz="2200" b="1" i="1" dirty="0">
                <a:solidFill>
                  <a:schemeClr val="tx1"/>
                </a:solidFill>
                <a:effectLst/>
                <a:latin typeface="Times New Roman" panose="02020603050405020304" pitchFamily="18" charset="0"/>
                <a:cs typeface="Times New Roman" panose="02020603050405020304" pitchFamily="18" charset="0"/>
              </a:rPr>
              <a:t>Apply</a:t>
            </a:r>
            <a:r>
              <a:rPr lang="en-US" sz="2200" b="1" i="1" dirty="0">
                <a:solidFill>
                  <a:srgbClr val="FF0000"/>
                </a:solidFill>
                <a:effectLst/>
                <a:latin typeface="Times New Roman" panose="02020603050405020304" pitchFamily="18" charset="0"/>
                <a:cs typeface="Times New Roman" panose="02020603050405020304" pitchFamily="18" charset="0"/>
              </a:rPr>
              <a:t> the knowledge of mathematics, science, engineering fundamentals, and an engineering specialization to the solution of complex engineering problems</a:t>
            </a:r>
            <a:br>
              <a:rPr lang="en-US" sz="2200" b="1" i="1" dirty="0">
                <a:solidFill>
                  <a:srgbClr val="FF0000"/>
                </a:solidFill>
                <a:effectLst/>
                <a:latin typeface="Times New Roman" panose="02020603050405020304" pitchFamily="18" charset="0"/>
                <a:cs typeface="Times New Roman" panose="02020603050405020304" pitchFamily="18" charset="0"/>
              </a:rPr>
            </a:br>
            <a:endParaRPr lang="en-IN" sz="2200" b="1" i="1" dirty="0">
              <a:solidFill>
                <a:srgbClr val="FF0000"/>
              </a:solidFill>
              <a:effectLst/>
            </a:endParaRPr>
          </a:p>
        </p:txBody>
      </p:sp>
      <p:graphicFrame>
        <p:nvGraphicFramePr>
          <p:cNvPr id="5" name="Content Placeholder 4"/>
          <p:cNvGraphicFramePr>
            <a:graphicFrameLocks noGrp="1"/>
          </p:cNvGraphicFramePr>
          <p:nvPr>
            <p:ph idx="1"/>
          </p:nvPr>
        </p:nvGraphicFramePr>
        <p:xfrm>
          <a:off x="1066800" y="2057400"/>
          <a:ext cx="8458200" cy="4846320"/>
        </p:xfrm>
        <a:graphic>
          <a:graphicData uri="http://schemas.openxmlformats.org/drawingml/2006/table">
            <a:tbl>
              <a:tblPr firstRow="1" bandRow="1">
                <a:tableStyleId>{5C22544A-7EE6-4342-B048-85BDC9FD1C3A}</a:tableStyleId>
              </a:tblPr>
              <a:tblGrid>
                <a:gridCol w="5638800">
                  <a:extLst>
                    <a:ext uri="{9D8B030D-6E8A-4147-A177-3AD203B41FA5}">
                      <a16:colId xmlns="" xmlns:a16="http://schemas.microsoft.com/office/drawing/2014/main" val="20000"/>
                    </a:ext>
                  </a:extLst>
                </a:gridCol>
                <a:gridCol w="2819400">
                  <a:extLst>
                    <a:ext uri="{9D8B030D-6E8A-4147-A177-3AD203B41FA5}">
                      <a16:colId xmlns="" xmlns:a16="http://schemas.microsoft.com/office/drawing/2014/main" val="20001"/>
                    </a:ext>
                  </a:extLst>
                </a:gridCol>
              </a:tblGrid>
              <a:tr h="1645222">
                <a:tc gridSpan="2">
                  <a:txBody>
                    <a:bodyPr/>
                    <a:lstStyle/>
                    <a:p>
                      <a:pPr algn="just">
                        <a:lnSpc>
                          <a:spcPct val="150000"/>
                        </a:lnSpc>
                      </a:pPr>
                      <a:r>
                        <a:rPr lang="en-IN" sz="2000" dirty="0">
                          <a:solidFill>
                            <a:srgbClr val="A50021"/>
                          </a:solidFill>
                          <a:latin typeface="Times New Roman" panose="02020603050405020304" pitchFamily="18" charset="0"/>
                          <a:cs typeface="Times New Roman" panose="02020603050405020304" pitchFamily="18" charset="0"/>
                        </a:rPr>
                        <a:t>Example Situation 1:</a:t>
                      </a:r>
                      <a:endParaRPr lang="en-US" sz="2000" dirty="0">
                        <a:solidFill>
                          <a:srgbClr val="A50021"/>
                        </a:solidFill>
                        <a:latin typeface="Times New Roman" panose="02020603050405020304" pitchFamily="18" charset="0"/>
                        <a:cs typeface="Times New Roman" panose="02020603050405020304" pitchFamily="18" charset="0"/>
                      </a:endParaRPr>
                    </a:p>
                    <a:p>
                      <a:pPr algn="just">
                        <a:lnSpc>
                          <a:spcPct val="150000"/>
                        </a:lnSpc>
                      </a:pPr>
                      <a:r>
                        <a:rPr lang="en-IN" sz="2000" b="1" dirty="0">
                          <a:solidFill>
                            <a:srgbClr val="FF0000"/>
                          </a:solidFill>
                          <a:latin typeface="Times New Roman" panose="02020603050405020304" pitchFamily="18" charset="0"/>
                          <a:cs typeface="Times New Roman" panose="02020603050405020304" pitchFamily="18" charset="0"/>
                        </a:rPr>
                        <a:t>CO3</a:t>
                      </a:r>
                      <a:r>
                        <a:rPr lang="en-IN" sz="2000" b="1" dirty="0">
                          <a:solidFill>
                            <a:schemeClr val="tx1"/>
                          </a:solidFill>
                          <a:latin typeface="Times New Roman" panose="02020603050405020304" pitchFamily="18" charset="0"/>
                          <a:cs typeface="Times New Roman" panose="02020603050405020304" pitchFamily="18" charset="0"/>
                        </a:rPr>
                        <a:t>: 	</a:t>
                      </a:r>
                      <a:r>
                        <a:rPr lang="en-IN" sz="2400" b="1" dirty="0">
                          <a:solidFill>
                            <a:schemeClr val="tx1"/>
                          </a:solidFill>
                          <a:latin typeface="Times New Roman" panose="02020603050405020304" pitchFamily="18" charset="0"/>
                          <a:cs typeface="Times New Roman" panose="02020603050405020304" pitchFamily="18" charset="0"/>
                        </a:rPr>
                        <a:t>Able to understand mix proportioning techniques for           field applications.</a:t>
                      </a:r>
                      <a:endParaRPr lang="en-US" sz="2400" dirty="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hMerge="1">
                  <a:txBody>
                    <a:bodyPr/>
                    <a:lstStyle/>
                    <a:p>
                      <a:endParaRPr lang="en-IN" dirty="0"/>
                    </a:p>
                  </a:txBody>
                  <a:tcPr/>
                </a:tc>
                <a:extLst>
                  <a:ext uri="{0D108BD9-81ED-4DB2-BD59-A6C34878D82A}">
                    <a16:rowId xmlns="" xmlns:a16="http://schemas.microsoft.com/office/drawing/2014/main" val="10000"/>
                  </a:ext>
                </a:extLst>
              </a:tr>
              <a:tr h="1097978">
                <a:tc gridSpan="2">
                  <a:txBody>
                    <a:bodyPr/>
                    <a:lstStyle/>
                    <a:p>
                      <a:pPr algn="just">
                        <a:lnSpc>
                          <a:spcPct val="150000"/>
                        </a:lnSpc>
                      </a:pPr>
                      <a:r>
                        <a:rPr lang="en-IN" sz="2000" dirty="0">
                          <a:latin typeface="Times New Roman" panose="02020603050405020304" pitchFamily="18" charset="0"/>
                          <a:cs typeface="Times New Roman" panose="02020603050405020304" pitchFamily="18" charset="0"/>
                        </a:rPr>
                        <a:t>Assessment for CO3: (Question in Tests)</a:t>
                      </a:r>
                    </a:p>
                    <a:p>
                      <a:pPr algn="just">
                        <a:lnSpc>
                          <a:spcPct val="150000"/>
                        </a:lnSpc>
                      </a:pPr>
                      <a:r>
                        <a:rPr lang="en-IN" sz="2400" b="1" dirty="0">
                          <a:solidFill>
                            <a:srgbClr val="0000FF"/>
                          </a:solidFill>
                          <a:latin typeface="Times New Roman" panose="02020603050405020304" pitchFamily="18" charset="0"/>
                          <a:cs typeface="Times New Roman" panose="02020603050405020304" pitchFamily="18" charset="0"/>
                        </a:rPr>
                        <a:t>            Briefly explain the various methods of mix proportioning techniques</a:t>
                      </a:r>
                      <a:r>
                        <a:rPr lang="en-IN" sz="2000" b="1" dirty="0">
                          <a:solidFill>
                            <a:srgbClr val="0000FF"/>
                          </a:solidFill>
                          <a:latin typeface="Times New Roman" panose="02020603050405020304" pitchFamily="18" charset="0"/>
                          <a:cs typeface="Times New Roman" panose="02020603050405020304" pitchFamily="18" charset="0"/>
                        </a:rPr>
                        <a:t>.</a:t>
                      </a:r>
                    </a:p>
                  </a:txBody>
                  <a:tcPr/>
                </a:tc>
                <a:tc hMerge="1">
                  <a:txBody>
                    <a:bodyPr/>
                    <a:lstStyle/>
                    <a:p>
                      <a:endParaRPr lang="en-IN" dirty="0"/>
                    </a:p>
                  </a:txBody>
                  <a:tcPr/>
                </a:tc>
                <a:extLst>
                  <a:ext uri="{0D108BD9-81ED-4DB2-BD59-A6C34878D82A}">
                    <a16:rowId xmlns="" xmlns:a16="http://schemas.microsoft.com/office/drawing/2014/main" val="10001"/>
                  </a:ext>
                </a:extLst>
              </a:tr>
              <a:tr h="1131090">
                <a:tc>
                  <a:txBody>
                    <a:bodyPr/>
                    <a:lstStyle/>
                    <a:p>
                      <a:pPr marL="342900" indent="-342900">
                        <a:buFont typeface="Arial" pitchFamily="34" charset="0"/>
                        <a:buChar char="•"/>
                      </a:pPr>
                      <a:r>
                        <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rPr>
                        <a:t>Does</a:t>
                      </a:r>
                      <a:r>
                        <a:rPr kumimoji="0" lang="en-US" sz="2400" b="1" i="1" kern="1200" baseline="0" dirty="0">
                          <a:solidFill>
                            <a:srgbClr val="FF0000"/>
                          </a:solidFill>
                          <a:effectLst/>
                          <a:latin typeface="Times New Roman" panose="02020603050405020304" pitchFamily="18" charset="0"/>
                          <a:ea typeface="+mj-ea"/>
                          <a:cs typeface="Times New Roman" panose="02020603050405020304" pitchFamily="18" charset="0"/>
                        </a:rPr>
                        <a:t> this </a:t>
                      </a:r>
                      <a:r>
                        <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rPr>
                        <a:t>CO reflects</a:t>
                      </a:r>
                      <a:r>
                        <a:rPr kumimoji="0" lang="en-US" sz="2400" b="1" i="1" kern="1200" baseline="0" dirty="0">
                          <a:solidFill>
                            <a:srgbClr val="FF0000"/>
                          </a:solidFill>
                          <a:effectLst/>
                          <a:latin typeface="Times New Roman" panose="02020603050405020304" pitchFamily="18" charset="0"/>
                          <a:ea typeface="+mj-ea"/>
                          <a:cs typeface="Times New Roman" panose="02020603050405020304" pitchFamily="18" charset="0"/>
                        </a:rPr>
                        <a:t> the intended measurement from PO1?</a:t>
                      </a:r>
                      <a:endPar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endParaRPr>
                    </a:p>
                    <a:p>
                      <a:pPr marL="342900" indent="-342900">
                        <a:buFont typeface="Arial" pitchFamily="34" charset="0"/>
                        <a:buChar char="•"/>
                      </a:pPr>
                      <a:r>
                        <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rPr>
                        <a:t>Does the assessment</a:t>
                      </a:r>
                      <a:r>
                        <a:rPr kumimoji="0" lang="en-US" sz="2400" b="1" i="1" kern="1200" baseline="0" dirty="0">
                          <a:solidFill>
                            <a:srgbClr val="FF0000"/>
                          </a:solidFill>
                          <a:effectLst/>
                          <a:latin typeface="Times New Roman" panose="02020603050405020304" pitchFamily="18" charset="0"/>
                          <a:ea typeface="+mj-ea"/>
                          <a:cs typeface="Times New Roman" panose="02020603050405020304" pitchFamily="18" charset="0"/>
                        </a:rPr>
                        <a:t>  correlates well with the CO?</a:t>
                      </a:r>
                      <a:endPar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endParaRPr>
                    </a:p>
                  </a:txBody>
                  <a:tcPr/>
                </a:tc>
                <a:tc>
                  <a:txBody>
                    <a:bodyPr/>
                    <a:lstStyle/>
                    <a:p>
                      <a:r>
                        <a:rPr lang="en-IN" sz="2000" dirty="0">
                          <a:latin typeface="Times New Roman" panose="02020603050405020304" pitchFamily="18" charset="0"/>
                          <a:cs typeface="Times New Roman" panose="02020603050405020304" pitchFamily="18" charset="0"/>
                        </a:rPr>
                        <a:t>Mapping</a:t>
                      </a:r>
                      <a:r>
                        <a:rPr lang="en-IN" sz="2000" baseline="0" dirty="0">
                          <a:latin typeface="Times New Roman" panose="02020603050405020304" pitchFamily="18" charset="0"/>
                          <a:cs typeface="Times New Roman" panose="02020603050405020304" pitchFamily="18" charset="0"/>
                        </a:rPr>
                        <a:t>: </a:t>
                      </a:r>
                      <a:r>
                        <a:rPr lang="en-IN" sz="2000" dirty="0">
                          <a:solidFill>
                            <a:srgbClr val="FF0000"/>
                          </a:solidFill>
                          <a:latin typeface="Times New Roman" panose="02020603050405020304" pitchFamily="18" charset="0"/>
                          <a:cs typeface="Times New Roman" panose="02020603050405020304" pitchFamily="18" charset="0"/>
                        </a:rPr>
                        <a:t>CO3-</a:t>
                      </a:r>
                      <a:r>
                        <a:rPr lang="en-IN" sz="2000" baseline="0" dirty="0">
                          <a:solidFill>
                            <a:srgbClr val="FF0000"/>
                          </a:solidFill>
                          <a:latin typeface="Times New Roman" panose="02020603050405020304" pitchFamily="18" charset="0"/>
                          <a:cs typeface="Times New Roman" panose="02020603050405020304" pitchFamily="18" charset="0"/>
                        </a:rPr>
                        <a:t> PO1.</a:t>
                      </a:r>
                      <a:endParaRPr lang="en-IN" sz="2000"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xmlns="" val="22034780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685800"/>
            <a:ext cx="8382762" cy="5562600"/>
          </a:xfrm>
        </p:spPr>
        <p:txBody>
          <a:bodyPr/>
          <a:lstStyle/>
          <a:p>
            <a:pPr algn="just"/>
            <a:r>
              <a:rPr lang="en-IN" b="1" i="1" dirty="0">
                <a:latin typeface="Times New Roman" panose="02020603050405020304" pitchFamily="18" charset="0"/>
                <a:cs typeface="Times New Roman" panose="02020603050405020304" pitchFamily="18" charset="0"/>
              </a:rPr>
              <a:t>In this case, </a:t>
            </a:r>
            <a:r>
              <a:rPr lang="en-IN" b="1" i="1" dirty="0">
                <a:solidFill>
                  <a:srgbClr val="FF0000"/>
                </a:solidFill>
                <a:latin typeface="Times New Roman" panose="02020603050405020304" pitchFamily="18" charset="0"/>
                <a:cs typeface="Times New Roman" panose="02020603050405020304" pitchFamily="18" charset="0"/>
              </a:rPr>
              <a:t>CO</a:t>
            </a:r>
            <a:r>
              <a:rPr lang="en-IN" b="1" i="1" dirty="0">
                <a:latin typeface="Times New Roman" panose="02020603050405020304" pitchFamily="18" charset="0"/>
                <a:cs typeface="Times New Roman" panose="02020603050405020304" pitchFamily="18" charset="0"/>
              </a:rPr>
              <a:t> </a:t>
            </a:r>
            <a:r>
              <a:rPr lang="en-IN" b="1" i="1" dirty="0">
                <a:solidFill>
                  <a:srgbClr val="FF0000"/>
                </a:solidFill>
                <a:latin typeface="Times New Roman" panose="02020603050405020304" pitchFamily="18" charset="0"/>
                <a:cs typeface="Times New Roman" panose="02020603050405020304" pitchFamily="18" charset="0"/>
              </a:rPr>
              <a:t>does not </a:t>
            </a:r>
            <a:r>
              <a:rPr lang="en-IN" b="1" i="1" dirty="0">
                <a:latin typeface="Times New Roman" panose="02020603050405020304" pitchFamily="18" charset="0"/>
                <a:cs typeface="Times New Roman" panose="02020603050405020304" pitchFamily="18" charset="0"/>
              </a:rPr>
              <a:t>reflect the intention of measuring </a:t>
            </a:r>
            <a:r>
              <a:rPr lang="en-IN" b="1" i="1" u="sng" dirty="0">
                <a:latin typeface="Times New Roman" panose="02020603050405020304" pitchFamily="18" charset="0"/>
                <a:cs typeface="Times New Roman" panose="02020603050405020304" pitchFamily="18" charset="0"/>
              </a:rPr>
              <a:t>application of either science, maths or engineering principles</a:t>
            </a:r>
            <a:r>
              <a:rPr lang="en-IN" b="1" i="1" dirty="0">
                <a:latin typeface="Times New Roman" panose="02020603050405020304" pitchFamily="18" charset="0"/>
                <a:cs typeface="Times New Roman" panose="02020603050405020304" pitchFamily="18" charset="0"/>
              </a:rPr>
              <a:t>. It can measure only </a:t>
            </a:r>
            <a:r>
              <a:rPr lang="en-IN" b="1" i="1" dirty="0">
                <a:solidFill>
                  <a:srgbClr val="FF0000"/>
                </a:solidFill>
                <a:latin typeface="Times New Roman" panose="02020603050405020304" pitchFamily="18" charset="0"/>
                <a:cs typeface="Times New Roman" panose="02020603050405020304" pitchFamily="18" charset="0"/>
              </a:rPr>
              <a:t>remembrance</a:t>
            </a:r>
            <a:r>
              <a:rPr lang="en-IN" b="1" i="1" dirty="0">
                <a:latin typeface="Times New Roman" panose="02020603050405020304" pitchFamily="18" charset="0"/>
                <a:cs typeface="Times New Roman" panose="02020603050405020304" pitchFamily="18" charset="0"/>
              </a:rPr>
              <a:t> in this topic. </a:t>
            </a:r>
          </a:p>
          <a:p>
            <a:pPr algn="just"/>
            <a:r>
              <a:rPr lang="en-IN" b="1" i="1" dirty="0">
                <a:latin typeface="Times New Roman" panose="02020603050405020304" pitchFamily="18" charset="0"/>
                <a:cs typeface="Times New Roman" panose="02020603050405020304" pitchFamily="18" charset="0"/>
              </a:rPr>
              <a:t>Further, the </a:t>
            </a:r>
            <a:r>
              <a:rPr lang="en-IN" b="1" i="1" dirty="0">
                <a:solidFill>
                  <a:srgbClr val="FF0000"/>
                </a:solidFill>
                <a:latin typeface="Times New Roman" panose="02020603050405020304" pitchFamily="18" charset="0"/>
                <a:cs typeface="Times New Roman" panose="02020603050405020304" pitchFamily="18" charset="0"/>
              </a:rPr>
              <a:t>assessment</a:t>
            </a:r>
            <a:r>
              <a:rPr lang="en-IN" b="1" i="1" dirty="0">
                <a:latin typeface="Times New Roman" panose="02020603050405020304" pitchFamily="18" charset="0"/>
                <a:cs typeface="Times New Roman" panose="02020603050405020304" pitchFamily="18" charset="0"/>
              </a:rPr>
              <a:t>, does not test the requirement of application of engineering principles used in mix proportioning as per PO1. Hence, the correlation between CO-PO is weak.</a:t>
            </a:r>
            <a:endParaRPr lang="en-US" b="1" i="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6688195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8610600" cy="1066800"/>
          </a:xfrm>
        </p:spPr>
        <p:txBody>
          <a:bodyPr>
            <a:normAutofit fontScale="90000"/>
          </a:bodyPr>
          <a:lstStyle/>
          <a:p>
            <a:r>
              <a:rPr lang="en-IN" sz="2200" dirty="0">
                <a:effectLst/>
                <a:latin typeface="Times New Roman" panose="02020603050405020304" pitchFamily="18" charset="0"/>
                <a:cs typeface="Times New Roman" panose="02020603050405020304" pitchFamily="18" charset="0"/>
              </a:rPr>
              <a:t>PO2:</a:t>
            </a:r>
            <a:r>
              <a:rPr lang="en-US" sz="2200" dirty="0">
                <a:solidFill>
                  <a:srgbClr val="FF0000"/>
                </a:solidFill>
                <a:latin typeface="Times New Roman" panose="02020603050405020304" pitchFamily="18" charset="0"/>
                <a:cs typeface="Times New Roman" panose="02020603050405020304" pitchFamily="18" charset="0"/>
              </a:rPr>
              <a:t>Problem Analysis: </a:t>
            </a:r>
            <a:r>
              <a:rPr lang="en-US" sz="2200" i="1" dirty="0">
                <a:solidFill>
                  <a:schemeClr val="tx1"/>
                </a:solidFill>
                <a:latin typeface="Times New Roman" panose="02020603050405020304" pitchFamily="18" charset="0"/>
                <a:cs typeface="Times New Roman" panose="02020603050405020304" pitchFamily="18" charset="0"/>
              </a:rPr>
              <a:t>Identify, formulate, review research literature, and analyze complex engineering problems reaching substantiated conclusions using first principles of mathematics, natural sciences, and engineering sciences.</a:t>
            </a:r>
            <a:br>
              <a:rPr lang="en-US" sz="2200" i="1" dirty="0">
                <a:solidFill>
                  <a:schemeClr val="tx1"/>
                </a:solidFill>
                <a:latin typeface="Times New Roman" panose="02020603050405020304" pitchFamily="18" charset="0"/>
                <a:cs typeface="Times New Roman" panose="02020603050405020304" pitchFamily="18" charset="0"/>
              </a:rPr>
            </a:br>
            <a:r>
              <a:rPr lang="en-US" sz="2200" b="1" i="1" dirty="0">
                <a:solidFill>
                  <a:srgbClr val="FF0000"/>
                </a:solidFill>
                <a:effectLst/>
                <a:latin typeface="Times New Roman" panose="02020603050405020304" pitchFamily="18" charset="0"/>
                <a:cs typeface="Times New Roman" panose="02020603050405020304" pitchFamily="18" charset="0"/>
              </a:rPr>
              <a:t/>
            </a:r>
            <a:br>
              <a:rPr lang="en-US" sz="2200" b="1" i="1" dirty="0">
                <a:solidFill>
                  <a:srgbClr val="FF0000"/>
                </a:solidFill>
                <a:effectLst/>
                <a:latin typeface="Times New Roman" panose="02020603050405020304" pitchFamily="18" charset="0"/>
                <a:cs typeface="Times New Roman" panose="02020603050405020304" pitchFamily="18" charset="0"/>
              </a:rPr>
            </a:br>
            <a:endParaRPr lang="en-IN" sz="2200" b="1" i="1" dirty="0">
              <a:solidFill>
                <a:srgbClr val="FF0000"/>
              </a:solidFill>
              <a:effectLst/>
            </a:endParaRPr>
          </a:p>
        </p:txBody>
      </p:sp>
      <p:graphicFrame>
        <p:nvGraphicFramePr>
          <p:cNvPr id="5" name="Content Placeholder 4"/>
          <p:cNvGraphicFramePr>
            <a:graphicFrameLocks noGrp="1"/>
          </p:cNvGraphicFramePr>
          <p:nvPr>
            <p:ph idx="1"/>
          </p:nvPr>
        </p:nvGraphicFramePr>
        <p:xfrm>
          <a:off x="1143000" y="1219199"/>
          <a:ext cx="8382000" cy="5544308"/>
        </p:xfrm>
        <a:graphic>
          <a:graphicData uri="http://schemas.openxmlformats.org/drawingml/2006/table">
            <a:tbl>
              <a:tblPr firstRow="1" bandRow="1">
                <a:tableStyleId>{5C22544A-7EE6-4342-B048-85BDC9FD1C3A}</a:tableStyleId>
              </a:tblPr>
              <a:tblGrid>
                <a:gridCol w="5588000">
                  <a:extLst>
                    <a:ext uri="{9D8B030D-6E8A-4147-A177-3AD203B41FA5}">
                      <a16:colId xmlns="" xmlns:a16="http://schemas.microsoft.com/office/drawing/2014/main" val="20000"/>
                    </a:ext>
                  </a:extLst>
                </a:gridCol>
                <a:gridCol w="2794000">
                  <a:extLst>
                    <a:ext uri="{9D8B030D-6E8A-4147-A177-3AD203B41FA5}">
                      <a16:colId xmlns="" xmlns:a16="http://schemas.microsoft.com/office/drawing/2014/main" val="20001"/>
                    </a:ext>
                  </a:extLst>
                </a:gridCol>
              </a:tblGrid>
              <a:tr h="1491401">
                <a:tc gridSpan="2">
                  <a:txBody>
                    <a:bodyPr/>
                    <a:lstStyle/>
                    <a:p>
                      <a:pPr algn="just">
                        <a:lnSpc>
                          <a:spcPct val="150000"/>
                        </a:lnSpc>
                      </a:pPr>
                      <a:r>
                        <a:rPr lang="en-IN" sz="2000" dirty="0">
                          <a:solidFill>
                            <a:srgbClr val="FF0000"/>
                          </a:solidFill>
                          <a:latin typeface="Times New Roman" panose="02020603050405020304" pitchFamily="18" charset="0"/>
                          <a:cs typeface="Times New Roman" panose="02020603050405020304" pitchFamily="18" charset="0"/>
                        </a:rPr>
                        <a:t>Example Situation 2:</a:t>
                      </a:r>
                      <a:endParaRPr lang="en-US" sz="2000"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IN" sz="2000" b="1" dirty="0">
                          <a:solidFill>
                            <a:schemeClr val="tx1"/>
                          </a:solidFill>
                          <a:latin typeface="Times New Roman" panose="02020603050405020304" pitchFamily="18" charset="0"/>
                          <a:cs typeface="Times New Roman" panose="02020603050405020304" pitchFamily="18" charset="0"/>
                        </a:rPr>
                        <a:t>CO3: Able to </a:t>
                      </a:r>
                      <a:r>
                        <a:rPr lang="en-IN" sz="2000" b="1" u="sng" dirty="0">
                          <a:solidFill>
                            <a:schemeClr val="tx1"/>
                          </a:solidFill>
                          <a:latin typeface="Times New Roman" panose="02020603050405020304" pitchFamily="18" charset="0"/>
                          <a:cs typeface="Times New Roman" panose="02020603050405020304" pitchFamily="18" charset="0"/>
                        </a:rPr>
                        <a:t>apply</a:t>
                      </a:r>
                      <a:r>
                        <a:rPr lang="en-IN" sz="2000" b="1" dirty="0">
                          <a:solidFill>
                            <a:schemeClr val="tx1"/>
                          </a:solidFill>
                          <a:latin typeface="Times New Roman" panose="02020603050405020304" pitchFamily="18" charset="0"/>
                          <a:cs typeface="Times New Roman" panose="02020603050405020304" pitchFamily="18" charset="0"/>
                        </a:rPr>
                        <a:t> mix proportion principles to </a:t>
                      </a:r>
                      <a:r>
                        <a:rPr lang="en-IN" sz="2000" b="1" u="none" dirty="0">
                          <a:solidFill>
                            <a:schemeClr val="tx1"/>
                          </a:solidFill>
                          <a:latin typeface="Times New Roman" panose="02020603050405020304" pitchFamily="18" charset="0"/>
                          <a:cs typeface="Times New Roman" panose="02020603050405020304" pitchFamily="18" charset="0"/>
                        </a:rPr>
                        <a:t>design </a:t>
                      </a:r>
                      <a:r>
                        <a:rPr lang="en-IN" sz="2000" b="1" dirty="0">
                          <a:solidFill>
                            <a:schemeClr val="tx1"/>
                          </a:solidFill>
                          <a:latin typeface="Times New Roman" panose="02020603050405020304" pitchFamily="18" charset="0"/>
                          <a:cs typeface="Times New Roman" panose="02020603050405020304" pitchFamily="18" charset="0"/>
                        </a:rPr>
                        <a:t>a concrete mix for     field applications</a:t>
                      </a:r>
                      <a:r>
                        <a:rPr lang="en-IN" sz="2000" b="1" dirty="0">
                          <a:solidFill>
                            <a:srgbClr val="0000FF"/>
                          </a:solidFill>
                          <a:latin typeface="Times New Roman" panose="02020603050405020304" pitchFamily="18" charset="0"/>
                          <a:cs typeface="Times New Roman" panose="02020603050405020304" pitchFamily="18" charset="0"/>
                        </a:rPr>
                        <a:t>.</a:t>
                      </a:r>
                      <a:endParaRPr lang="en-US" sz="2000" dirty="0">
                        <a:solidFill>
                          <a:srgbClr val="0000FF"/>
                        </a:solidFill>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c hMerge="1">
                  <a:txBody>
                    <a:bodyPr/>
                    <a:lstStyle/>
                    <a:p>
                      <a:endParaRPr lang="en-IN" dirty="0"/>
                    </a:p>
                  </a:txBody>
                  <a:tcPr/>
                </a:tc>
                <a:extLst>
                  <a:ext uri="{0D108BD9-81ED-4DB2-BD59-A6C34878D82A}">
                    <a16:rowId xmlns="" xmlns:a16="http://schemas.microsoft.com/office/drawing/2014/main" val="10000"/>
                  </a:ext>
                </a:extLst>
              </a:tr>
              <a:tr h="2243333">
                <a:tc gridSpan="2">
                  <a:txBody>
                    <a:bodyPr/>
                    <a:lstStyle/>
                    <a:p>
                      <a:pPr algn="just">
                        <a:lnSpc>
                          <a:spcPct val="150000"/>
                        </a:lnSpc>
                      </a:pPr>
                      <a:r>
                        <a:rPr lang="en-IN" sz="2000" dirty="0">
                          <a:solidFill>
                            <a:srgbClr val="FF0000"/>
                          </a:solidFill>
                          <a:latin typeface="Times New Roman" panose="02020603050405020304" pitchFamily="18" charset="0"/>
                          <a:cs typeface="Times New Roman" panose="02020603050405020304" pitchFamily="18" charset="0"/>
                        </a:rPr>
                        <a:t>Assessment for CO3</a:t>
                      </a:r>
                      <a:r>
                        <a:rPr lang="en-IN" sz="2000" dirty="0">
                          <a:latin typeface="Times New Roman" panose="02020603050405020304" pitchFamily="18" charset="0"/>
                          <a:cs typeface="Times New Roman" panose="02020603050405020304" pitchFamily="18" charset="0"/>
                        </a:rPr>
                        <a:t>: (Question in Tests)</a:t>
                      </a:r>
                    </a:p>
                    <a:p>
                      <a:pPr algn="just">
                        <a:lnSpc>
                          <a:spcPct val="100000"/>
                        </a:lnSpc>
                      </a:pPr>
                      <a:r>
                        <a:rPr lang="en-US" sz="2000" b="1" i="1" dirty="0">
                          <a:latin typeface="Times New Roman" panose="02020603050405020304" pitchFamily="18" charset="0"/>
                          <a:cs typeface="Times New Roman" panose="02020603050405020304" pitchFamily="18" charset="0"/>
                        </a:rPr>
                        <a:t>Proportion a concrete mix for M40 grade concrete by IS method. Given data: maximum nominal size of aggregate: 20mm; minimum cement content: 340kg/cum; maximum w/c ratio: 0.45; workability: 75mm slump; exposure: very severe; concreting type: pumping mode; quality at site: good; aggregate type: sub-angular; sp. gr of cement – 3.15, aggregate – 2.68, </a:t>
                      </a:r>
                      <a:r>
                        <a:rPr lang="en-US" sz="2000" b="1" i="1" dirty="0" err="1">
                          <a:latin typeface="Times New Roman" panose="02020603050405020304" pitchFamily="18" charset="0"/>
                          <a:cs typeface="Times New Roman" panose="02020603050405020304" pitchFamily="18" charset="0"/>
                        </a:rPr>
                        <a:t>flyash</a:t>
                      </a:r>
                      <a:r>
                        <a:rPr lang="en-US" sz="2000" b="1" i="1" dirty="0">
                          <a:latin typeface="Times New Roman" panose="02020603050405020304" pitchFamily="18" charset="0"/>
                          <a:cs typeface="Times New Roman" panose="02020603050405020304" pitchFamily="18" charset="0"/>
                        </a:rPr>
                        <a:t> – 2.08, SP 1.08, Design using IS 10026 – 2009.</a:t>
                      </a:r>
                      <a:endParaRPr lang="en-US" sz="2000" dirty="0">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hMerge="1">
                  <a:txBody>
                    <a:bodyPr/>
                    <a:lstStyle/>
                    <a:p>
                      <a:endParaRPr lang="en-IN" dirty="0"/>
                    </a:p>
                  </a:txBody>
                  <a:tcPr/>
                </a:tc>
                <a:extLst>
                  <a:ext uri="{0D108BD9-81ED-4DB2-BD59-A6C34878D82A}">
                    <a16:rowId xmlns="" xmlns:a16="http://schemas.microsoft.com/office/drawing/2014/main" val="10001"/>
                  </a:ext>
                </a:extLst>
              </a:tr>
              <a:tr h="1675467">
                <a:tc>
                  <a:txBody>
                    <a:bodyPr/>
                    <a:lstStyle/>
                    <a:p>
                      <a:pPr marL="342900" indent="-342900">
                        <a:buFont typeface="Arial" pitchFamily="34" charset="0"/>
                        <a:buChar char="•"/>
                      </a:pPr>
                      <a:r>
                        <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rPr>
                        <a:t>Is CO reflects</a:t>
                      </a:r>
                      <a:r>
                        <a:rPr kumimoji="0" lang="en-US" sz="2400" b="1" i="1" kern="1200" baseline="0" dirty="0">
                          <a:solidFill>
                            <a:srgbClr val="FF0000"/>
                          </a:solidFill>
                          <a:effectLst/>
                          <a:latin typeface="Times New Roman" panose="02020603050405020304" pitchFamily="18" charset="0"/>
                          <a:ea typeface="+mj-ea"/>
                          <a:cs typeface="Times New Roman" panose="02020603050405020304" pitchFamily="18" charset="0"/>
                        </a:rPr>
                        <a:t> the intended measurement from PO2?</a:t>
                      </a:r>
                      <a:endPar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endParaRPr>
                    </a:p>
                    <a:p>
                      <a:pPr marL="342900" indent="-342900">
                        <a:buFont typeface="Arial" pitchFamily="34" charset="0"/>
                        <a:buChar char="•"/>
                      </a:pPr>
                      <a:r>
                        <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rPr>
                        <a:t>Does the assessment</a:t>
                      </a:r>
                      <a:r>
                        <a:rPr kumimoji="0" lang="en-US" sz="2400" b="1" i="1" kern="1200" baseline="0" dirty="0">
                          <a:solidFill>
                            <a:srgbClr val="FF0000"/>
                          </a:solidFill>
                          <a:effectLst/>
                          <a:latin typeface="Times New Roman" panose="02020603050405020304" pitchFamily="18" charset="0"/>
                          <a:ea typeface="+mj-ea"/>
                          <a:cs typeface="Times New Roman" panose="02020603050405020304" pitchFamily="18" charset="0"/>
                        </a:rPr>
                        <a:t>  correlates well with the CO?</a:t>
                      </a:r>
                      <a:endParaRPr kumimoji="0" lang="en-US" sz="2400" b="1" i="1" kern="1200" dirty="0">
                        <a:solidFill>
                          <a:srgbClr val="FF0000"/>
                        </a:solidFill>
                        <a:effectLst/>
                        <a:latin typeface="Times New Roman" panose="02020603050405020304" pitchFamily="18" charset="0"/>
                        <a:ea typeface="+mj-ea"/>
                        <a:cs typeface="Times New Roman" panose="02020603050405020304" pitchFamily="18" charset="0"/>
                      </a:endParaRPr>
                    </a:p>
                  </a:txBody>
                  <a:tcPr/>
                </a:tc>
                <a:tc>
                  <a:txBody>
                    <a:bodyPr/>
                    <a:lstStyle/>
                    <a:p>
                      <a:r>
                        <a:rPr lang="en-IN" sz="2000" dirty="0">
                          <a:latin typeface="Times New Roman" panose="02020603050405020304" pitchFamily="18" charset="0"/>
                          <a:cs typeface="Times New Roman" panose="02020603050405020304" pitchFamily="18" charset="0"/>
                        </a:rPr>
                        <a:t>Mapping</a:t>
                      </a:r>
                      <a:r>
                        <a:rPr lang="en-IN" sz="2000" baseline="0" dirty="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CO3 -</a:t>
                      </a:r>
                      <a:r>
                        <a:rPr lang="en-IN" sz="2000" baseline="0" dirty="0">
                          <a:latin typeface="Times New Roman" panose="02020603050405020304" pitchFamily="18" charset="0"/>
                          <a:cs typeface="Times New Roman" panose="02020603050405020304" pitchFamily="18" charset="0"/>
                        </a:rPr>
                        <a:t> PO2</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xmlns="" val="2578414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533400"/>
            <a:ext cx="8535162" cy="5715000"/>
          </a:xfrm>
        </p:spPr>
        <p:txBody>
          <a:bodyPr>
            <a:normAutofit/>
          </a:bodyPr>
          <a:lstStyle/>
          <a:p>
            <a:pPr algn="just"/>
            <a:r>
              <a:rPr lang="en-US" sz="2800" dirty="0">
                <a:latin typeface="Times New Roman" panose="02020603050405020304" pitchFamily="18" charset="0"/>
                <a:cs typeface="Times New Roman" panose="02020603050405020304" pitchFamily="18" charset="0"/>
              </a:rPr>
              <a:t>In this case, the assessment does not test the students ability to </a:t>
            </a:r>
            <a:r>
              <a:rPr lang="en-US" sz="2800" dirty="0">
                <a:solidFill>
                  <a:srgbClr val="FF0000"/>
                </a:solidFill>
                <a:latin typeface="Times New Roman" panose="02020603050405020304" pitchFamily="18" charset="0"/>
                <a:cs typeface="Times New Roman" panose="02020603050405020304" pitchFamily="18" charset="0"/>
              </a:rPr>
              <a:t>identify, formulate and do some research for arriving at a suitable </a:t>
            </a:r>
            <a:r>
              <a:rPr lang="en-US" sz="2800" dirty="0">
                <a:latin typeface="Times New Roman" panose="02020603050405020304" pitchFamily="18" charset="0"/>
                <a:cs typeface="Times New Roman" panose="02020603050405020304" pitchFamily="18" charset="0"/>
              </a:rPr>
              <a:t>concrete mix for a given situation since many variables of the design</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have already been identified in the problem and hence </a:t>
            </a:r>
            <a:r>
              <a:rPr lang="en-US" sz="2800" u="sng" dirty="0">
                <a:latin typeface="Times New Roman" panose="02020603050405020304" pitchFamily="18" charset="0"/>
                <a:cs typeface="Times New Roman" panose="02020603050405020304" pitchFamily="18" charset="0"/>
              </a:rPr>
              <a:t>the strength of mapping of CO3 for </a:t>
            </a:r>
            <a:r>
              <a:rPr lang="en-US" sz="2800" u="sng" dirty="0">
                <a:solidFill>
                  <a:srgbClr val="FF0000"/>
                </a:solidFill>
                <a:latin typeface="Times New Roman" panose="02020603050405020304" pitchFamily="18" charset="0"/>
                <a:cs typeface="Times New Roman" panose="02020603050405020304" pitchFamily="18" charset="0"/>
              </a:rPr>
              <a:t>PO2 </a:t>
            </a:r>
            <a:r>
              <a:rPr lang="en-US" sz="2800" u="sng" dirty="0">
                <a:latin typeface="Times New Roman" panose="02020603050405020304" pitchFamily="18" charset="0"/>
                <a:cs typeface="Times New Roman" panose="02020603050405020304" pitchFamily="18" charset="0"/>
              </a:rPr>
              <a:t>in the above example can not be considered good</a:t>
            </a:r>
            <a:r>
              <a:rPr lang="en-US" sz="2800" dirty="0">
                <a:latin typeface="Times New Roman" panose="02020603050405020304" pitchFamily="18" charset="0"/>
                <a:cs typeface="Times New Roman" panose="02020603050405020304" pitchFamily="18" charset="0"/>
              </a:rPr>
              <a:t>. At best it can map well for PO1 as it involves application of engineering fundamentals.</a:t>
            </a:r>
          </a:p>
          <a:p>
            <a:endParaRPr lang="en-IN" sz="2800" dirty="0"/>
          </a:p>
        </p:txBody>
      </p:sp>
    </p:spTree>
    <p:extLst>
      <p:ext uri="{BB962C8B-B14F-4D97-AF65-F5344CB8AC3E}">
        <p14:creationId xmlns:p14="http://schemas.microsoft.com/office/powerpoint/2010/main" xmlns="" val="3110884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0"/>
            <a:ext cx="8610600" cy="1676400"/>
          </a:xfrm>
        </p:spPr>
        <p:txBody>
          <a:bodyPr>
            <a:noAutofit/>
          </a:bodyPr>
          <a:lstStyle/>
          <a:p>
            <a:r>
              <a:rPr lang="en-IN" sz="2000" dirty="0">
                <a:solidFill>
                  <a:srgbClr val="C00000"/>
                </a:solidFill>
                <a:effectLst/>
                <a:latin typeface="Times New Roman" panose="02020603050405020304" pitchFamily="18" charset="0"/>
                <a:cs typeface="Times New Roman" panose="02020603050405020304" pitchFamily="18" charset="0"/>
              </a:rPr>
              <a:t>PO3</a:t>
            </a:r>
            <a:r>
              <a:rPr lang="en-IN" sz="2000" dirty="0">
                <a:effectLst/>
                <a:latin typeface="Times New Roman" panose="02020603050405020304" pitchFamily="18" charset="0"/>
                <a:cs typeface="Times New Roman" panose="02020603050405020304" pitchFamily="18" charset="0"/>
              </a:rPr>
              <a:t>:</a:t>
            </a:r>
            <a:r>
              <a:rPr lang="en-IN" sz="1800" dirty="0">
                <a:latin typeface="Times New Roman" panose="02020603050405020304" pitchFamily="18" charset="0"/>
                <a:cs typeface="Times New Roman" panose="02020603050405020304" pitchFamily="18" charset="0"/>
              </a:rPr>
              <a:t>	</a:t>
            </a:r>
            <a:r>
              <a:rPr lang="en-US" sz="1800" b="1" dirty="0">
                <a:solidFill>
                  <a:srgbClr val="FF00FF"/>
                </a:solidFill>
                <a:latin typeface="Times New Roman" panose="02020603050405020304" pitchFamily="18" charset="0"/>
                <a:cs typeface="Times New Roman" panose="02020603050405020304" pitchFamily="18" charset="0"/>
              </a:rPr>
              <a:t>Design/Development of Solutions</a:t>
            </a:r>
            <a:r>
              <a:rPr lang="en-US" sz="1800" b="1" dirty="0">
                <a:solidFill>
                  <a:srgbClr val="0000FF"/>
                </a:solidFill>
                <a:latin typeface="Times New Roman" panose="02020603050405020304" pitchFamily="18" charset="0"/>
                <a:cs typeface="Times New Roman" panose="02020603050405020304" pitchFamily="18" charset="0"/>
              </a:rPr>
              <a:t>: </a:t>
            </a:r>
            <a:r>
              <a:rPr lang="en-US" sz="1800" b="1" dirty="0">
                <a:solidFill>
                  <a:schemeClr val="tx1"/>
                </a:solidFill>
                <a:effectLst/>
                <a:latin typeface="Times New Roman" panose="02020603050405020304" pitchFamily="18" charset="0"/>
                <a:cs typeface="Times New Roman" panose="02020603050405020304" pitchFamily="18" charset="0"/>
              </a:rPr>
              <a:t>Design solutions for complex 	engineering problems and design system components or processes that meet 	the specified needs with appropriate consideration for the public health and 	safety, and the cultural, societal, and environmental considerations.</a:t>
            </a:r>
            <a:br>
              <a:rPr lang="en-US" sz="1800" b="1" dirty="0">
                <a:solidFill>
                  <a:schemeClr val="tx1"/>
                </a:solidFill>
                <a:effectLst/>
                <a:latin typeface="Times New Roman" panose="02020603050405020304" pitchFamily="18" charset="0"/>
                <a:cs typeface="Times New Roman" panose="02020603050405020304" pitchFamily="18" charset="0"/>
              </a:rPr>
            </a:br>
            <a:endParaRPr lang="en-IN" sz="1800" b="1" dirty="0">
              <a:effectLst/>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1"/>
          </p:nvPr>
        </p:nvGraphicFramePr>
        <p:xfrm>
          <a:off x="1219200" y="1554480"/>
          <a:ext cx="8458200" cy="5168522"/>
        </p:xfrm>
        <a:graphic>
          <a:graphicData uri="http://schemas.openxmlformats.org/drawingml/2006/table">
            <a:tbl>
              <a:tblPr firstRow="1" bandRow="1">
                <a:tableStyleId>{5C22544A-7EE6-4342-B048-85BDC9FD1C3A}</a:tableStyleId>
              </a:tblPr>
              <a:tblGrid>
                <a:gridCol w="5791199">
                  <a:extLst>
                    <a:ext uri="{9D8B030D-6E8A-4147-A177-3AD203B41FA5}">
                      <a16:colId xmlns="" xmlns:a16="http://schemas.microsoft.com/office/drawing/2014/main" val="20000"/>
                    </a:ext>
                  </a:extLst>
                </a:gridCol>
                <a:gridCol w="2667001">
                  <a:extLst>
                    <a:ext uri="{9D8B030D-6E8A-4147-A177-3AD203B41FA5}">
                      <a16:colId xmlns="" xmlns:a16="http://schemas.microsoft.com/office/drawing/2014/main" val="20001"/>
                    </a:ext>
                  </a:extLst>
                </a:gridCol>
              </a:tblGrid>
              <a:tr h="1417320">
                <a:tc gridSpan="2">
                  <a:txBody>
                    <a:bodyPr/>
                    <a:lstStyle/>
                    <a:p>
                      <a:pPr algn="just">
                        <a:lnSpc>
                          <a:spcPct val="150000"/>
                        </a:lnSpc>
                      </a:pPr>
                      <a:r>
                        <a:rPr kumimoji="0" lang="en-US" sz="2000" b="1" kern="1200" dirty="0">
                          <a:solidFill>
                            <a:srgbClr val="FF0000"/>
                          </a:solidFill>
                          <a:effectLst/>
                          <a:latin typeface="Times New Roman" panose="02020603050405020304" pitchFamily="18" charset="0"/>
                          <a:ea typeface="+mn-ea"/>
                          <a:cs typeface="Times New Roman" panose="02020603050405020304" pitchFamily="18" charset="0"/>
                        </a:rPr>
                        <a:t>Example Situation 3:</a:t>
                      </a:r>
                    </a:p>
                    <a:p>
                      <a:pPr algn="just"/>
                      <a:r>
                        <a:rPr kumimoji="0" lang="en-US" sz="2000" b="1" kern="1200" dirty="0">
                          <a:solidFill>
                            <a:srgbClr val="C00000"/>
                          </a:solidFill>
                          <a:effectLst/>
                          <a:latin typeface="Times New Roman" panose="02020603050405020304" pitchFamily="18" charset="0"/>
                          <a:ea typeface="+mn-ea"/>
                          <a:cs typeface="Times New Roman" panose="02020603050405020304" pitchFamily="18" charset="0"/>
                        </a:rPr>
                        <a:t>CO3</a:t>
                      </a:r>
                      <a:r>
                        <a:rPr kumimoji="0" lang="en-US" sz="1800" b="1" kern="1200" dirty="0">
                          <a:solidFill>
                            <a:schemeClr val="tx1"/>
                          </a:solidFill>
                          <a:effectLst/>
                          <a:latin typeface="Times New Roman" panose="02020603050405020304" pitchFamily="18" charset="0"/>
                          <a:ea typeface="+mn-ea"/>
                          <a:cs typeface="Times New Roman" panose="02020603050405020304" pitchFamily="18" charset="0"/>
                        </a:rPr>
                        <a:t>:</a:t>
                      </a:r>
                      <a:r>
                        <a:rPr kumimoji="0" lang="en-US" sz="1800" b="1" kern="1200" baseline="0" dirty="0">
                          <a:solidFill>
                            <a:schemeClr val="tx1"/>
                          </a:solidFill>
                          <a:effectLst/>
                          <a:latin typeface="Times New Roman" panose="02020603050405020304" pitchFamily="18" charset="0"/>
                          <a:ea typeface="+mn-ea"/>
                          <a:cs typeface="Times New Roman" panose="02020603050405020304" pitchFamily="18" charset="0"/>
                        </a:rPr>
                        <a:t> </a:t>
                      </a:r>
                      <a:r>
                        <a:rPr lang="en-IN" sz="2400" b="1" dirty="0">
                          <a:solidFill>
                            <a:srgbClr val="0000FF"/>
                          </a:solidFill>
                          <a:latin typeface="Times New Roman" panose="02020603050405020304" pitchFamily="18" charset="0"/>
                          <a:cs typeface="Times New Roman" panose="02020603050405020304" pitchFamily="18" charset="0"/>
                        </a:rPr>
                        <a:t>Design concrete mix for field applications using characteristics of mix constituents and relevant IS codes.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IN" dirty="0"/>
                    </a:p>
                  </a:txBody>
                  <a:tcPr/>
                </a:tc>
                <a:extLst>
                  <a:ext uri="{0D108BD9-81ED-4DB2-BD59-A6C34878D82A}">
                    <a16:rowId xmlns="" xmlns:a16="http://schemas.microsoft.com/office/drawing/2014/main" val="10000"/>
                  </a:ext>
                </a:extLst>
              </a:tr>
              <a:tr h="1616177">
                <a:tc gridSpan="2">
                  <a:txBody>
                    <a:bodyPr/>
                    <a:lstStyle/>
                    <a:p>
                      <a:pPr algn="just">
                        <a:lnSpc>
                          <a:spcPct val="100000"/>
                        </a:lnSpc>
                      </a:pPr>
                      <a:r>
                        <a:rPr lang="en-IN" sz="2800" b="0" dirty="0">
                          <a:solidFill>
                            <a:srgbClr val="002060"/>
                          </a:solidFill>
                          <a:latin typeface="Times New Roman" panose="02020603050405020304" pitchFamily="18" charset="0"/>
                          <a:cs typeface="Times New Roman" panose="02020603050405020304" pitchFamily="18" charset="0"/>
                        </a:rPr>
                        <a:t>Assessment:/ASIGNMENT</a:t>
                      </a:r>
                      <a:r>
                        <a:rPr lang="en-IN" sz="2400" b="0" dirty="0">
                          <a:solidFill>
                            <a:srgbClr val="002060"/>
                          </a:solidFill>
                          <a:latin typeface="Times New Roman" panose="02020603050405020304" pitchFamily="18" charset="0"/>
                          <a:cs typeface="Times New Roman" panose="02020603050405020304" pitchFamily="18" charset="0"/>
                        </a:rPr>
                        <a:t>/ </a:t>
                      </a:r>
                      <a:r>
                        <a:rPr lang="en-IN" sz="2400" b="0" i="1" dirty="0">
                          <a:solidFill>
                            <a:srgbClr val="002060"/>
                          </a:solidFill>
                          <a:latin typeface="Times New Roman" panose="02020603050405020304" pitchFamily="18" charset="0"/>
                          <a:cs typeface="Times New Roman" panose="02020603050405020304" pitchFamily="18" charset="0"/>
                        </a:rPr>
                        <a:t>ABC Construction Company is entrusted with manufacturing of precast elements for elevated express way. The precast elements are required to attain 40 </a:t>
                      </a:r>
                      <a:r>
                        <a:rPr lang="en-IN" sz="2400" b="0" i="1" dirty="0" err="1">
                          <a:solidFill>
                            <a:srgbClr val="002060"/>
                          </a:solidFill>
                          <a:latin typeface="Times New Roman" panose="02020603050405020304" pitchFamily="18" charset="0"/>
                          <a:cs typeface="Times New Roman" panose="02020603050405020304" pitchFamily="18" charset="0"/>
                        </a:rPr>
                        <a:t>MPa</a:t>
                      </a:r>
                      <a:r>
                        <a:rPr lang="en-IN" sz="2400" b="0" i="1" dirty="0">
                          <a:solidFill>
                            <a:srgbClr val="002060"/>
                          </a:solidFill>
                          <a:latin typeface="Times New Roman" panose="02020603050405020304" pitchFamily="18" charset="0"/>
                          <a:cs typeface="Times New Roman" panose="02020603050405020304" pitchFamily="18" charset="0"/>
                        </a:rPr>
                        <a:t> in 7 days. Design a mix for least cost. The mix should comply with the requirements of IS 10262 and IS 456. </a:t>
                      </a:r>
                      <a:endParaRPr lang="en-US" sz="2400" b="0" dirty="0">
                        <a:solidFill>
                          <a:srgbClr val="00206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tc>
                <a:extLst>
                  <a:ext uri="{0D108BD9-81ED-4DB2-BD59-A6C34878D82A}">
                    <a16:rowId xmlns="" xmlns:a16="http://schemas.microsoft.com/office/drawing/2014/main" val="10001"/>
                  </a:ext>
                </a:extLst>
              </a:tr>
              <a:tr h="1770002">
                <a:tc>
                  <a:txBody>
                    <a:bodyPr/>
                    <a:lstStyle/>
                    <a:p>
                      <a:pPr marL="342900" indent="-342900">
                        <a:buFont typeface="Arial" pitchFamily="34" charset="0"/>
                        <a:buChar char="•"/>
                      </a:pPr>
                      <a:r>
                        <a:rPr kumimoji="0" lang="en-US" sz="2400" b="1" i="1" kern="1200" dirty="0">
                          <a:solidFill>
                            <a:srgbClr val="FF0000"/>
                          </a:solidFill>
                          <a:effectLst/>
                          <a:latin typeface="Times New Roman" panose="02020603050405020304" pitchFamily="18" charset="0"/>
                          <a:ea typeface="+mn-ea"/>
                          <a:cs typeface="Times New Roman" panose="02020603050405020304" pitchFamily="18" charset="0"/>
                        </a:rPr>
                        <a:t>Is CO reflects</a:t>
                      </a:r>
                      <a:r>
                        <a:rPr kumimoji="0" lang="en-US" sz="2400" b="1" i="1" kern="1200" baseline="0" dirty="0">
                          <a:solidFill>
                            <a:srgbClr val="FF0000"/>
                          </a:solidFill>
                          <a:effectLst/>
                          <a:latin typeface="Times New Roman" panose="02020603050405020304" pitchFamily="18" charset="0"/>
                          <a:ea typeface="+mn-ea"/>
                          <a:cs typeface="Times New Roman" panose="02020603050405020304" pitchFamily="18" charset="0"/>
                        </a:rPr>
                        <a:t> the intended measurement from PO3 ?</a:t>
                      </a:r>
                    </a:p>
                    <a:p>
                      <a:pPr marL="342900" indent="-342900">
                        <a:buFont typeface="Arial" pitchFamily="34" charset="0"/>
                        <a:buChar char="•"/>
                      </a:pPr>
                      <a:r>
                        <a:rPr kumimoji="0" lang="en-US" sz="2400" b="1" i="1" kern="1200" dirty="0">
                          <a:solidFill>
                            <a:srgbClr val="FF0000"/>
                          </a:solidFill>
                          <a:effectLst/>
                          <a:latin typeface="Times New Roman" panose="02020603050405020304" pitchFamily="18" charset="0"/>
                          <a:ea typeface="+mn-ea"/>
                          <a:cs typeface="Times New Roman" panose="02020603050405020304" pitchFamily="18" charset="0"/>
                        </a:rPr>
                        <a:t>Does the assessment</a:t>
                      </a:r>
                      <a:r>
                        <a:rPr kumimoji="0" lang="en-US" sz="2400" b="1" i="1" kern="1200" baseline="0" dirty="0">
                          <a:solidFill>
                            <a:srgbClr val="FF0000"/>
                          </a:solidFill>
                          <a:effectLst/>
                          <a:latin typeface="Times New Roman" panose="02020603050405020304" pitchFamily="18" charset="0"/>
                          <a:ea typeface="+mn-ea"/>
                          <a:cs typeface="Times New Roman" panose="02020603050405020304" pitchFamily="18" charset="0"/>
                        </a:rPr>
                        <a:t>  correlates well with the CO?</a:t>
                      </a:r>
                      <a:endParaRPr lang="en-IN" sz="24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800" dirty="0">
                          <a:latin typeface="Times New Roman" panose="02020603050405020304" pitchFamily="18" charset="0"/>
                          <a:cs typeface="Times New Roman" panose="02020603050405020304" pitchFamily="18" charset="0"/>
                        </a:rPr>
                        <a:t>Remarks:</a:t>
                      </a:r>
                    </a:p>
                    <a:p>
                      <a:r>
                        <a:rPr lang="en-IN" sz="1800" dirty="0">
                          <a:latin typeface="Times New Roman" panose="02020603050405020304" pitchFamily="18" charset="0"/>
                          <a:cs typeface="Times New Roman" panose="02020603050405020304" pitchFamily="18" charset="0"/>
                        </a:rPr>
                        <a:t>CO3 –</a:t>
                      </a:r>
                      <a:r>
                        <a:rPr lang="en-IN" sz="1800" baseline="0" dirty="0">
                          <a:solidFill>
                            <a:srgbClr val="FF0000"/>
                          </a:solidFill>
                          <a:latin typeface="Times New Roman" panose="02020603050405020304" pitchFamily="18" charset="0"/>
                          <a:cs typeface="Times New Roman" panose="02020603050405020304" pitchFamily="18" charset="0"/>
                        </a:rPr>
                        <a:t>PO3</a:t>
                      </a:r>
                      <a:endParaRPr lang="en-IN" sz="1800"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xmlns="" val="35127073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71046"/>
            <a:ext cx="8229600" cy="33855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err="1">
                <a:solidFill>
                  <a:srgbClr val="0000FF"/>
                </a:solidFill>
                <a:latin typeface="Cambria" panose="02040503050406030204" pitchFamily="18" charset="0"/>
              </a:rPr>
              <a:t>Contd</a:t>
            </a:r>
            <a:r>
              <a:rPr lang="en-US" sz="1600" b="1" dirty="0">
                <a:solidFill>
                  <a:srgbClr val="0000FF"/>
                </a:solidFill>
                <a:latin typeface="Cambria" panose="02040503050406030204" pitchFamily="18" charset="0"/>
              </a:rPr>
              <a:t>…</a:t>
            </a:r>
            <a:endParaRPr lang="en-US" sz="1600" dirty="0">
              <a:solidFill>
                <a:srgbClr val="0000FF"/>
              </a:solidFill>
              <a:latin typeface="Cambria" panose="02040503050406030204" pitchFamily="18" charset="0"/>
            </a:endParaRPr>
          </a:p>
        </p:txBody>
      </p:sp>
      <p:sp>
        <p:nvSpPr>
          <p:cNvPr id="2" name="Rectangle 1"/>
          <p:cNvSpPr/>
          <p:nvPr/>
        </p:nvSpPr>
        <p:spPr>
          <a:xfrm>
            <a:off x="1143000" y="685800"/>
            <a:ext cx="8382000" cy="4832092"/>
          </a:xfrm>
          <a:prstGeom prst="rect">
            <a:avLst/>
          </a:prstGeom>
        </p:spPr>
        <p:txBody>
          <a:bodyPr wrap="square">
            <a:spAutoFit/>
          </a:bodyPr>
          <a:lstStyle/>
          <a:p>
            <a:pPr algn="just"/>
            <a:r>
              <a:rPr lang="en-IN" sz="2800" dirty="0">
                <a:latin typeface="Times New Roman" panose="02020603050405020304" pitchFamily="18" charset="0"/>
                <a:cs typeface="Times New Roman" panose="02020603050405020304" pitchFamily="18" charset="0"/>
              </a:rPr>
              <a:t>In this case, students are expected design mix using various parameters such as type of cement which can be used for early strength gain, water content (W/C), workability required to manufacture such precast elements. They are also required to look for specifications as per the </a:t>
            </a:r>
            <a:r>
              <a:rPr lang="en-IN" sz="2800" dirty="0" err="1">
                <a:latin typeface="Times New Roman" panose="02020603050405020304" pitchFamily="18" charset="0"/>
                <a:cs typeface="Times New Roman" panose="02020603050405020304" pitchFamily="18" charset="0"/>
              </a:rPr>
              <a:t>codal</a:t>
            </a:r>
            <a:r>
              <a:rPr lang="en-IN" sz="2800" dirty="0">
                <a:latin typeface="Times New Roman" panose="02020603050405020304" pitchFamily="18" charset="0"/>
                <a:cs typeface="Times New Roman" panose="02020603050405020304" pitchFamily="18" charset="0"/>
              </a:rPr>
              <a:t> provisions and then apply engineering principles to arrive at mix proportions for a least cost.</a:t>
            </a:r>
            <a:endParaRPr lang="en-US" sz="2800" dirty="0">
              <a:latin typeface="Times New Roman" panose="02020603050405020304" pitchFamily="18" charset="0"/>
              <a:cs typeface="Times New Roman" panose="02020603050405020304" pitchFamily="18" charset="0"/>
            </a:endParaRPr>
          </a:p>
          <a:p>
            <a:pPr algn="just"/>
            <a:endParaRPr lang="en-IN" sz="2800" dirty="0">
              <a:latin typeface="Times New Roman" panose="02020603050405020304" pitchFamily="18" charset="0"/>
              <a:cs typeface="Times New Roman" panose="02020603050405020304" pitchFamily="18" charset="0"/>
            </a:endParaRPr>
          </a:p>
          <a:p>
            <a:pPr algn="just"/>
            <a:r>
              <a:rPr lang="en-IN" sz="2800" u="sng" dirty="0">
                <a:solidFill>
                  <a:srgbClr val="FF0000"/>
                </a:solidFill>
                <a:latin typeface="Times New Roman" panose="02020603050405020304" pitchFamily="18" charset="0"/>
                <a:cs typeface="Times New Roman" panose="02020603050405020304" pitchFamily="18" charset="0"/>
              </a:rPr>
              <a:t>The assessment correlates well with the CO and hence maps strongly PO3.</a:t>
            </a:r>
            <a:endParaRPr lang="en-US" sz="2800"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158702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8122920" cy="381000"/>
          </a:xfrm>
        </p:spPr>
        <p:txBody>
          <a:bodyPr>
            <a:noAutofit/>
          </a:bodyPr>
          <a:lstStyle/>
          <a:p>
            <a:r>
              <a:rPr lang="en-US" sz="3200" dirty="0"/>
              <a:t>COs (Summary)</a:t>
            </a:r>
          </a:p>
        </p:txBody>
      </p:sp>
      <p:sp>
        <p:nvSpPr>
          <p:cNvPr id="3" name="Content Placeholder 2"/>
          <p:cNvSpPr>
            <a:spLocks noGrp="1"/>
          </p:cNvSpPr>
          <p:nvPr>
            <p:ph idx="1"/>
          </p:nvPr>
        </p:nvSpPr>
        <p:spPr>
          <a:xfrm>
            <a:off x="1143000" y="838200"/>
            <a:ext cx="8382000" cy="5410200"/>
          </a:xfrm>
        </p:spPr>
        <p:txBody>
          <a:bodyPr>
            <a:normAutofit fontScale="77500" lnSpcReduction="20000"/>
          </a:bodyPr>
          <a:lstStyle/>
          <a:p>
            <a:pPr marL="82296" indent="0" algn="just">
              <a:lnSpc>
                <a:spcPct val="150000"/>
              </a:lnSpc>
              <a:buNone/>
            </a:pPr>
            <a:r>
              <a:rPr lang="en-IN" sz="1900" dirty="0">
                <a:solidFill>
                  <a:srgbClr val="A50021"/>
                </a:solidFill>
                <a:latin typeface="Times New Roman" panose="02020603050405020304" pitchFamily="18" charset="0"/>
                <a:cs typeface="Times New Roman" panose="02020603050405020304" pitchFamily="18" charset="0"/>
              </a:rPr>
              <a:t>Example Situation 1</a:t>
            </a:r>
            <a:r>
              <a:rPr lang="en-IN" sz="2600" dirty="0">
                <a:solidFill>
                  <a:srgbClr val="A50021"/>
                </a:solidFill>
                <a:latin typeface="Times New Roman" panose="02020603050405020304" pitchFamily="18" charset="0"/>
                <a:cs typeface="Times New Roman" panose="02020603050405020304" pitchFamily="18" charset="0"/>
              </a:rPr>
              <a:t>:</a:t>
            </a:r>
            <a:endParaRPr lang="en-US" sz="2600" dirty="0">
              <a:solidFill>
                <a:srgbClr val="A50021"/>
              </a:solidFill>
              <a:latin typeface="Times New Roman" panose="02020603050405020304" pitchFamily="18" charset="0"/>
              <a:cs typeface="Times New Roman" panose="02020603050405020304" pitchFamily="18" charset="0"/>
            </a:endParaRPr>
          </a:p>
          <a:p>
            <a:pPr algn="just">
              <a:lnSpc>
                <a:spcPct val="150000"/>
              </a:lnSpc>
            </a:pPr>
            <a:r>
              <a:rPr lang="en-IN" sz="2600" b="1" dirty="0">
                <a:solidFill>
                  <a:srgbClr val="0000FF"/>
                </a:solidFill>
                <a:latin typeface="Times New Roman" panose="02020603050405020304" pitchFamily="18" charset="0"/>
                <a:cs typeface="Times New Roman" panose="02020603050405020304" pitchFamily="18" charset="0"/>
              </a:rPr>
              <a:t>Able to understand mix proportioning techniques for field applications.</a:t>
            </a:r>
          </a:p>
          <a:p>
            <a:pPr marL="82296" indent="0" algn="just">
              <a:lnSpc>
                <a:spcPct val="150000"/>
              </a:lnSpc>
              <a:buNone/>
            </a:pPr>
            <a:r>
              <a:rPr lang="en-IN" sz="1900" dirty="0">
                <a:solidFill>
                  <a:srgbClr val="A50021"/>
                </a:solidFill>
                <a:latin typeface="Times New Roman" panose="02020603050405020304" pitchFamily="18" charset="0"/>
                <a:cs typeface="Times New Roman" panose="02020603050405020304" pitchFamily="18" charset="0"/>
              </a:rPr>
              <a:t>Example Situation 2:</a:t>
            </a:r>
            <a:endParaRPr lang="en-US" sz="1900" dirty="0">
              <a:solidFill>
                <a:srgbClr val="A50021"/>
              </a:solidFill>
              <a:latin typeface="Times New Roman" panose="02020603050405020304" pitchFamily="18" charset="0"/>
              <a:cs typeface="Times New Roman" panose="02020603050405020304" pitchFamily="18" charset="0"/>
            </a:endParaRPr>
          </a:p>
          <a:p>
            <a:pPr algn="just">
              <a:lnSpc>
                <a:spcPct val="150000"/>
              </a:lnSpc>
            </a:pPr>
            <a:r>
              <a:rPr lang="en-IN" sz="2600" b="1" dirty="0">
                <a:solidFill>
                  <a:srgbClr val="0000FF"/>
                </a:solidFill>
                <a:latin typeface="Times New Roman" panose="02020603050405020304" pitchFamily="18" charset="0"/>
                <a:cs typeface="Times New Roman" panose="02020603050405020304" pitchFamily="18" charset="0"/>
              </a:rPr>
              <a:t>Able to </a:t>
            </a:r>
            <a:r>
              <a:rPr lang="en-IN" sz="2600" b="1" u="sng" dirty="0">
                <a:solidFill>
                  <a:srgbClr val="0000FF"/>
                </a:solidFill>
                <a:latin typeface="Times New Roman" panose="02020603050405020304" pitchFamily="18" charset="0"/>
                <a:cs typeface="Times New Roman" panose="02020603050405020304" pitchFamily="18" charset="0"/>
              </a:rPr>
              <a:t>apply</a:t>
            </a:r>
            <a:r>
              <a:rPr lang="en-IN" sz="2600" b="1" dirty="0">
                <a:solidFill>
                  <a:srgbClr val="0000FF"/>
                </a:solidFill>
                <a:latin typeface="Times New Roman" panose="02020603050405020304" pitchFamily="18" charset="0"/>
                <a:cs typeface="Times New Roman" panose="02020603050405020304" pitchFamily="18" charset="0"/>
              </a:rPr>
              <a:t> mix proportion principles to </a:t>
            </a:r>
            <a:r>
              <a:rPr lang="en-IN" sz="2600" b="1" u="sng" dirty="0">
                <a:solidFill>
                  <a:srgbClr val="0000FF"/>
                </a:solidFill>
                <a:latin typeface="Times New Roman" panose="02020603050405020304" pitchFamily="18" charset="0"/>
                <a:cs typeface="Times New Roman" panose="02020603050405020304" pitchFamily="18" charset="0"/>
              </a:rPr>
              <a:t>proportion</a:t>
            </a:r>
            <a:r>
              <a:rPr lang="en-IN" sz="2600" b="1" dirty="0">
                <a:solidFill>
                  <a:srgbClr val="0000FF"/>
                </a:solidFill>
                <a:latin typeface="Times New Roman" panose="02020603050405020304" pitchFamily="18" charset="0"/>
                <a:cs typeface="Times New Roman" panose="02020603050405020304" pitchFamily="18" charset="0"/>
              </a:rPr>
              <a:t> a concrete mix for field applications.</a:t>
            </a:r>
          </a:p>
          <a:p>
            <a:pPr marL="82296" indent="0" algn="just">
              <a:lnSpc>
                <a:spcPct val="150000"/>
              </a:lnSpc>
              <a:buNone/>
            </a:pPr>
            <a:r>
              <a:rPr lang="en-US" sz="1900" dirty="0">
                <a:solidFill>
                  <a:srgbClr val="A50021"/>
                </a:solidFill>
                <a:latin typeface="Times New Roman" panose="02020603050405020304" pitchFamily="18" charset="0"/>
                <a:cs typeface="Times New Roman" panose="02020603050405020304" pitchFamily="18" charset="0"/>
              </a:rPr>
              <a:t>Example Situation 3:</a:t>
            </a:r>
          </a:p>
          <a:p>
            <a:pPr algn="just"/>
            <a:r>
              <a:rPr lang="en-IN" sz="2600" b="1" dirty="0">
                <a:solidFill>
                  <a:srgbClr val="0000FF"/>
                </a:solidFill>
                <a:latin typeface="Times New Roman" panose="02020603050405020304" pitchFamily="18" charset="0"/>
                <a:cs typeface="Times New Roman" panose="02020603050405020304" pitchFamily="18" charset="0"/>
              </a:rPr>
              <a:t>Design concrete mix for field applications using characteristics of mix constituents and relevant IS codes. </a:t>
            </a:r>
          </a:p>
          <a:p>
            <a:pPr marL="82296" indent="0" algn="just">
              <a:buNone/>
            </a:pPr>
            <a:endParaRPr lang="en-IN" sz="2600" b="1" dirty="0">
              <a:solidFill>
                <a:srgbClr val="0000FF"/>
              </a:solidFill>
              <a:latin typeface="Times New Roman" panose="02020603050405020304" pitchFamily="18" charset="0"/>
              <a:cs typeface="Times New Roman" panose="02020603050405020304" pitchFamily="18" charset="0"/>
            </a:endParaRPr>
          </a:p>
          <a:p>
            <a:pPr marL="82296" indent="0" algn="just">
              <a:buNone/>
            </a:pPr>
            <a:r>
              <a:rPr lang="en-IN" sz="3500" b="1" i="1" dirty="0">
                <a:solidFill>
                  <a:srgbClr val="FF0000"/>
                </a:solidFill>
                <a:latin typeface="Times New Roman" panose="02020603050405020304" pitchFamily="18" charset="0"/>
                <a:cs typeface="Times New Roman" panose="02020603050405020304" pitchFamily="18" charset="0"/>
              </a:rPr>
              <a:t>(Choice of writing an appropriate CO and choosing the right assessment to map corresponding PO remains with the course instructor)</a:t>
            </a:r>
            <a:endParaRPr lang="en-US" sz="3500" i="1" dirty="0">
              <a:solidFill>
                <a:srgbClr val="FF0000"/>
              </a:solidFill>
              <a:latin typeface="Times New Roman" panose="02020603050405020304" pitchFamily="18" charset="0"/>
              <a:cs typeface="Times New Roman" panose="02020603050405020304" pitchFamily="18" charset="0"/>
            </a:endParaRPr>
          </a:p>
          <a:p>
            <a:pPr algn="just">
              <a:lnSpc>
                <a:spcPct val="150000"/>
              </a:lnSpc>
            </a:pPr>
            <a:endParaRPr lang="en-US" i="1" dirty="0">
              <a:solidFill>
                <a:srgbClr val="C0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2912052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MECH NBA SAR NEW 25.09.2018.pdf - Adobe Acrobat Pro"/>
          <p:cNvPicPr>
            <a:picLocks noGrp="1" noChangeAspect="1"/>
          </p:cNvPicPr>
          <p:nvPr>
            <p:ph idx="1"/>
          </p:nvPr>
        </p:nvPicPr>
        <p:blipFill>
          <a:blip r:embed="rId2" cstate="print"/>
          <a:stretch>
            <a:fillRect/>
          </a:stretch>
        </p:blipFill>
        <p:spPr>
          <a:xfrm>
            <a:off x="408889" y="3284982"/>
            <a:ext cx="9116110" cy="4104458"/>
          </a:xfrm>
        </p:spPr>
      </p:pic>
      <p:pic>
        <p:nvPicPr>
          <p:cNvPr id="3" name="Content Placeholder 5" descr="MECH NBA SAR NEW 25.09.2018.pdf - Adobe Acrobat Pro"/>
          <p:cNvPicPr>
            <a:picLocks noChangeAspect="1"/>
          </p:cNvPicPr>
          <p:nvPr/>
        </p:nvPicPr>
        <p:blipFill>
          <a:blip r:embed="rId3" cstate="print"/>
          <a:stretch>
            <a:fillRect/>
          </a:stretch>
        </p:blipFill>
        <p:spPr>
          <a:xfrm>
            <a:off x="381000" y="-23518"/>
            <a:ext cx="9144000" cy="4172599"/>
          </a:xfrm>
          <a:prstGeom prst="rect">
            <a:avLst/>
          </a:prstGeom>
          <a:noFill/>
          <a:ln w="9528">
            <a:solidFill>
              <a:srgbClr val="C00000"/>
            </a:solidFill>
            <a:prstDash val="solid"/>
          </a:ln>
        </p:spPr>
      </p:pic>
      <p:sp>
        <p:nvSpPr>
          <p:cNvPr id="4" name="Oval 3"/>
          <p:cNvSpPr/>
          <p:nvPr/>
        </p:nvSpPr>
        <p:spPr>
          <a:xfrm>
            <a:off x="3124201" y="761997"/>
            <a:ext cx="1295403" cy="3810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25402">
            <a:solidFill>
              <a:srgbClr val="C00000"/>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endParaRPr>
          </a:p>
        </p:txBody>
      </p:sp>
      <p:sp>
        <p:nvSpPr>
          <p:cNvPr id="5" name="Rectangle 4"/>
          <p:cNvSpPr/>
          <p:nvPr/>
        </p:nvSpPr>
        <p:spPr>
          <a:xfrm>
            <a:off x="457197" y="4953003"/>
            <a:ext cx="9067803" cy="228600"/>
          </a:xfrm>
          <a:prstGeom prst="rect">
            <a:avLst/>
          </a:prstGeom>
          <a:noFill/>
          <a:ln w="57150">
            <a:solidFill>
              <a:srgbClr val="C00000"/>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endParaRPr>
          </a:p>
        </p:txBody>
      </p:sp>
      <p:cxnSp>
        <p:nvCxnSpPr>
          <p:cNvPr id="6" name="Straight Arrow Connector 6"/>
          <p:cNvCxnSpPr/>
          <p:nvPr/>
        </p:nvCxnSpPr>
        <p:spPr>
          <a:xfrm flipV="1">
            <a:off x="8077203" y="4149080"/>
            <a:ext cx="457200" cy="651520"/>
          </a:xfrm>
          <a:prstGeom prst="straightConnector1">
            <a:avLst/>
          </a:prstGeom>
          <a:noFill/>
          <a:ln w="9528">
            <a:solidFill>
              <a:srgbClr val="4A7EBB"/>
            </a:solidFill>
            <a:prstDash val="solid"/>
            <a:tailEnd type="arrow"/>
          </a:ln>
        </p:spPr>
      </p:cxnSp>
      <p:sp>
        <p:nvSpPr>
          <p:cNvPr id="7" name="TextBox 7"/>
          <p:cNvSpPr txBox="1"/>
          <p:nvPr/>
        </p:nvSpPr>
        <p:spPr>
          <a:xfrm>
            <a:off x="8305803" y="4066401"/>
            <a:ext cx="1219196" cy="276999"/>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sz="1200" b="1">
                <a:solidFill>
                  <a:srgbClr val="C00000"/>
                </a:solidFill>
              </a:rPr>
              <a:t>Communication</a:t>
            </a:r>
          </a:p>
        </p:txBody>
      </p:sp>
    </p:spTree>
    <p:extLst>
      <p:ext uri="{BB962C8B-B14F-4D97-AF65-F5344CB8AC3E}">
        <p14:creationId xmlns:p14="http://schemas.microsoft.com/office/powerpoint/2010/main" xmlns="" val="28497546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981200" y="274321"/>
            <a:ext cx="5562596" cy="563883"/>
          </a:xfrm>
        </p:spPr>
        <p:txBody>
          <a:bodyPr>
            <a:normAutofit fontScale="90000"/>
          </a:bodyPr>
          <a:lstStyle/>
          <a:p>
            <a:pPr lvl="0"/>
            <a:r>
              <a:rPr lang="en-US"/>
              <a:t>CO-PO mapping ??</a:t>
            </a:r>
          </a:p>
        </p:txBody>
      </p:sp>
      <p:pic>
        <p:nvPicPr>
          <p:cNvPr id="3" name="Content Placeholder 4" descr="SAR-ML-03-07-2018.pdf - Adobe Acrobat Pro"/>
          <p:cNvPicPr>
            <a:picLocks noGrp="1" noChangeAspect="1"/>
          </p:cNvPicPr>
          <p:nvPr>
            <p:ph idx="1"/>
          </p:nvPr>
        </p:nvPicPr>
        <p:blipFill>
          <a:blip r:embed="rId2" cstate="print"/>
          <a:stretch>
            <a:fillRect/>
          </a:stretch>
        </p:blipFill>
        <p:spPr>
          <a:xfrm>
            <a:off x="5029197" y="1219196"/>
            <a:ext cx="4495803" cy="4740304"/>
          </a:xfrm>
        </p:spPr>
      </p:pic>
      <p:pic>
        <p:nvPicPr>
          <p:cNvPr id="4" name="Content Placeholder 5" descr="SAR-ML-03-07-2018.pdf - Adobe Acrobat Pro"/>
          <p:cNvPicPr>
            <a:picLocks noGrp="1" noChangeAspect="1"/>
          </p:cNvPicPr>
          <p:nvPr>
            <p:ph idx="2"/>
          </p:nvPr>
        </p:nvPicPr>
        <p:blipFill>
          <a:blip r:embed="rId3" cstate="print"/>
          <a:stretch>
            <a:fillRect/>
          </a:stretch>
        </p:blipFill>
        <p:spPr>
          <a:xfrm>
            <a:off x="386861" y="1219197"/>
            <a:ext cx="4800600" cy="4724403"/>
          </a:xfrm>
        </p:spPr>
      </p:pic>
      <p:sp>
        <p:nvSpPr>
          <p:cNvPr id="5" name="Oval 5"/>
          <p:cNvSpPr/>
          <p:nvPr/>
        </p:nvSpPr>
        <p:spPr>
          <a:xfrm>
            <a:off x="533404" y="4343401"/>
            <a:ext cx="1752603" cy="6096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25402">
            <a:solidFill>
              <a:srgbClr val="FF0000"/>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endParaRPr>
          </a:p>
        </p:txBody>
      </p:sp>
      <p:sp>
        <p:nvSpPr>
          <p:cNvPr id="6" name="Oval 8"/>
          <p:cNvSpPr/>
          <p:nvPr/>
        </p:nvSpPr>
        <p:spPr>
          <a:xfrm>
            <a:off x="5105404" y="4495803"/>
            <a:ext cx="1752603" cy="3047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25402">
            <a:solidFill>
              <a:srgbClr val="FF0000"/>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endParaRPr>
          </a:p>
        </p:txBody>
      </p:sp>
      <p:sp>
        <p:nvSpPr>
          <p:cNvPr id="7" name="Teardrop 9"/>
          <p:cNvSpPr/>
          <p:nvPr/>
        </p:nvSpPr>
        <p:spPr>
          <a:xfrm>
            <a:off x="533404" y="2743200"/>
            <a:ext cx="1752603" cy="685800"/>
          </a:xfrm>
          <a:custGeom>
            <a:avLst>
              <a:gd name="f10" fmla="val 100000"/>
            </a:avLst>
            <a:gdLst>
              <a:gd name="f1" fmla="val 10800000"/>
              <a:gd name="f2" fmla="val 5400000"/>
              <a:gd name="f3" fmla="val 180"/>
              <a:gd name="f4" fmla="val w"/>
              <a:gd name="f5" fmla="val h"/>
              <a:gd name="f6" fmla="val ss"/>
              <a:gd name="f7" fmla="val 0"/>
              <a:gd name="f8" fmla="*/ 5419351 1 1725033"/>
              <a:gd name="f9" fmla="sqrt 2"/>
              <a:gd name="f10" fmla="val 100000"/>
              <a:gd name="f11" fmla="+- 0 0 -180"/>
              <a:gd name="f12" fmla="+- 0 0 -360"/>
              <a:gd name="f13" fmla="abs f4"/>
              <a:gd name="f14" fmla="abs f5"/>
              <a:gd name="f15" fmla="abs f6"/>
              <a:gd name="f16" fmla="val f7"/>
              <a:gd name="f17" fmla="val f10"/>
              <a:gd name="f18" fmla="+- 2700000 f2 0"/>
              <a:gd name="f19" fmla="*/ f11 f1 1"/>
              <a:gd name="f20" fmla="*/ f12 f1 1"/>
              <a:gd name="f21" fmla="?: f13 f4 1"/>
              <a:gd name="f22" fmla="?: f14 f5 1"/>
              <a:gd name="f23" fmla="?: f15 f6 1"/>
              <a:gd name="f24" fmla="*/ f18 f8 1"/>
              <a:gd name="f25" fmla="*/ f19 1 f3"/>
              <a:gd name="f26" fmla="*/ f20 1 f3"/>
              <a:gd name="f27" fmla="*/ f21 1 21600"/>
              <a:gd name="f28" fmla="*/ f22 1 21600"/>
              <a:gd name="f29" fmla="*/ 21600 f21 1"/>
              <a:gd name="f30" fmla="*/ 21600 f22 1"/>
              <a:gd name="f31" fmla="*/ f24 1 f1"/>
              <a:gd name="f32" fmla="+- f25 0 f2"/>
              <a:gd name="f33" fmla="+- f26 0 f2"/>
              <a:gd name="f34" fmla="min f28 f27"/>
              <a:gd name="f35" fmla="*/ f29 1 f23"/>
              <a:gd name="f36" fmla="*/ f30 1 f23"/>
              <a:gd name="f37" fmla="+- 0 0 f31"/>
              <a:gd name="f38" fmla="val f35"/>
              <a:gd name="f39" fmla="val f36"/>
              <a:gd name="f40" fmla="+- 0 0 f37"/>
              <a:gd name="f41" fmla="*/ f16 f34 1"/>
              <a:gd name="f42" fmla="+- f39 0 f16"/>
              <a:gd name="f43" fmla="+- f38 0 f16"/>
              <a:gd name="f44" fmla="*/ f40 f1 1"/>
              <a:gd name="f45" fmla="*/ f38 f34 1"/>
              <a:gd name="f46" fmla="*/ f42 1 2"/>
              <a:gd name="f47" fmla="*/ f43 1 2"/>
              <a:gd name="f48" fmla="*/ f44 1 f8"/>
              <a:gd name="f49" fmla="+- f16 f46 0"/>
              <a:gd name="f50" fmla="+- f16 f47 0"/>
              <a:gd name="f51" fmla="*/ f47 f9 1"/>
              <a:gd name="f52" fmla="*/ f46 f9 1"/>
              <a:gd name="f53" fmla="+- f48 0 f2"/>
              <a:gd name="f54" fmla="*/ f47 f34 1"/>
              <a:gd name="f55" fmla="*/ f46 f34 1"/>
              <a:gd name="f56" fmla="*/ f51 f17 1"/>
              <a:gd name="f57" fmla="*/ f52 f17 1"/>
              <a:gd name="f58" fmla="cos 1 f53"/>
              <a:gd name="f59" fmla="sin 1 f53"/>
              <a:gd name="f60" fmla="*/ f49 f34 1"/>
              <a:gd name="f61" fmla="*/ f56 1 100000"/>
              <a:gd name="f62" fmla="*/ f57 1 100000"/>
              <a:gd name="f63" fmla="+- 0 0 f58"/>
              <a:gd name="f64" fmla="+- 0 0 f59"/>
              <a:gd name="f65" fmla="+- 0 0 f63"/>
              <a:gd name="f66" fmla="+- 0 0 f64"/>
              <a:gd name="f67" fmla="*/ f65 f61 1"/>
              <a:gd name="f68" fmla="*/ f66 f62 1"/>
              <a:gd name="f69" fmla="*/ f65 f47 1"/>
              <a:gd name="f70" fmla="*/ f66 f46 1"/>
              <a:gd name="f71" fmla="+- f50 f67 0"/>
              <a:gd name="f72" fmla="+- f49 0 f68"/>
              <a:gd name="f73" fmla="+- f50 0 f69"/>
              <a:gd name="f74" fmla="+- f50 f69 0"/>
              <a:gd name="f75" fmla="+- f49 0 f70"/>
              <a:gd name="f76" fmla="+- f49 f70 0"/>
              <a:gd name="f77" fmla="+- f50 f71 0"/>
              <a:gd name="f78" fmla="+- f49 f72 0"/>
              <a:gd name="f79" fmla="*/ f73 f34 1"/>
              <a:gd name="f80" fmla="*/ f75 f34 1"/>
              <a:gd name="f81" fmla="*/ f74 f34 1"/>
              <a:gd name="f82" fmla="*/ f76 f34 1"/>
              <a:gd name="f83" fmla="*/ f71 f34 1"/>
              <a:gd name="f84" fmla="*/ f72 f34 1"/>
              <a:gd name="f85" fmla="*/ f77 1 2"/>
              <a:gd name="f86" fmla="*/ f78 1 2"/>
              <a:gd name="f87" fmla="*/ f85 f34 1"/>
              <a:gd name="f88" fmla="*/ f86 f34 1"/>
            </a:gdLst>
            <a:ahLst/>
            <a:cxnLst>
              <a:cxn ang="3cd4">
                <a:pos x="hc" y="t"/>
              </a:cxn>
              <a:cxn ang="0">
                <a:pos x="r" y="vc"/>
              </a:cxn>
              <a:cxn ang="cd4">
                <a:pos x="hc" y="b"/>
              </a:cxn>
              <a:cxn ang="cd2">
                <a:pos x="l" y="vc"/>
              </a:cxn>
              <a:cxn ang="f32">
                <a:pos x="f81" y="f82"/>
              </a:cxn>
              <a:cxn ang="f32">
                <a:pos x="f79" y="f82"/>
              </a:cxn>
              <a:cxn ang="f33">
                <a:pos x="f79" y="f80"/>
              </a:cxn>
              <a:cxn ang="f33">
                <a:pos x="f83" y="f84"/>
              </a:cxn>
            </a:cxnLst>
            <a:rect l="f79" t="f80" r="f81" b="f82"/>
            <a:pathLst>
              <a:path>
                <a:moveTo>
                  <a:pt x="f41" y="f60"/>
                </a:moveTo>
                <a:arcTo wR="f54" hR="f55" stAng="f1" swAng="f2"/>
                <a:quadBezTo>
                  <a:pt x="f87" y="f41"/>
                  <a:pt x="f83" y="f84"/>
                </a:quadBezTo>
                <a:quadBezTo>
                  <a:pt x="f45" y="f88"/>
                  <a:pt x="f45" y="f60"/>
                </a:quadBezTo>
                <a:arcTo wR="f54" hR="f55" stAng="f7" swAng="f1"/>
                <a:close/>
              </a:path>
            </a:pathLst>
          </a:custGeom>
          <a:noFill/>
          <a:ln w="25402">
            <a:solidFill>
              <a:srgbClr val="FF0000"/>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endParaRPr>
          </a:p>
        </p:txBody>
      </p:sp>
      <p:sp>
        <p:nvSpPr>
          <p:cNvPr id="8" name="Teardrop 10"/>
          <p:cNvSpPr/>
          <p:nvPr/>
        </p:nvSpPr>
        <p:spPr>
          <a:xfrm>
            <a:off x="5714997" y="3276597"/>
            <a:ext cx="838203" cy="609603"/>
          </a:xfrm>
          <a:custGeom>
            <a:avLst>
              <a:gd name="f10" fmla="val 100000"/>
            </a:avLst>
            <a:gdLst>
              <a:gd name="f1" fmla="val 10800000"/>
              <a:gd name="f2" fmla="val 5400000"/>
              <a:gd name="f3" fmla="val 180"/>
              <a:gd name="f4" fmla="val w"/>
              <a:gd name="f5" fmla="val h"/>
              <a:gd name="f6" fmla="val ss"/>
              <a:gd name="f7" fmla="val 0"/>
              <a:gd name="f8" fmla="*/ 5419351 1 1725033"/>
              <a:gd name="f9" fmla="sqrt 2"/>
              <a:gd name="f10" fmla="val 100000"/>
              <a:gd name="f11" fmla="+- 0 0 -180"/>
              <a:gd name="f12" fmla="+- 0 0 -360"/>
              <a:gd name="f13" fmla="abs f4"/>
              <a:gd name="f14" fmla="abs f5"/>
              <a:gd name="f15" fmla="abs f6"/>
              <a:gd name="f16" fmla="val f7"/>
              <a:gd name="f17" fmla="val f10"/>
              <a:gd name="f18" fmla="+- 2700000 f2 0"/>
              <a:gd name="f19" fmla="*/ f11 f1 1"/>
              <a:gd name="f20" fmla="*/ f12 f1 1"/>
              <a:gd name="f21" fmla="?: f13 f4 1"/>
              <a:gd name="f22" fmla="?: f14 f5 1"/>
              <a:gd name="f23" fmla="?: f15 f6 1"/>
              <a:gd name="f24" fmla="*/ f18 f8 1"/>
              <a:gd name="f25" fmla="*/ f19 1 f3"/>
              <a:gd name="f26" fmla="*/ f20 1 f3"/>
              <a:gd name="f27" fmla="*/ f21 1 21600"/>
              <a:gd name="f28" fmla="*/ f22 1 21600"/>
              <a:gd name="f29" fmla="*/ 21600 f21 1"/>
              <a:gd name="f30" fmla="*/ 21600 f22 1"/>
              <a:gd name="f31" fmla="*/ f24 1 f1"/>
              <a:gd name="f32" fmla="+- f25 0 f2"/>
              <a:gd name="f33" fmla="+- f26 0 f2"/>
              <a:gd name="f34" fmla="min f28 f27"/>
              <a:gd name="f35" fmla="*/ f29 1 f23"/>
              <a:gd name="f36" fmla="*/ f30 1 f23"/>
              <a:gd name="f37" fmla="+- 0 0 f31"/>
              <a:gd name="f38" fmla="val f35"/>
              <a:gd name="f39" fmla="val f36"/>
              <a:gd name="f40" fmla="+- 0 0 f37"/>
              <a:gd name="f41" fmla="*/ f16 f34 1"/>
              <a:gd name="f42" fmla="+- f39 0 f16"/>
              <a:gd name="f43" fmla="+- f38 0 f16"/>
              <a:gd name="f44" fmla="*/ f40 f1 1"/>
              <a:gd name="f45" fmla="*/ f38 f34 1"/>
              <a:gd name="f46" fmla="*/ f42 1 2"/>
              <a:gd name="f47" fmla="*/ f43 1 2"/>
              <a:gd name="f48" fmla="*/ f44 1 f8"/>
              <a:gd name="f49" fmla="+- f16 f46 0"/>
              <a:gd name="f50" fmla="+- f16 f47 0"/>
              <a:gd name="f51" fmla="*/ f47 f9 1"/>
              <a:gd name="f52" fmla="*/ f46 f9 1"/>
              <a:gd name="f53" fmla="+- f48 0 f2"/>
              <a:gd name="f54" fmla="*/ f47 f34 1"/>
              <a:gd name="f55" fmla="*/ f46 f34 1"/>
              <a:gd name="f56" fmla="*/ f51 f17 1"/>
              <a:gd name="f57" fmla="*/ f52 f17 1"/>
              <a:gd name="f58" fmla="cos 1 f53"/>
              <a:gd name="f59" fmla="sin 1 f53"/>
              <a:gd name="f60" fmla="*/ f49 f34 1"/>
              <a:gd name="f61" fmla="*/ f56 1 100000"/>
              <a:gd name="f62" fmla="*/ f57 1 100000"/>
              <a:gd name="f63" fmla="+- 0 0 f58"/>
              <a:gd name="f64" fmla="+- 0 0 f59"/>
              <a:gd name="f65" fmla="+- 0 0 f63"/>
              <a:gd name="f66" fmla="+- 0 0 f64"/>
              <a:gd name="f67" fmla="*/ f65 f61 1"/>
              <a:gd name="f68" fmla="*/ f66 f62 1"/>
              <a:gd name="f69" fmla="*/ f65 f47 1"/>
              <a:gd name="f70" fmla="*/ f66 f46 1"/>
              <a:gd name="f71" fmla="+- f50 f67 0"/>
              <a:gd name="f72" fmla="+- f49 0 f68"/>
              <a:gd name="f73" fmla="+- f50 0 f69"/>
              <a:gd name="f74" fmla="+- f50 f69 0"/>
              <a:gd name="f75" fmla="+- f49 0 f70"/>
              <a:gd name="f76" fmla="+- f49 f70 0"/>
              <a:gd name="f77" fmla="+- f50 f71 0"/>
              <a:gd name="f78" fmla="+- f49 f72 0"/>
              <a:gd name="f79" fmla="*/ f73 f34 1"/>
              <a:gd name="f80" fmla="*/ f75 f34 1"/>
              <a:gd name="f81" fmla="*/ f74 f34 1"/>
              <a:gd name="f82" fmla="*/ f76 f34 1"/>
              <a:gd name="f83" fmla="*/ f71 f34 1"/>
              <a:gd name="f84" fmla="*/ f72 f34 1"/>
              <a:gd name="f85" fmla="*/ f77 1 2"/>
              <a:gd name="f86" fmla="*/ f78 1 2"/>
              <a:gd name="f87" fmla="*/ f85 f34 1"/>
              <a:gd name="f88" fmla="*/ f86 f34 1"/>
            </a:gdLst>
            <a:ahLst/>
            <a:cxnLst>
              <a:cxn ang="3cd4">
                <a:pos x="hc" y="t"/>
              </a:cxn>
              <a:cxn ang="0">
                <a:pos x="r" y="vc"/>
              </a:cxn>
              <a:cxn ang="cd4">
                <a:pos x="hc" y="b"/>
              </a:cxn>
              <a:cxn ang="cd2">
                <a:pos x="l" y="vc"/>
              </a:cxn>
              <a:cxn ang="f32">
                <a:pos x="f81" y="f82"/>
              </a:cxn>
              <a:cxn ang="f32">
                <a:pos x="f79" y="f82"/>
              </a:cxn>
              <a:cxn ang="f33">
                <a:pos x="f79" y="f80"/>
              </a:cxn>
              <a:cxn ang="f33">
                <a:pos x="f83" y="f84"/>
              </a:cxn>
            </a:cxnLst>
            <a:rect l="f79" t="f80" r="f81" b="f82"/>
            <a:pathLst>
              <a:path>
                <a:moveTo>
                  <a:pt x="f41" y="f60"/>
                </a:moveTo>
                <a:arcTo wR="f54" hR="f55" stAng="f1" swAng="f2"/>
                <a:quadBezTo>
                  <a:pt x="f87" y="f41"/>
                  <a:pt x="f83" y="f84"/>
                </a:quadBezTo>
                <a:quadBezTo>
                  <a:pt x="f45" y="f88"/>
                  <a:pt x="f45" y="f60"/>
                </a:quadBezTo>
                <a:arcTo wR="f54" hR="f55" stAng="f7" swAng="f1"/>
                <a:close/>
              </a:path>
            </a:pathLst>
          </a:custGeom>
          <a:noFill/>
          <a:ln w="25402">
            <a:solidFill>
              <a:srgbClr val="C00000"/>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endParaRPr>
          </a:p>
        </p:txBody>
      </p:sp>
      <p:cxnSp>
        <p:nvCxnSpPr>
          <p:cNvPr id="9" name="Straight Arrow Connector 15"/>
          <p:cNvCxnSpPr/>
          <p:nvPr/>
        </p:nvCxnSpPr>
        <p:spPr>
          <a:xfrm flipH="1">
            <a:off x="6400796" y="2209804"/>
            <a:ext cx="1143000" cy="609593"/>
          </a:xfrm>
          <a:prstGeom prst="straightConnector1">
            <a:avLst/>
          </a:prstGeom>
          <a:noFill/>
          <a:ln w="28575">
            <a:solidFill>
              <a:srgbClr val="C00000"/>
            </a:solidFill>
            <a:prstDash val="solid"/>
            <a:tailEnd type="arrow"/>
          </a:ln>
        </p:spPr>
      </p:cxnSp>
      <p:sp>
        <p:nvSpPr>
          <p:cNvPr id="10" name="TextBox 16"/>
          <p:cNvSpPr txBox="1"/>
          <p:nvPr/>
        </p:nvSpPr>
        <p:spPr>
          <a:xfrm>
            <a:off x="7467601" y="1904997"/>
            <a:ext cx="838203" cy="369335"/>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a:solidFill>
                  <a:srgbClr val="C00000"/>
                </a:solidFill>
              </a:rPr>
              <a:t>Design</a:t>
            </a:r>
          </a:p>
        </p:txBody>
      </p:sp>
      <p:cxnSp>
        <p:nvCxnSpPr>
          <p:cNvPr id="11" name="Straight Arrow Connector 20"/>
          <p:cNvCxnSpPr/>
          <p:nvPr/>
        </p:nvCxnSpPr>
        <p:spPr>
          <a:xfrm flipH="1">
            <a:off x="5714996" y="2362197"/>
            <a:ext cx="685800" cy="363447"/>
          </a:xfrm>
          <a:prstGeom prst="straightConnector1">
            <a:avLst/>
          </a:prstGeom>
          <a:noFill/>
          <a:ln w="28575">
            <a:solidFill>
              <a:srgbClr val="C00000"/>
            </a:solidFill>
            <a:prstDash val="solid"/>
            <a:tailEnd type="arrow"/>
          </a:ln>
        </p:spPr>
      </p:cxnSp>
      <p:sp>
        <p:nvSpPr>
          <p:cNvPr id="12" name="TextBox 22"/>
          <p:cNvSpPr txBox="1"/>
          <p:nvPr/>
        </p:nvSpPr>
        <p:spPr>
          <a:xfrm>
            <a:off x="6324601" y="2057401"/>
            <a:ext cx="838203" cy="369335"/>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a:solidFill>
                  <a:srgbClr val="C00000"/>
                </a:solidFill>
              </a:rPr>
              <a:t>Apply</a:t>
            </a:r>
          </a:p>
        </p:txBody>
      </p:sp>
    </p:spTree>
    <p:extLst>
      <p:ext uri="{BB962C8B-B14F-4D97-AF65-F5344CB8AC3E}">
        <p14:creationId xmlns:p14="http://schemas.microsoft.com/office/powerpoint/2010/main" xmlns="" val="5278420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152400"/>
            <a:ext cx="6934200" cy="3602183"/>
          </a:xfrm>
          <a:prstGeom prst="rect">
            <a:avLst/>
          </a:prstGeom>
        </p:spPr>
      </p:pic>
      <p:pic>
        <p:nvPicPr>
          <p:cNvPr id="6" name="Picture 5"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828800" y="3754583"/>
            <a:ext cx="8001000" cy="3006822"/>
          </a:xfrm>
          <a:prstGeom prst="rect">
            <a:avLst/>
          </a:prstGeom>
        </p:spPr>
      </p:pic>
    </p:spTree>
    <p:extLst>
      <p:ext uri="{BB962C8B-B14F-4D97-AF65-F5344CB8AC3E}">
        <p14:creationId xmlns:p14="http://schemas.microsoft.com/office/powerpoint/2010/main" xmlns="" val="19010832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5777" y="838200"/>
            <a:ext cx="9529299" cy="5257800"/>
          </a:xfrm>
          <a:prstGeom prst="rect">
            <a:avLst/>
          </a:prstGeom>
        </p:spPr>
      </p:pic>
    </p:spTree>
    <p:extLst>
      <p:ext uri="{BB962C8B-B14F-4D97-AF65-F5344CB8AC3E}">
        <p14:creationId xmlns:p14="http://schemas.microsoft.com/office/powerpoint/2010/main" xmlns="" val="38158658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4" y="76200"/>
            <a:ext cx="8356600" cy="304800"/>
          </a:xfrm>
        </p:spPr>
        <p:txBody>
          <a:bodyPr anchor="ctr">
            <a:noAutofit/>
          </a:bodyPr>
          <a:lstStyle/>
          <a:p>
            <a:pPr algn="just"/>
            <a:r>
              <a:rPr lang="en-US" sz="3000" b="1" dirty="0">
                <a:solidFill>
                  <a:srgbClr val="FF0000"/>
                </a:solidFill>
                <a:effectLst/>
                <a:latin typeface="Bookman Old Style" panose="02050604050505020204" pitchFamily="18" charset="0"/>
                <a:cs typeface="Times New Roman" panose="02020603050405020304" pitchFamily="18" charset="0"/>
              </a:rPr>
              <a:t>CO-PO Relationship</a:t>
            </a:r>
            <a:endParaRPr lang="en-US" sz="3000" b="1" dirty="0">
              <a:solidFill>
                <a:srgbClr val="00B0F0"/>
              </a:solidFill>
              <a:effectLst/>
              <a:latin typeface="Bookman Old Style" panose="020506040505050202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2151444054"/>
              </p:ext>
            </p:extLst>
          </p:nvPr>
        </p:nvGraphicFramePr>
        <p:xfrm>
          <a:off x="685805" y="581152"/>
          <a:ext cx="8356981" cy="6400482"/>
        </p:xfrm>
        <a:graphic>
          <a:graphicData uri="http://schemas.openxmlformats.org/drawingml/2006/table">
            <a:tbl>
              <a:tblPr firstRow="1" firstCol="1" bandRow="1">
                <a:tableStyleId>{BDBED569-4797-4DF1-A0F4-6AAB3CD982D8}</a:tableStyleId>
              </a:tblPr>
              <a:tblGrid>
                <a:gridCol w="2421391">
                  <a:extLst>
                    <a:ext uri="{9D8B030D-6E8A-4147-A177-3AD203B41FA5}">
                      <a16:colId xmlns="" xmlns:a16="http://schemas.microsoft.com/office/drawing/2014/main" val="20000"/>
                    </a:ext>
                  </a:extLst>
                </a:gridCol>
                <a:gridCol w="513880">
                  <a:extLst>
                    <a:ext uri="{9D8B030D-6E8A-4147-A177-3AD203B41FA5}">
                      <a16:colId xmlns="" xmlns:a16="http://schemas.microsoft.com/office/drawing/2014/main" val="20001"/>
                    </a:ext>
                  </a:extLst>
                </a:gridCol>
                <a:gridCol w="467536">
                  <a:extLst>
                    <a:ext uri="{9D8B030D-6E8A-4147-A177-3AD203B41FA5}">
                      <a16:colId xmlns="" xmlns:a16="http://schemas.microsoft.com/office/drawing/2014/main" val="20002"/>
                    </a:ext>
                  </a:extLst>
                </a:gridCol>
                <a:gridCol w="467536">
                  <a:extLst>
                    <a:ext uri="{9D8B030D-6E8A-4147-A177-3AD203B41FA5}">
                      <a16:colId xmlns="" xmlns:a16="http://schemas.microsoft.com/office/drawing/2014/main" val="20003"/>
                    </a:ext>
                  </a:extLst>
                </a:gridCol>
                <a:gridCol w="467536">
                  <a:extLst>
                    <a:ext uri="{9D8B030D-6E8A-4147-A177-3AD203B41FA5}">
                      <a16:colId xmlns="" xmlns:a16="http://schemas.microsoft.com/office/drawing/2014/main" val="20004"/>
                    </a:ext>
                  </a:extLst>
                </a:gridCol>
                <a:gridCol w="467536">
                  <a:extLst>
                    <a:ext uri="{9D8B030D-6E8A-4147-A177-3AD203B41FA5}">
                      <a16:colId xmlns="" xmlns:a16="http://schemas.microsoft.com/office/drawing/2014/main" val="20005"/>
                    </a:ext>
                  </a:extLst>
                </a:gridCol>
                <a:gridCol w="467536">
                  <a:extLst>
                    <a:ext uri="{9D8B030D-6E8A-4147-A177-3AD203B41FA5}">
                      <a16:colId xmlns="" xmlns:a16="http://schemas.microsoft.com/office/drawing/2014/main" val="20006"/>
                    </a:ext>
                  </a:extLst>
                </a:gridCol>
                <a:gridCol w="470614">
                  <a:extLst>
                    <a:ext uri="{9D8B030D-6E8A-4147-A177-3AD203B41FA5}">
                      <a16:colId xmlns="" xmlns:a16="http://schemas.microsoft.com/office/drawing/2014/main" val="20007"/>
                    </a:ext>
                  </a:extLst>
                </a:gridCol>
                <a:gridCol w="470614">
                  <a:extLst>
                    <a:ext uri="{9D8B030D-6E8A-4147-A177-3AD203B41FA5}">
                      <a16:colId xmlns="" xmlns:a16="http://schemas.microsoft.com/office/drawing/2014/main" val="20008"/>
                    </a:ext>
                  </a:extLst>
                </a:gridCol>
                <a:gridCol w="467536">
                  <a:extLst>
                    <a:ext uri="{9D8B030D-6E8A-4147-A177-3AD203B41FA5}">
                      <a16:colId xmlns="" xmlns:a16="http://schemas.microsoft.com/office/drawing/2014/main" val="20009"/>
                    </a:ext>
                  </a:extLst>
                </a:gridCol>
                <a:gridCol w="558422">
                  <a:extLst>
                    <a:ext uri="{9D8B030D-6E8A-4147-A177-3AD203B41FA5}">
                      <a16:colId xmlns="" xmlns:a16="http://schemas.microsoft.com/office/drawing/2014/main" val="20010"/>
                    </a:ext>
                  </a:extLst>
                </a:gridCol>
                <a:gridCol w="558422">
                  <a:extLst>
                    <a:ext uri="{9D8B030D-6E8A-4147-A177-3AD203B41FA5}">
                      <a16:colId xmlns="" xmlns:a16="http://schemas.microsoft.com/office/drawing/2014/main" val="20011"/>
                    </a:ext>
                  </a:extLst>
                </a:gridCol>
                <a:gridCol w="558422">
                  <a:extLst>
                    <a:ext uri="{9D8B030D-6E8A-4147-A177-3AD203B41FA5}">
                      <a16:colId xmlns="" xmlns:a16="http://schemas.microsoft.com/office/drawing/2014/main" val="20012"/>
                    </a:ext>
                  </a:extLst>
                </a:gridCol>
              </a:tblGrid>
              <a:tr h="0">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COURSE</a:t>
                      </a:r>
                      <a:endParaRPr lang="en-US" sz="1200" dirty="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COs</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PO1</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PO2</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PO3</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PO4</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PO5</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PO6</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PO7</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PO8</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PO9</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PO10</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PO11</a:t>
                      </a:r>
                      <a:endParaRPr lang="en-US" sz="1200">
                        <a:effectLst/>
                        <a:latin typeface="Times New Roman" panose="02020603050405020304" pitchFamily="18" charset="0"/>
                        <a:ea typeface="Calibri"/>
                        <a:cs typeface="Times New Roman" panose="02020603050405020304" pitchFamily="18" charset="0"/>
                      </a:endParaRPr>
                    </a:p>
                  </a:txBody>
                  <a:tcPr marL="53366" marR="53366" marT="0" marB="0"/>
                </a:tc>
                <a:extLst>
                  <a:ext uri="{0D108BD9-81ED-4DB2-BD59-A6C34878D82A}">
                    <a16:rowId xmlns="" xmlns:a16="http://schemas.microsoft.com/office/drawing/2014/main" val="10000"/>
                  </a:ext>
                </a:extLst>
              </a:tr>
              <a:tr h="222190">
                <a:tc rowSpan="2">
                  <a:txBody>
                    <a:bodyPr/>
                    <a:lstStyle/>
                    <a:p>
                      <a:pPr marL="0" marR="0">
                        <a:lnSpc>
                          <a:spcPct val="115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Analysis of structures II</a:t>
                      </a:r>
                    </a:p>
                  </a:txBody>
                  <a:tcPr marL="53366" marR="53366" marT="0" marB="0" anchor="ctr">
                    <a:solidFill>
                      <a:schemeClr val="bg2">
                        <a:lumMod val="90000"/>
                      </a:schemeClr>
                    </a:solidFill>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CO1</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1"/>
                  </a:ext>
                </a:extLst>
              </a:tr>
              <a:tr h="171450">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CO2</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2"/>
                  </a:ext>
                </a:extLst>
              </a:tr>
              <a:tr h="222190">
                <a:tc rowSpan="3">
                  <a:txBody>
                    <a:bodyPr/>
                    <a:lstStyle/>
                    <a:p>
                      <a:pPr marL="0" marR="0">
                        <a:lnSpc>
                          <a:spcPct val="115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Environmental</a:t>
                      </a:r>
                      <a:r>
                        <a:rPr lang="en-US" sz="1400" baseline="0" dirty="0">
                          <a:effectLst/>
                          <a:latin typeface="Times New Roman" panose="02020603050405020304" pitchFamily="18" charset="0"/>
                          <a:cs typeface="Times New Roman" panose="02020603050405020304" pitchFamily="18" charset="0"/>
                        </a:rPr>
                        <a:t> Engineering I</a:t>
                      </a:r>
                      <a:endParaRPr lang="en-US" sz="1400" dirty="0">
                        <a:effectLst/>
                        <a:latin typeface="Times New Roman" panose="02020603050405020304" pitchFamily="18" charset="0"/>
                        <a:cs typeface="Times New Roman" panose="02020603050405020304" pitchFamily="18" charset="0"/>
                      </a:endParaRPr>
                    </a:p>
                  </a:txBody>
                  <a:tcPr marL="53366" marR="53366" marT="0" marB="0" anchor="ctr">
                    <a:solidFill>
                      <a:schemeClr val="bg1">
                        <a:alpha val="20000"/>
                      </a:schemeClr>
                    </a:solidFill>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CO1</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2</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3"/>
                  </a:ext>
                </a:extLst>
              </a:tr>
              <a:tr h="222190">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CO2</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4"/>
                  </a:ext>
                </a:extLst>
              </a:tr>
              <a:tr h="192024">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5"/>
                  </a:ext>
                </a:extLst>
              </a:tr>
              <a:tr h="222190">
                <a:tc rowSpan="4">
                  <a:txBody>
                    <a:bodyPr/>
                    <a:lstStyle/>
                    <a:p>
                      <a:pPr marL="0" marR="0">
                        <a:lnSpc>
                          <a:spcPct val="115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Geotechnical Engineering II</a:t>
                      </a:r>
                    </a:p>
                  </a:txBody>
                  <a:tcPr marL="53366" marR="53366" marT="0" marB="0" anchor="ctr">
                    <a:solidFill>
                      <a:schemeClr val="bg2">
                        <a:lumMod val="90000"/>
                      </a:schemeClr>
                    </a:solidFill>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CO1</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6"/>
                  </a:ext>
                </a:extLst>
              </a:tr>
              <a:tr h="222190">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CO2</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7"/>
                  </a:ext>
                </a:extLst>
              </a:tr>
              <a:tr h="222190">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8"/>
                  </a:ext>
                </a:extLst>
              </a:tr>
              <a:tr h="137160">
                <a:tc vMerge="1">
                  <a:txBody>
                    <a:bodyPr/>
                    <a:lstStyle/>
                    <a:p>
                      <a:pPr marL="0" marR="0">
                        <a:lnSpc>
                          <a:spcPct val="115000"/>
                        </a:lnSpc>
                        <a:spcBef>
                          <a:spcPts val="0"/>
                        </a:spcBef>
                        <a:spcAft>
                          <a:spcPts val="0"/>
                        </a:spcAft>
                      </a:pPr>
                      <a:endParaRPr lang="en-US" sz="1200" dirty="0">
                        <a:effectLst/>
                        <a:latin typeface="Times New Roman" panose="02020603050405020304" pitchFamily="18" charset="0"/>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CO4</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2</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extLst>
                  <a:ext uri="{0D108BD9-81ED-4DB2-BD59-A6C34878D82A}">
                    <a16:rowId xmlns="" xmlns:a16="http://schemas.microsoft.com/office/drawing/2014/main" val="10009"/>
                  </a:ext>
                </a:extLst>
              </a:tr>
              <a:tr h="222190">
                <a:tc rowSpan="4">
                  <a:txBody>
                    <a:bodyPr/>
                    <a:lstStyle/>
                    <a:p>
                      <a:pPr marL="0" marR="0">
                        <a:lnSpc>
                          <a:spcPct val="115000"/>
                        </a:lnSpc>
                        <a:spcBef>
                          <a:spcPts val="0"/>
                        </a:spcBef>
                        <a:spcAft>
                          <a:spcPts val="0"/>
                        </a:spcAft>
                      </a:pPr>
                      <a:r>
                        <a:rPr lang="en-US" sz="1400" dirty="0">
                          <a:solidFill>
                            <a:srgbClr val="FF0000"/>
                          </a:solidFill>
                          <a:effectLst/>
                          <a:latin typeface="Times New Roman" panose="02020603050405020304" pitchFamily="18" charset="0"/>
                          <a:cs typeface="Times New Roman" panose="02020603050405020304" pitchFamily="18" charset="0"/>
                        </a:rPr>
                        <a:t>Concrete Technology</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CO1</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0"/>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CO2</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3</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r>
                        <a:rPr lang="en-US" sz="1250" b="0" dirty="0">
                          <a:solidFill>
                            <a:srgbClr val="FF0000"/>
                          </a:solidFill>
                          <a:latin typeface="Times New Roman" pitchFamily="18" charset="0"/>
                          <a:cs typeface="Times New Roman"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1"/>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mn-ea"/>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r>
                        <a:rPr lang="en-US" sz="1250" b="0" dirty="0">
                          <a:solidFill>
                            <a:srgbClr val="FF0000"/>
                          </a:solidFill>
                          <a:latin typeface="Times New Roman" pitchFamily="18" charset="0"/>
                          <a:cs typeface="Times New Roman"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a:solidFill>
                            <a:srgbClr val="FF0000"/>
                          </a:solidFill>
                          <a:effectLst/>
                          <a:latin typeface="Times New Roman" panose="02020603050405020304" pitchFamily="18" charset="0"/>
                          <a:cs typeface="Times New Roman" panose="02020603050405020304" pitchFamily="18" charset="0"/>
                        </a:rPr>
                        <a:t>-</a:t>
                      </a:r>
                      <a:endParaRPr lang="en-US" sz="1250" b="1">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2"/>
                  </a:ext>
                </a:extLst>
              </a:tr>
              <a:tr h="179832">
                <a:tc vMerge="1">
                  <a:txBody>
                    <a:bodyPr/>
                    <a:lstStyle/>
                    <a:p>
                      <a:endParaRPr lang="en-US"/>
                    </a:p>
                  </a:txBody>
                  <a:tcP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CO4</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r>
                        <a:rPr lang="en-US" sz="1250" b="1" dirty="0">
                          <a:solidFill>
                            <a:srgbClr val="FF0000"/>
                          </a:solidFill>
                          <a:latin typeface="Times New Roman" pitchFamily="18" charset="0"/>
                          <a:cs typeface="Times New Roman"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cs typeface="Times New Roman" panose="02020603050405020304" pitchFamily="18" charset="0"/>
                        </a:rPr>
                        <a:t>3</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solidFill>
                            <a:srgbClr val="FF0000"/>
                          </a:solidFill>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1000"/>
                        </a:spcAft>
                      </a:pPr>
                      <a:r>
                        <a:rPr lang="en-US" sz="1250" b="1" dirty="0">
                          <a:solidFill>
                            <a:srgbClr val="FF0000"/>
                          </a:solidFill>
                          <a:effectLst/>
                          <a:latin typeface="Times New Roman" panose="02020603050405020304" pitchFamily="18" charset="0"/>
                          <a:cs typeface="Times New Roman" panose="02020603050405020304" pitchFamily="18" charset="0"/>
                        </a:rPr>
                        <a:t>-</a:t>
                      </a:r>
                      <a:endParaRPr lang="en-US" sz="1250" b="1" dirty="0">
                        <a:solidFill>
                          <a:srgbClr val="FF0000"/>
                        </a:solidFill>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3"/>
                  </a:ext>
                </a:extLst>
              </a:tr>
              <a:tr h="222190">
                <a:tc rowSpan="3">
                  <a:txBody>
                    <a:bodyPr/>
                    <a:lstStyle/>
                    <a:p>
                      <a:pPr marL="0" marR="0">
                        <a:lnSpc>
                          <a:spcPct val="115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Hydrology and</a:t>
                      </a:r>
                      <a:r>
                        <a:rPr lang="en-US" sz="1400" baseline="0" dirty="0">
                          <a:effectLst/>
                          <a:latin typeface="Times New Roman" panose="02020603050405020304" pitchFamily="18" charset="0"/>
                          <a:cs typeface="Times New Roman" panose="02020603050405020304" pitchFamily="18" charset="0"/>
                        </a:rPr>
                        <a:t> water resources</a:t>
                      </a:r>
                      <a:endParaRPr lang="en-US" sz="1400" dirty="0">
                        <a:effectLst/>
                        <a:latin typeface="Times New Roman" panose="02020603050405020304" pitchFamily="18" charset="0"/>
                        <a:cs typeface="Times New Roman" panose="02020603050405020304" pitchFamily="18" charset="0"/>
                      </a:endParaRPr>
                    </a:p>
                  </a:txBody>
                  <a:tcPr marL="53366" marR="53366" marT="0" marB="0" anchor="ctr">
                    <a:solidFill>
                      <a:schemeClr val="bg2">
                        <a:lumMod val="90000"/>
                      </a:schemeClr>
                    </a:solidFill>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CO1</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4"/>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CO2</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5"/>
                  </a:ext>
                </a:extLst>
              </a:tr>
              <a:tr h="102870">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6"/>
                  </a:ext>
                </a:extLst>
              </a:tr>
              <a:tr h="222190">
                <a:tc rowSpan="4">
                  <a:txBody>
                    <a:bodyPr/>
                    <a:lstStyle/>
                    <a:p>
                      <a:pPr marL="0" marR="0">
                        <a:lnSpc>
                          <a:spcPct val="115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Quantity Surveying and Costing</a:t>
                      </a:r>
                    </a:p>
                  </a:txBody>
                  <a:tcPr marL="53366" marR="53366" marT="0" marB="0" anchor="ctr">
                    <a:solidFill>
                      <a:schemeClr val="bg1">
                        <a:alpha val="20000"/>
                      </a:schemeClr>
                    </a:solidFill>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CO1</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1</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7"/>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8"/>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CO3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19"/>
                  </a:ext>
                </a:extLst>
              </a:tr>
              <a:tr h="200406">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CO4</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20"/>
                  </a:ext>
                </a:extLst>
              </a:tr>
              <a:tr h="222190">
                <a:tc rowSpan="4">
                  <a:txBody>
                    <a:bodyPr/>
                    <a:lstStyle/>
                    <a:p>
                      <a:pPr marL="0" marR="0">
                        <a:lnSpc>
                          <a:spcPct val="115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Alternate Building Material &amp; Technology</a:t>
                      </a:r>
                    </a:p>
                  </a:txBody>
                  <a:tcPr marL="53366" marR="53366" marT="0" marB="0" anchor="ctr">
                    <a:solidFill>
                      <a:schemeClr val="accent2">
                        <a:lumMod val="50000"/>
                        <a:alpha val="20000"/>
                      </a:schemeClr>
                    </a:solidFill>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CO1</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a:t>
                      </a: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21"/>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ea typeface="Calibri"/>
                          <a:cs typeface="Times New Roman" panose="02020603050405020304" pitchFamily="18" charset="0"/>
                        </a:rPr>
                        <a:t>3</a:t>
                      </a: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22"/>
                  </a:ext>
                </a:extLst>
              </a:tr>
              <a:tr h="222190">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23"/>
                  </a:ext>
                </a:extLst>
              </a:tr>
              <a:tr h="145542">
                <a:tc vMerge="1">
                  <a:txBody>
                    <a:bodyPr/>
                    <a:lstStyle/>
                    <a:p>
                      <a:endParaRPr lang="en-US"/>
                    </a:p>
                  </a:txBody>
                  <a:tcP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CO4</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3</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a:effectLst/>
                          <a:latin typeface="Times New Roman" panose="02020603050405020304" pitchFamily="18" charset="0"/>
                          <a:cs typeface="Times New Roman" panose="02020603050405020304" pitchFamily="18" charset="0"/>
                        </a:rPr>
                        <a:t>2</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2</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0"/>
                        </a:spcAft>
                      </a:pPr>
                      <a:r>
                        <a:rPr lang="en-US" sz="1250" b="1" dirty="0">
                          <a:effectLst/>
                          <a:latin typeface="Times New Roman" panose="02020603050405020304" pitchFamily="18" charset="0"/>
                          <a:cs typeface="Times New Roman" panose="02020603050405020304" pitchFamily="18" charset="0"/>
                        </a:rPr>
                        <a:t>3</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a:effectLst/>
                          <a:latin typeface="Times New Roman" panose="02020603050405020304" pitchFamily="18" charset="0"/>
                          <a:cs typeface="Times New Roman" panose="02020603050405020304" pitchFamily="18" charset="0"/>
                        </a:rPr>
                        <a:t>-</a:t>
                      </a:r>
                      <a:endParaRPr lang="en-US" sz="1250" b="1">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tc>
                  <a:txBody>
                    <a:bodyPr/>
                    <a:lstStyle/>
                    <a:p>
                      <a:pPr marL="0" marR="0" algn="ctr">
                        <a:lnSpc>
                          <a:spcPct val="115000"/>
                        </a:lnSpc>
                        <a:spcBef>
                          <a:spcPts val="0"/>
                        </a:spcBef>
                        <a:spcAft>
                          <a:spcPts val="1000"/>
                        </a:spcAft>
                      </a:pPr>
                      <a:r>
                        <a:rPr lang="en-US" sz="1250" b="1" dirty="0">
                          <a:effectLst/>
                          <a:latin typeface="Times New Roman" panose="02020603050405020304" pitchFamily="18" charset="0"/>
                          <a:cs typeface="Times New Roman" panose="02020603050405020304" pitchFamily="18" charset="0"/>
                        </a:rPr>
                        <a:t>-</a:t>
                      </a:r>
                      <a:endParaRPr lang="en-US" sz="1250" b="1" dirty="0">
                        <a:effectLst/>
                        <a:latin typeface="Times New Roman" panose="02020603050405020304" pitchFamily="18" charset="0"/>
                        <a:ea typeface="Calibri"/>
                        <a:cs typeface="Times New Roman" panose="02020603050405020304" pitchFamily="18" charset="0"/>
                      </a:endParaRPr>
                    </a:p>
                  </a:txBody>
                  <a:tcPr marL="53366" marR="53366" marT="0" marB="0" anchor="ctr"/>
                </a:tc>
                <a:extLst>
                  <a:ext uri="{0D108BD9-81ED-4DB2-BD59-A6C34878D82A}">
                    <a16:rowId xmlns="" xmlns:a16="http://schemas.microsoft.com/office/drawing/2014/main" val="10024"/>
                  </a:ext>
                </a:extLst>
              </a:tr>
              <a:tr h="222190">
                <a:tc rowSpan="4">
                  <a:txBody>
                    <a:bodyPr/>
                    <a:lstStyle/>
                    <a:p>
                      <a:pPr marL="0" marR="0" algn="l" rtl="0" eaLnBrk="1" latinLnBrk="0" hangingPunct="1">
                        <a:lnSpc>
                          <a:spcPct val="115000"/>
                        </a:lnSpc>
                        <a:spcBef>
                          <a:spcPts val="0"/>
                        </a:spcBef>
                        <a:spcAft>
                          <a:spcPts val="0"/>
                        </a:spcAft>
                      </a:pPr>
                      <a:r>
                        <a:rPr kumimoji="0" lang="en-US" sz="1400" b="1" kern="1200" dirty="0">
                          <a:solidFill>
                            <a:schemeClr val="tx1"/>
                          </a:solidFill>
                          <a:effectLst/>
                          <a:latin typeface="Times New Roman" panose="02020603050405020304" pitchFamily="18" charset="0"/>
                          <a:ea typeface="+mn-ea"/>
                          <a:cs typeface="Times New Roman" panose="02020603050405020304" pitchFamily="18" charset="0"/>
                        </a:rPr>
                        <a:t>Major Project Phase II</a:t>
                      </a:r>
                    </a:p>
                  </a:txBody>
                  <a:tcPr marL="68580" marR="68580" marT="0" marB="0" anchor="ctr">
                    <a:solidFill>
                      <a:schemeClr val="bg1">
                        <a:alpha val="20000"/>
                      </a:schemeClr>
                    </a:solidFill>
                  </a:tcP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CO1</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extLst>
                  <a:ext uri="{0D108BD9-81ED-4DB2-BD59-A6C34878D82A}">
                    <a16:rowId xmlns="" xmlns:a16="http://schemas.microsoft.com/office/drawing/2014/main" val="10025"/>
                  </a:ext>
                </a:extLst>
              </a:tr>
              <a:tr h="200226">
                <a:tc vMerge="1">
                  <a:txBody>
                    <a:bodyPr/>
                    <a:lstStyle/>
                    <a:p>
                      <a:endParaRPr lang="en-US"/>
                    </a:p>
                  </a:txBody>
                  <a:tcP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CO2</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extLst>
                  <a:ext uri="{0D108BD9-81ED-4DB2-BD59-A6C34878D82A}">
                    <a16:rowId xmlns="" xmlns:a16="http://schemas.microsoft.com/office/drawing/2014/main" val="10026"/>
                  </a:ext>
                </a:extLst>
              </a:tr>
              <a:tr h="200226">
                <a:tc vMerge="1">
                  <a:txBody>
                    <a:bodyPr/>
                    <a:lstStyle/>
                    <a:p>
                      <a:pPr marL="0" marR="0" algn="l" rtl="0" eaLnBrk="1" latinLnBrk="0" hangingPunct="1">
                        <a:lnSpc>
                          <a:spcPct val="115000"/>
                        </a:lnSpc>
                        <a:spcBef>
                          <a:spcPts val="0"/>
                        </a:spcBef>
                        <a:spcAft>
                          <a:spcPts val="0"/>
                        </a:spcAft>
                      </a:pPr>
                      <a:endParaRPr kumimoji="0" lang="en-US" sz="12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extLst>
                  <a:ext uri="{0D108BD9-81ED-4DB2-BD59-A6C34878D82A}">
                    <a16:rowId xmlns="" xmlns:a16="http://schemas.microsoft.com/office/drawing/2014/main" val="10027"/>
                  </a:ext>
                </a:extLst>
              </a:tr>
              <a:tr h="200226">
                <a:tc vMerge="1">
                  <a:txBody>
                    <a:bodyPr/>
                    <a:lstStyle/>
                    <a:p>
                      <a:pPr marL="0" marR="0" algn="l" rtl="0" eaLnBrk="1" latinLnBrk="0" hangingPunct="1">
                        <a:lnSpc>
                          <a:spcPct val="115000"/>
                        </a:lnSpc>
                        <a:spcBef>
                          <a:spcPts val="0"/>
                        </a:spcBef>
                        <a:spcAft>
                          <a:spcPts val="0"/>
                        </a:spcAft>
                      </a:pPr>
                      <a:endParaRPr kumimoji="0" lang="en-US" sz="12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CO4</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3</a:t>
                      </a:r>
                    </a:p>
                  </a:txBody>
                  <a:tcPr marL="68580" marR="68580" marT="0" marB="0" anchor="ctr"/>
                </a:tc>
                <a:tc>
                  <a:txBody>
                    <a:bodyPr/>
                    <a:lstStyle/>
                    <a:p>
                      <a:pPr marL="0" marR="0" algn="ctr" rtl="0" eaLnBrk="1" latinLnBrk="0" hangingPunct="1">
                        <a:lnSpc>
                          <a:spcPct val="115000"/>
                        </a:lnSpc>
                        <a:spcBef>
                          <a:spcPts val="0"/>
                        </a:spcBef>
                        <a:spcAft>
                          <a:spcPts val="1000"/>
                        </a:spcAft>
                      </a:pPr>
                      <a:r>
                        <a:rPr kumimoji="0" lang="en-US" sz="1250" b="1" kern="1200" dirty="0">
                          <a:solidFill>
                            <a:schemeClr val="tx1"/>
                          </a:solidFill>
                          <a:effectLst/>
                          <a:latin typeface="Times New Roman" panose="02020603050405020304" pitchFamily="18" charset="0"/>
                          <a:ea typeface="+mn-ea"/>
                          <a:cs typeface="Times New Roman" panose="02020603050405020304" pitchFamily="18" charset="0"/>
                        </a:rPr>
                        <a:t>2</a:t>
                      </a:r>
                    </a:p>
                  </a:txBody>
                  <a:tcPr marL="68580" marR="68580" marT="0" marB="0" anchor="ctr"/>
                </a:tc>
                <a:extLst>
                  <a:ext uri="{0D108BD9-81ED-4DB2-BD59-A6C34878D82A}">
                    <a16:rowId xmlns="" xmlns:a16="http://schemas.microsoft.com/office/drawing/2014/main" val="10028"/>
                  </a:ext>
                </a:extLst>
              </a:tr>
            </a:tbl>
          </a:graphicData>
        </a:graphic>
      </p:graphicFrame>
    </p:spTree>
    <p:extLst>
      <p:ext uri="{BB962C8B-B14F-4D97-AF65-F5344CB8AC3E}">
        <p14:creationId xmlns:p14="http://schemas.microsoft.com/office/powerpoint/2010/main" xmlns="" val="24255089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65471" y="1066954"/>
            <a:ext cx="9410024" cy="2610311"/>
          </a:xfrm>
          <a:noFill/>
        </p:spPr>
        <p:txBody>
          <a:bodyPr>
            <a:normAutofit/>
          </a:bodyPr>
          <a:lstStyle/>
          <a:p>
            <a:pPr marL="895350" indent="-714375" algn="just">
              <a:lnSpc>
                <a:spcPct val="150000"/>
              </a:lnSpc>
              <a:spcBef>
                <a:spcPts val="0"/>
              </a:spcBef>
              <a:buNone/>
            </a:pPr>
            <a:r>
              <a:rPr lang="fr-FR" sz="2200" b="1" dirty="0">
                <a:solidFill>
                  <a:srgbClr val="0000FF"/>
                </a:solidFill>
                <a:latin typeface="Cambria" panose="02040503050406030204" pitchFamily="18" charset="0"/>
                <a:ea typeface="Cambria" panose="02040503050406030204" pitchFamily="18" charset="0"/>
              </a:rPr>
              <a:t>2.1. 	</a:t>
            </a:r>
            <a:r>
              <a:rPr lang="en-US" sz="2200" b="1" dirty="0">
                <a:solidFill>
                  <a:srgbClr val="0000FF"/>
                </a:solidFill>
                <a:latin typeface="Cambria" panose="02040503050406030204" pitchFamily="18" charset="0"/>
                <a:ea typeface="Cambria" panose="02040503050406030204" pitchFamily="18" charset="0"/>
              </a:rPr>
              <a:t>Describe Processes Followed to Ensure Quality of Teaching &amp; Learning (20)</a:t>
            </a:r>
            <a:r>
              <a:rPr lang="fr-FR" sz="2200" b="1" dirty="0">
                <a:solidFill>
                  <a:srgbClr val="0000FF"/>
                </a:solidFill>
                <a:latin typeface="Cambria" panose="02040503050406030204" pitchFamily="18" charset="0"/>
                <a:ea typeface="Cambria" panose="02040503050406030204" pitchFamily="18" charset="0"/>
              </a:rPr>
              <a:t> </a:t>
            </a:r>
          </a:p>
          <a:p>
            <a:pPr marL="896938" indent="-896938" algn="just">
              <a:spcBef>
                <a:spcPts val="0"/>
              </a:spcBef>
              <a:buNone/>
            </a:pPr>
            <a:r>
              <a:rPr lang="en-US" sz="1800" b="0" i="0" u="none" strike="noStrike" baseline="0" dirty="0">
                <a:solidFill>
                  <a:srgbClr val="4472C5"/>
                </a:solidFill>
                <a:latin typeface="Cambria" panose="02040503050406030204" pitchFamily="18" charset="0"/>
                <a:ea typeface="Cambria" panose="02040503050406030204" pitchFamily="18" charset="0"/>
              </a:rPr>
              <a:t>	</a:t>
            </a:r>
            <a:r>
              <a:rPr lang="en-US" dirty="0">
                <a:solidFill>
                  <a:srgbClr val="002060"/>
                </a:solidFill>
                <a:latin typeface="Cambria" panose="02040503050406030204" pitchFamily="18" charset="0"/>
                <a:ea typeface="Cambria" panose="02040503050406030204" pitchFamily="18" charset="0"/>
              </a:rPr>
              <a:t>	</a:t>
            </a:r>
            <a:r>
              <a:rPr lang="en-US" i="1" dirty="0">
                <a:solidFill>
                  <a:srgbClr val="002060"/>
                </a:solidFill>
                <a:latin typeface="Cambria" panose="02040503050406030204" pitchFamily="18" charset="0"/>
                <a:ea typeface="Cambria" panose="02040503050406030204" pitchFamily="18" charset="0"/>
              </a:rPr>
              <a:t>(Processes may include adherence to academic calendar and instruction methods using pedagogical initiatives such as real-world examples, collaborative learning, quality of laboratory experience with regard to conducting experiments, recording observations, analysis of data etc. encouraging fast learners, assisting slow learners etc. The implementation details and impact analysis need to be documented.)</a:t>
            </a:r>
          </a:p>
        </p:txBody>
      </p:sp>
      <p:sp>
        <p:nvSpPr>
          <p:cNvPr id="6" name="TextBox 5">
            <a:extLst>
              <a:ext uri="{FF2B5EF4-FFF2-40B4-BE49-F238E27FC236}">
                <a16:creationId xmlns="" xmlns:a16="http://schemas.microsoft.com/office/drawing/2014/main" id="{483FB3C6-0AD4-43A6-A66D-0E841DEE879C}"/>
              </a:ext>
            </a:extLst>
          </p:cNvPr>
          <p:cNvSpPr txBox="1"/>
          <p:nvPr/>
        </p:nvSpPr>
        <p:spPr>
          <a:xfrm>
            <a:off x="147483" y="258991"/>
            <a:ext cx="8937523" cy="523220"/>
          </a:xfrm>
          <a:prstGeom prst="rect">
            <a:avLst/>
          </a:prstGeom>
          <a:noFill/>
        </p:spPr>
        <p:txBody>
          <a:bodyPr wrap="square">
            <a:spAutoFit/>
          </a:bodyPr>
          <a:lstStyle/>
          <a:p>
            <a:r>
              <a:rPr lang="en-US" sz="2800" b="1" dirty="0">
                <a:solidFill>
                  <a:srgbClr val="000066"/>
                </a:solidFill>
                <a:latin typeface="Cambria" panose="02040503050406030204" pitchFamily="18" charset="0"/>
                <a:ea typeface="Cambria" panose="02040503050406030204" pitchFamily="18" charset="0"/>
              </a:rPr>
              <a:t>Criterion 2: Outcome-Based Teaching Learning (120) </a:t>
            </a:r>
          </a:p>
        </p:txBody>
      </p:sp>
      <p:pic>
        <p:nvPicPr>
          <p:cNvPr id="7" name="Picture 6">
            <a:extLst>
              <a:ext uri="{FF2B5EF4-FFF2-40B4-BE49-F238E27FC236}">
                <a16:creationId xmlns="" xmlns:a16="http://schemas.microsoft.com/office/drawing/2014/main" id="{6D5C4B08-0E52-4641-B478-626AA3BDAF5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98194" y="162382"/>
            <a:ext cx="777301" cy="503868"/>
          </a:xfrm>
          <a:prstGeom prst="rect">
            <a:avLst/>
          </a:prstGeom>
        </p:spPr>
      </p:pic>
      <p:cxnSp>
        <p:nvCxnSpPr>
          <p:cNvPr id="9" name="Straight Connector 8">
            <a:extLst>
              <a:ext uri="{FF2B5EF4-FFF2-40B4-BE49-F238E27FC236}">
                <a16:creationId xmlns="" xmlns:a16="http://schemas.microsoft.com/office/drawing/2014/main" id="{878D7B5F-D7CA-4F4A-A761-F4F7973F8DA0}"/>
              </a:ext>
            </a:extLst>
          </p:cNvPr>
          <p:cNvCxnSpPr/>
          <p:nvPr/>
        </p:nvCxnSpPr>
        <p:spPr>
          <a:xfrm>
            <a:off x="621792" y="1143798"/>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2" name="Picture 1"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2920" y="4077969"/>
            <a:ext cx="9337167" cy="2057655"/>
          </a:xfrm>
          <a:prstGeom prst="rect">
            <a:avLst/>
          </a:prstGeom>
        </p:spPr>
      </p:pic>
    </p:spTree>
    <p:extLst>
      <p:ext uri="{BB962C8B-B14F-4D97-AF65-F5344CB8AC3E}">
        <p14:creationId xmlns:p14="http://schemas.microsoft.com/office/powerpoint/2010/main" xmlns="" val="2046178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92609" y="1456334"/>
            <a:ext cx="8970264" cy="2813914"/>
          </a:xfrm>
          <a:noFill/>
        </p:spPr>
        <p:txBody>
          <a:bodyPr>
            <a:normAutofit fontScale="32500" lnSpcReduction="20000"/>
          </a:bodyPr>
          <a:lstStyle/>
          <a:p>
            <a:pPr marL="895350" indent="-712788">
              <a:buNone/>
            </a:pPr>
            <a:r>
              <a:rPr lang="en-US" sz="8800" b="1" dirty="0">
                <a:solidFill>
                  <a:srgbClr val="0000FF"/>
                </a:solidFill>
                <a:latin typeface="Cambria" panose="02040503050406030204" pitchFamily="18" charset="0"/>
                <a:ea typeface="Cambria" panose="02040503050406030204" pitchFamily="18" charset="0"/>
              </a:rPr>
              <a:t>2.2. 	Quality of Student Capstone Project (25)</a:t>
            </a:r>
          </a:p>
          <a:p>
            <a:pPr marL="896938" indent="-896938" algn="just">
              <a:lnSpc>
                <a:spcPct val="120000"/>
              </a:lnSpc>
              <a:spcBef>
                <a:spcPts val="0"/>
              </a:spcBef>
              <a:buNone/>
            </a:pPr>
            <a:r>
              <a:rPr lang="en-US" sz="2900" i="1" dirty="0">
                <a:solidFill>
                  <a:schemeClr val="tx1"/>
                </a:solidFill>
                <a:latin typeface="Cambria" panose="02040503050406030204" pitchFamily="18" charset="0"/>
                <a:ea typeface="Cambria" panose="02040503050406030204" pitchFamily="18" charset="0"/>
              </a:rPr>
              <a:t>	</a:t>
            </a:r>
          </a:p>
          <a:p>
            <a:pPr marL="896938" indent="-896938" algn="just">
              <a:lnSpc>
                <a:spcPct val="120000"/>
              </a:lnSpc>
              <a:spcBef>
                <a:spcPts val="0"/>
              </a:spcBef>
              <a:buNone/>
            </a:pPr>
            <a:r>
              <a:rPr lang="en-US" sz="7200" i="1" dirty="0">
                <a:solidFill>
                  <a:schemeClr val="tx1"/>
                </a:solidFill>
                <a:latin typeface="Cambria" panose="02040503050406030204" pitchFamily="18" charset="0"/>
                <a:ea typeface="Cambria" panose="02040503050406030204" pitchFamily="18" charset="0"/>
              </a:rPr>
              <a:t>	</a:t>
            </a:r>
            <a:r>
              <a:rPr lang="en-US" sz="5500" i="1" dirty="0">
                <a:solidFill>
                  <a:schemeClr val="tx1"/>
                </a:solidFill>
                <a:latin typeface="Cambria" panose="02040503050406030204" pitchFamily="18" charset="0"/>
                <a:ea typeface="Cambria" panose="02040503050406030204" pitchFamily="18" charset="0"/>
              </a:rPr>
              <a:t>(Quality of the capstone/major project is measured in terms of consideration to factors including, but not limited to, environment, sustainability, safety, ethics, cost, type (application, product, research, review etc.) and standards. Processes related to project identification, allotment, continuous monitoring, evaluation including demonstration of working prototypes and enhancing the relevance of projects. Mention implementation details including details of POs and PSOs addressed through the projects with justification.)</a:t>
            </a:r>
          </a:p>
        </p:txBody>
      </p:sp>
      <p:sp>
        <p:nvSpPr>
          <p:cNvPr id="6" name="TextBox 5">
            <a:extLst>
              <a:ext uri="{FF2B5EF4-FFF2-40B4-BE49-F238E27FC236}">
                <a16:creationId xmlns="" xmlns:a16="http://schemas.microsoft.com/office/drawing/2014/main" id="{483FB3C6-0AD4-43A6-A66D-0E841DEE879C}"/>
              </a:ext>
            </a:extLst>
          </p:cNvPr>
          <p:cNvSpPr txBox="1"/>
          <p:nvPr/>
        </p:nvSpPr>
        <p:spPr>
          <a:xfrm>
            <a:off x="668315" y="258765"/>
            <a:ext cx="7760759" cy="892552"/>
          </a:xfrm>
          <a:prstGeom prst="rect">
            <a:avLst/>
          </a:prstGeom>
          <a:noFill/>
        </p:spPr>
        <p:txBody>
          <a:bodyPr wrap="square">
            <a:spAutoFit/>
          </a:bodyPr>
          <a:lstStyle>
            <a:defPPr>
              <a:defRPr lang="en-US"/>
            </a:defPPr>
            <a:lvl1pPr>
              <a:defRPr sz="2600" b="1">
                <a:solidFill>
                  <a:srgbClr val="000066"/>
                </a:solidFill>
                <a:latin typeface="Cambria" panose="02040503050406030204" pitchFamily="18" charset="0"/>
                <a:ea typeface="Cambria" panose="02040503050406030204" pitchFamily="18" charset="0"/>
              </a:defRPr>
            </a:lvl1pPr>
          </a:lstStyle>
          <a:p>
            <a:r>
              <a:rPr lang="en-US" dirty="0"/>
              <a:t>Criterion 2: Outcome-Based Teaching Learning 					(120) </a:t>
            </a:r>
          </a:p>
        </p:txBody>
      </p:sp>
      <p:pic>
        <p:nvPicPr>
          <p:cNvPr id="7" name="Picture 6">
            <a:extLst>
              <a:ext uri="{FF2B5EF4-FFF2-40B4-BE49-F238E27FC236}">
                <a16:creationId xmlns="" xmlns:a16="http://schemas.microsoft.com/office/drawing/2014/main" id="{BD981973-91AF-409F-9473-46F83DE6C9E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9" name="Straight Connector 8">
            <a:extLst>
              <a:ext uri="{FF2B5EF4-FFF2-40B4-BE49-F238E27FC236}">
                <a16:creationId xmlns="" xmlns:a16="http://schemas.microsoft.com/office/drawing/2014/main" id="{200B200F-3739-45DE-ADB0-0257F533A574}"/>
              </a:ext>
            </a:extLst>
          </p:cNvPr>
          <p:cNvCxnSpPr/>
          <p:nvPr/>
        </p:nvCxnSpPr>
        <p:spPr>
          <a:xfrm>
            <a:off x="621792" y="1143798"/>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2" name="Picture 1"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1466" y="4301290"/>
            <a:ext cx="9383469" cy="1944602"/>
          </a:xfrm>
          <a:prstGeom prst="rect">
            <a:avLst/>
          </a:prstGeom>
        </p:spPr>
      </p:pic>
    </p:spTree>
    <p:extLst>
      <p:ext uri="{BB962C8B-B14F-4D97-AF65-F5344CB8AC3E}">
        <p14:creationId xmlns:p14="http://schemas.microsoft.com/office/powerpoint/2010/main" xmlns="" val="8100541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68315" y="1351117"/>
            <a:ext cx="8155646" cy="3604931"/>
          </a:xfrm>
          <a:noFill/>
        </p:spPr>
        <p:txBody>
          <a:bodyPr>
            <a:normAutofit fontScale="92500" lnSpcReduction="20000"/>
          </a:bodyPr>
          <a:lstStyle/>
          <a:p>
            <a:pPr marL="895350" indent="-714375"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2.3. 	Internship/Industrial Training (10) </a:t>
            </a:r>
          </a:p>
          <a:p>
            <a:pPr marL="895350" indent="-714375"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(Describe process, duration, POs/PSOs addressed.)</a:t>
            </a:r>
          </a:p>
          <a:p>
            <a:pPr marL="895350" indent="-714375" algn="just">
              <a:spcBef>
                <a:spcPts val="0"/>
              </a:spcBef>
              <a:buNone/>
            </a:pPr>
            <a:endParaRPr lang="en-US" sz="1200" i="1" dirty="0">
              <a:solidFill>
                <a:schemeClr val="tx1"/>
              </a:solidFill>
              <a:latin typeface="Cambria" panose="02040503050406030204" pitchFamily="18" charset="0"/>
              <a:ea typeface="Cambria" panose="02040503050406030204" pitchFamily="18" charset="0"/>
            </a:endParaRPr>
          </a:p>
          <a:p>
            <a:pPr marL="895350" indent="-714375"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2.4. 	Seminar and Mini/Micro Projects (10) </a:t>
            </a:r>
          </a:p>
          <a:p>
            <a:pPr marL="895350" indent="-714375"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(Describe process, POs/PSOs addressed.) </a:t>
            </a:r>
          </a:p>
          <a:p>
            <a:pPr marL="895350" indent="-714375" algn="just">
              <a:spcBef>
                <a:spcPts val="0"/>
              </a:spcBef>
              <a:buNone/>
            </a:pPr>
            <a:endParaRPr lang="en-US" sz="1200" i="1" dirty="0">
              <a:solidFill>
                <a:schemeClr val="tx1"/>
              </a:solidFill>
              <a:latin typeface="Cambria" panose="02040503050406030204" pitchFamily="18" charset="0"/>
              <a:ea typeface="Cambria" panose="02040503050406030204" pitchFamily="18" charset="0"/>
            </a:endParaRPr>
          </a:p>
          <a:p>
            <a:pPr marL="895350" indent="-714375"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2.5. 	Case Studies and Real-Life Examples (10)</a:t>
            </a:r>
          </a:p>
          <a:p>
            <a:pPr marL="895350" indent="-714375"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(Type and complexity, POs/PSOs addressed.) </a:t>
            </a:r>
          </a:p>
          <a:p>
            <a:pPr marL="895350" indent="-714375" algn="just">
              <a:spcBef>
                <a:spcPts val="0"/>
              </a:spcBef>
              <a:buNone/>
            </a:pPr>
            <a:endParaRPr lang="en-US" sz="1200" i="1" dirty="0">
              <a:solidFill>
                <a:schemeClr val="tx1"/>
              </a:solidFill>
              <a:latin typeface="Cambria" panose="02040503050406030204" pitchFamily="18" charset="0"/>
              <a:ea typeface="Cambria" panose="02040503050406030204" pitchFamily="18" charset="0"/>
            </a:endParaRPr>
          </a:p>
          <a:p>
            <a:pPr marL="895350" indent="-714375"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2.6. 	SWAYAM/NPTEL/MOOC/Self Learning (10)</a:t>
            </a:r>
          </a:p>
          <a:p>
            <a:pPr marL="895350" indent="-714375" algn="just">
              <a:lnSpc>
                <a:spcPct val="150000"/>
              </a:lnSpc>
              <a:spcBef>
                <a:spcPts val="0"/>
              </a:spcBef>
              <a:buNone/>
            </a:pPr>
            <a:r>
              <a:rPr lang="en-US" i="1" dirty="0">
                <a:solidFill>
                  <a:schemeClr val="tx1"/>
                </a:solidFill>
                <a:latin typeface="Cambria" panose="02040503050406030204" pitchFamily="18" charset="0"/>
                <a:ea typeface="Cambria" panose="02040503050406030204" pitchFamily="18" charset="0"/>
              </a:rPr>
              <a:t>	(Number of students registered, certification and POs/PSOs addressed.)</a:t>
            </a:r>
          </a:p>
        </p:txBody>
      </p:sp>
      <p:sp>
        <p:nvSpPr>
          <p:cNvPr id="8" name="Slide Number Placeholder 7">
            <a:extLst>
              <a:ext uri="{FF2B5EF4-FFF2-40B4-BE49-F238E27FC236}">
                <a16:creationId xmlns="" xmlns:a16="http://schemas.microsoft.com/office/drawing/2014/main" id="{E1FF6512-5B0F-49C6-8C9A-863287F1C19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74</a:t>
            </a:fld>
            <a:endParaRPr lang="en-IN"/>
          </a:p>
        </p:txBody>
      </p:sp>
      <p:pic>
        <p:nvPicPr>
          <p:cNvPr id="7" name="Picture 6">
            <a:extLst>
              <a:ext uri="{FF2B5EF4-FFF2-40B4-BE49-F238E27FC236}">
                <a16:creationId xmlns="" xmlns:a16="http://schemas.microsoft.com/office/drawing/2014/main" id="{04AE4EF6-C9B9-4083-B72B-6472E7CDFB5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0F36584B-78D9-4D72-899C-91187BFF951B}"/>
              </a:ext>
            </a:extLst>
          </p:cNvPr>
          <p:cNvSpPr txBox="1"/>
          <p:nvPr/>
        </p:nvSpPr>
        <p:spPr>
          <a:xfrm>
            <a:off x="668315" y="258765"/>
            <a:ext cx="7760759" cy="892552"/>
          </a:xfrm>
          <a:prstGeom prst="rect">
            <a:avLst/>
          </a:prstGeom>
          <a:noFill/>
        </p:spPr>
        <p:txBody>
          <a:bodyPr wrap="square">
            <a:spAutoFit/>
          </a:bodyPr>
          <a:lstStyle>
            <a:defPPr>
              <a:defRPr lang="en-US"/>
            </a:defPPr>
            <a:lvl1pPr>
              <a:defRPr sz="2600" b="1">
                <a:solidFill>
                  <a:srgbClr val="000066"/>
                </a:solidFill>
                <a:latin typeface="Cambria" panose="02040503050406030204" pitchFamily="18" charset="0"/>
                <a:ea typeface="Cambria" panose="02040503050406030204" pitchFamily="18" charset="0"/>
              </a:defRPr>
            </a:lvl1pPr>
          </a:lstStyle>
          <a:p>
            <a:r>
              <a:rPr lang="en-US" dirty="0"/>
              <a:t>Criterion 2: Outcome-Based Teaching Learning 					(120) </a:t>
            </a:r>
          </a:p>
        </p:txBody>
      </p:sp>
      <p:cxnSp>
        <p:nvCxnSpPr>
          <p:cNvPr id="10" name="Straight Connector 9">
            <a:extLst>
              <a:ext uri="{FF2B5EF4-FFF2-40B4-BE49-F238E27FC236}">
                <a16:creationId xmlns="" xmlns:a16="http://schemas.microsoft.com/office/drawing/2014/main" id="{6C57214D-7A67-42BC-BD7A-47EF3F1C1694}"/>
              </a:ext>
            </a:extLst>
          </p:cNvPr>
          <p:cNvCxnSpPr/>
          <p:nvPr/>
        </p:nvCxnSpPr>
        <p:spPr>
          <a:xfrm>
            <a:off x="621792" y="1143798"/>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2" name="Picture 1" descr="Screen Clippi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87556" y="5035067"/>
            <a:ext cx="8659369" cy="1155420"/>
          </a:xfrm>
          <a:prstGeom prst="rect">
            <a:avLst/>
          </a:prstGeom>
        </p:spPr>
      </p:pic>
      <p:sp>
        <p:nvSpPr>
          <p:cNvPr id="4" name="TextBox 3"/>
          <p:cNvSpPr txBox="1"/>
          <p:nvPr/>
        </p:nvSpPr>
        <p:spPr>
          <a:xfrm>
            <a:off x="2075688" y="6373368"/>
            <a:ext cx="4507992" cy="369332"/>
          </a:xfrm>
          <a:prstGeom prst="rect">
            <a:avLst/>
          </a:prstGeom>
          <a:noFill/>
        </p:spPr>
        <p:txBody>
          <a:bodyPr wrap="square" rtlCol="0">
            <a:spAutoFit/>
          </a:bodyPr>
          <a:lstStyle/>
          <a:p>
            <a:r>
              <a:rPr lang="en-US" b="1" dirty="0">
                <a:solidFill>
                  <a:srgbClr val="C00000"/>
                </a:solidFill>
              </a:rPr>
              <a:t>Rubrics for measurement </a:t>
            </a:r>
            <a:endParaRPr lang="en-IN" b="1" dirty="0">
              <a:solidFill>
                <a:srgbClr val="C00000"/>
              </a:solidFill>
            </a:endParaRPr>
          </a:p>
        </p:txBody>
      </p:sp>
    </p:spTree>
    <p:extLst>
      <p:ext uri="{BB962C8B-B14F-4D97-AF65-F5344CB8AC3E}">
        <p14:creationId xmlns:p14="http://schemas.microsoft.com/office/powerpoint/2010/main" xmlns="" val="36260579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68316" y="1261046"/>
            <a:ext cx="9007180" cy="4809170"/>
          </a:xfrm>
          <a:noFill/>
        </p:spPr>
        <p:txBody>
          <a:bodyPr>
            <a:normAutofit/>
          </a:bodyPr>
          <a:lstStyle/>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2.7. 	Solving Complex Engineering Problems Incorporating Sustainability Goals (20) </a:t>
            </a:r>
          </a:p>
          <a:p>
            <a:pPr marL="896938" indent="-896938" algn="just">
              <a:spcBef>
                <a:spcPts val="0"/>
              </a:spcBef>
              <a:buNone/>
            </a:pPr>
            <a:r>
              <a:rPr lang="en-US" i="1" dirty="0">
                <a:solidFill>
                  <a:schemeClr val="tx1"/>
                </a:solidFill>
                <a:latin typeface="Cambria" panose="02040503050406030204" pitchFamily="18" charset="0"/>
                <a:ea typeface="Cambria" panose="02040503050406030204" pitchFamily="18" charset="0"/>
              </a:rPr>
              <a:t>	(Provide details of </a:t>
            </a:r>
            <a:r>
              <a:rPr lang="en-US" b="1" i="1" dirty="0">
                <a:solidFill>
                  <a:srgbClr val="C00000"/>
                </a:solidFill>
                <a:latin typeface="Cambria" panose="02040503050406030204" pitchFamily="18" charset="0"/>
                <a:ea typeface="Cambria" panose="02040503050406030204" pitchFamily="18" charset="0"/>
              </a:rPr>
              <a:t>core courses </a:t>
            </a:r>
            <a:r>
              <a:rPr lang="en-US" i="1" dirty="0">
                <a:solidFill>
                  <a:schemeClr val="tx1"/>
                </a:solidFill>
                <a:latin typeface="Cambria" panose="02040503050406030204" pitchFamily="18" charset="0"/>
                <a:ea typeface="Cambria" panose="02040503050406030204" pitchFamily="18" charset="0"/>
              </a:rPr>
              <a:t>(Project based learning, problem-based learning), mini projects, integrated design projects, capstone projects, hackathon or any other activity-based learning </a:t>
            </a:r>
            <a:r>
              <a:rPr lang="en-US" sz="2200" b="1" i="1" dirty="0">
                <a:solidFill>
                  <a:srgbClr val="C00000"/>
                </a:solidFill>
                <a:latin typeface="Cambria" panose="02040503050406030204" pitchFamily="18" charset="0"/>
                <a:ea typeface="Cambria" panose="02040503050406030204" pitchFamily="18" charset="0"/>
              </a:rPr>
              <a:t>towards solving complex engineering problems targeting relevant SDGs.)</a:t>
            </a:r>
          </a:p>
          <a:p>
            <a:r>
              <a:rPr lang="en-US" sz="2200" b="1" i="1" dirty="0">
                <a:solidFill>
                  <a:schemeClr val="tx1"/>
                </a:solidFill>
                <a:latin typeface="Cambria" panose="02040503050406030204" pitchFamily="18" charset="0"/>
                <a:ea typeface="Cambria" panose="02040503050406030204" pitchFamily="18" charset="0"/>
              </a:rPr>
              <a:t>  </a:t>
            </a:r>
            <a:r>
              <a:rPr lang="en-US" b="1" i="1" dirty="0">
                <a:solidFill>
                  <a:schemeClr val="tx1"/>
                </a:solidFill>
                <a:latin typeface="Cambria" panose="02040503050406030204" pitchFamily="18" charset="0"/>
                <a:ea typeface="Cambria" panose="02040503050406030204" pitchFamily="18" charset="0"/>
              </a:rPr>
              <a:t>(</a:t>
            </a:r>
            <a:r>
              <a:rPr lang="en-GB" sz="1400" b="0" i="0" u="none" strike="noStrike" baseline="0" dirty="0">
                <a:solidFill>
                  <a:schemeClr val="tx1"/>
                </a:solidFill>
                <a:latin typeface="Verdana" panose="020B0604030504040204" pitchFamily="34" charset="0"/>
              </a:rPr>
              <a:t>Documentary evidences of solving complex engineering problems targeting SDGs )</a:t>
            </a:r>
            <a:endParaRPr lang="en-IN" sz="1400" b="0" i="0" u="none" strike="noStrike" baseline="0" dirty="0">
              <a:solidFill>
                <a:schemeClr val="tx1"/>
              </a:solidFill>
              <a:latin typeface="Wingdings" panose="05000000000000000000" pitchFamily="2" charset="2"/>
            </a:endParaRPr>
          </a:p>
          <a:p>
            <a:pPr marL="896938" indent="-896938" algn="just">
              <a:spcBef>
                <a:spcPts val="0"/>
              </a:spcBef>
              <a:buNone/>
            </a:pPr>
            <a:endParaRPr lang="en-US" sz="1400" i="1" dirty="0">
              <a:solidFill>
                <a:schemeClr val="tx1"/>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2.8.</a:t>
            </a:r>
            <a:r>
              <a:rPr lang="en-US" sz="1800" b="1" i="0" u="none" strike="noStrike" baseline="0" dirty="0">
                <a:solidFill>
                  <a:srgbClr val="000000"/>
                </a:solidFill>
                <a:latin typeface="Verdana-Bold"/>
              </a:rPr>
              <a:t> 	</a:t>
            </a:r>
            <a:r>
              <a:rPr lang="en-US" sz="2200" b="1" dirty="0">
                <a:solidFill>
                  <a:srgbClr val="0000FF"/>
                </a:solidFill>
                <a:latin typeface="Cambria" panose="02040503050406030204" pitchFamily="18" charset="0"/>
                <a:ea typeface="Cambria" panose="02040503050406030204" pitchFamily="18" charset="0"/>
              </a:rPr>
              <a:t>Steps Taken for Enhancing Industry Institute Partnerships (15) </a:t>
            </a:r>
          </a:p>
          <a:p>
            <a:pPr marL="809625" indent="-809625" algn="just">
              <a:spcBef>
                <a:spcPts val="0"/>
              </a:spcBef>
              <a:buNone/>
            </a:pPr>
            <a:r>
              <a:rPr lang="en-US" i="1" dirty="0">
                <a:solidFill>
                  <a:schemeClr val="tx1"/>
                </a:solidFill>
                <a:latin typeface="Cambria" panose="02040503050406030204" pitchFamily="18" charset="0"/>
                <a:ea typeface="Cambria" panose="02040503050406030204" pitchFamily="18" charset="0"/>
              </a:rPr>
              <a:t>	</a:t>
            </a:r>
            <a:r>
              <a:rPr lang="en-US" sz="1700" i="1" dirty="0">
                <a:solidFill>
                  <a:schemeClr val="tx1"/>
                </a:solidFill>
                <a:latin typeface="Cambria" panose="02040503050406030204" pitchFamily="18" charset="0"/>
                <a:ea typeface="Cambria" panose="02040503050406030204" pitchFamily="18" charset="0"/>
              </a:rPr>
              <a:t>	(Provide details of partial delivery of courses, industry supported labs, </a:t>
            </a:r>
            <a:r>
              <a:rPr lang="en-US" sz="1700" i="1" dirty="0">
                <a:solidFill>
                  <a:srgbClr val="FF0000"/>
                </a:solidFill>
                <a:latin typeface="Cambria" panose="02040503050406030204" pitchFamily="18" charset="0"/>
                <a:ea typeface="Cambria" panose="02040503050406030204" pitchFamily="18" charset="0"/>
              </a:rPr>
              <a:t>industry offered short-term programs/training etc.)</a:t>
            </a:r>
            <a:endParaRPr lang="en-US" i="1" dirty="0">
              <a:solidFill>
                <a:srgbClr val="FF0000"/>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D314A50F-1AD8-4B3E-8ACA-4682B78407C1}"/>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75</a:t>
            </a:fld>
            <a:endParaRPr lang="en-IN"/>
          </a:p>
        </p:txBody>
      </p:sp>
      <p:pic>
        <p:nvPicPr>
          <p:cNvPr id="7" name="Picture 6">
            <a:extLst>
              <a:ext uri="{FF2B5EF4-FFF2-40B4-BE49-F238E27FC236}">
                <a16:creationId xmlns="" xmlns:a16="http://schemas.microsoft.com/office/drawing/2014/main" id="{C0776206-DED9-4522-90EA-0E90DF01046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C3AA1387-B140-45EC-9C57-1F86EB132A30}"/>
              </a:ext>
            </a:extLst>
          </p:cNvPr>
          <p:cNvSpPr txBox="1"/>
          <p:nvPr/>
        </p:nvSpPr>
        <p:spPr>
          <a:xfrm>
            <a:off x="363794" y="258765"/>
            <a:ext cx="8065281" cy="461665"/>
          </a:xfrm>
          <a:prstGeom prst="rect">
            <a:avLst/>
          </a:prstGeom>
          <a:noFill/>
        </p:spPr>
        <p:txBody>
          <a:bodyPr wrap="square">
            <a:spAutoFit/>
          </a:bodyPr>
          <a:lstStyle>
            <a:defPPr>
              <a:defRPr lang="en-US"/>
            </a:defPPr>
            <a:lvl1pPr>
              <a:defRPr sz="2600" b="1">
                <a:solidFill>
                  <a:srgbClr val="000066"/>
                </a:solidFill>
                <a:latin typeface="Cambria" panose="02040503050406030204" pitchFamily="18" charset="0"/>
                <a:ea typeface="Cambria" panose="02040503050406030204" pitchFamily="18" charset="0"/>
              </a:defRPr>
            </a:lvl1pPr>
          </a:lstStyle>
          <a:p>
            <a:r>
              <a:rPr lang="en-US" sz="2400" dirty="0"/>
              <a:t>Criterion 2: Outcome-Based Teaching Learning 	(120) </a:t>
            </a:r>
          </a:p>
        </p:txBody>
      </p:sp>
      <p:cxnSp>
        <p:nvCxnSpPr>
          <p:cNvPr id="10" name="Straight Connector 9">
            <a:extLst>
              <a:ext uri="{FF2B5EF4-FFF2-40B4-BE49-F238E27FC236}">
                <a16:creationId xmlns="" xmlns:a16="http://schemas.microsoft.com/office/drawing/2014/main" id="{F833449A-3311-4418-BE9A-825912CCEAFF}"/>
              </a:ext>
            </a:extLst>
          </p:cNvPr>
          <p:cNvCxnSpPr/>
          <p:nvPr/>
        </p:nvCxnSpPr>
        <p:spPr>
          <a:xfrm>
            <a:off x="621792" y="1143798"/>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4" name="Picture 3">
            <a:extLst>
              <a:ext uri="{FF2B5EF4-FFF2-40B4-BE49-F238E27FC236}">
                <a16:creationId xmlns="" xmlns:a16="http://schemas.microsoft.com/office/drawing/2014/main" id="{77BF23CC-1722-4246-94B3-3FA67F7D9E2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87556" y="5802516"/>
            <a:ext cx="8085937" cy="893102"/>
          </a:xfrm>
          <a:prstGeom prst="rect">
            <a:avLst/>
          </a:prstGeom>
        </p:spPr>
      </p:pic>
    </p:spTree>
    <p:extLst>
      <p:ext uri="{BB962C8B-B14F-4D97-AF65-F5344CB8AC3E}">
        <p14:creationId xmlns:p14="http://schemas.microsoft.com/office/powerpoint/2010/main" xmlns="" val="27055934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58520" y="3868420"/>
            <a:ext cx="7684029" cy="298958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3822700"/>
            <a:ext cx="3823440" cy="3035300"/>
          </a:xfrm>
          <a:custGeom>
            <a:avLst/>
            <a:gdLst/>
            <a:ahLst/>
            <a:cxnLst/>
            <a:rect l="l" t="t" r="r" b="b"/>
            <a:pathLst>
              <a:path w="3529329" h="3035300">
                <a:moveTo>
                  <a:pt x="0" y="0"/>
                </a:moveTo>
                <a:lnTo>
                  <a:pt x="3529329" y="0"/>
                </a:lnTo>
                <a:lnTo>
                  <a:pt x="3529329" y="3035300"/>
                </a:lnTo>
              </a:path>
            </a:pathLst>
          </a:custGeom>
          <a:ln w="76194">
            <a:solidFill>
              <a:srgbClr val="FFFFFF"/>
            </a:solidFill>
          </a:ln>
        </p:spPr>
        <p:txBody>
          <a:bodyPr wrap="square" lIns="0" tIns="0" rIns="0" bIns="0" rtlCol="0"/>
          <a:lstStyle/>
          <a:p>
            <a:endParaRPr/>
          </a:p>
        </p:txBody>
      </p:sp>
      <p:sp>
        <p:nvSpPr>
          <p:cNvPr id="4" name="object 4"/>
          <p:cNvSpPr/>
          <p:nvPr/>
        </p:nvSpPr>
        <p:spPr>
          <a:xfrm>
            <a:off x="0" y="3860800"/>
            <a:ext cx="3783542" cy="299720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368962" y="3726179"/>
            <a:ext cx="2537037" cy="3131820"/>
          </a:xfrm>
          <a:custGeom>
            <a:avLst/>
            <a:gdLst/>
            <a:ahLst/>
            <a:cxnLst/>
            <a:rect l="l" t="t" r="r" b="b"/>
            <a:pathLst>
              <a:path w="2341879" h="3131820">
                <a:moveTo>
                  <a:pt x="0" y="3131820"/>
                </a:moveTo>
                <a:lnTo>
                  <a:pt x="0" y="0"/>
                </a:lnTo>
                <a:lnTo>
                  <a:pt x="2341879" y="0"/>
                </a:lnTo>
              </a:path>
            </a:pathLst>
          </a:custGeom>
          <a:ln w="76194">
            <a:solidFill>
              <a:srgbClr val="FFFFFF"/>
            </a:solidFill>
          </a:ln>
        </p:spPr>
        <p:txBody>
          <a:bodyPr wrap="square" lIns="0" tIns="0" rIns="0" bIns="0" rtlCol="0"/>
          <a:lstStyle/>
          <a:p>
            <a:endParaRPr/>
          </a:p>
        </p:txBody>
      </p:sp>
      <p:sp>
        <p:nvSpPr>
          <p:cNvPr id="6" name="object 6"/>
          <p:cNvSpPr/>
          <p:nvPr/>
        </p:nvSpPr>
        <p:spPr>
          <a:xfrm>
            <a:off x="7410238" y="3763009"/>
            <a:ext cx="2495761" cy="309499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376" y="3284220"/>
            <a:ext cx="3784918" cy="915669"/>
          </a:xfrm>
          <a:custGeom>
            <a:avLst/>
            <a:gdLst/>
            <a:ahLst/>
            <a:cxnLst/>
            <a:rect l="l" t="t" r="r" b="b"/>
            <a:pathLst>
              <a:path w="3493770" h="915670">
                <a:moveTo>
                  <a:pt x="3493770" y="0"/>
                </a:moveTo>
                <a:lnTo>
                  <a:pt x="0" y="0"/>
                </a:lnTo>
                <a:lnTo>
                  <a:pt x="0" y="915669"/>
                </a:lnTo>
                <a:lnTo>
                  <a:pt x="3493770" y="0"/>
                </a:lnTo>
                <a:close/>
              </a:path>
            </a:pathLst>
          </a:custGeom>
          <a:solidFill>
            <a:srgbClr val="FFFFFF"/>
          </a:solidFill>
        </p:spPr>
        <p:txBody>
          <a:bodyPr wrap="square" lIns="0" tIns="0" rIns="0" bIns="0" rtlCol="0"/>
          <a:lstStyle/>
          <a:p>
            <a:endParaRPr/>
          </a:p>
        </p:txBody>
      </p:sp>
      <p:sp>
        <p:nvSpPr>
          <p:cNvPr id="8" name="object 8"/>
          <p:cNvSpPr/>
          <p:nvPr/>
        </p:nvSpPr>
        <p:spPr>
          <a:xfrm>
            <a:off x="6099017" y="3285489"/>
            <a:ext cx="3703743" cy="914400"/>
          </a:xfrm>
          <a:custGeom>
            <a:avLst/>
            <a:gdLst/>
            <a:ahLst/>
            <a:cxnLst/>
            <a:rect l="l" t="t" r="r" b="b"/>
            <a:pathLst>
              <a:path w="3418840" h="914400">
                <a:moveTo>
                  <a:pt x="3418840" y="0"/>
                </a:moveTo>
                <a:lnTo>
                  <a:pt x="0" y="0"/>
                </a:lnTo>
                <a:lnTo>
                  <a:pt x="3418840" y="914400"/>
                </a:lnTo>
                <a:lnTo>
                  <a:pt x="3418840" y="0"/>
                </a:lnTo>
                <a:close/>
              </a:path>
            </a:pathLst>
          </a:custGeom>
          <a:solidFill>
            <a:srgbClr val="FFFFFF"/>
          </a:solidFill>
        </p:spPr>
        <p:txBody>
          <a:bodyPr wrap="square" lIns="0" tIns="0" rIns="0" bIns="0" rtlCol="0"/>
          <a:lstStyle/>
          <a:p>
            <a:endParaRPr/>
          </a:p>
        </p:txBody>
      </p:sp>
      <p:sp>
        <p:nvSpPr>
          <p:cNvPr id="9" name="object 9"/>
          <p:cNvSpPr/>
          <p:nvPr/>
        </p:nvSpPr>
        <p:spPr>
          <a:xfrm>
            <a:off x="0" y="3716487"/>
            <a:ext cx="9906000" cy="437515"/>
          </a:xfrm>
          <a:custGeom>
            <a:avLst/>
            <a:gdLst/>
            <a:ahLst/>
            <a:cxnLst/>
            <a:rect l="l" t="t" r="r" b="b"/>
            <a:pathLst>
              <a:path w="9144000" h="437514">
                <a:moveTo>
                  <a:pt x="9144000" y="426944"/>
                </a:moveTo>
                <a:lnTo>
                  <a:pt x="9075390" y="414030"/>
                </a:lnTo>
                <a:lnTo>
                  <a:pt x="9025555" y="404787"/>
                </a:lnTo>
                <a:lnTo>
                  <a:pt x="8975705" y="395648"/>
                </a:lnTo>
                <a:lnTo>
                  <a:pt x="8925841" y="386613"/>
                </a:lnTo>
                <a:lnTo>
                  <a:pt x="8875963" y="377682"/>
                </a:lnTo>
                <a:lnTo>
                  <a:pt x="8826071" y="368856"/>
                </a:lnTo>
                <a:lnTo>
                  <a:pt x="8776165" y="360134"/>
                </a:lnTo>
                <a:lnTo>
                  <a:pt x="8726245" y="351516"/>
                </a:lnTo>
                <a:lnTo>
                  <a:pt x="8676312" y="343003"/>
                </a:lnTo>
                <a:lnTo>
                  <a:pt x="8626365" y="334594"/>
                </a:lnTo>
                <a:lnTo>
                  <a:pt x="8576405" y="326289"/>
                </a:lnTo>
                <a:lnTo>
                  <a:pt x="8526432" y="318089"/>
                </a:lnTo>
                <a:lnTo>
                  <a:pt x="8476445" y="309993"/>
                </a:lnTo>
                <a:lnTo>
                  <a:pt x="8426447" y="302001"/>
                </a:lnTo>
                <a:lnTo>
                  <a:pt x="8376435" y="294114"/>
                </a:lnTo>
                <a:lnTo>
                  <a:pt x="8326411" y="286331"/>
                </a:lnTo>
                <a:lnTo>
                  <a:pt x="8276375" y="278652"/>
                </a:lnTo>
                <a:lnTo>
                  <a:pt x="8226327" y="271078"/>
                </a:lnTo>
                <a:lnTo>
                  <a:pt x="8176267" y="263608"/>
                </a:lnTo>
                <a:lnTo>
                  <a:pt x="8126195" y="256243"/>
                </a:lnTo>
                <a:lnTo>
                  <a:pt x="8076112" y="248981"/>
                </a:lnTo>
                <a:lnTo>
                  <a:pt x="8026017" y="241824"/>
                </a:lnTo>
                <a:lnTo>
                  <a:pt x="7975911" y="234772"/>
                </a:lnTo>
                <a:lnTo>
                  <a:pt x="7925793" y="227823"/>
                </a:lnTo>
                <a:lnTo>
                  <a:pt x="7875665" y="220980"/>
                </a:lnTo>
                <a:lnTo>
                  <a:pt x="7825526" y="214240"/>
                </a:lnTo>
                <a:lnTo>
                  <a:pt x="7775377" y="207605"/>
                </a:lnTo>
                <a:lnTo>
                  <a:pt x="7725217" y="201074"/>
                </a:lnTo>
                <a:lnTo>
                  <a:pt x="7675046" y="194647"/>
                </a:lnTo>
                <a:lnTo>
                  <a:pt x="7624866" y="188325"/>
                </a:lnTo>
                <a:lnTo>
                  <a:pt x="7574676" y="182107"/>
                </a:lnTo>
                <a:lnTo>
                  <a:pt x="7524476" y="175994"/>
                </a:lnTo>
                <a:lnTo>
                  <a:pt x="7474266" y="169985"/>
                </a:lnTo>
                <a:lnTo>
                  <a:pt x="7424047" y="164080"/>
                </a:lnTo>
                <a:lnTo>
                  <a:pt x="7373819" y="158280"/>
                </a:lnTo>
                <a:lnTo>
                  <a:pt x="7323582" y="152584"/>
                </a:lnTo>
                <a:lnTo>
                  <a:pt x="7273335" y="146992"/>
                </a:lnTo>
                <a:lnTo>
                  <a:pt x="7223080" y="141505"/>
                </a:lnTo>
                <a:lnTo>
                  <a:pt x="7172816" y="136122"/>
                </a:lnTo>
                <a:lnTo>
                  <a:pt x="7122544" y="130843"/>
                </a:lnTo>
                <a:lnTo>
                  <a:pt x="7072264" y="125669"/>
                </a:lnTo>
                <a:lnTo>
                  <a:pt x="7021975" y="120599"/>
                </a:lnTo>
                <a:lnTo>
                  <a:pt x="6971679" y="115633"/>
                </a:lnTo>
                <a:lnTo>
                  <a:pt x="6921374" y="110772"/>
                </a:lnTo>
                <a:lnTo>
                  <a:pt x="6871063" y="106016"/>
                </a:lnTo>
                <a:lnTo>
                  <a:pt x="6820743" y="101363"/>
                </a:lnTo>
                <a:lnTo>
                  <a:pt x="6770417" y="96815"/>
                </a:lnTo>
                <a:lnTo>
                  <a:pt x="6720083" y="92371"/>
                </a:lnTo>
                <a:lnTo>
                  <a:pt x="6669742" y="88032"/>
                </a:lnTo>
                <a:lnTo>
                  <a:pt x="6619395" y="83797"/>
                </a:lnTo>
                <a:lnTo>
                  <a:pt x="6569041" y="79667"/>
                </a:lnTo>
                <a:lnTo>
                  <a:pt x="6518681" y="75640"/>
                </a:lnTo>
                <a:lnTo>
                  <a:pt x="6468314" y="71719"/>
                </a:lnTo>
                <a:lnTo>
                  <a:pt x="6417941" y="67901"/>
                </a:lnTo>
                <a:lnTo>
                  <a:pt x="6367562" y="64188"/>
                </a:lnTo>
                <a:lnTo>
                  <a:pt x="6317177" y="60580"/>
                </a:lnTo>
                <a:lnTo>
                  <a:pt x="6266787" y="57075"/>
                </a:lnTo>
                <a:lnTo>
                  <a:pt x="6216392" y="53675"/>
                </a:lnTo>
                <a:lnTo>
                  <a:pt x="6165991" y="50380"/>
                </a:lnTo>
                <a:lnTo>
                  <a:pt x="6115585" y="47189"/>
                </a:lnTo>
                <a:lnTo>
                  <a:pt x="6065174" y="44102"/>
                </a:lnTo>
                <a:lnTo>
                  <a:pt x="6014758" y="41120"/>
                </a:lnTo>
                <a:lnTo>
                  <a:pt x="5964337" y="38242"/>
                </a:lnTo>
                <a:lnTo>
                  <a:pt x="5913912" y="35468"/>
                </a:lnTo>
                <a:lnTo>
                  <a:pt x="5863483" y="32799"/>
                </a:lnTo>
                <a:lnTo>
                  <a:pt x="5813050" y="30234"/>
                </a:lnTo>
                <a:lnTo>
                  <a:pt x="5762613" y="27774"/>
                </a:lnTo>
                <a:lnTo>
                  <a:pt x="5712172" y="25418"/>
                </a:lnTo>
                <a:lnTo>
                  <a:pt x="5661727" y="23166"/>
                </a:lnTo>
                <a:lnTo>
                  <a:pt x="5611279" y="21019"/>
                </a:lnTo>
                <a:lnTo>
                  <a:pt x="5560827" y="18976"/>
                </a:lnTo>
                <a:lnTo>
                  <a:pt x="5510373" y="17038"/>
                </a:lnTo>
                <a:lnTo>
                  <a:pt x="5459915" y="15204"/>
                </a:lnTo>
                <a:lnTo>
                  <a:pt x="5409455" y="13474"/>
                </a:lnTo>
                <a:lnTo>
                  <a:pt x="5358992" y="11849"/>
                </a:lnTo>
                <a:lnTo>
                  <a:pt x="5308526" y="10328"/>
                </a:lnTo>
                <a:lnTo>
                  <a:pt x="5258059" y="8912"/>
                </a:lnTo>
                <a:lnTo>
                  <a:pt x="5207589" y="7600"/>
                </a:lnTo>
                <a:lnTo>
                  <a:pt x="5157117" y="6392"/>
                </a:lnTo>
                <a:lnTo>
                  <a:pt x="5106643" y="5289"/>
                </a:lnTo>
                <a:lnTo>
                  <a:pt x="5056168" y="4290"/>
                </a:lnTo>
                <a:lnTo>
                  <a:pt x="5005691" y="3396"/>
                </a:lnTo>
                <a:lnTo>
                  <a:pt x="4955213" y="2606"/>
                </a:lnTo>
                <a:lnTo>
                  <a:pt x="4904734" y="1920"/>
                </a:lnTo>
                <a:lnTo>
                  <a:pt x="4854254" y="1339"/>
                </a:lnTo>
                <a:lnTo>
                  <a:pt x="4803773" y="862"/>
                </a:lnTo>
                <a:lnTo>
                  <a:pt x="4753291" y="490"/>
                </a:lnTo>
                <a:lnTo>
                  <a:pt x="4702809" y="222"/>
                </a:lnTo>
                <a:lnTo>
                  <a:pt x="4652327" y="59"/>
                </a:lnTo>
                <a:lnTo>
                  <a:pt x="4601845" y="0"/>
                </a:lnTo>
                <a:lnTo>
                  <a:pt x="4551362" y="45"/>
                </a:lnTo>
                <a:lnTo>
                  <a:pt x="4500880" y="195"/>
                </a:lnTo>
                <a:lnTo>
                  <a:pt x="4450398" y="449"/>
                </a:lnTo>
                <a:lnTo>
                  <a:pt x="4399916" y="807"/>
                </a:lnTo>
                <a:lnTo>
                  <a:pt x="4349436" y="1271"/>
                </a:lnTo>
                <a:lnTo>
                  <a:pt x="4298956" y="1838"/>
                </a:lnTo>
                <a:lnTo>
                  <a:pt x="4248477" y="2510"/>
                </a:lnTo>
                <a:lnTo>
                  <a:pt x="4197999" y="3286"/>
                </a:lnTo>
                <a:lnTo>
                  <a:pt x="4147523" y="4167"/>
                </a:lnTo>
                <a:lnTo>
                  <a:pt x="4097048" y="5152"/>
                </a:lnTo>
                <a:lnTo>
                  <a:pt x="4046575" y="6242"/>
                </a:lnTo>
                <a:lnTo>
                  <a:pt x="3996104" y="7436"/>
                </a:lnTo>
                <a:lnTo>
                  <a:pt x="3945634" y="8734"/>
                </a:lnTo>
                <a:lnTo>
                  <a:pt x="3895167" y="10137"/>
                </a:lnTo>
                <a:lnTo>
                  <a:pt x="3844703" y="11645"/>
                </a:lnTo>
                <a:lnTo>
                  <a:pt x="3794240" y="13256"/>
                </a:lnTo>
                <a:lnTo>
                  <a:pt x="3743781" y="14973"/>
                </a:lnTo>
                <a:lnTo>
                  <a:pt x="3693324" y="16793"/>
                </a:lnTo>
                <a:lnTo>
                  <a:pt x="3642870" y="18718"/>
                </a:lnTo>
                <a:lnTo>
                  <a:pt x="3592420" y="20748"/>
                </a:lnTo>
                <a:lnTo>
                  <a:pt x="3541973" y="22882"/>
                </a:lnTo>
                <a:lnTo>
                  <a:pt x="3491529" y="25120"/>
                </a:lnTo>
                <a:lnTo>
                  <a:pt x="3441089" y="27463"/>
                </a:lnTo>
                <a:lnTo>
                  <a:pt x="3390653" y="29910"/>
                </a:lnTo>
                <a:lnTo>
                  <a:pt x="3340221" y="32462"/>
                </a:lnTo>
                <a:lnTo>
                  <a:pt x="3289793" y="35118"/>
                </a:lnTo>
                <a:lnTo>
                  <a:pt x="3239369" y="37879"/>
                </a:lnTo>
                <a:lnTo>
                  <a:pt x="3188950" y="40744"/>
                </a:lnTo>
                <a:lnTo>
                  <a:pt x="3138535" y="43714"/>
                </a:lnTo>
                <a:lnTo>
                  <a:pt x="3088126" y="46788"/>
                </a:lnTo>
                <a:lnTo>
                  <a:pt x="3037721" y="49966"/>
                </a:lnTo>
                <a:lnTo>
                  <a:pt x="2987322" y="53249"/>
                </a:lnTo>
                <a:lnTo>
                  <a:pt x="2936928" y="56637"/>
                </a:lnTo>
                <a:lnTo>
                  <a:pt x="2886539" y="60128"/>
                </a:lnTo>
                <a:lnTo>
                  <a:pt x="2836156" y="63725"/>
                </a:lnTo>
                <a:lnTo>
                  <a:pt x="2785779" y="67425"/>
                </a:lnTo>
                <a:lnTo>
                  <a:pt x="2735408" y="71231"/>
                </a:lnTo>
                <a:lnTo>
                  <a:pt x="2685043" y="75140"/>
                </a:lnTo>
                <a:lnTo>
                  <a:pt x="2634684" y="79154"/>
                </a:lnTo>
                <a:lnTo>
                  <a:pt x="2584332" y="83273"/>
                </a:lnTo>
                <a:lnTo>
                  <a:pt x="2533986" y="87496"/>
                </a:lnTo>
                <a:lnTo>
                  <a:pt x="2483648" y="91824"/>
                </a:lnTo>
                <a:lnTo>
                  <a:pt x="2433316" y="96256"/>
                </a:lnTo>
                <a:lnTo>
                  <a:pt x="2382992" y="100792"/>
                </a:lnTo>
                <a:lnTo>
                  <a:pt x="2332674" y="105433"/>
                </a:lnTo>
                <a:lnTo>
                  <a:pt x="2282365" y="110178"/>
                </a:lnTo>
                <a:lnTo>
                  <a:pt x="2232063" y="115028"/>
                </a:lnTo>
                <a:lnTo>
                  <a:pt x="2181768" y="119983"/>
                </a:lnTo>
                <a:lnTo>
                  <a:pt x="2131482" y="125041"/>
                </a:lnTo>
                <a:lnTo>
                  <a:pt x="2081204" y="130205"/>
                </a:lnTo>
                <a:lnTo>
                  <a:pt x="2030934" y="135473"/>
                </a:lnTo>
                <a:lnTo>
                  <a:pt x="1980673" y="140845"/>
                </a:lnTo>
                <a:lnTo>
                  <a:pt x="1930420" y="146322"/>
                </a:lnTo>
                <a:lnTo>
                  <a:pt x="1880177" y="151903"/>
                </a:lnTo>
                <a:lnTo>
                  <a:pt x="1829942" y="157588"/>
                </a:lnTo>
                <a:lnTo>
                  <a:pt x="1779716" y="163379"/>
                </a:lnTo>
                <a:lnTo>
                  <a:pt x="1729500" y="169273"/>
                </a:lnTo>
                <a:lnTo>
                  <a:pt x="1679293" y="175272"/>
                </a:lnTo>
                <a:lnTo>
                  <a:pt x="1629096" y="181376"/>
                </a:lnTo>
                <a:lnTo>
                  <a:pt x="1578908" y="187584"/>
                </a:lnTo>
                <a:lnTo>
                  <a:pt x="1528731" y="193897"/>
                </a:lnTo>
                <a:lnTo>
                  <a:pt x="1478563" y="200314"/>
                </a:lnTo>
                <a:lnTo>
                  <a:pt x="1428406" y="206835"/>
                </a:lnTo>
                <a:lnTo>
                  <a:pt x="1378260" y="213461"/>
                </a:lnTo>
                <a:lnTo>
                  <a:pt x="1328124" y="220192"/>
                </a:lnTo>
                <a:lnTo>
                  <a:pt x="1277999" y="227027"/>
                </a:lnTo>
                <a:lnTo>
                  <a:pt x="1227885" y="233967"/>
                </a:lnTo>
                <a:lnTo>
                  <a:pt x="1177782" y="241011"/>
                </a:lnTo>
                <a:lnTo>
                  <a:pt x="1127690" y="248159"/>
                </a:lnTo>
                <a:lnTo>
                  <a:pt x="1077610" y="255412"/>
                </a:lnTo>
                <a:lnTo>
                  <a:pt x="1027542" y="262770"/>
                </a:lnTo>
                <a:lnTo>
                  <a:pt x="977485" y="270232"/>
                </a:lnTo>
                <a:lnTo>
                  <a:pt x="927440" y="277798"/>
                </a:lnTo>
                <a:lnTo>
                  <a:pt x="877407" y="285469"/>
                </a:lnTo>
                <a:lnTo>
                  <a:pt x="827387" y="293245"/>
                </a:lnTo>
                <a:lnTo>
                  <a:pt x="777379" y="301125"/>
                </a:lnTo>
                <a:lnTo>
                  <a:pt x="727384" y="309109"/>
                </a:lnTo>
                <a:lnTo>
                  <a:pt x="677402" y="317198"/>
                </a:lnTo>
                <a:lnTo>
                  <a:pt x="627432" y="325392"/>
                </a:lnTo>
                <a:lnTo>
                  <a:pt x="577476" y="333690"/>
                </a:lnTo>
                <a:lnTo>
                  <a:pt x="527533" y="342093"/>
                </a:lnTo>
                <a:lnTo>
                  <a:pt x="477603" y="350600"/>
                </a:lnTo>
                <a:lnTo>
                  <a:pt x="427687" y="359211"/>
                </a:lnTo>
                <a:lnTo>
                  <a:pt x="377785" y="367927"/>
                </a:lnTo>
                <a:lnTo>
                  <a:pt x="327897" y="376748"/>
                </a:lnTo>
                <a:lnTo>
                  <a:pt x="278023" y="385673"/>
                </a:lnTo>
                <a:lnTo>
                  <a:pt x="228163" y="394703"/>
                </a:lnTo>
                <a:lnTo>
                  <a:pt x="178318" y="403837"/>
                </a:lnTo>
                <a:lnTo>
                  <a:pt x="128487" y="413076"/>
                </a:lnTo>
                <a:lnTo>
                  <a:pt x="78671" y="422419"/>
                </a:lnTo>
                <a:lnTo>
                  <a:pt x="28870" y="431867"/>
                </a:lnTo>
                <a:lnTo>
                  <a:pt x="0" y="437406"/>
                </a:lnTo>
              </a:path>
            </a:pathLst>
          </a:custGeom>
          <a:ln w="253743">
            <a:solidFill>
              <a:srgbClr val="B1B1B1"/>
            </a:solidFill>
          </a:ln>
        </p:spPr>
        <p:txBody>
          <a:bodyPr wrap="square" lIns="0" tIns="0" rIns="0" bIns="0" rtlCol="0"/>
          <a:lstStyle/>
          <a:p>
            <a:endParaRPr/>
          </a:p>
        </p:txBody>
      </p:sp>
      <p:sp>
        <p:nvSpPr>
          <p:cNvPr id="10" name="object 10"/>
          <p:cNvSpPr/>
          <p:nvPr/>
        </p:nvSpPr>
        <p:spPr>
          <a:xfrm>
            <a:off x="0" y="3527257"/>
            <a:ext cx="9906000" cy="437515"/>
          </a:xfrm>
          <a:custGeom>
            <a:avLst/>
            <a:gdLst/>
            <a:ahLst/>
            <a:cxnLst/>
            <a:rect l="l" t="t" r="r" b="b"/>
            <a:pathLst>
              <a:path w="9144000" h="437514">
                <a:moveTo>
                  <a:pt x="9144000" y="426944"/>
                </a:moveTo>
                <a:lnTo>
                  <a:pt x="9075390" y="414030"/>
                </a:lnTo>
                <a:lnTo>
                  <a:pt x="9025555" y="404787"/>
                </a:lnTo>
                <a:lnTo>
                  <a:pt x="8975705" y="395648"/>
                </a:lnTo>
                <a:lnTo>
                  <a:pt x="8925841" y="386613"/>
                </a:lnTo>
                <a:lnTo>
                  <a:pt x="8875963" y="377682"/>
                </a:lnTo>
                <a:lnTo>
                  <a:pt x="8826071" y="368856"/>
                </a:lnTo>
                <a:lnTo>
                  <a:pt x="8776165" y="360134"/>
                </a:lnTo>
                <a:lnTo>
                  <a:pt x="8726245" y="351516"/>
                </a:lnTo>
                <a:lnTo>
                  <a:pt x="8676312" y="343003"/>
                </a:lnTo>
                <a:lnTo>
                  <a:pt x="8626365" y="334594"/>
                </a:lnTo>
                <a:lnTo>
                  <a:pt x="8576405" y="326289"/>
                </a:lnTo>
                <a:lnTo>
                  <a:pt x="8526432" y="318089"/>
                </a:lnTo>
                <a:lnTo>
                  <a:pt x="8476445" y="309993"/>
                </a:lnTo>
                <a:lnTo>
                  <a:pt x="8426447" y="302001"/>
                </a:lnTo>
                <a:lnTo>
                  <a:pt x="8376435" y="294114"/>
                </a:lnTo>
                <a:lnTo>
                  <a:pt x="8326411" y="286331"/>
                </a:lnTo>
                <a:lnTo>
                  <a:pt x="8276375" y="278652"/>
                </a:lnTo>
                <a:lnTo>
                  <a:pt x="8226327" y="271078"/>
                </a:lnTo>
                <a:lnTo>
                  <a:pt x="8176267" y="263608"/>
                </a:lnTo>
                <a:lnTo>
                  <a:pt x="8126195" y="256243"/>
                </a:lnTo>
                <a:lnTo>
                  <a:pt x="8076112" y="248981"/>
                </a:lnTo>
                <a:lnTo>
                  <a:pt x="8026017" y="241824"/>
                </a:lnTo>
                <a:lnTo>
                  <a:pt x="7975911" y="234772"/>
                </a:lnTo>
                <a:lnTo>
                  <a:pt x="7925793" y="227823"/>
                </a:lnTo>
                <a:lnTo>
                  <a:pt x="7875665" y="220980"/>
                </a:lnTo>
                <a:lnTo>
                  <a:pt x="7825526" y="214240"/>
                </a:lnTo>
                <a:lnTo>
                  <a:pt x="7775377" y="207605"/>
                </a:lnTo>
                <a:lnTo>
                  <a:pt x="7725217" y="201074"/>
                </a:lnTo>
                <a:lnTo>
                  <a:pt x="7675046" y="194647"/>
                </a:lnTo>
                <a:lnTo>
                  <a:pt x="7624866" y="188325"/>
                </a:lnTo>
                <a:lnTo>
                  <a:pt x="7574676" y="182107"/>
                </a:lnTo>
                <a:lnTo>
                  <a:pt x="7524476" y="175994"/>
                </a:lnTo>
                <a:lnTo>
                  <a:pt x="7474266" y="169985"/>
                </a:lnTo>
                <a:lnTo>
                  <a:pt x="7424047" y="164080"/>
                </a:lnTo>
                <a:lnTo>
                  <a:pt x="7373819" y="158280"/>
                </a:lnTo>
                <a:lnTo>
                  <a:pt x="7323582" y="152584"/>
                </a:lnTo>
                <a:lnTo>
                  <a:pt x="7273335" y="146992"/>
                </a:lnTo>
                <a:lnTo>
                  <a:pt x="7223080" y="141505"/>
                </a:lnTo>
                <a:lnTo>
                  <a:pt x="7172816" y="136122"/>
                </a:lnTo>
                <a:lnTo>
                  <a:pt x="7122544" y="130843"/>
                </a:lnTo>
                <a:lnTo>
                  <a:pt x="7072264" y="125669"/>
                </a:lnTo>
                <a:lnTo>
                  <a:pt x="7021975" y="120599"/>
                </a:lnTo>
                <a:lnTo>
                  <a:pt x="6971679" y="115633"/>
                </a:lnTo>
                <a:lnTo>
                  <a:pt x="6921374" y="110772"/>
                </a:lnTo>
                <a:lnTo>
                  <a:pt x="6871063" y="106016"/>
                </a:lnTo>
                <a:lnTo>
                  <a:pt x="6820743" y="101363"/>
                </a:lnTo>
                <a:lnTo>
                  <a:pt x="6770417" y="96815"/>
                </a:lnTo>
                <a:lnTo>
                  <a:pt x="6720083" y="92371"/>
                </a:lnTo>
                <a:lnTo>
                  <a:pt x="6669742" y="88032"/>
                </a:lnTo>
                <a:lnTo>
                  <a:pt x="6619395" y="83797"/>
                </a:lnTo>
                <a:lnTo>
                  <a:pt x="6569041" y="79667"/>
                </a:lnTo>
                <a:lnTo>
                  <a:pt x="6518681" y="75640"/>
                </a:lnTo>
                <a:lnTo>
                  <a:pt x="6468314" y="71719"/>
                </a:lnTo>
                <a:lnTo>
                  <a:pt x="6417941" y="67901"/>
                </a:lnTo>
                <a:lnTo>
                  <a:pt x="6367562" y="64188"/>
                </a:lnTo>
                <a:lnTo>
                  <a:pt x="6317177" y="60580"/>
                </a:lnTo>
                <a:lnTo>
                  <a:pt x="6266787" y="57075"/>
                </a:lnTo>
                <a:lnTo>
                  <a:pt x="6216392" y="53675"/>
                </a:lnTo>
                <a:lnTo>
                  <a:pt x="6165991" y="50380"/>
                </a:lnTo>
                <a:lnTo>
                  <a:pt x="6115585" y="47189"/>
                </a:lnTo>
                <a:lnTo>
                  <a:pt x="6065174" y="44102"/>
                </a:lnTo>
                <a:lnTo>
                  <a:pt x="6014758" y="41120"/>
                </a:lnTo>
                <a:lnTo>
                  <a:pt x="5964337" y="38242"/>
                </a:lnTo>
                <a:lnTo>
                  <a:pt x="5913912" y="35468"/>
                </a:lnTo>
                <a:lnTo>
                  <a:pt x="5863483" y="32799"/>
                </a:lnTo>
                <a:lnTo>
                  <a:pt x="5813050" y="30234"/>
                </a:lnTo>
                <a:lnTo>
                  <a:pt x="5762613" y="27774"/>
                </a:lnTo>
                <a:lnTo>
                  <a:pt x="5712172" y="25418"/>
                </a:lnTo>
                <a:lnTo>
                  <a:pt x="5661727" y="23166"/>
                </a:lnTo>
                <a:lnTo>
                  <a:pt x="5611279" y="21019"/>
                </a:lnTo>
                <a:lnTo>
                  <a:pt x="5560827" y="18976"/>
                </a:lnTo>
                <a:lnTo>
                  <a:pt x="5510373" y="17038"/>
                </a:lnTo>
                <a:lnTo>
                  <a:pt x="5459915" y="15204"/>
                </a:lnTo>
                <a:lnTo>
                  <a:pt x="5409455" y="13474"/>
                </a:lnTo>
                <a:lnTo>
                  <a:pt x="5358992" y="11849"/>
                </a:lnTo>
                <a:lnTo>
                  <a:pt x="5308526" y="10328"/>
                </a:lnTo>
                <a:lnTo>
                  <a:pt x="5258059" y="8912"/>
                </a:lnTo>
                <a:lnTo>
                  <a:pt x="5207589" y="7600"/>
                </a:lnTo>
                <a:lnTo>
                  <a:pt x="5157117" y="6392"/>
                </a:lnTo>
                <a:lnTo>
                  <a:pt x="5106643" y="5289"/>
                </a:lnTo>
                <a:lnTo>
                  <a:pt x="5056168" y="4290"/>
                </a:lnTo>
                <a:lnTo>
                  <a:pt x="5005691" y="3396"/>
                </a:lnTo>
                <a:lnTo>
                  <a:pt x="4955213" y="2606"/>
                </a:lnTo>
                <a:lnTo>
                  <a:pt x="4904734" y="1920"/>
                </a:lnTo>
                <a:lnTo>
                  <a:pt x="4854254" y="1339"/>
                </a:lnTo>
                <a:lnTo>
                  <a:pt x="4803773" y="862"/>
                </a:lnTo>
                <a:lnTo>
                  <a:pt x="4753291" y="490"/>
                </a:lnTo>
                <a:lnTo>
                  <a:pt x="4702809" y="222"/>
                </a:lnTo>
                <a:lnTo>
                  <a:pt x="4652327" y="59"/>
                </a:lnTo>
                <a:lnTo>
                  <a:pt x="4601845" y="0"/>
                </a:lnTo>
                <a:lnTo>
                  <a:pt x="4551362" y="45"/>
                </a:lnTo>
                <a:lnTo>
                  <a:pt x="4500880" y="195"/>
                </a:lnTo>
                <a:lnTo>
                  <a:pt x="4450398" y="449"/>
                </a:lnTo>
                <a:lnTo>
                  <a:pt x="4399916" y="807"/>
                </a:lnTo>
                <a:lnTo>
                  <a:pt x="4349436" y="1271"/>
                </a:lnTo>
                <a:lnTo>
                  <a:pt x="4298956" y="1838"/>
                </a:lnTo>
                <a:lnTo>
                  <a:pt x="4248477" y="2510"/>
                </a:lnTo>
                <a:lnTo>
                  <a:pt x="4197999" y="3286"/>
                </a:lnTo>
                <a:lnTo>
                  <a:pt x="4147523" y="4167"/>
                </a:lnTo>
                <a:lnTo>
                  <a:pt x="4097048" y="5152"/>
                </a:lnTo>
                <a:lnTo>
                  <a:pt x="4046575" y="6242"/>
                </a:lnTo>
                <a:lnTo>
                  <a:pt x="3996104" y="7436"/>
                </a:lnTo>
                <a:lnTo>
                  <a:pt x="3945634" y="8734"/>
                </a:lnTo>
                <a:lnTo>
                  <a:pt x="3895167" y="10137"/>
                </a:lnTo>
                <a:lnTo>
                  <a:pt x="3844703" y="11645"/>
                </a:lnTo>
                <a:lnTo>
                  <a:pt x="3794240" y="13256"/>
                </a:lnTo>
                <a:lnTo>
                  <a:pt x="3743781" y="14973"/>
                </a:lnTo>
                <a:lnTo>
                  <a:pt x="3693324" y="16793"/>
                </a:lnTo>
                <a:lnTo>
                  <a:pt x="3642870" y="18718"/>
                </a:lnTo>
                <a:lnTo>
                  <a:pt x="3592420" y="20748"/>
                </a:lnTo>
                <a:lnTo>
                  <a:pt x="3541973" y="22882"/>
                </a:lnTo>
                <a:lnTo>
                  <a:pt x="3491529" y="25120"/>
                </a:lnTo>
                <a:lnTo>
                  <a:pt x="3441089" y="27463"/>
                </a:lnTo>
                <a:lnTo>
                  <a:pt x="3390653" y="29910"/>
                </a:lnTo>
                <a:lnTo>
                  <a:pt x="3340221" y="32462"/>
                </a:lnTo>
                <a:lnTo>
                  <a:pt x="3289793" y="35118"/>
                </a:lnTo>
                <a:lnTo>
                  <a:pt x="3239369" y="37879"/>
                </a:lnTo>
                <a:lnTo>
                  <a:pt x="3188950" y="40744"/>
                </a:lnTo>
                <a:lnTo>
                  <a:pt x="3138535" y="43714"/>
                </a:lnTo>
                <a:lnTo>
                  <a:pt x="3088126" y="46788"/>
                </a:lnTo>
                <a:lnTo>
                  <a:pt x="3037721" y="49966"/>
                </a:lnTo>
                <a:lnTo>
                  <a:pt x="2987322" y="53249"/>
                </a:lnTo>
                <a:lnTo>
                  <a:pt x="2936928" y="56637"/>
                </a:lnTo>
                <a:lnTo>
                  <a:pt x="2886539" y="60128"/>
                </a:lnTo>
                <a:lnTo>
                  <a:pt x="2836156" y="63725"/>
                </a:lnTo>
                <a:lnTo>
                  <a:pt x="2785779" y="67425"/>
                </a:lnTo>
                <a:lnTo>
                  <a:pt x="2735408" y="71231"/>
                </a:lnTo>
                <a:lnTo>
                  <a:pt x="2685043" y="75140"/>
                </a:lnTo>
                <a:lnTo>
                  <a:pt x="2634684" y="79154"/>
                </a:lnTo>
                <a:lnTo>
                  <a:pt x="2584332" y="83273"/>
                </a:lnTo>
                <a:lnTo>
                  <a:pt x="2533986" y="87496"/>
                </a:lnTo>
                <a:lnTo>
                  <a:pt x="2483648" y="91824"/>
                </a:lnTo>
                <a:lnTo>
                  <a:pt x="2433316" y="96256"/>
                </a:lnTo>
                <a:lnTo>
                  <a:pt x="2382992" y="100792"/>
                </a:lnTo>
                <a:lnTo>
                  <a:pt x="2332674" y="105433"/>
                </a:lnTo>
                <a:lnTo>
                  <a:pt x="2282365" y="110178"/>
                </a:lnTo>
                <a:lnTo>
                  <a:pt x="2232063" y="115028"/>
                </a:lnTo>
                <a:lnTo>
                  <a:pt x="2181768" y="119983"/>
                </a:lnTo>
                <a:lnTo>
                  <a:pt x="2131482" y="125041"/>
                </a:lnTo>
                <a:lnTo>
                  <a:pt x="2081204" y="130205"/>
                </a:lnTo>
                <a:lnTo>
                  <a:pt x="2030934" y="135473"/>
                </a:lnTo>
                <a:lnTo>
                  <a:pt x="1980673" y="140845"/>
                </a:lnTo>
                <a:lnTo>
                  <a:pt x="1930420" y="146322"/>
                </a:lnTo>
                <a:lnTo>
                  <a:pt x="1880177" y="151903"/>
                </a:lnTo>
                <a:lnTo>
                  <a:pt x="1829942" y="157588"/>
                </a:lnTo>
                <a:lnTo>
                  <a:pt x="1779716" y="163379"/>
                </a:lnTo>
                <a:lnTo>
                  <a:pt x="1729500" y="169273"/>
                </a:lnTo>
                <a:lnTo>
                  <a:pt x="1679293" y="175272"/>
                </a:lnTo>
                <a:lnTo>
                  <a:pt x="1629096" y="181376"/>
                </a:lnTo>
                <a:lnTo>
                  <a:pt x="1578908" y="187584"/>
                </a:lnTo>
                <a:lnTo>
                  <a:pt x="1528731" y="193897"/>
                </a:lnTo>
                <a:lnTo>
                  <a:pt x="1478563" y="200314"/>
                </a:lnTo>
                <a:lnTo>
                  <a:pt x="1428406" y="206835"/>
                </a:lnTo>
                <a:lnTo>
                  <a:pt x="1378260" y="213461"/>
                </a:lnTo>
                <a:lnTo>
                  <a:pt x="1328124" y="220192"/>
                </a:lnTo>
                <a:lnTo>
                  <a:pt x="1277999" y="227027"/>
                </a:lnTo>
                <a:lnTo>
                  <a:pt x="1227885" y="233967"/>
                </a:lnTo>
                <a:lnTo>
                  <a:pt x="1177782" y="241011"/>
                </a:lnTo>
                <a:lnTo>
                  <a:pt x="1127690" y="248159"/>
                </a:lnTo>
                <a:lnTo>
                  <a:pt x="1077610" y="255412"/>
                </a:lnTo>
                <a:lnTo>
                  <a:pt x="1027542" y="262770"/>
                </a:lnTo>
                <a:lnTo>
                  <a:pt x="977485" y="270232"/>
                </a:lnTo>
                <a:lnTo>
                  <a:pt x="927440" y="277798"/>
                </a:lnTo>
                <a:lnTo>
                  <a:pt x="877407" y="285469"/>
                </a:lnTo>
                <a:lnTo>
                  <a:pt x="827387" y="293245"/>
                </a:lnTo>
                <a:lnTo>
                  <a:pt x="777379" y="301125"/>
                </a:lnTo>
                <a:lnTo>
                  <a:pt x="727384" y="309109"/>
                </a:lnTo>
                <a:lnTo>
                  <a:pt x="677402" y="317198"/>
                </a:lnTo>
                <a:lnTo>
                  <a:pt x="627432" y="325392"/>
                </a:lnTo>
                <a:lnTo>
                  <a:pt x="577476" y="333690"/>
                </a:lnTo>
                <a:lnTo>
                  <a:pt x="527533" y="342093"/>
                </a:lnTo>
                <a:lnTo>
                  <a:pt x="477603" y="350600"/>
                </a:lnTo>
                <a:lnTo>
                  <a:pt x="427687" y="359211"/>
                </a:lnTo>
                <a:lnTo>
                  <a:pt x="377785" y="367927"/>
                </a:lnTo>
                <a:lnTo>
                  <a:pt x="327897" y="376748"/>
                </a:lnTo>
                <a:lnTo>
                  <a:pt x="278023" y="385673"/>
                </a:lnTo>
                <a:lnTo>
                  <a:pt x="228163" y="394703"/>
                </a:lnTo>
                <a:lnTo>
                  <a:pt x="178318" y="403837"/>
                </a:lnTo>
                <a:lnTo>
                  <a:pt x="128487" y="413076"/>
                </a:lnTo>
                <a:lnTo>
                  <a:pt x="78671" y="422419"/>
                </a:lnTo>
                <a:lnTo>
                  <a:pt x="28870" y="431867"/>
                </a:lnTo>
                <a:lnTo>
                  <a:pt x="0" y="437406"/>
                </a:lnTo>
              </a:path>
            </a:pathLst>
          </a:custGeom>
          <a:ln w="57146">
            <a:solidFill>
              <a:srgbClr val="DCDCDC"/>
            </a:solidFill>
          </a:ln>
        </p:spPr>
        <p:txBody>
          <a:bodyPr wrap="square" lIns="0" tIns="0" rIns="0" bIns="0" rtlCol="0"/>
          <a:lstStyle/>
          <a:p>
            <a:endParaRPr/>
          </a:p>
        </p:txBody>
      </p:sp>
      <p:sp>
        <p:nvSpPr>
          <p:cNvPr id="11" name="object 11"/>
          <p:cNvSpPr txBox="1">
            <a:spLocks noGrp="1"/>
          </p:cNvSpPr>
          <p:nvPr>
            <p:ph type="title"/>
          </p:nvPr>
        </p:nvSpPr>
        <p:spPr>
          <a:xfrm>
            <a:off x="534883" y="2705409"/>
            <a:ext cx="8007666" cy="505267"/>
          </a:xfrm>
          <a:prstGeom prst="rect">
            <a:avLst/>
          </a:prstGeom>
        </p:spPr>
        <p:txBody>
          <a:bodyPr vert="horz" wrap="square" lIns="0" tIns="12700" rIns="0" bIns="0" rtlCol="0">
            <a:spAutoFit/>
          </a:bodyPr>
          <a:lstStyle/>
          <a:p>
            <a:pPr marL="12700">
              <a:lnSpc>
                <a:spcPct val="100000"/>
              </a:lnSpc>
              <a:spcBef>
                <a:spcPts val="100"/>
              </a:spcBef>
            </a:pPr>
            <a:r>
              <a:rPr sz="3200" b="1" spc="-5" dirty="0">
                <a:solidFill>
                  <a:srgbClr val="629F95"/>
                </a:solidFill>
              </a:rPr>
              <a:t>Problem-Based</a:t>
            </a:r>
            <a:r>
              <a:rPr sz="3200" b="1" spc="-65" dirty="0">
                <a:solidFill>
                  <a:srgbClr val="629F95"/>
                </a:solidFill>
              </a:rPr>
              <a:t> </a:t>
            </a:r>
            <a:r>
              <a:rPr sz="3200" b="1" spc="-5" dirty="0">
                <a:solidFill>
                  <a:srgbClr val="629F95"/>
                </a:solidFill>
              </a:rPr>
              <a:t>Learning</a:t>
            </a:r>
            <a:endParaRPr sz="3200" b="1" dirty="0">
              <a:solidFill>
                <a:srgbClr val="FF0000"/>
              </a:solidFill>
            </a:endParaRPr>
          </a:p>
        </p:txBody>
      </p:sp>
      <p:sp>
        <p:nvSpPr>
          <p:cNvPr id="12" name="Rectangle 11"/>
          <p:cNvSpPr/>
          <p:nvPr/>
        </p:nvSpPr>
        <p:spPr>
          <a:xfrm>
            <a:off x="1345789" y="36483"/>
            <a:ext cx="8456971" cy="2631490"/>
          </a:xfrm>
          <a:prstGeom prst="rect">
            <a:avLst/>
          </a:prstGeom>
        </p:spPr>
        <p:txBody>
          <a:bodyPr wrap="square">
            <a:spAutoFit/>
          </a:bodyPr>
          <a:lstStyle/>
          <a:p>
            <a:pPr marL="895350" indent="-712788" algn="just">
              <a:lnSpc>
                <a:spcPct val="150000"/>
              </a:lnSpc>
              <a:spcBef>
                <a:spcPts val="0"/>
              </a:spcBef>
              <a:buNone/>
            </a:pPr>
            <a:r>
              <a:rPr lang="en-US" b="1" dirty="0">
                <a:solidFill>
                  <a:srgbClr val="0000FF"/>
                </a:solidFill>
                <a:latin typeface="Cambria" panose="02040503050406030204" pitchFamily="18" charset="0"/>
                <a:ea typeface="Cambria" panose="02040503050406030204" pitchFamily="18" charset="0"/>
              </a:rPr>
              <a:t>2.7. 	Solving Complex Engineering Problems Incorporating Sustainability Goals (20) </a:t>
            </a:r>
          </a:p>
          <a:p>
            <a:pPr marL="896938" indent="-896938" algn="just">
              <a:lnSpc>
                <a:spcPct val="150000"/>
              </a:lnSpc>
              <a:spcBef>
                <a:spcPts val="0"/>
              </a:spcBef>
              <a:buNone/>
            </a:pPr>
            <a:r>
              <a:rPr lang="en-US" sz="1400" i="1" dirty="0">
                <a:latin typeface="Cambria" panose="02040503050406030204" pitchFamily="18" charset="0"/>
                <a:ea typeface="Cambria" panose="02040503050406030204" pitchFamily="18" charset="0"/>
              </a:rPr>
              <a:t>	(</a:t>
            </a:r>
            <a:r>
              <a:rPr lang="en-US" sz="2000" b="1" i="1" dirty="0">
                <a:solidFill>
                  <a:srgbClr val="FF0000"/>
                </a:solidFill>
                <a:latin typeface="Cambria" panose="02040503050406030204" pitchFamily="18" charset="0"/>
                <a:ea typeface="Cambria" panose="02040503050406030204" pitchFamily="18" charset="0"/>
              </a:rPr>
              <a:t>Provide details of core courses</a:t>
            </a:r>
            <a:r>
              <a:rPr lang="en-US" b="1" i="1" dirty="0">
                <a:solidFill>
                  <a:srgbClr val="FF0000"/>
                </a:solidFill>
                <a:latin typeface="Cambria" panose="02040503050406030204" pitchFamily="18" charset="0"/>
                <a:ea typeface="Cambria" panose="02040503050406030204" pitchFamily="18" charset="0"/>
              </a:rPr>
              <a:t> (Project based learning, problem-based learning), mini projects, integrated design projects, capstone projects, hackathon or any other activity-based learning towards solving complex engineering problems targeting relevant SDGs.)</a:t>
            </a:r>
          </a:p>
        </p:txBody>
      </p:sp>
    </p:spTree>
    <p:extLst>
      <p:ext uri="{BB962C8B-B14F-4D97-AF65-F5344CB8AC3E}">
        <p14:creationId xmlns:p14="http://schemas.microsoft.com/office/powerpoint/2010/main" xmlns="" val="1430473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7443" y="1497330"/>
            <a:ext cx="10180888" cy="510032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873884" y="604520"/>
            <a:ext cx="6158918" cy="695960"/>
          </a:xfrm>
          <a:prstGeom prst="rect">
            <a:avLst/>
          </a:prstGeom>
        </p:spPr>
        <p:txBody>
          <a:bodyPr vert="horz" wrap="square" lIns="0" tIns="12700" rIns="0" bIns="0" rtlCol="0">
            <a:spAutoFit/>
          </a:bodyPr>
          <a:lstStyle/>
          <a:p>
            <a:pPr marL="12700">
              <a:lnSpc>
                <a:spcPct val="100000"/>
              </a:lnSpc>
              <a:spcBef>
                <a:spcPts val="100"/>
              </a:spcBef>
              <a:tabLst>
                <a:tab pos="2809875" algn="l"/>
              </a:tabLst>
            </a:pPr>
            <a:r>
              <a:rPr spc="5" dirty="0">
                <a:solidFill>
                  <a:srgbClr val="000000"/>
                </a:solidFill>
              </a:rPr>
              <a:t>W</a:t>
            </a:r>
            <a:r>
              <a:rPr spc="-10" dirty="0">
                <a:solidFill>
                  <a:srgbClr val="000000"/>
                </a:solidFill>
              </a:rPr>
              <a:t>h</a:t>
            </a:r>
            <a:r>
              <a:rPr dirty="0">
                <a:solidFill>
                  <a:srgbClr val="000000"/>
                </a:solidFill>
              </a:rPr>
              <a:t>a</a:t>
            </a:r>
            <a:r>
              <a:rPr spc="5" dirty="0">
                <a:solidFill>
                  <a:srgbClr val="000000"/>
                </a:solidFill>
              </a:rPr>
              <a:t>t</a:t>
            </a:r>
            <a:r>
              <a:rPr dirty="0">
                <a:solidFill>
                  <a:srgbClr val="000000"/>
                </a:solidFill>
              </a:rPr>
              <a:t>’s</a:t>
            </a:r>
            <a:r>
              <a:rPr spc="5" dirty="0">
                <a:solidFill>
                  <a:srgbClr val="000000"/>
                </a:solidFill>
              </a:rPr>
              <a:t> </a:t>
            </a:r>
            <a:r>
              <a:rPr spc="-5" dirty="0">
                <a:solidFill>
                  <a:srgbClr val="000000"/>
                </a:solidFill>
              </a:rPr>
              <a:t>t</a:t>
            </a:r>
            <a:r>
              <a:rPr dirty="0">
                <a:solidFill>
                  <a:srgbClr val="000000"/>
                </a:solidFill>
              </a:rPr>
              <a:t>he	D</a:t>
            </a:r>
            <a:r>
              <a:rPr spc="10" dirty="0">
                <a:solidFill>
                  <a:srgbClr val="000000"/>
                </a:solidFill>
              </a:rPr>
              <a:t>i</a:t>
            </a:r>
            <a:r>
              <a:rPr spc="-5" dirty="0">
                <a:solidFill>
                  <a:srgbClr val="000000"/>
                </a:solidFill>
              </a:rPr>
              <a:t>f</a:t>
            </a:r>
            <a:r>
              <a:rPr spc="5" dirty="0">
                <a:solidFill>
                  <a:srgbClr val="000000"/>
                </a:solidFill>
              </a:rPr>
              <a:t>f</a:t>
            </a:r>
            <a:r>
              <a:rPr dirty="0">
                <a:solidFill>
                  <a:srgbClr val="000000"/>
                </a:solidFill>
              </a:rPr>
              <a:t>e</a:t>
            </a:r>
            <a:r>
              <a:rPr spc="-5" dirty="0">
                <a:solidFill>
                  <a:srgbClr val="000000"/>
                </a:solidFill>
              </a:rPr>
              <a:t>r</a:t>
            </a:r>
            <a:r>
              <a:rPr dirty="0">
                <a:solidFill>
                  <a:srgbClr val="000000"/>
                </a:solidFill>
              </a:rPr>
              <a:t>e</a:t>
            </a:r>
            <a:r>
              <a:rPr spc="-10" dirty="0">
                <a:solidFill>
                  <a:srgbClr val="000000"/>
                </a:solidFill>
              </a:rPr>
              <a:t>n</a:t>
            </a:r>
            <a:r>
              <a:rPr spc="5" dirty="0">
                <a:solidFill>
                  <a:srgbClr val="000000"/>
                </a:solidFill>
              </a:rPr>
              <a:t>c</a:t>
            </a:r>
            <a:r>
              <a:rPr dirty="0">
                <a:solidFill>
                  <a:srgbClr val="000000"/>
                </a:solidFill>
              </a:rPr>
              <a:t>e?</a:t>
            </a:r>
          </a:p>
        </p:txBody>
      </p:sp>
      <p:sp>
        <p:nvSpPr>
          <p:cNvPr id="4" name="object 4"/>
          <p:cNvSpPr txBox="1"/>
          <p:nvPr/>
        </p:nvSpPr>
        <p:spPr>
          <a:xfrm>
            <a:off x="1059392" y="2848609"/>
            <a:ext cx="2401517" cy="2219960"/>
          </a:xfrm>
          <a:prstGeom prst="rect">
            <a:avLst/>
          </a:prstGeom>
        </p:spPr>
        <p:txBody>
          <a:bodyPr vert="horz" wrap="square" lIns="0" tIns="12700" rIns="0" bIns="0" rtlCol="0">
            <a:spAutoFit/>
          </a:bodyPr>
          <a:lstStyle/>
          <a:p>
            <a:pPr marL="664210" marR="294640" indent="-284480">
              <a:lnSpc>
                <a:spcPct val="100000"/>
              </a:lnSpc>
              <a:spcBef>
                <a:spcPts val="100"/>
              </a:spcBef>
            </a:pPr>
            <a:r>
              <a:rPr sz="1800" b="1" dirty="0">
                <a:latin typeface="Arial"/>
                <a:cs typeface="Arial"/>
              </a:rPr>
              <a:t>P</a:t>
            </a:r>
            <a:r>
              <a:rPr sz="1800" b="1" spc="-5" dirty="0">
                <a:latin typeface="Arial"/>
                <a:cs typeface="Arial"/>
              </a:rPr>
              <a:t>r</a:t>
            </a:r>
            <a:r>
              <a:rPr sz="1800" b="1" dirty="0">
                <a:latin typeface="Arial"/>
                <a:cs typeface="Arial"/>
              </a:rPr>
              <a:t>oj</a:t>
            </a:r>
            <a:r>
              <a:rPr sz="1800" b="1" spc="-5" dirty="0">
                <a:latin typeface="Arial"/>
                <a:cs typeface="Arial"/>
              </a:rPr>
              <a:t>ect</a:t>
            </a:r>
            <a:r>
              <a:rPr sz="1800" b="1" spc="-10" dirty="0">
                <a:latin typeface="Arial"/>
                <a:cs typeface="Arial"/>
              </a:rPr>
              <a:t>-</a:t>
            </a:r>
            <a:r>
              <a:rPr sz="1800" b="1" spc="-5" dirty="0">
                <a:latin typeface="Arial"/>
                <a:cs typeface="Arial"/>
              </a:rPr>
              <a:t>Ba</a:t>
            </a:r>
            <a:r>
              <a:rPr sz="1800" b="1" spc="-15" dirty="0">
                <a:latin typeface="Arial"/>
                <a:cs typeface="Arial"/>
              </a:rPr>
              <a:t>s</a:t>
            </a:r>
            <a:r>
              <a:rPr sz="1800" b="1" spc="-5" dirty="0">
                <a:latin typeface="Arial"/>
                <a:cs typeface="Arial"/>
              </a:rPr>
              <a:t>ed  Learning</a:t>
            </a:r>
            <a:endParaRPr sz="1800">
              <a:latin typeface="Arial"/>
              <a:cs typeface="Arial"/>
            </a:endParaRPr>
          </a:p>
          <a:p>
            <a:pPr marL="187960" indent="-175260">
              <a:lnSpc>
                <a:spcPct val="100000"/>
              </a:lnSpc>
              <a:buChar char="•"/>
              <a:tabLst>
                <a:tab pos="187960" algn="l"/>
              </a:tabLst>
            </a:pPr>
            <a:r>
              <a:rPr sz="1800" spc="-10" dirty="0">
                <a:latin typeface="Arial"/>
                <a:cs typeface="Arial"/>
              </a:rPr>
              <a:t>Individual </a:t>
            </a:r>
            <a:r>
              <a:rPr sz="1800" spc="-5" dirty="0">
                <a:latin typeface="Arial"/>
                <a:cs typeface="Arial"/>
              </a:rPr>
              <a:t>or</a:t>
            </a:r>
            <a:r>
              <a:rPr sz="1800" spc="-20" dirty="0">
                <a:latin typeface="Arial"/>
                <a:cs typeface="Arial"/>
              </a:rPr>
              <a:t> </a:t>
            </a:r>
            <a:r>
              <a:rPr sz="1800" spc="-10" dirty="0">
                <a:latin typeface="Arial"/>
                <a:cs typeface="Arial"/>
              </a:rPr>
              <a:t>group</a:t>
            </a:r>
            <a:endParaRPr sz="1800">
              <a:latin typeface="Arial"/>
              <a:cs typeface="Arial"/>
            </a:endParaRPr>
          </a:p>
          <a:p>
            <a:pPr marL="187960" marR="5080" indent="-175260">
              <a:lnSpc>
                <a:spcPct val="100000"/>
              </a:lnSpc>
              <a:buChar char="•"/>
              <a:tabLst>
                <a:tab pos="187960" algn="l"/>
              </a:tabLst>
            </a:pPr>
            <a:r>
              <a:rPr sz="1800" spc="-5" dirty="0">
                <a:latin typeface="Arial"/>
                <a:cs typeface="Arial"/>
              </a:rPr>
              <a:t>Teacher </a:t>
            </a:r>
            <a:r>
              <a:rPr sz="1800" spc="-10" dirty="0">
                <a:latin typeface="Arial"/>
                <a:cs typeface="Arial"/>
              </a:rPr>
              <a:t>defines </a:t>
            </a:r>
            <a:r>
              <a:rPr sz="1800" spc="-5" dirty="0">
                <a:latin typeface="Arial"/>
                <a:cs typeface="Arial"/>
              </a:rPr>
              <a:t>the  </a:t>
            </a:r>
            <a:r>
              <a:rPr sz="1800" spc="-10" dirty="0">
                <a:latin typeface="Arial"/>
                <a:cs typeface="Arial"/>
              </a:rPr>
              <a:t>problem</a:t>
            </a:r>
            <a:endParaRPr sz="1800">
              <a:latin typeface="Arial"/>
              <a:cs typeface="Arial"/>
            </a:endParaRPr>
          </a:p>
          <a:p>
            <a:pPr marL="187960" marR="220979" indent="-175260">
              <a:lnSpc>
                <a:spcPct val="100000"/>
              </a:lnSpc>
              <a:buChar char="•"/>
              <a:tabLst>
                <a:tab pos="187960" algn="l"/>
              </a:tabLst>
            </a:pPr>
            <a:r>
              <a:rPr sz="1800" spc="-5" dirty="0">
                <a:latin typeface="Arial"/>
                <a:cs typeface="Arial"/>
              </a:rPr>
              <a:t>Teacher</a:t>
            </a:r>
            <a:r>
              <a:rPr sz="1800" spc="-85" dirty="0">
                <a:latin typeface="Arial"/>
                <a:cs typeface="Arial"/>
              </a:rPr>
              <a:t> </a:t>
            </a:r>
            <a:r>
              <a:rPr sz="1800" spc="-5" dirty="0">
                <a:latin typeface="Arial"/>
                <a:cs typeface="Arial"/>
              </a:rPr>
              <a:t>identifies  action</a:t>
            </a:r>
            <a:r>
              <a:rPr sz="1800" spc="-15" dirty="0">
                <a:latin typeface="Arial"/>
                <a:cs typeface="Arial"/>
              </a:rPr>
              <a:t> </a:t>
            </a:r>
            <a:r>
              <a:rPr sz="1800" spc="-5" dirty="0">
                <a:latin typeface="Arial"/>
                <a:cs typeface="Arial"/>
              </a:rPr>
              <a:t>steps</a:t>
            </a:r>
            <a:endParaRPr sz="1800">
              <a:latin typeface="Arial"/>
              <a:cs typeface="Arial"/>
            </a:endParaRPr>
          </a:p>
          <a:p>
            <a:pPr marL="187960" indent="-175260">
              <a:lnSpc>
                <a:spcPct val="100000"/>
              </a:lnSpc>
              <a:buChar char="•"/>
              <a:tabLst>
                <a:tab pos="187960" algn="l"/>
              </a:tabLst>
            </a:pPr>
            <a:r>
              <a:rPr sz="1800" spc="-5" dirty="0">
                <a:latin typeface="Arial"/>
                <a:cs typeface="Arial"/>
              </a:rPr>
              <a:t>Create </a:t>
            </a:r>
            <a:r>
              <a:rPr sz="1800" dirty="0">
                <a:latin typeface="Arial"/>
                <a:cs typeface="Arial"/>
              </a:rPr>
              <a:t>a</a:t>
            </a:r>
            <a:r>
              <a:rPr sz="1800" spc="-30" dirty="0">
                <a:latin typeface="Arial"/>
                <a:cs typeface="Arial"/>
              </a:rPr>
              <a:t> </a:t>
            </a:r>
            <a:r>
              <a:rPr sz="1800" spc="-5" dirty="0">
                <a:latin typeface="Arial"/>
                <a:cs typeface="Arial"/>
              </a:rPr>
              <a:t>product</a:t>
            </a:r>
            <a:endParaRPr sz="1800">
              <a:latin typeface="Arial"/>
              <a:cs typeface="Arial"/>
            </a:endParaRPr>
          </a:p>
        </p:txBody>
      </p:sp>
      <p:sp>
        <p:nvSpPr>
          <p:cNvPr id="5" name="object 5"/>
          <p:cNvSpPr txBox="1"/>
          <p:nvPr/>
        </p:nvSpPr>
        <p:spPr>
          <a:xfrm>
            <a:off x="3709247" y="2848609"/>
            <a:ext cx="2226098" cy="2219960"/>
          </a:xfrm>
          <a:prstGeom prst="rect">
            <a:avLst/>
          </a:prstGeom>
        </p:spPr>
        <p:txBody>
          <a:bodyPr vert="horz" wrap="square" lIns="0" tIns="12700" rIns="0" bIns="0" rtlCol="0">
            <a:spAutoFit/>
          </a:bodyPr>
          <a:lstStyle/>
          <a:p>
            <a:pPr marL="814705">
              <a:lnSpc>
                <a:spcPct val="100000"/>
              </a:lnSpc>
              <a:spcBef>
                <a:spcPts val="100"/>
              </a:spcBef>
            </a:pPr>
            <a:r>
              <a:rPr sz="1800" b="1" spc="-5" dirty="0">
                <a:latin typeface="Arial"/>
                <a:cs typeface="Arial"/>
              </a:rPr>
              <a:t>Both</a:t>
            </a:r>
            <a:endParaRPr sz="1800">
              <a:latin typeface="Arial"/>
              <a:cs typeface="Arial"/>
            </a:endParaRPr>
          </a:p>
          <a:p>
            <a:pPr marL="186690" indent="-173990">
              <a:lnSpc>
                <a:spcPct val="100000"/>
              </a:lnSpc>
              <a:buChar char="•"/>
              <a:tabLst>
                <a:tab pos="186690" algn="l"/>
              </a:tabLst>
            </a:pPr>
            <a:r>
              <a:rPr sz="1800" spc="-5" dirty="0">
                <a:latin typeface="Arial"/>
                <a:cs typeface="Arial"/>
              </a:rPr>
              <a:t>Teacher </a:t>
            </a:r>
            <a:r>
              <a:rPr sz="1800" spc="-10" dirty="0">
                <a:latin typeface="Arial"/>
                <a:cs typeface="Arial"/>
              </a:rPr>
              <a:t>as</a:t>
            </a:r>
            <a:r>
              <a:rPr sz="1800" spc="-35" dirty="0">
                <a:latin typeface="Arial"/>
                <a:cs typeface="Arial"/>
              </a:rPr>
              <a:t> </a:t>
            </a:r>
            <a:r>
              <a:rPr sz="1800" spc="-10" dirty="0">
                <a:latin typeface="Arial"/>
                <a:cs typeface="Arial"/>
              </a:rPr>
              <a:t>guide</a:t>
            </a:r>
            <a:endParaRPr sz="1800">
              <a:latin typeface="Arial"/>
              <a:cs typeface="Arial"/>
            </a:endParaRPr>
          </a:p>
          <a:p>
            <a:pPr marL="186690" indent="-173990">
              <a:lnSpc>
                <a:spcPct val="100000"/>
              </a:lnSpc>
              <a:buChar char="•"/>
              <a:tabLst>
                <a:tab pos="186690" algn="l"/>
              </a:tabLst>
            </a:pPr>
            <a:r>
              <a:rPr sz="1800" spc="-5" dirty="0">
                <a:latin typeface="Arial"/>
                <a:cs typeface="Arial"/>
              </a:rPr>
              <a:t>Students at</a:t>
            </a:r>
            <a:r>
              <a:rPr sz="1800" spc="-55" dirty="0">
                <a:latin typeface="Arial"/>
                <a:cs typeface="Arial"/>
              </a:rPr>
              <a:t> </a:t>
            </a:r>
            <a:r>
              <a:rPr sz="1800" spc="-5" dirty="0">
                <a:latin typeface="Arial"/>
                <a:cs typeface="Arial"/>
              </a:rPr>
              <a:t>centre</a:t>
            </a:r>
            <a:endParaRPr sz="1800">
              <a:latin typeface="Arial"/>
              <a:cs typeface="Arial"/>
            </a:endParaRPr>
          </a:p>
          <a:p>
            <a:pPr marL="186690" marR="642620" indent="-173990">
              <a:lnSpc>
                <a:spcPct val="100000"/>
              </a:lnSpc>
              <a:buChar char="•"/>
              <a:tabLst>
                <a:tab pos="186690" algn="l"/>
              </a:tabLst>
            </a:pPr>
            <a:r>
              <a:rPr sz="1800" spc="-10" dirty="0">
                <a:latin typeface="Arial"/>
                <a:cs typeface="Arial"/>
              </a:rPr>
              <a:t>Real-world  </a:t>
            </a:r>
            <a:r>
              <a:rPr sz="1800" spc="10" dirty="0">
                <a:latin typeface="Arial"/>
                <a:cs typeface="Arial"/>
              </a:rPr>
              <a:t>c</a:t>
            </a:r>
            <a:r>
              <a:rPr sz="1800" spc="-15" dirty="0">
                <a:latin typeface="Arial"/>
                <a:cs typeface="Arial"/>
              </a:rPr>
              <a:t>o</a:t>
            </a:r>
            <a:r>
              <a:rPr sz="1800" spc="-5" dirty="0">
                <a:latin typeface="Arial"/>
                <a:cs typeface="Arial"/>
              </a:rPr>
              <a:t>n</a:t>
            </a:r>
            <a:r>
              <a:rPr sz="1800" spc="-15" dirty="0">
                <a:latin typeface="Arial"/>
                <a:cs typeface="Arial"/>
              </a:rPr>
              <a:t>n</a:t>
            </a:r>
            <a:r>
              <a:rPr sz="1800" spc="-5" dirty="0">
                <a:latin typeface="Arial"/>
                <a:cs typeface="Arial"/>
              </a:rPr>
              <a:t>ec</a:t>
            </a:r>
            <a:r>
              <a:rPr sz="1800" dirty="0">
                <a:latin typeface="Arial"/>
                <a:cs typeface="Arial"/>
              </a:rPr>
              <a:t>t</a:t>
            </a:r>
            <a:r>
              <a:rPr sz="1800" spc="-5" dirty="0">
                <a:latin typeface="Arial"/>
                <a:cs typeface="Arial"/>
              </a:rPr>
              <a:t>i</a:t>
            </a:r>
            <a:r>
              <a:rPr sz="1800" spc="-15" dirty="0">
                <a:latin typeface="Arial"/>
                <a:cs typeface="Arial"/>
              </a:rPr>
              <a:t>o</a:t>
            </a:r>
            <a:r>
              <a:rPr sz="1800" spc="-5" dirty="0">
                <a:latin typeface="Arial"/>
                <a:cs typeface="Arial"/>
              </a:rPr>
              <a:t>ns</a:t>
            </a:r>
            <a:endParaRPr sz="1800">
              <a:latin typeface="Arial"/>
              <a:cs typeface="Arial"/>
            </a:endParaRPr>
          </a:p>
          <a:p>
            <a:pPr marL="186690" indent="-173990">
              <a:lnSpc>
                <a:spcPct val="100000"/>
              </a:lnSpc>
              <a:buChar char="•"/>
              <a:tabLst>
                <a:tab pos="186690" algn="l"/>
              </a:tabLst>
            </a:pPr>
            <a:r>
              <a:rPr sz="1800" dirty="0">
                <a:latin typeface="Arial"/>
                <a:cs typeface="Arial"/>
              </a:rPr>
              <a:t>Active</a:t>
            </a:r>
            <a:r>
              <a:rPr sz="1800" spc="-10" dirty="0">
                <a:latin typeface="Arial"/>
                <a:cs typeface="Arial"/>
              </a:rPr>
              <a:t> learning</a:t>
            </a:r>
            <a:endParaRPr sz="1800">
              <a:latin typeface="Arial"/>
              <a:cs typeface="Arial"/>
            </a:endParaRPr>
          </a:p>
          <a:p>
            <a:pPr marL="186690" marR="502920" indent="-173990">
              <a:lnSpc>
                <a:spcPct val="100000"/>
              </a:lnSpc>
              <a:buChar char="•"/>
              <a:tabLst>
                <a:tab pos="186690" algn="l"/>
              </a:tabLst>
            </a:pPr>
            <a:r>
              <a:rPr sz="1800" spc="-5" dirty="0">
                <a:latin typeface="Arial"/>
                <a:cs typeface="Arial"/>
              </a:rPr>
              <a:t>Self and</a:t>
            </a:r>
            <a:r>
              <a:rPr sz="1800" spc="-80" dirty="0">
                <a:latin typeface="Arial"/>
                <a:cs typeface="Arial"/>
              </a:rPr>
              <a:t> </a:t>
            </a:r>
            <a:r>
              <a:rPr sz="1800" spc="-10" dirty="0">
                <a:latin typeface="Arial"/>
                <a:cs typeface="Arial"/>
              </a:rPr>
              <a:t>peer  assessment</a:t>
            </a:r>
            <a:endParaRPr sz="1800">
              <a:latin typeface="Arial"/>
              <a:cs typeface="Arial"/>
            </a:endParaRPr>
          </a:p>
        </p:txBody>
      </p:sp>
      <p:sp>
        <p:nvSpPr>
          <p:cNvPr id="6" name="object 6"/>
          <p:cNvSpPr txBox="1"/>
          <p:nvPr/>
        </p:nvSpPr>
        <p:spPr>
          <a:xfrm>
            <a:off x="6284805" y="2848609"/>
            <a:ext cx="2348548" cy="2494280"/>
          </a:xfrm>
          <a:prstGeom prst="rect">
            <a:avLst/>
          </a:prstGeom>
        </p:spPr>
        <p:txBody>
          <a:bodyPr vert="horz" wrap="square" lIns="0" tIns="12700" rIns="0" bIns="0" rtlCol="0">
            <a:spAutoFit/>
          </a:bodyPr>
          <a:lstStyle/>
          <a:p>
            <a:pPr marL="626745" marR="210820" indent="-354330">
              <a:lnSpc>
                <a:spcPct val="100000"/>
              </a:lnSpc>
              <a:spcBef>
                <a:spcPts val="100"/>
              </a:spcBef>
            </a:pPr>
            <a:r>
              <a:rPr sz="1800" b="1" dirty="0">
                <a:latin typeface="Arial"/>
                <a:cs typeface="Arial"/>
              </a:rPr>
              <a:t>P</a:t>
            </a:r>
            <a:r>
              <a:rPr sz="1800" b="1" spc="-5" dirty="0">
                <a:latin typeface="Arial"/>
                <a:cs typeface="Arial"/>
              </a:rPr>
              <a:t>r</a:t>
            </a:r>
            <a:r>
              <a:rPr sz="1800" b="1" dirty="0">
                <a:latin typeface="Arial"/>
                <a:cs typeface="Arial"/>
              </a:rPr>
              <a:t>o</a:t>
            </a:r>
            <a:r>
              <a:rPr sz="1800" b="1" spc="10" dirty="0">
                <a:latin typeface="Arial"/>
                <a:cs typeface="Arial"/>
              </a:rPr>
              <a:t>b</a:t>
            </a:r>
            <a:r>
              <a:rPr sz="1800" b="1" dirty="0">
                <a:latin typeface="Arial"/>
                <a:cs typeface="Arial"/>
              </a:rPr>
              <a:t>l</a:t>
            </a:r>
            <a:r>
              <a:rPr sz="1800" b="1" spc="-5" dirty="0">
                <a:latin typeface="Arial"/>
                <a:cs typeface="Arial"/>
              </a:rPr>
              <a:t>e</a:t>
            </a:r>
            <a:r>
              <a:rPr sz="1800" b="1" spc="-15" dirty="0">
                <a:latin typeface="Arial"/>
                <a:cs typeface="Arial"/>
              </a:rPr>
              <a:t>m</a:t>
            </a:r>
            <a:r>
              <a:rPr sz="1800" b="1" spc="10" dirty="0">
                <a:latin typeface="Arial"/>
                <a:cs typeface="Arial"/>
              </a:rPr>
              <a:t>-</a:t>
            </a:r>
            <a:r>
              <a:rPr sz="1800" b="1" spc="-10" dirty="0">
                <a:latin typeface="Arial"/>
                <a:cs typeface="Arial"/>
              </a:rPr>
              <a:t>B</a:t>
            </a:r>
            <a:r>
              <a:rPr sz="1800" b="1" spc="-5" dirty="0">
                <a:latin typeface="Arial"/>
                <a:cs typeface="Arial"/>
              </a:rPr>
              <a:t>a</a:t>
            </a:r>
            <a:r>
              <a:rPr sz="1800" b="1" spc="-15" dirty="0">
                <a:latin typeface="Arial"/>
                <a:cs typeface="Arial"/>
              </a:rPr>
              <a:t>s</a:t>
            </a:r>
            <a:r>
              <a:rPr sz="1800" b="1" spc="-5" dirty="0">
                <a:latin typeface="Arial"/>
                <a:cs typeface="Arial"/>
              </a:rPr>
              <a:t>ed  Learning</a:t>
            </a:r>
            <a:endParaRPr sz="1800">
              <a:latin typeface="Arial"/>
              <a:cs typeface="Arial"/>
            </a:endParaRPr>
          </a:p>
          <a:p>
            <a:pPr marL="186690" indent="-173990">
              <a:lnSpc>
                <a:spcPct val="100000"/>
              </a:lnSpc>
              <a:buChar char="•"/>
              <a:tabLst>
                <a:tab pos="186690" algn="l"/>
              </a:tabLst>
            </a:pPr>
            <a:r>
              <a:rPr sz="1800" spc="-5" dirty="0">
                <a:latin typeface="Arial"/>
                <a:cs typeface="Arial"/>
              </a:rPr>
              <a:t>Groups</a:t>
            </a:r>
            <a:endParaRPr sz="1800">
              <a:latin typeface="Arial"/>
              <a:cs typeface="Arial"/>
            </a:endParaRPr>
          </a:p>
          <a:p>
            <a:pPr marL="186690" marR="5080" indent="-173990">
              <a:lnSpc>
                <a:spcPct val="100000"/>
              </a:lnSpc>
              <a:buChar char="•"/>
              <a:tabLst>
                <a:tab pos="186690" algn="l"/>
              </a:tabLst>
            </a:pPr>
            <a:r>
              <a:rPr sz="1800" spc="-5" dirty="0">
                <a:latin typeface="Arial"/>
                <a:cs typeface="Arial"/>
              </a:rPr>
              <a:t>Students define</a:t>
            </a:r>
            <a:r>
              <a:rPr sz="1800" spc="-80" dirty="0">
                <a:latin typeface="Arial"/>
                <a:cs typeface="Arial"/>
              </a:rPr>
              <a:t> </a:t>
            </a:r>
            <a:r>
              <a:rPr sz="1800" spc="-5" dirty="0">
                <a:latin typeface="Arial"/>
                <a:cs typeface="Arial"/>
              </a:rPr>
              <a:t>the  </a:t>
            </a:r>
            <a:r>
              <a:rPr sz="1800" spc="-10" dirty="0">
                <a:latin typeface="Arial"/>
                <a:cs typeface="Arial"/>
              </a:rPr>
              <a:t>problem</a:t>
            </a:r>
            <a:endParaRPr sz="1800">
              <a:latin typeface="Arial"/>
              <a:cs typeface="Arial"/>
            </a:endParaRPr>
          </a:p>
          <a:p>
            <a:pPr marL="186690" marR="284480" indent="-173990">
              <a:lnSpc>
                <a:spcPct val="100000"/>
              </a:lnSpc>
              <a:buChar char="•"/>
              <a:tabLst>
                <a:tab pos="186690" algn="l"/>
              </a:tabLst>
            </a:pPr>
            <a:r>
              <a:rPr sz="1800" spc="-5" dirty="0">
                <a:latin typeface="Arial"/>
                <a:cs typeface="Arial"/>
              </a:rPr>
              <a:t>Students</a:t>
            </a:r>
            <a:r>
              <a:rPr sz="1800" spc="-75" dirty="0">
                <a:latin typeface="Arial"/>
                <a:cs typeface="Arial"/>
              </a:rPr>
              <a:t> </a:t>
            </a:r>
            <a:r>
              <a:rPr sz="1800" spc="-5" dirty="0">
                <a:latin typeface="Arial"/>
                <a:cs typeface="Arial"/>
              </a:rPr>
              <a:t>identify  action</a:t>
            </a:r>
            <a:r>
              <a:rPr sz="1800" spc="-15" dirty="0">
                <a:latin typeface="Arial"/>
                <a:cs typeface="Arial"/>
              </a:rPr>
              <a:t> </a:t>
            </a:r>
            <a:r>
              <a:rPr sz="1800" spc="-5" dirty="0">
                <a:latin typeface="Arial"/>
                <a:cs typeface="Arial"/>
              </a:rPr>
              <a:t>steps</a:t>
            </a:r>
            <a:endParaRPr sz="1800">
              <a:latin typeface="Arial"/>
              <a:cs typeface="Arial"/>
            </a:endParaRPr>
          </a:p>
          <a:p>
            <a:pPr marL="186690" indent="-173990">
              <a:lnSpc>
                <a:spcPct val="100000"/>
              </a:lnSpc>
              <a:buChar char="•"/>
              <a:tabLst>
                <a:tab pos="186690" algn="l"/>
              </a:tabLst>
            </a:pPr>
            <a:r>
              <a:rPr sz="1800" spc="-5" dirty="0">
                <a:latin typeface="Arial"/>
                <a:cs typeface="Arial"/>
              </a:rPr>
              <a:t>Create </a:t>
            </a:r>
            <a:r>
              <a:rPr sz="1800" dirty="0">
                <a:latin typeface="Arial"/>
                <a:cs typeface="Arial"/>
              </a:rPr>
              <a:t>a</a:t>
            </a:r>
            <a:r>
              <a:rPr sz="1800" spc="-25" dirty="0">
                <a:latin typeface="Arial"/>
                <a:cs typeface="Arial"/>
              </a:rPr>
              <a:t> </a:t>
            </a:r>
            <a:r>
              <a:rPr sz="1800" spc="-10" dirty="0">
                <a:latin typeface="Arial"/>
                <a:cs typeface="Arial"/>
              </a:rPr>
              <a:t>solution</a:t>
            </a:r>
            <a:endParaRPr sz="1800">
              <a:latin typeface="Arial"/>
              <a:cs typeface="Arial"/>
            </a:endParaRPr>
          </a:p>
          <a:p>
            <a:pPr marL="186690" indent="-173990">
              <a:lnSpc>
                <a:spcPct val="100000"/>
              </a:lnSpc>
              <a:buChar char="•"/>
              <a:tabLst>
                <a:tab pos="186690" algn="l"/>
              </a:tabLst>
            </a:pPr>
            <a:r>
              <a:rPr sz="1800" spc="-5" dirty="0">
                <a:latin typeface="Arial"/>
                <a:cs typeface="Arial"/>
              </a:rPr>
              <a:t>Metacognition</a:t>
            </a:r>
            <a:endParaRPr sz="1800">
              <a:latin typeface="Arial"/>
              <a:cs typeface="Arial"/>
            </a:endParaRPr>
          </a:p>
        </p:txBody>
      </p:sp>
      <p:sp>
        <p:nvSpPr>
          <p:cNvPr id="7" name="object 7"/>
          <p:cNvSpPr/>
          <p:nvPr/>
        </p:nvSpPr>
        <p:spPr>
          <a:xfrm>
            <a:off x="0" y="5949950"/>
            <a:ext cx="9906000" cy="908050"/>
          </a:xfrm>
          <a:custGeom>
            <a:avLst/>
            <a:gdLst/>
            <a:ahLst/>
            <a:cxnLst/>
            <a:rect l="l" t="t" r="r" b="b"/>
            <a:pathLst>
              <a:path w="9144000" h="908050">
                <a:moveTo>
                  <a:pt x="0" y="0"/>
                </a:moveTo>
                <a:lnTo>
                  <a:pt x="9144000" y="0"/>
                </a:lnTo>
                <a:lnTo>
                  <a:pt x="9144000" y="908050"/>
                </a:lnTo>
                <a:lnTo>
                  <a:pt x="0" y="908050"/>
                </a:lnTo>
                <a:lnTo>
                  <a:pt x="0" y="0"/>
                </a:lnTo>
                <a:close/>
              </a:path>
            </a:pathLst>
          </a:custGeom>
          <a:solidFill>
            <a:srgbClr val="FFFFFF"/>
          </a:solidFill>
        </p:spPr>
        <p:txBody>
          <a:bodyPr wrap="square" lIns="0" tIns="0" rIns="0" bIns="0" rtlCol="0"/>
          <a:lstStyle/>
          <a:p>
            <a:endParaRPr/>
          </a:p>
        </p:txBody>
      </p:sp>
      <p:sp>
        <p:nvSpPr>
          <p:cNvPr id="8" name="object 8"/>
          <p:cNvSpPr/>
          <p:nvPr/>
        </p:nvSpPr>
        <p:spPr>
          <a:xfrm>
            <a:off x="0" y="5949950"/>
            <a:ext cx="9906000" cy="908050"/>
          </a:xfrm>
          <a:custGeom>
            <a:avLst/>
            <a:gdLst/>
            <a:ahLst/>
            <a:cxnLst/>
            <a:rect l="l" t="t" r="r" b="b"/>
            <a:pathLst>
              <a:path w="9144000" h="908050">
                <a:moveTo>
                  <a:pt x="0" y="0"/>
                </a:moveTo>
                <a:lnTo>
                  <a:pt x="9144000" y="0"/>
                </a:lnTo>
                <a:lnTo>
                  <a:pt x="9144000" y="908050"/>
                </a:lnTo>
              </a:path>
            </a:pathLst>
          </a:custGeom>
          <a:ln w="19048">
            <a:solidFill>
              <a:srgbClr val="000000"/>
            </a:solidFill>
          </a:ln>
        </p:spPr>
        <p:txBody>
          <a:bodyPr wrap="square" lIns="0" tIns="0" rIns="0" bIns="0" rtlCol="0"/>
          <a:lstStyle/>
          <a:p>
            <a:endParaRPr/>
          </a:p>
        </p:txBody>
      </p:sp>
      <p:sp>
        <p:nvSpPr>
          <p:cNvPr id="9" name="object 9"/>
          <p:cNvSpPr/>
          <p:nvPr/>
        </p:nvSpPr>
        <p:spPr>
          <a:xfrm>
            <a:off x="0" y="5949950"/>
            <a:ext cx="0" cy="908050"/>
          </a:xfrm>
          <a:custGeom>
            <a:avLst/>
            <a:gdLst/>
            <a:ahLst/>
            <a:cxnLst/>
            <a:rect l="l" t="t" r="r" b="b"/>
            <a:pathLst>
              <a:path h="908050">
                <a:moveTo>
                  <a:pt x="0" y="908050"/>
                </a:moveTo>
                <a:lnTo>
                  <a:pt x="0" y="0"/>
                </a:lnTo>
              </a:path>
            </a:pathLst>
          </a:custGeom>
          <a:ln w="19048">
            <a:solidFill>
              <a:srgbClr val="000000"/>
            </a:solidFill>
          </a:ln>
        </p:spPr>
        <p:txBody>
          <a:bodyPr wrap="square" lIns="0" tIns="0" rIns="0" bIns="0" rtlCol="0"/>
          <a:lstStyle/>
          <a:p>
            <a:endParaRPr/>
          </a:p>
        </p:txBody>
      </p:sp>
      <p:sp>
        <p:nvSpPr>
          <p:cNvPr id="10" name="object 10"/>
          <p:cNvSpPr txBox="1"/>
          <p:nvPr/>
        </p:nvSpPr>
        <p:spPr>
          <a:xfrm>
            <a:off x="360469" y="5984240"/>
            <a:ext cx="155675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Bottom</a:t>
            </a:r>
            <a:r>
              <a:rPr sz="1800" b="1" spc="-70" dirty="0">
                <a:latin typeface="Arial"/>
                <a:cs typeface="Arial"/>
              </a:rPr>
              <a:t> </a:t>
            </a:r>
            <a:r>
              <a:rPr sz="1800" b="1" spc="-5" dirty="0">
                <a:latin typeface="Arial"/>
                <a:cs typeface="Arial"/>
              </a:rPr>
              <a:t>Line:</a:t>
            </a:r>
            <a:endParaRPr sz="1800">
              <a:latin typeface="Arial"/>
              <a:cs typeface="Arial"/>
            </a:endParaRPr>
          </a:p>
        </p:txBody>
      </p:sp>
      <p:sp>
        <p:nvSpPr>
          <p:cNvPr id="11" name="object 11"/>
          <p:cNvSpPr txBox="1"/>
          <p:nvPr/>
        </p:nvSpPr>
        <p:spPr>
          <a:xfrm>
            <a:off x="2065126" y="5984240"/>
            <a:ext cx="6637020" cy="574040"/>
          </a:xfrm>
          <a:prstGeom prst="rect">
            <a:avLst/>
          </a:prstGeom>
        </p:spPr>
        <p:txBody>
          <a:bodyPr vert="horz" wrap="square" lIns="0" tIns="12700" rIns="0" bIns="0" rtlCol="0">
            <a:spAutoFit/>
          </a:bodyPr>
          <a:lstStyle/>
          <a:p>
            <a:pPr marL="12700" marR="5080">
              <a:lnSpc>
                <a:spcPct val="100000"/>
              </a:lnSpc>
              <a:spcBef>
                <a:spcPts val="100"/>
              </a:spcBef>
            </a:pPr>
            <a:r>
              <a:rPr sz="1800" b="1" dirty="0">
                <a:latin typeface="Arial"/>
                <a:cs typeface="Arial"/>
              </a:rPr>
              <a:t>In </a:t>
            </a:r>
            <a:r>
              <a:rPr sz="1800" b="1" spc="-5" dirty="0">
                <a:latin typeface="Arial"/>
                <a:cs typeface="Arial"/>
              </a:rPr>
              <a:t>Problem-Based Learning, students have more </a:t>
            </a:r>
            <a:r>
              <a:rPr sz="1800" b="1" dirty="0">
                <a:latin typeface="Arial"/>
                <a:cs typeface="Arial"/>
              </a:rPr>
              <a:t>control  </a:t>
            </a:r>
            <a:r>
              <a:rPr sz="1800" b="1" spc="-5" dirty="0">
                <a:latin typeface="Arial"/>
                <a:cs typeface="Arial"/>
              </a:rPr>
              <a:t>over their </a:t>
            </a:r>
            <a:r>
              <a:rPr sz="1800" b="1" dirty="0">
                <a:latin typeface="Arial"/>
                <a:cs typeface="Arial"/>
              </a:rPr>
              <a:t>own </a:t>
            </a:r>
            <a:r>
              <a:rPr sz="1800" b="1" spc="-5" dirty="0">
                <a:latin typeface="Arial"/>
                <a:cs typeface="Arial"/>
              </a:rPr>
              <a:t>learning and </a:t>
            </a:r>
            <a:r>
              <a:rPr sz="1800" b="1" dirty="0">
                <a:latin typeface="Arial"/>
                <a:cs typeface="Arial"/>
              </a:rPr>
              <a:t>the </a:t>
            </a:r>
            <a:r>
              <a:rPr sz="1800" b="1" spc="-10" dirty="0">
                <a:latin typeface="Arial"/>
                <a:cs typeface="Arial"/>
              </a:rPr>
              <a:t>processes</a:t>
            </a:r>
            <a:r>
              <a:rPr sz="1800" b="1" spc="30" dirty="0">
                <a:latin typeface="Arial"/>
                <a:cs typeface="Arial"/>
              </a:rPr>
              <a:t> </a:t>
            </a:r>
            <a:r>
              <a:rPr sz="1800" b="1" spc="-5" dirty="0">
                <a:latin typeface="Arial"/>
                <a:cs typeface="Arial"/>
              </a:rPr>
              <a:t>involved.</a:t>
            </a:r>
            <a:endParaRPr sz="1800">
              <a:latin typeface="Arial"/>
              <a:cs typeface="Arial"/>
            </a:endParaRPr>
          </a:p>
        </p:txBody>
      </p:sp>
    </p:spTree>
    <p:extLst>
      <p:ext uri="{BB962C8B-B14F-4D97-AF65-F5344CB8AC3E}">
        <p14:creationId xmlns:p14="http://schemas.microsoft.com/office/powerpoint/2010/main" xmlns="" val="34602753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687688"/>
            <a:ext cx="9906000" cy="437515"/>
          </a:xfrm>
          <a:custGeom>
            <a:avLst/>
            <a:gdLst/>
            <a:ahLst/>
            <a:cxnLst/>
            <a:rect l="l" t="t" r="r" b="b"/>
            <a:pathLst>
              <a:path w="9144000" h="437514">
                <a:moveTo>
                  <a:pt x="9144000" y="427981"/>
                </a:moveTo>
                <a:lnTo>
                  <a:pt x="9075390" y="415041"/>
                </a:lnTo>
                <a:lnTo>
                  <a:pt x="9025555" y="405778"/>
                </a:lnTo>
                <a:lnTo>
                  <a:pt x="8975705" y="396620"/>
                </a:lnTo>
                <a:lnTo>
                  <a:pt x="8925841" y="387567"/>
                </a:lnTo>
                <a:lnTo>
                  <a:pt x="8875963" y="378618"/>
                </a:lnTo>
                <a:lnTo>
                  <a:pt x="8826071" y="369773"/>
                </a:lnTo>
                <a:lnTo>
                  <a:pt x="8776165" y="361033"/>
                </a:lnTo>
                <a:lnTo>
                  <a:pt x="8726245" y="352398"/>
                </a:lnTo>
                <a:lnTo>
                  <a:pt x="8676312" y="343867"/>
                </a:lnTo>
                <a:lnTo>
                  <a:pt x="8626365" y="335441"/>
                </a:lnTo>
                <a:lnTo>
                  <a:pt x="8576405" y="327119"/>
                </a:lnTo>
                <a:lnTo>
                  <a:pt x="8526432" y="318902"/>
                </a:lnTo>
                <a:lnTo>
                  <a:pt x="8476445" y="310789"/>
                </a:lnTo>
                <a:lnTo>
                  <a:pt x="8426447" y="302781"/>
                </a:lnTo>
                <a:lnTo>
                  <a:pt x="8376435" y="294877"/>
                </a:lnTo>
                <a:lnTo>
                  <a:pt x="8326411" y="287078"/>
                </a:lnTo>
                <a:lnTo>
                  <a:pt x="8276375" y="279383"/>
                </a:lnTo>
                <a:lnTo>
                  <a:pt x="8226327" y="271793"/>
                </a:lnTo>
                <a:lnTo>
                  <a:pt x="8176267" y="264307"/>
                </a:lnTo>
                <a:lnTo>
                  <a:pt x="8126195" y="256926"/>
                </a:lnTo>
                <a:lnTo>
                  <a:pt x="8076112" y="249650"/>
                </a:lnTo>
                <a:lnTo>
                  <a:pt x="8026017" y="242478"/>
                </a:lnTo>
                <a:lnTo>
                  <a:pt x="7975911" y="235410"/>
                </a:lnTo>
                <a:lnTo>
                  <a:pt x="7925793" y="228447"/>
                </a:lnTo>
                <a:lnTo>
                  <a:pt x="7875665" y="221589"/>
                </a:lnTo>
                <a:lnTo>
                  <a:pt x="7825526" y="214835"/>
                </a:lnTo>
                <a:lnTo>
                  <a:pt x="7775377" y="208185"/>
                </a:lnTo>
                <a:lnTo>
                  <a:pt x="7725217" y="201641"/>
                </a:lnTo>
                <a:lnTo>
                  <a:pt x="7675046" y="195200"/>
                </a:lnTo>
                <a:lnTo>
                  <a:pt x="7624866" y="188864"/>
                </a:lnTo>
                <a:lnTo>
                  <a:pt x="7574676" y="182633"/>
                </a:lnTo>
                <a:lnTo>
                  <a:pt x="7524476" y="176506"/>
                </a:lnTo>
                <a:lnTo>
                  <a:pt x="7474266" y="170484"/>
                </a:lnTo>
                <a:lnTo>
                  <a:pt x="7424047" y="164566"/>
                </a:lnTo>
                <a:lnTo>
                  <a:pt x="7373819" y="158753"/>
                </a:lnTo>
                <a:lnTo>
                  <a:pt x="7323582" y="153045"/>
                </a:lnTo>
                <a:lnTo>
                  <a:pt x="7273335" y="147440"/>
                </a:lnTo>
                <a:lnTo>
                  <a:pt x="7223080" y="141941"/>
                </a:lnTo>
                <a:lnTo>
                  <a:pt x="7172816" y="136546"/>
                </a:lnTo>
                <a:lnTo>
                  <a:pt x="7122544" y="131255"/>
                </a:lnTo>
                <a:lnTo>
                  <a:pt x="7072264" y="126069"/>
                </a:lnTo>
                <a:lnTo>
                  <a:pt x="7021975" y="120988"/>
                </a:lnTo>
                <a:lnTo>
                  <a:pt x="6971679" y="116011"/>
                </a:lnTo>
                <a:lnTo>
                  <a:pt x="6921374" y="111138"/>
                </a:lnTo>
                <a:lnTo>
                  <a:pt x="6871063" y="106370"/>
                </a:lnTo>
                <a:lnTo>
                  <a:pt x="6820743" y="101707"/>
                </a:lnTo>
                <a:lnTo>
                  <a:pt x="6770417" y="97148"/>
                </a:lnTo>
                <a:lnTo>
                  <a:pt x="6720083" y="92694"/>
                </a:lnTo>
                <a:lnTo>
                  <a:pt x="6669742" y="88344"/>
                </a:lnTo>
                <a:lnTo>
                  <a:pt x="6619395" y="84099"/>
                </a:lnTo>
                <a:lnTo>
                  <a:pt x="6569041" y="79958"/>
                </a:lnTo>
                <a:lnTo>
                  <a:pt x="6518681" y="75922"/>
                </a:lnTo>
                <a:lnTo>
                  <a:pt x="6468314" y="71990"/>
                </a:lnTo>
                <a:lnTo>
                  <a:pt x="6417941" y="68163"/>
                </a:lnTo>
                <a:lnTo>
                  <a:pt x="6367562" y="64440"/>
                </a:lnTo>
                <a:lnTo>
                  <a:pt x="6317177" y="60822"/>
                </a:lnTo>
                <a:lnTo>
                  <a:pt x="6266787" y="57309"/>
                </a:lnTo>
                <a:lnTo>
                  <a:pt x="6216392" y="53899"/>
                </a:lnTo>
                <a:lnTo>
                  <a:pt x="6165991" y="50595"/>
                </a:lnTo>
                <a:lnTo>
                  <a:pt x="6115585" y="47395"/>
                </a:lnTo>
                <a:lnTo>
                  <a:pt x="6065174" y="44299"/>
                </a:lnTo>
                <a:lnTo>
                  <a:pt x="6014758" y="41308"/>
                </a:lnTo>
                <a:lnTo>
                  <a:pt x="5964337" y="38422"/>
                </a:lnTo>
                <a:lnTo>
                  <a:pt x="5913912" y="35640"/>
                </a:lnTo>
                <a:lnTo>
                  <a:pt x="5863483" y="32963"/>
                </a:lnTo>
                <a:lnTo>
                  <a:pt x="5813050" y="30390"/>
                </a:lnTo>
                <a:lnTo>
                  <a:pt x="5762613" y="27922"/>
                </a:lnTo>
                <a:lnTo>
                  <a:pt x="5712172" y="25558"/>
                </a:lnTo>
                <a:lnTo>
                  <a:pt x="5661727" y="23299"/>
                </a:lnTo>
                <a:lnTo>
                  <a:pt x="5611279" y="21144"/>
                </a:lnTo>
                <a:lnTo>
                  <a:pt x="5560827" y="19094"/>
                </a:lnTo>
                <a:lnTo>
                  <a:pt x="5510373" y="17148"/>
                </a:lnTo>
                <a:lnTo>
                  <a:pt x="5459915" y="15307"/>
                </a:lnTo>
                <a:lnTo>
                  <a:pt x="5409455" y="13570"/>
                </a:lnTo>
                <a:lnTo>
                  <a:pt x="5358992" y="11938"/>
                </a:lnTo>
                <a:lnTo>
                  <a:pt x="5308526" y="10410"/>
                </a:lnTo>
                <a:lnTo>
                  <a:pt x="5258059" y="8987"/>
                </a:lnTo>
                <a:lnTo>
                  <a:pt x="5207589" y="7669"/>
                </a:lnTo>
                <a:lnTo>
                  <a:pt x="5157117" y="6455"/>
                </a:lnTo>
                <a:lnTo>
                  <a:pt x="5106643" y="5345"/>
                </a:lnTo>
                <a:lnTo>
                  <a:pt x="5056168" y="4340"/>
                </a:lnTo>
                <a:lnTo>
                  <a:pt x="5005691" y="3440"/>
                </a:lnTo>
                <a:lnTo>
                  <a:pt x="4955213" y="2644"/>
                </a:lnTo>
                <a:lnTo>
                  <a:pt x="4904734" y="1953"/>
                </a:lnTo>
                <a:lnTo>
                  <a:pt x="4854254" y="1366"/>
                </a:lnTo>
                <a:lnTo>
                  <a:pt x="4803773" y="883"/>
                </a:lnTo>
                <a:lnTo>
                  <a:pt x="4753291" y="506"/>
                </a:lnTo>
                <a:lnTo>
                  <a:pt x="4702809" y="232"/>
                </a:lnTo>
                <a:lnTo>
                  <a:pt x="4652327" y="64"/>
                </a:lnTo>
                <a:lnTo>
                  <a:pt x="4601845" y="0"/>
                </a:lnTo>
                <a:lnTo>
                  <a:pt x="4551362" y="40"/>
                </a:lnTo>
                <a:lnTo>
                  <a:pt x="4500880" y="185"/>
                </a:lnTo>
                <a:lnTo>
                  <a:pt x="4450398" y="434"/>
                </a:lnTo>
                <a:lnTo>
                  <a:pt x="4399916" y="788"/>
                </a:lnTo>
                <a:lnTo>
                  <a:pt x="4349436" y="1246"/>
                </a:lnTo>
                <a:lnTo>
                  <a:pt x="4298956" y="1809"/>
                </a:lnTo>
                <a:lnTo>
                  <a:pt x="4248477" y="2477"/>
                </a:lnTo>
                <a:lnTo>
                  <a:pt x="4197999" y="3249"/>
                </a:lnTo>
                <a:lnTo>
                  <a:pt x="4147523" y="4125"/>
                </a:lnTo>
                <a:lnTo>
                  <a:pt x="4097048" y="5106"/>
                </a:lnTo>
                <a:lnTo>
                  <a:pt x="4046575" y="6192"/>
                </a:lnTo>
                <a:lnTo>
                  <a:pt x="3996104" y="7382"/>
                </a:lnTo>
                <a:lnTo>
                  <a:pt x="3945634" y="8677"/>
                </a:lnTo>
                <a:lnTo>
                  <a:pt x="3895167" y="10076"/>
                </a:lnTo>
                <a:lnTo>
                  <a:pt x="3844703" y="11580"/>
                </a:lnTo>
                <a:lnTo>
                  <a:pt x="3794240" y="13188"/>
                </a:lnTo>
                <a:lnTo>
                  <a:pt x="3743781" y="14901"/>
                </a:lnTo>
                <a:lnTo>
                  <a:pt x="3693324" y="16718"/>
                </a:lnTo>
                <a:lnTo>
                  <a:pt x="3642870" y="18640"/>
                </a:lnTo>
                <a:lnTo>
                  <a:pt x="3592420" y="20666"/>
                </a:lnTo>
                <a:lnTo>
                  <a:pt x="3541973" y="22797"/>
                </a:lnTo>
                <a:lnTo>
                  <a:pt x="3491529" y="25032"/>
                </a:lnTo>
                <a:lnTo>
                  <a:pt x="3441089" y="27372"/>
                </a:lnTo>
                <a:lnTo>
                  <a:pt x="3390653" y="29817"/>
                </a:lnTo>
                <a:lnTo>
                  <a:pt x="3340221" y="32365"/>
                </a:lnTo>
                <a:lnTo>
                  <a:pt x="3289793" y="35019"/>
                </a:lnTo>
                <a:lnTo>
                  <a:pt x="3239369" y="37777"/>
                </a:lnTo>
                <a:lnTo>
                  <a:pt x="3188950" y="40639"/>
                </a:lnTo>
                <a:lnTo>
                  <a:pt x="3138535" y="43607"/>
                </a:lnTo>
                <a:lnTo>
                  <a:pt x="3088126" y="46678"/>
                </a:lnTo>
                <a:lnTo>
                  <a:pt x="3037721" y="49854"/>
                </a:lnTo>
                <a:lnTo>
                  <a:pt x="2987322" y="53135"/>
                </a:lnTo>
                <a:lnTo>
                  <a:pt x="2936928" y="56520"/>
                </a:lnTo>
                <a:lnTo>
                  <a:pt x="2886539" y="60010"/>
                </a:lnTo>
                <a:lnTo>
                  <a:pt x="2836156" y="63604"/>
                </a:lnTo>
                <a:lnTo>
                  <a:pt x="2785779" y="67303"/>
                </a:lnTo>
                <a:lnTo>
                  <a:pt x="2735408" y="71106"/>
                </a:lnTo>
                <a:lnTo>
                  <a:pt x="2685043" y="75014"/>
                </a:lnTo>
                <a:lnTo>
                  <a:pt x="2634684" y="79026"/>
                </a:lnTo>
                <a:lnTo>
                  <a:pt x="2584332" y="83143"/>
                </a:lnTo>
                <a:lnTo>
                  <a:pt x="2533986" y="87364"/>
                </a:lnTo>
                <a:lnTo>
                  <a:pt x="2483648" y="91690"/>
                </a:lnTo>
                <a:lnTo>
                  <a:pt x="2433316" y="96121"/>
                </a:lnTo>
                <a:lnTo>
                  <a:pt x="2382992" y="100656"/>
                </a:lnTo>
                <a:lnTo>
                  <a:pt x="2332674" y="105295"/>
                </a:lnTo>
                <a:lnTo>
                  <a:pt x="2282365" y="110039"/>
                </a:lnTo>
                <a:lnTo>
                  <a:pt x="2232063" y="114888"/>
                </a:lnTo>
                <a:lnTo>
                  <a:pt x="2181768" y="119841"/>
                </a:lnTo>
                <a:lnTo>
                  <a:pt x="2131482" y="124899"/>
                </a:lnTo>
                <a:lnTo>
                  <a:pt x="2081204" y="130061"/>
                </a:lnTo>
                <a:lnTo>
                  <a:pt x="2030934" y="135327"/>
                </a:lnTo>
                <a:lnTo>
                  <a:pt x="1980673" y="140698"/>
                </a:lnTo>
                <a:lnTo>
                  <a:pt x="1930420" y="146174"/>
                </a:lnTo>
                <a:lnTo>
                  <a:pt x="1880177" y="151754"/>
                </a:lnTo>
                <a:lnTo>
                  <a:pt x="1829942" y="157439"/>
                </a:lnTo>
                <a:lnTo>
                  <a:pt x="1779716" y="163228"/>
                </a:lnTo>
                <a:lnTo>
                  <a:pt x="1729500" y="169122"/>
                </a:lnTo>
                <a:lnTo>
                  <a:pt x="1679293" y="175121"/>
                </a:lnTo>
                <a:lnTo>
                  <a:pt x="1629096" y="181223"/>
                </a:lnTo>
                <a:lnTo>
                  <a:pt x="1578908" y="187431"/>
                </a:lnTo>
                <a:lnTo>
                  <a:pt x="1528731" y="193743"/>
                </a:lnTo>
                <a:lnTo>
                  <a:pt x="1478563" y="200159"/>
                </a:lnTo>
                <a:lnTo>
                  <a:pt x="1428406" y="206680"/>
                </a:lnTo>
                <a:lnTo>
                  <a:pt x="1378260" y="213306"/>
                </a:lnTo>
                <a:lnTo>
                  <a:pt x="1328124" y="220036"/>
                </a:lnTo>
                <a:lnTo>
                  <a:pt x="1277999" y="226870"/>
                </a:lnTo>
                <a:lnTo>
                  <a:pt x="1227885" y="233809"/>
                </a:lnTo>
                <a:lnTo>
                  <a:pt x="1177782" y="240853"/>
                </a:lnTo>
                <a:lnTo>
                  <a:pt x="1127690" y="248001"/>
                </a:lnTo>
                <a:lnTo>
                  <a:pt x="1077610" y="255254"/>
                </a:lnTo>
                <a:lnTo>
                  <a:pt x="1027542" y="262611"/>
                </a:lnTo>
                <a:lnTo>
                  <a:pt x="977485" y="270073"/>
                </a:lnTo>
                <a:lnTo>
                  <a:pt x="927440" y="277639"/>
                </a:lnTo>
                <a:lnTo>
                  <a:pt x="877407" y="285310"/>
                </a:lnTo>
                <a:lnTo>
                  <a:pt x="827387" y="293085"/>
                </a:lnTo>
                <a:lnTo>
                  <a:pt x="777379" y="300965"/>
                </a:lnTo>
                <a:lnTo>
                  <a:pt x="727384" y="308949"/>
                </a:lnTo>
                <a:lnTo>
                  <a:pt x="677402" y="317038"/>
                </a:lnTo>
                <a:lnTo>
                  <a:pt x="627432" y="325231"/>
                </a:lnTo>
                <a:lnTo>
                  <a:pt x="577476" y="333529"/>
                </a:lnTo>
                <a:lnTo>
                  <a:pt x="527533" y="341932"/>
                </a:lnTo>
                <a:lnTo>
                  <a:pt x="477603" y="350439"/>
                </a:lnTo>
                <a:lnTo>
                  <a:pt x="427687" y="359050"/>
                </a:lnTo>
                <a:lnTo>
                  <a:pt x="377785" y="367766"/>
                </a:lnTo>
                <a:lnTo>
                  <a:pt x="327897" y="376587"/>
                </a:lnTo>
                <a:lnTo>
                  <a:pt x="278023" y="385512"/>
                </a:lnTo>
                <a:lnTo>
                  <a:pt x="228163" y="394542"/>
                </a:lnTo>
                <a:lnTo>
                  <a:pt x="178318" y="403676"/>
                </a:lnTo>
                <a:lnTo>
                  <a:pt x="128487" y="412915"/>
                </a:lnTo>
                <a:lnTo>
                  <a:pt x="78671" y="422258"/>
                </a:lnTo>
                <a:lnTo>
                  <a:pt x="28870" y="431705"/>
                </a:lnTo>
                <a:lnTo>
                  <a:pt x="0" y="437245"/>
                </a:lnTo>
              </a:path>
            </a:pathLst>
          </a:custGeom>
          <a:ln w="253743">
            <a:solidFill>
              <a:srgbClr val="B1B1B1"/>
            </a:solidFill>
          </a:ln>
        </p:spPr>
        <p:txBody>
          <a:bodyPr wrap="square" lIns="0" tIns="0" rIns="0" bIns="0" rtlCol="0"/>
          <a:lstStyle/>
          <a:p>
            <a:endParaRPr/>
          </a:p>
        </p:txBody>
      </p:sp>
      <p:sp>
        <p:nvSpPr>
          <p:cNvPr id="3" name="object 3"/>
          <p:cNvSpPr/>
          <p:nvPr/>
        </p:nvSpPr>
        <p:spPr>
          <a:xfrm>
            <a:off x="0" y="5498458"/>
            <a:ext cx="9906000" cy="437515"/>
          </a:xfrm>
          <a:custGeom>
            <a:avLst/>
            <a:gdLst/>
            <a:ahLst/>
            <a:cxnLst/>
            <a:rect l="l" t="t" r="r" b="b"/>
            <a:pathLst>
              <a:path w="9144000" h="437514">
                <a:moveTo>
                  <a:pt x="9144000" y="427981"/>
                </a:moveTo>
                <a:lnTo>
                  <a:pt x="9075390" y="415041"/>
                </a:lnTo>
                <a:lnTo>
                  <a:pt x="9025555" y="405778"/>
                </a:lnTo>
                <a:lnTo>
                  <a:pt x="8975705" y="396620"/>
                </a:lnTo>
                <a:lnTo>
                  <a:pt x="8925841" y="387567"/>
                </a:lnTo>
                <a:lnTo>
                  <a:pt x="8875963" y="378618"/>
                </a:lnTo>
                <a:lnTo>
                  <a:pt x="8826071" y="369773"/>
                </a:lnTo>
                <a:lnTo>
                  <a:pt x="8776165" y="361033"/>
                </a:lnTo>
                <a:lnTo>
                  <a:pt x="8726245" y="352398"/>
                </a:lnTo>
                <a:lnTo>
                  <a:pt x="8676312" y="343867"/>
                </a:lnTo>
                <a:lnTo>
                  <a:pt x="8626365" y="335441"/>
                </a:lnTo>
                <a:lnTo>
                  <a:pt x="8576405" y="327119"/>
                </a:lnTo>
                <a:lnTo>
                  <a:pt x="8526432" y="318902"/>
                </a:lnTo>
                <a:lnTo>
                  <a:pt x="8476445" y="310789"/>
                </a:lnTo>
                <a:lnTo>
                  <a:pt x="8426447" y="302781"/>
                </a:lnTo>
                <a:lnTo>
                  <a:pt x="8376435" y="294877"/>
                </a:lnTo>
                <a:lnTo>
                  <a:pt x="8326411" y="287078"/>
                </a:lnTo>
                <a:lnTo>
                  <a:pt x="8276375" y="279383"/>
                </a:lnTo>
                <a:lnTo>
                  <a:pt x="8226327" y="271793"/>
                </a:lnTo>
                <a:lnTo>
                  <a:pt x="8176267" y="264307"/>
                </a:lnTo>
                <a:lnTo>
                  <a:pt x="8126195" y="256926"/>
                </a:lnTo>
                <a:lnTo>
                  <a:pt x="8076112" y="249650"/>
                </a:lnTo>
                <a:lnTo>
                  <a:pt x="8026017" y="242478"/>
                </a:lnTo>
                <a:lnTo>
                  <a:pt x="7975911" y="235410"/>
                </a:lnTo>
                <a:lnTo>
                  <a:pt x="7925793" y="228447"/>
                </a:lnTo>
                <a:lnTo>
                  <a:pt x="7875665" y="221589"/>
                </a:lnTo>
                <a:lnTo>
                  <a:pt x="7825526" y="214835"/>
                </a:lnTo>
                <a:lnTo>
                  <a:pt x="7775377" y="208185"/>
                </a:lnTo>
                <a:lnTo>
                  <a:pt x="7725217" y="201641"/>
                </a:lnTo>
                <a:lnTo>
                  <a:pt x="7675046" y="195200"/>
                </a:lnTo>
                <a:lnTo>
                  <a:pt x="7624866" y="188864"/>
                </a:lnTo>
                <a:lnTo>
                  <a:pt x="7574676" y="182633"/>
                </a:lnTo>
                <a:lnTo>
                  <a:pt x="7524476" y="176506"/>
                </a:lnTo>
                <a:lnTo>
                  <a:pt x="7474266" y="170484"/>
                </a:lnTo>
                <a:lnTo>
                  <a:pt x="7424047" y="164566"/>
                </a:lnTo>
                <a:lnTo>
                  <a:pt x="7373819" y="158753"/>
                </a:lnTo>
                <a:lnTo>
                  <a:pt x="7323582" y="153045"/>
                </a:lnTo>
                <a:lnTo>
                  <a:pt x="7273335" y="147440"/>
                </a:lnTo>
                <a:lnTo>
                  <a:pt x="7223080" y="141941"/>
                </a:lnTo>
                <a:lnTo>
                  <a:pt x="7172816" y="136546"/>
                </a:lnTo>
                <a:lnTo>
                  <a:pt x="7122544" y="131255"/>
                </a:lnTo>
                <a:lnTo>
                  <a:pt x="7072264" y="126069"/>
                </a:lnTo>
                <a:lnTo>
                  <a:pt x="7021975" y="120988"/>
                </a:lnTo>
                <a:lnTo>
                  <a:pt x="6971679" y="116011"/>
                </a:lnTo>
                <a:lnTo>
                  <a:pt x="6921374" y="111138"/>
                </a:lnTo>
                <a:lnTo>
                  <a:pt x="6871063" y="106370"/>
                </a:lnTo>
                <a:lnTo>
                  <a:pt x="6820743" y="101707"/>
                </a:lnTo>
                <a:lnTo>
                  <a:pt x="6770417" y="97148"/>
                </a:lnTo>
                <a:lnTo>
                  <a:pt x="6720083" y="92694"/>
                </a:lnTo>
                <a:lnTo>
                  <a:pt x="6669742" y="88344"/>
                </a:lnTo>
                <a:lnTo>
                  <a:pt x="6619395" y="84099"/>
                </a:lnTo>
                <a:lnTo>
                  <a:pt x="6569041" y="79958"/>
                </a:lnTo>
                <a:lnTo>
                  <a:pt x="6518681" y="75922"/>
                </a:lnTo>
                <a:lnTo>
                  <a:pt x="6468314" y="71990"/>
                </a:lnTo>
                <a:lnTo>
                  <a:pt x="6417941" y="68163"/>
                </a:lnTo>
                <a:lnTo>
                  <a:pt x="6367562" y="64440"/>
                </a:lnTo>
                <a:lnTo>
                  <a:pt x="6317177" y="60822"/>
                </a:lnTo>
                <a:lnTo>
                  <a:pt x="6266787" y="57309"/>
                </a:lnTo>
                <a:lnTo>
                  <a:pt x="6216392" y="53899"/>
                </a:lnTo>
                <a:lnTo>
                  <a:pt x="6165991" y="50595"/>
                </a:lnTo>
                <a:lnTo>
                  <a:pt x="6115585" y="47395"/>
                </a:lnTo>
                <a:lnTo>
                  <a:pt x="6065174" y="44299"/>
                </a:lnTo>
                <a:lnTo>
                  <a:pt x="6014758" y="41308"/>
                </a:lnTo>
                <a:lnTo>
                  <a:pt x="5964337" y="38422"/>
                </a:lnTo>
                <a:lnTo>
                  <a:pt x="5913912" y="35640"/>
                </a:lnTo>
                <a:lnTo>
                  <a:pt x="5863483" y="32963"/>
                </a:lnTo>
                <a:lnTo>
                  <a:pt x="5813050" y="30390"/>
                </a:lnTo>
                <a:lnTo>
                  <a:pt x="5762613" y="27922"/>
                </a:lnTo>
                <a:lnTo>
                  <a:pt x="5712172" y="25558"/>
                </a:lnTo>
                <a:lnTo>
                  <a:pt x="5661727" y="23299"/>
                </a:lnTo>
                <a:lnTo>
                  <a:pt x="5611279" y="21144"/>
                </a:lnTo>
                <a:lnTo>
                  <a:pt x="5560827" y="19094"/>
                </a:lnTo>
                <a:lnTo>
                  <a:pt x="5510373" y="17148"/>
                </a:lnTo>
                <a:lnTo>
                  <a:pt x="5459915" y="15307"/>
                </a:lnTo>
                <a:lnTo>
                  <a:pt x="5409455" y="13570"/>
                </a:lnTo>
                <a:lnTo>
                  <a:pt x="5358992" y="11938"/>
                </a:lnTo>
                <a:lnTo>
                  <a:pt x="5308526" y="10410"/>
                </a:lnTo>
                <a:lnTo>
                  <a:pt x="5258059" y="8987"/>
                </a:lnTo>
                <a:lnTo>
                  <a:pt x="5207589" y="7669"/>
                </a:lnTo>
                <a:lnTo>
                  <a:pt x="5157117" y="6455"/>
                </a:lnTo>
                <a:lnTo>
                  <a:pt x="5106643" y="5345"/>
                </a:lnTo>
                <a:lnTo>
                  <a:pt x="5056168" y="4340"/>
                </a:lnTo>
                <a:lnTo>
                  <a:pt x="5005691" y="3440"/>
                </a:lnTo>
                <a:lnTo>
                  <a:pt x="4955213" y="2644"/>
                </a:lnTo>
                <a:lnTo>
                  <a:pt x="4904734" y="1953"/>
                </a:lnTo>
                <a:lnTo>
                  <a:pt x="4854254" y="1366"/>
                </a:lnTo>
                <a:lnTo>
                  <a:pt x="4803773" y="883"/>
                </a:lnTo>
                <a:lnTo>
                  <a:pt x="4753291" y="506"/>
                </a:lnTo>
                <a:lnTo>
                  <a:pt x="4702809" y="232"/>
                </a:lnTo>
                <a:lnTo>
                  <a:pt x="4652327" y="64"/>
                </a:lnTo>
                <a:lnTo>
                  <a:pt x="4601845" y="0"/>
                </a:lnTo>
                <a:lnTo>
                  <a:pt x="4551362" y="40"/>
                </a:lnTo>
                <a:lnTo>
                  <a:pt x="4500880" y="185"/>
                </a:lnTo>
                <a:lnTo>
                  <a:pt x="4450398" y="434"/>
                </a:lnTo>
                <a:lnTo>
                  <a:pt x="4399916" y="788"/>
                </a:lnTo>
                <a:lnTo>
                  <a:pt x="4349436" y="1246"/>
                </a:lnTo>
                <a:lnTo>
                  <a:pt x="4298956" y="1809"/>
                </a:lnTo>
                <a:lnTo>
                  <a:pt x="4248477" y="2477"/>
                </a:lnTo>
                <a:lnTo>
                  <a:pt x="4197999" y="3249"/>
                </a:lnTo>
                <a:lnTo>
                  <a:pt x="4147523" y="4125"/>
                </a:lnTo>
                <a:lnTo>
                  <a:pt x="4097048" y="5106"/>
                </a:lnTo>
                <a:lnTo>
                  <a:pt x="4046575" y="6192"/>
                </a:lnTo>
                <a:lnTo>
                  <a:pt x="3996104" y="7382"/>
                </a:lnTo>
                <a:lnTo>
                  <a:pt x="3945634" y="8677"/>
                </a:lnTo>
                <a:lnTo>
                  <a:pt x="3895167" y="10076"/>
                </a:lnTo>
                <a:lnTo>
                  <a:pt x="3844703" y="11580"/>
                </a:lnTo>
                <a:lnTo>
                  <a:pt x="3794240" y="13188"/>
                </a:lnTo>
                <a:lnTo>
                  <a:pt x="3743781" y="14901"/>
                </a:lnTo>
                <a:lnTo>
                  <a:pt x="3693324" y="16718"/>
                </a:lnTo>
                <a:lnTo>
                  <a:pt x="3642870" y="18640"/>
                </a:lnTo>
                <a:lnTo>
                  <a:pt x="3592420" y="20666"/>
                </a:lnTo>
                <a:lnTo>
                  <a:pt x="3541973" y="22797"/>
                </a:lnTo>
                <a:lnTo>
                  <a:pt x="3491529" y="25032"/>
                </a:lnTo>
                <a:lnTo>
                  <a:pt x="3441089" y="27372"/>
                </a:lnTo>
                <a:lnTo>
                  <a:pt x="3390653" y="29817"/>
                </a:lnTo>
                <a:lnTo>
                  <a:pt x="3340221" y="32365"/>
                </a:lnTo>
                <a:lnTo>
                  <a:pt x="3289793" y="35019"/>
                </a:lnTo>
                <a:lnTo>
                  <a:pt x="3239369" y="37777"/>
                </a:lnTo>
                <a:lnTo>
                  <a:pt x="3188950" y="40639"/>
                </a:lnTo>
                <a:lnTo>
                  <a:pt x="3138535" y="43607"/>
                </a:lnTo>
                <a:lnTo>
                  <a:pt x="3088126" y="46678"/>
                </a:lnTo>
                <a:lnTo>
                  <a:pt x="3037721" y="49854"/>
                </a:lnTo>
                <a:lnTo>
                  <a:pt x="2987322" y="53135"/>
                </a:lnTo>
                <a:lnTo>
                  <a:pt x="2936928" y="56520"/>
                </a:lnTo>
                <a:lnTo>
                  <a:pt x="2886539" y="60010"/>
                </a:lnTo>
                <a:lnTo>
                  <a:pt x="2836156" y="63604"/>
                </a:lnTo>
                <a:lnTo>
                  <a:pt x="2785779" y="67303"/>
                </a:lnTo>
                <a:lnTo>
                  <a:pt x="2735408" y="71106"/>
                </a:lnTo>
                <a:lnTo>
                  <a:pt x="2685043" y="75014"/>
                </a:lnTo>
                <a:lnTo>
                  <a:pt x="2634684" y="79026"/>
                </a:lnTo>
                <a:lnTo>
                  <a:pt x="2584332" y="83143"/>
                </a:lnTo>
                <a:lnTo>
                  <a:pt x="2533986" y="87364"/>
                </a:lnTo>
                <a:lnTo>
                  <a:pt x="2483648" y="91690"/>
                </a:lnTo>
                <a:lnTo>
                  <a:pt x="2433316" y="96121"/>
                </a:lnTo>
                <a:lnTo>
                  <a:pt x="2382992" y="100656"/>
                </a:lnTo>
                <a:lnTo>
                  <a:pt x="2332674" y="105295"/>
                </a:lnTo>
                <a:lnTo>
                  <a:pt x="2282365" y="110039"/>
                </a:lnTo>
                <a:lnTo>
                  <a:pt x="2232063" y="114888"/>
                </a:lnTo>
                <a:lnTo>
                  <a:pt x="2181768" y="119841"/>
                </a:lnTo>
                <a:lnTo>
                  <a:pt x="2131482" y="124899"/>
                </a:lnTo>
                <a:lnTo>
                  <a:pt x="2081204" y="130061"/>
                </a:lnTo>
                <a:lnTo>
                  <a:pt x="2030934" y="135327"/>
                </a:lnTo>
                <a:lnTo>
                  <a:pt x="1980673" y="140698"/>
                </a:lnTo>
                <a:lnTo>
                  <a:pt x="1930420" y="146174"/>
                </a:lnTo>
                <a:lnTo>
                  <a:pt x="1880177" y="151754"/>
                </a:lnTo>
                <a:lnTo>
                  <a:pt x="1829942" y="157439"/>
                </a:lnTo>
                <a:lnTo>
                  <a:pt x="1779716" y="163228"/>
                </a:lnTo>
                <a:lnTo>
                  <a:pt x="1729500" y="169122"/>
                </a:lnTo>
                <a:lnTo>
                  <a:pt x="1679293" y="175121"/>
                </a:lnTo>
                <a:lnTo>
                  <a:pt x="1629096" y="181223"/>
                </a:lnTo>
                <a:lnTo>
                  <a:pt x="1578908" y="187431"/>
                </a:lnTo>
                <a:lnTo>
                  <a:pt x="1528731" y="193743"/>
                </a:lnTo>
                <a:lnTo>
                  <a:pt x="1478563" y="200159"/>
                </a:lnTo>
                <a:lnTo>
                  <a:pt x="1428406" y="206680"/>
                </a:lnTo>
                <a:lnTo>
                  <a:pt x="1378260" y="213306"/>
                </a:lnTo>
                <a:lnTo>
                  <a:pt x="1328124" y="220036"/>
                </a:lnTo>
                <a:lnTo>
                  <a:pt x="1277999" y="226870"/>
                </a:lnTo>
                <a:lnTo>
                  <a:pt x="1227885" y="233809"/>
                </a:lnTo>
                <a:lnTo>
                  <a:pt x="1177782" y="240853"/>
                </a:lnTo>
                <a:lnTo>
                  <a:pt x="1127690" y="248001"/>
                </a:lnTo>
                <a:lnTo>
                  <a:pt x="1077610" y="255254"/>
                </a:lnTo>
                <a:lnTo>
                  <a:pt x="1027542" y="262611"/>
                </a:lnTo>
                <a:lnTo>
                  <a:pt x="977485" y="270073"/>
                </a:lnTo>
                <a:lnTo>
                  <a:pt x="927440" y="277639"/>
                </a:lnTo>
                <a:lnTo>
                  <a:pt x="877407" y="285310"/>
                </a:lnTo>
                <a:lnTo>
                  <a:pt x="827387" y="293085"/>
                </a:lnTo>
                <a:lnTo>
                  <a:pt x="777379" y="300965"/>
                </a:lnTo>
                <a:lnTo>
                  <a:pt x="727384" y="308949"/>
                </a:lnTo>
                <a:lnTo>
                  <a:pt x="677402" y="317038"/>
                </a:lnTo>
                <a:lnTo>
                  <a:pt x="627432" y="325231"/>
                </a:lnTo>
                <a:lnTo>
                  <a:pt x="577476" y="333529"/>
                </a:lnTo>
                <a:lnTo>
                  <a:pt x="527533" y="341932"/>
                </a:lnTo>
                <a:lnTo>
                  <a:pt x="477603" y="350439"/>
                </a:lnTo>
                <a:lnTo>
                  <a:pt x="427687" y="359050"/>
                </a:lnTo>
                <a:lnTo>
                  <a:pt x="377785" y="367766"/>
                </a:lnTo>
                <a:lnTo>
                  <a:pt x="327897" y="376587"/>
                </a:lnTo>
                <a:lnTo>
                  <a:pt x="278023" y="385512"/>
                </a:lnTo>
                <a:lnTo>
                  <a:pt x="228163" y="394542"/>
                </a:lnTo>
                <a:lnTo>
                  <a:pt x="178318" y="403676"/>
                </a:lnTo>
                <a:lnTo>
                  <a:pt x="128487" y="412915"/>
                </a:lnTo>
                <a:lnTo>
                  <a:pt x="78671" y="422258"/>
                </a:lnTo>
                <a:lnTo>
                  <a:pt x="28870" y="431705"/>
                </a:lnTo>
                <a:lnTo>
                  <a:pt x="0" y="437245"/>
                </a:lnTo>
              </a:path>
            </a:pathLst>
          </a:custGeom>
          <a:ln w="57146">
            <a:solidFill>
              <a:srgbClr val="DCDCDC"/>
            </a:solidFill>
          </a:ln>
        </p:spPr>
        <p:txBody>
          <a:bodyPr wrap="square" lIns="0" tIns="0" rIns="0" bIns="0" rtlCol="0"/>
          <a:lstStyle/>
          <a:p>
            <a:endParaRPr/>
          </a:p>
        </p:txBody>
      </p:sp>
      <p:sp>
        <p:nvSpPr>
          <p:cNvPr id="4" name="object 4"/>
          <p:cNvSpPr txBox="1">
            <a:spLocks noGrp="1"/>
          </p:cNvSpPr>
          <p:nvPr>
            <p:ph type="title"/>
          </p:nvPr>
        </p:nvSpPr>
        <p:spPr>
          <a:xfrm>
            <a:off x="1494503" y="476244"/>
            <a:ext cx="8534400" cy="628377"/>
          </a:xfrm>
          <a:prstGeom prst="rect">
            <a:avLst/>
          </a:prstGeom>
        </p:spPr>
        <p:txBody>
          <a:bodyPr vert="horz" wrap="square" lIns="0" tIns="12700" rIns="0" bIns="0" rtlCol="0">
            <a:spAutoFit/>
          </a:bodyPr>
          <a:lstStyle/>
          <a:p>
            <a:pPr marL="12700">
              <a:lnSpc>
                <a:spcPct val="100000"/>
              </a:lnSpc>
              <a:spcBef>
                <a:spcPts val="100"/>
              </a:spcBef>
            </a:pPr>
            <a:r>
              <a:rPr sz="4000" dirty="0">
                <a:solidFill>
                  <a:srgbClr val="FF0000"/>
                </a:solidFill>
              </a:rPr>
              <a:t>Advantages </a:t>
            </a:r>
            <a:r>
              <a:rPr sz="4000" spc="-5" dirty="0">
                <a:solidFill>
                  <a:srgbClr val="FF0000"/>
                </a:solidFill>
              </a:rPr>
              <a:t>of</a:t>
            </a:r>
            <a:r>
              <a:rPr sz="4000" spc="-85" dirty="0">
                <a:solidFill>
                  <a:srgbClr val="FF0000"/>
                </a:solidFill>
              </a:rPr>
              <a:t> </a:t>
            </a:r>
            <a:r>
              <a:rPr sz="4000" dirty="0">
                <a:solidFill>
                  <a:srgbClr val="FF0000"/>
                </a:solidFill>
              </a:rPr>
              <a:t>P</a:t>
            </a:r>
            <a:r>
              <a:rPr lang="en-US" sz="4000" dirty="0">
                <a:solidFill>
                  <a:srgbClr val="FF0000"/>
                </a:solidFill>
              </a:rPr>
              <a:t>roblem </a:t>
            </a:r>
            <a:r>
              <a:rPr sz="4000" dirty="0">
                <a:solidFill>
                  <a:srgbClr val="FF0000"/>
                </a:solidFill>
              </a:rPr>
              <a:t>B</a:t>
            </a:r>
            <a:r>
              <a:rPr lang="en-US" sz="4000" dirty="0">
                <a:solidFill>
                  <a:srgbClr val="FF0000"/>
                </a:solidFill>
              </a:rPr>
              <a:t>ased </a:t>
            </a:r>
            <a:r>
              <a:rPr sz="4000" dirty="0">
                <a:solidFill>
                  <a:srgbClr val="FF0000"/>
                </a:solidFill>
              </a:rPr>
              <a:t>L</a:t>
            </a:r>
            <a:r>
              <a:rPr lang="en-US" sz="4000" dirty="0">
                <a:solidFill>
                  <a:srgbClr val="FF0000"/>
                </a:solidFill>
              </a:rPr>
              <a:t>earning</a:t>
            </a:r>
            <a:endParaRPr sz="4000" dirty="0">
              <a:solidFill>
                <a:srgbClr val="FF0000"/>
              </a:solidFill>
            </a:endParaRPr>
          </a:p>
        </p:txBody>
      </p:sp>
      <p:sp>
        <p:nvSpPr>
          <p:cNvPr id="5" name="object 5"/>
          <p:cNvSpPr txBox="1"/>
          <p:nvPr/>
        </p:nvSpPr>
        <p:spPr>
          <a:xfrm>
            <a:off x="1219200" y="1758949"/>
            <a:ext cx="8305800" cy="3644587"/>
          </a:xfrm>
          <a:prstGeom prst="rect">
            <a:avLst/>
          </a:prstGeom>
        </p:spPr>
        <p:txBody>
          <a:bodyPr vert="horz" wrap="square" lIns="0" tIns="66040" rIns="0" bIns="0" rtlCol="0">
            <a:spAutoFit/>
          </a:bodyPr>
          <a:lstStyle/>
          <a:p>
            <a:pPr marL="355600" indent="-342900">
              <a:lnSpc>
                <a:spcPct val="100000"/>
              </a:lnSpc>
              <a:spcBef>
                <a:spcPts val="520"/>
              </a:spcBef>
              <a:buChar char="•"/>
              <a:tabLst>
                <a:tab pos="354965" algn="l"/>
                <a:tab pos="355600" algn="l"/>
              </a:tabLst>
            </a:pPr>
            <a:r>
              <a:rPr lang="en-US" sz="3200" dirty="0">
                <a:latin typeface="Arial"/>
                <a:cs typeface="Arial"/>
              </a:rPr>
              <a:t>Can be incorporated in any course</a:t>
            </a:r>
            <a:endParaRPr sz="3200" dirty="0">
              <a:latin typeface="Arial"/>
              <a:cs typeface="Arial"/>
            </a:endParaRPr>
          </a:p>
          <a:p>
            <a:pPr marL="355600" indent="-342900">
              <a:lnSpc>
                <a:spcPct val="100000"/>
              </a:lnSpc>
              <a:spcBef>
                <a:spcPts val="420"/>
              </a:spcBef>
              <a:buChar char="•"/>
              <a:tabLst>
                <a:tab pos="354965" algn="l"/>
                <a:tab pos="355600" algn="l"/>
              </a:tabLst>
            </a:pPr>
            <a:r>
              <a:rPr sz="3200" dirty="0">
                <a:latin typeface="Arial"/>
                <a:cs typeface="Arial"/>
              </a:rPr>
              <a:t>Learner-centred</a:t>
            </a:r>
          </a:p>
          <a:p>
            <a:pPr marL="355600" marR="5080" indent="-342900">
              <a:lnSpc>
                <a:spcPts val="3450"/>
              </a:lnSpc>
              <a:spcBef>
                <a:spcPts val="850"/>
              </a:spcBef>
              <a:buChar char="•"/>
              <a:tabLst>
                <a:tab pos="354965" algn="l"/>
                <a:tab pos="355600" algn="l"/>
              </a:tabLst>
            </a:pPr>
            <a:r>
              <a:rPr sz="3200" dirty="0">
                <a:latin typeface="Arial"/>
                <a:cs typeface="Arial"/>
              </a:rPr>
              <a:t>Students acquire content knowledge,  skills and</a:t>
            </a:r>
            <a:r>
              <a:rPr sz="3200" spc="-5" dirty="0">
                <a:latin typeface="Arial"/>
                <a:cs typeface="Arial"/>
              </a:rPr>
              <a:t> </a:t>
            </a:r>
            <a:r>
              <a:rPr sz="3200" dirty="0">
                <a:latin typeface="Arial"/>
                <a:cs typeface="Arial"/>
              </a:rPr>
              <a:t>attitudes</a:t>
            </a:r>
          </a:p>
          <a:p>
            <a:pPr marL="355600" indent="-342900">
              <a:lnSpc>
                <a:spcPct val="100000"/>
              </a:lnSpc>
              <a:spcBef>
                <a:spcPts val="359"/>
              </a:spcBef>
              <a:buChar char="•"/>
              <a:tabLst>
                <a:tab pos="354965" algn="l"/>
                <a:tab pos="355600" algn="l"/>
              </a:tabLst>
            </a:pPr>
            <a:r>
              <a:rPr lang="en-US" sz="3200" dirty="0">
                <a:latin typeface="Arial"/>
                <a:cs typeface="Arial"/>
              </a:rPr>
              <a:t>Facilitates measurement of skill based Programme Out comes namely, </a:t>
            </a:r>
            <a:r>
              <a:rPr lang="en-US" sz="3200" dirty="0">
                <a:solidFill>
                  <a:srgbClr val="FF0000"/>
                </a:solidFill>
                <a:latin typeface="Arial"/>
                <a:cs typeface="Arial"/>
              </a:rPr>
              <a:t>Team work, Communication, Life long learning</a:t>
            </a:r>
            <a:r>
              <a:rPr lang="en-US" sz="3200" dirty="0">
                <a:latin typeface="Arial"/>
                <a:cs typeface="Arial"/>
              </a:rPr>
              <a:t>…</a:t>
            </a:r>
            <a:endParaRPr sz="3200" dirty="0">
              <a:latin typeface="Arial"/>
              <a:cs typeface="Arial"/>
            </a:endParaRPr>
          </a:p>
        </p:txBody>
      </p:sp>
    </p:spTree>
    <p:extLst>
      <p:ext uri="{BB962C8B-B14F-4D97-AF65-F5344CB8AC3E}">
        <p14:creationId xmlns:p14="http://schemas.microsoft.com/office/powerpoint/2010/main" xmlns="" val="3357035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687688"/>
            <a:ext cx="9906000" cy="437515"/>
          </a:xfrm>
          <a:custGeom>
            <a:avLst/>
            <a:gdLst/>
            <a:ahLst/>
            <a:cxnLst/>
            <a:rect l="l" t="t" r="r" b="b"/>
            <a:pathLst>
              <a:path w="9144000" h="437514">
                <a:moveTo>
                  <a:pt x="9144000" y="427981"/>
                </a:moveTo>
                <a:lnTo>
                  <a:pt x="9075390" y="415041"/>
                </a:lnTo>
                <a:lnTo>
                  <a:pt x="9025555" y="405778"/>
                </a:lnTo>
                <a:lnTo>
                  <a:pt x="8975705" y="396620"/>
                </a:lnTo>
                <a:lnTo>
                  <a:pt x="8925841" y="387567"/>
                </a:lnTo>
                <a:lnTo>
                  <a:pt x="8875963" y="378618"/>
                </a:lnTo>
                <a:lnTo>
                  <a:pt x="8826071" y="369773"/>
                </a:lnTo>
                <a:lnTo>
                  <a:pt x="8776165" y="361033"/>
                </a:lnTo>
                <a:lnTo>
                  <a:pt x="8726245" y="352398"/>
                </a:lnTo>
                <a:lnTo>
                  <a:pt x="8676312" y="343867"/>
                </a:lnTo>
                <a:lnTo>
                  <a:pt x="8626365" y="335441"/>
                </a:lnTo>
                <a:lnTo>
                  <a:pt x="8576405" y="327119"/>
                </a:lnTo>
                <a:lnTo>
                  <a:pt x="8526432" y="318902"/>
                </a:lnTo>
                <a:lnTo>
                  <a:pt x="8476445" y="310789"/>
                </a:lnTo>
                <a:lnTo>
                  <a:pt x="8426447" y="302781"/>
                </a:lnTo>
                <a:lnTo>
                  <a:pt x="8376435" y="294877"/>
                </a:lnTo>
                <a:lnTo>
                  <a:pt x="8326411" y="287078"/>
                </a:lnTo>
                <a:lnTo>
                  <a:pt x="8276375" y="279383"/>
                </a:lnTo>
                <a:lnTo>
                  <a:pt x="8226327" y="271793"/>
                </a:lnTo>
                <a:lnTo>
                  <a:pt x="8176267" y="264307"/>
                </a:lnTo>
                <a:lnTo>
                  <a:pt x="8126195" y="256926"/>
                </a:lnTo>
                <a:lnTo>
                  <a:pt x="8076112" y="249650"/>
                </a:lnTo>
                <a:lnTo>
                  <a:pt x="8026017" y="242478"/>
                </a:lnTo>
                <a:lnTo>
                  <a:pt x="7975911" y="235410"/>
                </a:lnTo>
                <a:lnTo>
                  <a:pt x="7925793" y="228447"/>
                </a:lnTo>
                <a:lnTo>
                  <a:pt x="7875665" y="221589"/>
                </a:lnTo>
                <a:lnTo>
                  <a:pt x="7825526" y="214835"/>
                </a:lnTo>
                <a:lnTo>
                  <a:pt x="7775377" y="208185"/>
                </a:lnTo>
                <a:lnTo>
                  <a:pt x="7725217" y="201641"/>
                </a:lnTo>
                <a:lnTo>
                  <a:pt x="7675046" y="195200"/>
                </a:lnTo>
                <a:lnTo>
                  <a:pt x="7624866" y="188864"/>
                </a:lnTo>
                <a:lnTo>
                  <a:pt x="7574676" y="182633"/>
                </a:lnTo>
                <a:lnTo>
                  <a:pt x="7524476" y="176506"/>
                </a:lnTo>
                <a:lnTo>
                  <a:pt x="7474266" y="170484"/>
                </a:lnTo>
                <a:lnTo>
                  <a:pt x="7424047" y="164566"/>
                </a:lnTo>
                <a:lnTo>
                  <a:pt x="7373819" y="158753"/>
                </a:lnTo>
                <a:lnTo>
                  <a:pt x="7323582" y="153045"/>
                </a:lnTo>
                <a:lnTo>
                  <a:pt x="7273335" y="147440"/>
                </a:lnTo>
                <a:lnTo>
                  <a:pt x="7223080" y="141941"/>
                </a:lnTo>
                <a:lnTo>
                  <a:pt x="7172816" y="136546"/>
                </a:lnTo>
                <a:lnTo>
                  <a:pt x="7122544" y="131255"/>
                </a:lnTo>
                <a:lnTo>
                  <a:pt x="7072264" y="126069"/>
                </a:lnTo>
                <a:lnTo>
                  <a:pt x="7021975" y="120988"/>
                </a:lnTo>
                <a:lnTo>
                  <a:pt x="6971679" y="116011"/>
                </a:lnTo>
                <a:lnTo>
                  <a:pt x="6921374" y="111138"/>
                </a:lnTo>
                <a:lnTo>
                  <a:pt x="6871063" y="106370"/>
                </a:lnTo>
                <a:lnTo>
                  <a:pt x="6820743" y="101707"/>
                </a:lnTo>
                <a:lnTo>
                  <a:pt x="6770417" y="97148"/>
                </a:lnTo>
                <a:lnTo>
                  <a:pt x="6720083" y="92694"/>
                </a:lnTo>
                <a:lnTo>
                  <a:pt x="6669742" y="88344"/>
                </a:lnTo>
                <a:lnTo>
                  <a:pt x="6619395" y="84099"/>
                </a:lnTo>
                <a:lnTo>
                  <a:pt x="6569041" y="79958"/>
                </a:lnTo>
                <a:lnTo>
                  <a:pt x="6518681" y="75922"/>
                </a:lnTo>
                <a:lnTo>
                  <a:pt x="6468314" y="71990"/>
                </a:lnTo>
                <a:lnTo>
                  <a:pt x="6417941" y="68163"/>
                </a:lnTo>
                <a:lnTo>
                  <a:pt x="6367562" y="64440"/>
                </a:lnTo>
                <a:lnTo>
                  <a:pt x="6317177" y="60822"/>
                </a:lnTo>
                <a:lnTo>
                  <a:pt x="6266787" y="57309"/>
                </a:lnTo>
                <a:lnTo>
                  <a:pt x="6216392" y="53899"/>
                </a:lnTo>
                <a:lnTo>
                  <a:pt x="6165991" y="50595"/>
                </a:lnTo>
                <a:lnTo>
                  <a:pt x="6115585" y="47395"/>
                </a:lnTo>
                <a:lnTo>
                  <a:pt x="6065174" y="44299"/>
                </a:lnTo>
                <a:lnTo>
                  <a:pt x="6014758" y="41308"/>
                </a:lnTo>
                <a:lnTo>
                  <a:pt x="5964337" y="38422"/>
                </a:lnTo>
                <a:lnTo>
                  <a:pt x="5913912" y="35640"/>
                </a:lnTo>
                <a:lnTo>
                  <a:pt x="5863483" y="32963"/>
                </a:lnTo>
                <a:lnTo>
                  <a:pt x="5813050" y="30390"/>
                </a:lnTo>
                <a:lnTo>
                  <a:pt x="5762613" y="27922"/>
                </a:lnTo>
                <a:lnTo>
                  <a:pt x="5712172" y="25558"/>
                </a:lnTo>
                <a:lnTo>
                  <a:pt x="5661727" y="23299"/>
                </a:lnTo>
                <a:lnTo>
                  <a:pt x="5611279" y="21144"/>
                </a:lnTo>
                <a:lnTo>
                  <a:pt x="5560827" y="19094"/>
                </a:lnTo>
                <a:lnTo>
                  <a:pt x="5510373" y="17148"/>
                </a:lnTo>
                <a:lnTo>
                  <a:pt x="5459915" y="15307"/>
                </a:lnTo>
                <a:lnTo>
                  <a:pt x="5409455" y="13570"/>
                </a:lnTo>
                <a:lnTo>
                  <a:pt x="5358992" y="11938"/>
                </a:lnTo>
                <a:lnTo>
                  <a:pt x="5308526" y="10410"/>
                </a:lnTo>
                <a:lnTo>
                  <a:pt x="5258059" y="8987"/>
                </a:lnTo>
                <a:lnTo>
                  <a:pt x="5207589" y="7669"/>
                </a:lnTo>
                <a:lnTo>
                  <a:pt x="5157117" y="6455"/>
                </a:lnTo>
                <a:lnTo>
                  <a:pt x="5106643" y="5345"/>
                </a:lnTo>
                <a:lnTo>
                  <a:pt x="5056168" y="4340"/>
                </a:lnTo>
                <a:lnTo>
                  <a:pt x="5005691" y="3440"/>
                </a:lnTo>
                <a:lnTo>
                  <a:pt x="4955213" y="2644"/>
                </a:lnTo>
                <a:lnTo>
                  <a:pt x="4904734" y="1953"/>
                </a:lnTo>
                <a:lnTo>
                  <a:pt x="4854254" y="1366"/>
                </a:lnTo>
                <a:lnTo>
                  <a:pt x="4803773" y="883"/>
                </a:lnTo>
                <a:lnTo>
                  <a:pt x="4753291" y="506"/>
                </a:lnTo>
                <a:lnTo>
                  <a:pt x="4702809" y="232"/>
                </a:lnTo>
                <a:lnTo>
                  <a:pt x="4652327" y="64"/>
                </a:lnTo>
                <a:lnTo>
                  <a:pt x="4601845" y="0"/>
                </a:lnTo>
                <a:lnTo>
                  <a:pt x="4551362" y="40"/>
                </a:lnTo>
                <a:lnTo>
                  <a:pt x="4500880" y="185"/>
                </a:lnTo>
                <a:lnTo>
                  <a:pt x="4450398" y="434"/>
                </a:lnTo>
                <a:lnTo>
                  <a:pt x="4399916" y="788"/>
                </a:lnTo>
                <a:lnTo>
                  <a:pt x="4349436" y="1246"/>
                </a:lnTo>
                <a:lnTo>
                  <a:pt x="4298956" y="1809"/>
                </a:lnTo>
                <a:lnTo>
                  <a:pt x="4248477" y="2477"/>
                </a:lnTo>
                <a:lnTo>
                  <a:pt x="4197999" y="3249"/>
                </a:lnTo>
                <a:lnTo>
                  <a:pt x="4147523" y="4125"/>
                </a:lnTo>
                <a:lnTo>
                  <a:pt x="4097048" y="5106"/>
                </a:lnTo>
                <a:lnTo>
                  <a:pt x="4046575" y="6192"/>
                </a:lnTo>
                <a:lnTo>
                  <a:pt x="3996104" y="7382"/>
                </a:lnTo>
                <a:lnTo>
                  <a:pt x="3945634" y="8677"/>
                </a:lnTo>
                <a:lnTo>
                  <a:pt x="3895167" y="10076"/>
                </a:lnTo>
                <a:lnTo>
                  <a:pt x="3844703" y="11580"/>
                </a:lnTo>
                <a:lnTo>
                  <a:pt x="3794240" y="13188"/>
                </a:lnTo>
                <a:lnTo>
                  <a:pt x="3743781" y="14901"/>
                </a:lnTo>
                <a:lnTo>
                  <a:pt x="3693324" y="16718"/>
                </a:lnTo>
                <a:lnTo>
                  <a:pt x="3642870" y="18640"/>
                </a:lnTo>
                <a:lnTo>
                  <a:pt x="3592420" y="20666"/>
                </a:lnTo>
                <a:lnTo>
                  <a:pt x="3541973" y="22797"/>
                </a:lnTo>
                <a:lnTo>
                  <a:pt x="3491529" y="25032"/>
                </a:lnTo>
                <a:lnTo>
                  <a:pt x="3441089" y="27372"/>
                </a:lnTo>
                <a:lnTo>
                  <a:pt x="3390653" y="29817"/>
                </a:lnTo>
                <a:lnTo>
                  <a:pt x="3340221" y="32365"/>
                </a:lnTo>
                <a:lnTo>
                  <a:pt x="3289793" y="35019"/>
                </a:lnTo>
                <a:lnTo>
                  <a:pt x="3239369" y="37777"/>
                </a:lnTo>
                <a:lnTo>
                  <a:pt x="3188950" y="40639"/>
                </a:lnTo>
                <a:lnTo>
                  <a:pt x="3138535" y="43607"/>
                </a:lnTo>
                <a:lnTo>
                  <a:pt x="3088126" y="46678"/>
                </a:lnTo>
                <a:lnTo>
                  <a:pt x="3037721" y="49854"/>
                </a:lnTo>
                <a:lnTo>
                  <a:pt x="2987322" y="53135"/>
                </a:lnTo>
                <a:lnTo>
                  <a:pt x="2936928" y="56520"/>
                </a:lnTo>
                <a:lnTo>
                  <a:pt x="2886539" y="60010"/>
                </a:lnTo>
                <a:lnTo>
                  <a:pt x="2836156" y="63604"/>
                </a:lnTo>
                <a:lnTo>
                  <a:pt x="2785779" y="67303"/>
                </a:lnTo>
                <a:lnTo>
                  <a:pt x="2735408" y="71106"/>
                </a:lnTo>
                <a:lnTo>
                  <a:pt x="2685043" y="75014"/>
                </a:lnTo>
                <a:lnTo>
                  <a:pt x="2634684" y="79026"/>
                </a:lnTo>
                <a:lnTo>
                  <a:pt x="2584332" y="83143"/>
                </a:lnTo>
                <a:lnTo>
                  <a:pt x="2533986" y="87364"/>
                </a:lnTo>
                <a:lnTo>
                  <a:pt x="2483648" y="91690"/>
                </a:lnTo>
                <a:lnTo>
                  <a:pt x="2433316" y="96121"/>
                </a:lnTo>
                <a:lnTo>
                  <a:pt x="2382992" y="100656"/>
                </a:lnTo>
                <a:lnTo>
                  <a:pt x="2332674" y="105295"/>
                </a:lnTo>
                <a:lnTo>
                  <a:pt x="2282365" y="110039"/>
                </a:lnTo>
                <a:lnTo>
                  <a:pt x="2232063" y="114888"/>
                </a:lnTo>
                <a:lnTo>
                  <a:pt x="2181768" y="119841"/>
                </a:lnTo>
                <a:lnTo>
                  <a:pt x="2131482" y="124899"/>
                </a:lnTo>
                <a:lnTo>
                  <a:pt x="2081204" y="130061"/>
                </a:lnTo>
                <a:lnTo>
                  <a:pt x="2030934" y="135327"/>
                </a:lnTo>
                <a:lnTo>
                  <a:pt x="1980673" y="140698"/>
                </a:lnTo>
                <a:lnTo>
                  <a:pt x="1930420" y="146174"/>
                </a:lnTo>
                <a:lnTo>
                  <a:pt x="1880177" y="151754"/>
                </a:lnTo>
                <a:lnTo>
                  <a:pt x="1829942" y="157439"/>
                </a:lnTo>
                <a:lnTo>
                  <a:pt x="1779716" y="163228"/>
                </a:lnTo>
                <a:lnTo>
                  <a:pt x="1729500" y="169122"/>
                </a:lnTo>
                <a:lnTo>
                  <a:pt x="1679293" y="175121"/>
                </a:lnTo>
                <a:lnTo>
                  <a:pt x="1629096" y="181223"/>
                </a:lnTo>
                <a:lnTo>
                  <a:pt x="1578908" y="187431"/>
                </a:lnTo>
                <a:lnTo>
                  <a:pt x="1528731" y="193743"/>
                </a:lnTo>
                <a:lnTo>
                  <a:pt x="1478563" y="200159"/>
                </a:lnTo>
                <a:lnTo>
                  <a:pt x="1428406" y="206680"/>
                </a:lnTo>
                <a:lnTo>
                  <a:pt x="1378260" y="213306"/>
                </a:lnTo>
                <a:lnTo>
                  <a:pt x="1328124" y="220036"/>
                </a:lnTo>
                <a:lnTo>
                  <a:pt x="1277999" y="226870"/>
                </a:lnTo>
                <a:lnTo>
                  <a:pt x="1227885" y="233809"/>
                </a:lnTo>
                <a:lnTo>
                  <a:pt x="1177782" y="240853"/>
                </a:lnTo>
                <a:lnTo>
                  <a:pt x="1127690" y="248001"/>
                </a:lnTo>
                <a:lnTo>
                  <a:pt x="1077610" y="255254"/>
                </a:lnTo>
                <a:lnTo>
                  <a:pt x="1027542" y="262611"/>
                </a:lnTo>
                <a:lnTo>
                  <a:pt x="977485" y="270073"/>
                </a:lnTo>
                <a:lnTo>
                  <a:pt x="927440" y="277639"/>
                </a:lnTo>
                <a:lnTo>
                  <a:pt x="877407" y="285310"/>
                </a:lnTo>
                <a:lnTo>
                  <a:pt x="827387" y="293085"/>
                </a:lnTo>
                <a:lnTo>
                  <a:pt x="777379" y="300965"/>
                </a:lnTo>
                <a:lnTo>
                  <a:pt x="727384" y="308949"/>
                </a:lnTo>
                <a:lnTo>
                  <a:pt x="677402" y="317038"/>
                </a:lnTo>
                <a:lnTo>
                  <a:pt x="627432" y="325231"/>
                </a:lnTo>
                <a:lnTo>
                  <a:pt x="577476" y="333529"/>
                </a:lnTo>
                <a:lnTo>
                  <a:pt x="527533" y="341932"/>
                </a:lnTo>
                <a:lnTo>
                  <a:pt x="477603" y="350439"/>
                </a:lnTo>
                <a:lnTo>
                  <a:pt x="427687" y="359050"/>
                </a:lnTo>
                <a:lnTo>
                  <a:pt x="377785" y="367766"/>
                </a:lnTo>
                <a:lnTo>
                  <a:pt x="327897" y="376587"/>
                </a:lnTo>
                <a:lnTo>
                  <a:pt x="278023" y="385512"/>
                </a:lnTo>
                <a:lnTo>
                  <a:pt x="228163" y="394542"/>
                </a:lnTo>
                <a:lnTo>
                  <a:pt x="178318" y="403676"/>
                </a:lnTo>
                <a:lnTo>
                  <a:pt x="128487" y="412915"/>
                </a:lnTo>
                <a:lnTo>
                  <a:pt x="78671" y="422258"/>
                </a:lnTo>
                <a:lnTo>
                  <a:pt x="28870" y="431705"/>
                </a:lnTo>
                <a:lnTo>
                  <a:pt x="0" y="437245"/>
                </a:lnTo>
              </a:path>
            </a:pathLst>
          </a:custGeom>
          <a:ln w="253743">
            <a:solidFill>
              <a:srgbClr val="B1B1B1"/>
            </a:solidFill>
          </a:ln>
        </p:spPr>
        <p:txBody>
          <a:bodyPr wrap="square" lIns="0" tIns="0" rIns="0" bIns="0" rtlCol="0"/>
          <a:lstStyle/>
          <a:p>
            <a:endParaRPr/>
          </a:p>
        </p:txBody>
      </p:sp>
      <p:sp>
        <p:nvSpPr>
          <p:cNvPr id="3" name="object 3"/>
          <p:cNvSpPr/>
          <p:nvPr/>
        </p:nvSpPr>
        <p:spPr>
          <a:xfrm>
            <a:off x="0" y="5498458"/>
            <a:ext cx="9906000" cy="437515"/>
          </a:xfrm>
          <a:custGeom>
            <a:avLst/>
            <a:gdLst/>
            <a:ahLst/>
            <a:cxnLst/>
            <a:rect l="l" t="t" r="r" b="b"/>
            <a:pathLst>
              <a:path w="9144000" h="437514">
                <a:moveTo>
                  <a:pt x="9144000" y="427981"/>
                </a:moveTo>
                <a:lnTo>
                  <a:pt x="9075390" y="415041"/>
                </a:lnTo>
                <a:lnTo>
                  <a:pt x="9025555" y="405778"/>
                </a:lnTo>
                <a:lnTo>
                  <a:pt x="8975705" y="396620"/>
                </a:lnTo>
                <a:lnTo>
                  <a:pt x="8925841" y="387567"/>
                </a:lnTo>
                <a:lnTo>
                  <a:pt x="8875963" y="378618"/>
                </a:lnTo>
                <a:lnTo>
                  <a:pt x="8826071" y="369773"/>
                </a:lnTo>
                <a:lnTo>
                  <a:pt x="8776165" y="361033"/>
                </a:lnTo>
                <a:lnTo>
                  <a:pt x="8726245" y="352398"/>
                </a:lnTo>
                <a:lnTo>
                  <a:pt x="8676312" y="343867"/>
                </a:lnTo>
                <a:lnTo>
                  <a:pt x="8626365" y="335441"/>
                </a:lnTo>
                <a:lnTo>
                  <a:pt x="8576405" y="327119"/>
                </a:lnTo>
                <a:lnTo>
                  <a:pt x="8526432" y="318902"/>
                </a:lnTo>
                <a:lnTo>
                  <a:pt x="8476445" y="310789"/>
                </a:lnTo>
                <a:lnTo>
                  <a:pt x="8426447" y="302781"/>
                </a:lnTo>
                <a:lnTo>
                  <a:pt x="8376435" y="294877"/>
                </a:lnTo>
                <a:lnTo>
                  <a:pt x="8326411" y="287078"/>
                </a:lnTo>
                <a:lnTo>
                  <a:pt x="8276375" y="279383"/>
                </a:lnTo>
                <a:lnTo>
                  <a:pt x="8226327" y="271793"/>
                </a:lnTo>
                <a:lnTo>
                  <a:pt x="8176267" y="264307"/>
                </a:lnTo>
                <a:lnTo>
                  <a:pt x="8126195" y="256926"/>
                </a:lnTo>
                <a:lnTo>
                  <a:pt x="8076112" y="249650"/>
                </a:lnTo>
                <a:lnTo>
                  <a:pt x="8026017" y="242478"/>
                </a:lnTo>
                <a:lnTo>
                  <a:pt x="7975911" y="235410"/>
                </a:lnTo>
                <a:lnTo>
                  <a:pt x="7925793" y="228447"/>
                </a:lnTo>
                <a:lnTo>
                  <a:pt x="7875665" y="221589"/>
                </a:lnTo>
                <a:lnTo>
                  <a:pt x="7825526" y="214835"/>
                </a:lnTo>
                <a:lnTo>
                  <a:pt x="7775377" y="208185"/>
                </a:lnTo>
                <a:lnTo>
                  <a:pt x="7725217" y="201641"/>
                </a:lnTo>
                <a:lnTo>
                  <a:pt x="7675046" y="195200"/>
                </a:lnTo>
                <a:lnTo>
                  <a:pt x="7624866" y="188864"/>
                </a:lnTo>
                <a:lnTo>
                  <a:pt x="7574676" y="182633"/>
                </a:lnTo>
                <a:lnTo>
                  <a:pt x="7524476" y="176506"/>
                </a:lnTo>
                <a:lnTo>
                  <a:pt x="7474266" y="170484"/>
                </a:lnTo>
                <a:lnTo>
                  <a:pt x="7424047" y="164566"/>
                </a:lnTo>
                <a:lnTo>
                  <a:pt x="7373819" y="158753"/>
                </a:lnTo>
                <a:lnTo>
                  <a:pt x="7323582" y="153045"/>
                </a:lnTo>
                <a:lnTo>
                  <a:pt x="7273335" y="147440"/>
                </a:lnTo>
                <a:lnTo>
                  <a:pt x="7223080" y="141941"/>
                </a:lnTo>
                <a:lnTo>
                  <a:pt x="7172816" y="136546"/>
                </a:lnTo>
                <a:lnTo>
                  <a:pt x="7122544" y="131255"/>
                </a:lnTo>
                <a:lnTo>
                  <a:pt x="7072264" y="126069"/>
                </a:lnTo>
                <a:lnTo>
                  <a:pt x="7021975" y="120988"/>
                </a:lnTo>
                <a:lnTo>
                  <a:pt x="6971679" y="116011"/>
                </a:lnTo>
                <a:lnTo>
                  <a:pt x="6921374" y="111138"/>
                </a:lnTo>
                <a:lnTo>
                  <a:pt x="6871063" y="106370"/>
                </a:lnTo>
                <a:lnTo>
                  <a:pt x="6820743" y="101707"/>
                </a:lnTo>
                <a:lnTo>
                  <a:pt x="6770417" y="97148"/>
                </a:lnTo>
                <a:lnTo>
                  <a:pt x="6720083" y="92694"/>
                </a:lnTo>
                <a:lnTo>
                  <a:pt x="6669742" y="88344"/>
                </a:lnTo>
                <a:lnTo>
                  <a:pt x="6619395" y="84099"/>
                </a:lnTo>
                <a:lnTo>
                  <a:pt x="6569041" y="79958"/>
                </a:lnTo>
                <a:lnTo>
                  <a:pt x="6518681" y="75922"/>
                </a:lnTo>
                <a:lnTo>
                  <a:pt x="6468314" y="71990"/>
                </a:lnTo>
                <a:lnTo>
                  <a:pt x="6417941" y="68163"/>
                </a:lnTo>
                <a:lnTo>
                  <a:pt x="6367562" y="64440"/>
                </a:lnTo>
                <a:lnTo>
                  <a:pt x="6317177" y="60822"/>
                </a:lnTo>
                <a:lnTo>
                  <a:pt x="6266787" y="57309"/>
                </a:lnTo>
                <a:lnTo>
                  <a:pt x="6216392" y="53899"/>
                </a:lnTo>
                <a:lnTo>
                  <a:pt x="6165991" y="50595"/>
                </a:lnTo>
                <a:lnTo>
                  <a:pt x="6115585" y="47395"/>
                </a:lnTo>
                <a:lnTo>
                  <a:pt x="6065174" y="44299"/>
                </a:lnTo>
                <a:lnTo>
                  <a:pt x="6014758" y="41308"/>
                </a:lnTo>
                <a:lnTo>
                  <a:pt x="5964337" y="38422"/>
                </a:lnTo>
                <a:lnTo>
                  <a:pt x="5913912" y="35640"/>
                </a:lnTo>
                <a:lnTo>
                  <a:pt x="5863483" y="32963"/>
                </a:lnTo>
                <a:lnTo>
                  <a:pt x="5813050" y="30390"/>
                </a:lnTo>
                <a:lnTo>
                  <a:pt x="5762613" y="27922"/>
                </a:lnTo>
                <a:lnTo>
                  <a:pt x="5712172" y="25558"/>
                </a:lnTo>
                <a:lnTo>
                  <a:pt x="5661727" y="23299"/>
                </a:lnTo>
                <a:lnTo>
                  <a:pt x="5611279" y="21144"/>
                </a:lnTo>
                <a:lnTo>
                  <a:pt x="5560827" y="19094"/>
                </a:lnTo>
                <a:lnTo>
                  <a:pt x="5510373" y="17148"/>
                </a:lnTo>
                <a:lnTo>
                  <a:pt x="5459915" y="15307"/>
                </a:lnTo>
                <a:lnTo>
                  <a:pt x="5409455" y="13570"/>
                </a:lnTo>
                <a:lnTo>
                  <a:pt x="5358992" y="11938"/>
                </a:lnTo>
                <a:lnTo>
                  <a:pt x="5308526" y="10410"/>
                </a:lnTo>
                <a:lnTo>
                  <a:pt x="5258059" y="8987"/>
                </a:lnTo>
                <a:lnTo>
                  <a:pt x="5207589" y="7669"/>
                </a:lnTo>
                <a:lnTo>
                  <a:pt x="5157117" y="6455"/>
                </a:lnTo>
                <a:lnTo>
                  <a:pt x="5106643" y="5345"/>
                </a:lnTo>
                <a:lnTo>
                  <a:pt x="5056168" y="4340"/>
                </a:lnTo>
                <a:lnTo>
                  <a:pt x="5005691" y="3440"/>
                </a:lnTo>
                <a:lnTo>
                  <a:pt x="4955213" y="2644"/>
                </a:lnTo>
                <a:lnTo>
                  <a:pt x="4904734" y="1953"/>
                </a:lnTo>
                <a:lnTo>
                  <a:pt x="4854254" y="1366"/>
                </a:lnTo>
                <a:lnTo>
                  <a:pt x="4803773" y="883"/>
                </a:lnTo>
                <a:lnTo>
                  <a:pt x="4753291" y="506"/>
                </a:lnTo>
                <a:lnTo>
                  <a:pt x="4702809" y="232"/>
                </a:lnTo>
                <a:lnTo>
                  <a:pt x="4652327" y="64"/>
                </a:lnTo>
                <a:lnTo>
                  <a:pt x="4601845" y="0"/>
                </a:lnTo>
                <a:lnTo>
                  <a:pt x="4551362" y="40"/>
                </a:lnTo>
                <a:lnTo>
                  <a:pt x="4500880" y="185"/>
                </a:lnTo>
                <a:lnTo>
                  <a:pt x="4450398" y="434"/>
                </a:lnTo>
                <a:lnTo>
                  <a:pt x="4399916" y="788"/>
                </a:lnTo>
                <a:lnTo>
                  <a:pt x="4349436" y="1246"/>
                </a:lnTo>
                <a:lnTo>
                  <a:pt x="4298956" y="1809"/>
                </a:lnTo>
                <a:lnTo>
                  <a:pt x="4248477" y="2477"/>
                </a:lnTo>
                <a:lnTo>
                  <a:pt x="4197999" y="3249"/>
                </a:lnTo>
                <a:lnTo>
                  <a:pt x="4147523" y="4125"/>
                </a:lnTo>
                <a:lnTo>
                  <a:pt x="4097048" y="5106"/>
                </a:lnTo>
                <a:lnTo>
                  <a:pt x="4046575" y="6192"/>
                </a:lnTo>
                <a:lnTo>
                  <a:pt x="3996104" y="7382"/>
                </a:lnTo>
                <a:lnTo>
                  <a:pt x="3945634" y="8677"/>
                </a:lnTo>
                <a:lnTo>
                  <a:pt x="3895167" y="10076"/>
                </a:lnTo>
                <a:lnTo>
                  <a:pt x="3844703" y="11580"/>
                </a:lnTo>
                <a:lnTo>
                  <a:pt x="3794240" y="13188"/>
                </a:lnTo>
                <a:lnTo>
                  <a:pt x="3743781" y="14901"/>
                </a:lnTo>
                <a:lnTo>
                  <a:pt x="3693324" y="16718"/>
                </a:lnTo>
                <a:lnTo>
                  <a:pt x="3642870" y="18640"/>
                </a:lnTo>
                <a:lnTo>
                  <a:pt x="3592420" y="20666"/>
                </a:lnTo>
                <a:lnTo>
                  <a:pt x="3541973" y="22797"/>
                </a:lnTo>
                <a:lnTo>
                  <a:pt x="3491529" y="25032"/>
                </a:lnTo>
                <a:lnTo>
                  <a:pt x="3441089" y="27372"/>
                </a:lnTo>
                <a:lnTo>
                  <a:pt x="3390653" y="29817"/>
                </a:lnTo>
                <a:lnTo>
                  <a:pt x="3340221" y="32365"/>
                </a:lnTo>
                <a:lnTo>
                  <a:pt x="3289793" y="35019"/>
                </a:lnTo>
                <a:lnTo>
                  <a:pt x="3239369" y="37777"/>
                </a:lnTo>
                <a:lnTo>
                  <a:pt x="3188950" y="40639"/>
                </a:lnTo>
                <a:lnTo>
                  <a:pt x="3138535" y="43607"/>
                </a:lnTo>
                <a:lnTo>
                  <a:pt x="3088126" y="46678"/>
                </a:lnTo>
                <a:lnTo>
                  <a:pt x="3037721" y="49854"/>
                </a:lnTo>
                <a:lnTo>
                  <a:pt x="2987322" y="53135"/>
                </a:lnTo>
                <a:lnTo>
                  <a:pt x="2936928" y="56520"/>
                </a:lnTo>
                <a:lnTo>
                  <a:pt x="2886539" y="60010"/>
                </a:lnTo>
                <a:lnTo>
                  <a:pt x="2836156" y="63604"/>
                </a:lnTo>
                <a:lnTo>
                  <a:pt x="2785779" y="67303"/>
                </a:lnTo>
                <a:lnTo>
                  <a:pt x="2735408" y="71106"/>
                </a:lnTo>
                <a:lnTo>
                  <a:pt x="2685043" y="75014"/>
                </a:lnTo>
                <a:lnTo>
                  <a:pt x="2634684" y="79026"/>
                </a:lnTo>
                <a:lnTo>
                  <a:pt x="2584332" y="83143"/>
                </a:lnTo>
                <a:lnTo>
                  <a:pt x="2533986" y="87364"/>
                </a:lnTo>
                <a:lnTo>
                  <a:pt x="2483648" y="91690"/>
                </a:lnTo>
                <a:lnTo>
                  <a:pt x="2433316" y="96121"/>
                </a:lnTo>
                <a:lnTo>
                  <a:pt x="2382992" y="100656"/>
                </a:lnTo>
                <a:lnTo>
                  <a:pt x="2332674" y="105295"/>
                </a:lnTo>
                <a:lnTo>
                  <a:pt x="2282365" y="110039"/>
                </a:lnTo>
                <a:lnTo>
                  <a:pt x="2232063" y="114888"/>
                </a:lnTo>
                <a:lnTo>
                  <a:pt x="2181768" y="119841"/>
                </a:lnTo>
                <a:lnTo>
                  <a:pt x="2131482" y="124899"/>
                </a:lnTo>
                <a:lnTo>
                  <a:pt x="2081204" y="130061"/>
                </a:lnTo>
                <a:lnTo>
                  <a:pt x="2030934" y="135327"/>
                </a:lnTo>
                <a:lnTo>
                  <a:pt x="1980673" y="140698"/>
                </a:lnTo>
                <a:lnTo>
                  <a:pt x="1930420" y="146174"/>
                </a:lnTo>
                <a:lnTo>
                  <a:pt x="1880177" y="151754"/>
                </a:lnTo>
                <a:lnTo>
                  <a:pt x="1829942" y="157439"/>
                </a:lnTo>
                <a:lnTo>
                  <a:pt x="1779716" y="163228"/>
                </a:lnTo>
                <a:lnTo>
                  <a:pt x="1729500" y="169122"/>
                </a:lnTo>
                <a:lnTo>
                  <a:pt x="1679293" y="175121"/>
                </a:lnTo>
                <a:lnTo>
                  <a:pt x="1629096" y="181223"/>
                </a:lnTo>
                <a:lnTo>
                  <a:pt x="1578908" y="187431"/>
                </a:lnTo>
                <a:lnTo>
                  <a:pt x="1528731" y="193743"/>
                </a:lnTo>
                <a:lnTo>
                  <a:pt x="1478563" y="200159"/>
                </a:lnTo>
                <a:lnTo>
                  <a:pt x="1428406" y="206680"/>
                </a:lnTo>
                <a:lnTo>
                  <a:pt x="1378260" y="213306"/>
                </a:lnTo>
                <a:lnTo>
                  <a:pt x="1328124" y="220036"/>
                </a:lnTo>
                <a:lnTo>
                  <a:pt x="1277999" y="226870"/>
                </a:lnTo>
                <a:lnTo>
                  <a:pt x="1227885" y="233809"/>
                </a:lnTo>
                <a:lnTo>
                  <a:pt x="1177782" y="240853"/>
                </a:lnTo>
                <a:lnTo>
                  <a:pt x="1127690" y="248001"/>
                </a:lnTo>
                <a:lnTo>
                  <a:pt x="1077610" y="255254"/>
                </a:lnTo>
                <a:lnTo>
                  <a:pt x="1027542" y="262611"/>
                </a:lnTo>
                <a:lnTo>
                  <a:pt x="977485" y="270073"/>
                </a:lnTo>
                <a:lnTo>
                  <a:pt x="927440" y="277639"/>
                </a:lnTo>
                <a:lnTo>
                  <a:pt x="877407" y="285310"/>
                </a:lnTo>
                <a:lnTo>
                  <a:pt x="827387" y="293085"/>
                </a:lnTo>
                <a:lnTo>
                  <a:pt x="777379" y="300965"/>
                </a:lnTo>
                <a:lnTo>
                  <a:pt x="727384" y="308949"/>
                </a:lnTo>
                <a:lnTo>
                  <a:pt x="677402" y="317038"/>
                </a:lnTo>
                <a:lnTo>
                  <a:pt x="627432" y="325231"/>
                </a:lnTo>
                <a:lnTo>
                  <a:pt x="577476" y="333529"/>
                </a:lnTo>
                <a:lnTo>
                  <a:pt x="527533" y="341932"/>
                </a:lnTo>
                <a:lnTo>
                  <a:pt x="477603" y="350439"/>
                </a:lnTo>
                <a:lnTo>
                  <a:pt x="427687" y="359050"/>
                </a:lnTo>
                <a:lnTo>
                  <a:pt x="377785" y="367766"/>
                </a:lnTo>
                <a:lnTo>
                  <a:pt x="327897" y="376587"/>
                </a:lnTo>
                <a:lnTo>
                  <a:pt x="278023" y="385512"/>
                </a:lnTo>
                <a:lnTo>
                  <a:pt x="228163" y="394542"/>
                </a:lnTo>
                <a:lnTo>
                  <a:pt x="178318" y="403676"/>
                </a:lnTo>
                <a:lnTo>
                  <a:pt x="128487" y="412915"/>
                </a:lnTo>
                <a:lnTo>
                  <a:pt x="78671" y="422258"/>
                </a:lnTo>
                <a:lnTo>
                  <a:pt x="28870" y="431705"/>
                </a:lnTo>
                <a:lnTo>
                  <a:pt x="0" y="437245"/>
                </a:lnTo>
              </a:path>
            </a:pathLst>
          </a:custGeom>
          <a:ln w="57146">
            <a:solidFill>
              <a:srgbClr val="DCDCDC"/>
            </a:solidFill>
          </a:ln>
        </p:spPr>
        <p:txBody>
          <a:bodyPr wrap="square" lIns="0" tIns="0" rIns="0" bIns="0" rtlCol="0"/>
          <a:lstStyle/>
          <a:p>
            <a:endParaRPr/>
          </a:p>
        </p:txBody>
      </p:sp>
      <p:sp>
        <p:nvSpPr>
          <p:cNvPr id="4" name="object 4"/>
          <p:cNvSpPr txBox="1">
            <a:spLocks noGrp="1"/>
          </p:cNvSpPr>
          <p:nvPr>
            <p:ph type="title"/>
          </p:nvPr>
        </p:nvSpPr>
        <p:spPr>
          <a:xfrm>
            <a:off x="2667000" y="333562"/>
            <a:ext cx="4776259" cy="566822"/>
          </a:xfrm>
          <a:prstGeom prst="rect">
            <a:avLst/>
          </a:prstGeom>
        </p:spPr>
        <p:txBody>
          <a:bodyPr vert="horz" wrap="square" lIns="0" tIns="12700" rIns="0" bIns="0" rtlCol="0">
            <a:spAutoFit/>
          </a:bodyPr>
          <a:lstStyle/>
          <a:p>
            <a:pPr marL="12700">
              <a:lnSpc>
                <a:spcPct val="100000"/>
              </a:lnSpc>
              <a:spcBef>
                <a:spcPts val="100"/>
              </a:spcBef>
            </a:pPr>
            <a:r>
              <a:rPr lang="en-GB" spc="-5" dirty="0">
                <a:solidFill>
                  <a:srgbClr val="000000"/>
                </a:solidFill>
              </a:rPr>
              <a:t>Sample </a:t>
            </a:r>
            <a:r>
              <a:rPr spc="-5" dirty="0">
                <a:solidFill>
                  <a:srgbClr val="000000"/>
                </a:solidFill>
              </a:rPr>
              <a:t>Problem</a:t>
            </a:r>
            <a:endParaRPr dirty="0">
              <a:solidFill>
                <a:srgbClr val="000000"/>
              </a:solidFill>
            </a:endParaRPr>
          </a:p>
        </p:txBody>
      </p:sp>
      <p:sp>
        <p:nvSpPr>
          <p:cNvPr id="5" name="object 5"/>
          <p:cNvSpPr txBox="1"/>
          <p:nvPr/>
        </p:nvSpPr>
        <p:spPr>
          <a:xfrm>
            <a:off x="1089042" y="1408253"/>
            <a:ext cx="7932174" cy="5183470"/>
          </a:xfrm>
          <a:prstGeom prst="rect">
            <a:avLst/>
          </a:prstGeom>
        </p:spPr>
        <p:txBody>
          <a:bodyPr vert="horz" wrap="square" lIns="0" tIns="12700" rIns="0" bIns="0" rtlCol="0">
            <a:spAutoFit/>
          </a:bodyPr>
          <a:lstStyle/>
          <a:p>
            <a:pPr algn="just"/>
            <a:r>
              <a:rPr lang="en-US" sz="2400" b="1" dirty="0"/>
              <a:t>XYZ Construction Company</a:t>
            </a:r>
            <a:r>
              <a:rPr lang="en-US" sz="2400" dirty="0"/>
              <a:t> has been in the forefront of concrete construction in India. It specializes in construction of Infrastructure and Buildings. The company wants to hire construction engineers who can take proactive role in the future projects of the company and build their career along with the company. </a:t>
            </a:r>
          </a:p>
          <a:p>
            <a:pPr algn="just"/>
            <a:r>
              <a:rPr lang="en-US" sz="2400" dirty="0"/>
              <a:t>Following are the requirements of the concrete engineer who will be responsible for the </a:t>
            </a:r>
            <a:r>
              <a:rPr lang="en-US" sz="2400" i="1" dirty="0">
                <a:solidFill>
                  <a:srgbClr val="FF0000"/>
                </a:solidFill>
              </a:rPr>
              <a:t>sourcing of materials, quality control of materials, proportioning of concrete mixes using locally available materials for </a:t>
            </a:r>
            <a:r>
              <a:rPr lang="en-US" sz="2400" i="1" dirty="0">
                <a:solidFill>
                  <a:srgbClr val="0000FF"/>
                </a:solidFill>
              </a:rPr>
              <a:t>different applications</a:t>
            </a:r>
            <a:r>
              <a:rPr lang="en-US" sz="2400" i="1" dirty="0">
                <a:solidFill>
                  <a:srgbClr val="FF0000"/>
                </a:solidFill>
              </a:rPr>
              <a:t>, evaluation of its properties (fresh, hardened and durability) pertaining to appropriate codes. </a:t>
            </a:r>
            <a:endParaRPr sz="3200" dirty="0">
              <a:latin typeface="Arial"/>
              <a:cs typeface="Arial"/>
            </a:endParaRPr>
          </a:p>
        </p:txBody>
      </p:sp>
    </p:spTree>
    <p:extLst>
      <p:ext uri="{BB962C8B-B14F-4D97-AF65-F5344CB8AC3E}">
        <p14:creationId xmlns:p14="http://schemas.microsoft.com/office/powerpoint/2010/main" xmlns="" val="18033242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Out Comes</a:t>
            </a:r>
          </a:p>
        </p:txBody>
      </p:sp>
      <p:sp>
        <p:nvSpPr>
          <p:cNvPr id="3" name="Content Placeholder 2"/>
          <p:cNvSpPr>
            <a:spLocks noGrp="1"/>
          </p:cNvSpPr>
          <p:nvPr>
            <p:ph idx="1"/>
          </p:nvPr>
        </p:nvSpPr>
        <p:spPr>
          <a:xfrm>
            <a:off x="363794" y="1592826"/>
            <a:ext cx="8881807" cy="4318396"/>
          </a:xfrm>
        </p:spPr>
        <p:txBody>
          <a:bodyPr>
            <a:normAutofit/>
          </a:bodyPr>
          <a:lstStyle/>
          <a:p>
            <a:pPr algn="just"/>
            <a:r>
              <a:rPr lang="en-US" sz="2800" b="1" dirty="0"/>
              <a:t>The candidate should be well versed with the current trends of materials innovation, quality assurance practices, concrete production and testing methods and standards. Further, candidate is required to apply/demonstrate skills for </a:t>
            </a:r>
            <a:r>
              <a:rPr lang="en-US" sz="2800" b="1" dirty="0">
                <a:solidFill>
                  <a:srgbClr val="FF0000"/>
                </a:solidFill>
              </a:rPr>
              <a:t>communication, social concern and capacity to learn independently and reflect</a:t>
            </a:r>
            <a:r>
              <a:rPr lang="en-US" sz="2800" b="1" dirty="0"/>
              <a:t> and implement new concreting requirement for the projects.  </a:t>
            </a:r>
          </a:p>
          <a:p>
            <a:endParaRPr lang="en-US" sz="2800" b="1" dirty="0"/>
          </a:p>
        </p:txBody>
      </p:sp>
    </p:spTree>
    <p:extLst>
      <p:ext uri="{BB962C8B-B14F-4D97-AF65-F5344CB8AC3E}">
        <p14:creationId xmlns:p14="http://schemas.microsoft.com/office/powerpoint/2010/main" xmlns="" val="26173714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755" y="90016"/>
            <a:ext cx="3016045" cy="563880"/>
          </a:xfrm>
        </p:spPr>
        <p:txBody>
          <a:bodyPr>
            <a:normAutofit fontScale="90000"/>
          </a:bodyPr>
          <a:lstStyle/>
          <a:p>
            <a:r>
              <a:rPr lang="en-US" dirty="0"/>
              <a:t>PBL - Example</a:t>
            </a:r>
          </a:p>
        </p:txBody>
      </p:sp>
      <p:sp>
        <p:nvSpPr>
          <p:cNvPr id="3" name="Content Placeholder 2"/>
          <p:cNvSpPr>
            <a:spLocks noGrp="1"/>
          </p:cNvSpPr>
          <p:nvPr>
            <p:ph sz="half" idx="1"/>
          </p:nvPr>
        </p:nvSpPr>
        <p:spPr>
          <a:xfrm>
            <a:off x="1455174" y="701725"/>
            <a:ext cx="4572963" cy="999253"/>
          </a:xfrm>
        </p:spPr>
        <p:txBody>
          <a:bodyPr>
            <a:normAutofit fontScale="62500" lnSpcReduction="20000"/>
          </a:bodyPr>
          <a:lstStyle/>
          <a:p>
            <a:r>
              <a:rPr lang="en-US" sz="2000" b="1" dirty="0">
                <a:solidFill>
                  <a:srgbClr val="FF0000"/>
                </a:solidFill>
              </a:rPr>
              <a:t>Problem:</a:t>
            </a:r>
          </a:p>
          <a:p>
            <a:pPr marL="82296" indent="0">
              <a:buNone/>
            </a:pPr>
            <a:r>
              <a:rPr lang="en-US" sz="4000" b="1" dirty="0">
                <a:solidFill>
                  <a:srgbClr val="FF0000"/>
                </a:solidFill>
              </a:rPr>
              <a:t>Development of Pervious concrete for pavements</a:t>
            </a:r>
          </a:p>
        </p:txBody>
      </p:sp>
      <p:pic>
        <p:nvPicPr>
          <p:cNvPr id="2051" name="Picture 3" descr="C:\Users\admin\Desktop\PBL\Photos\20171205_164910.jpg"/>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64826" y="2019351"/>
            <a:ext cx="3569109" cy="2503488"/>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pc.jpg"/>
          <p:cNvPicPr>
            <a:picLocks noChangeAspect="1"/>
          </p:cNvPicPr>
          <p:nvPr/>
        </p:nvPicPr>
        <p:blipFill>
          <a:blip r:embed="rId3" cstate="print"/>
          <a:stretch>
            <a:fillRect/>
          </a:stretch>
        </p:blipFill>
        <p:spPr>
          <a:xfrm>
            <a:off x="6028137" y="274320"/>
            <a:ext cx="3511991" cy="1574145"/>
          </a:xfrm>
          <a:prstGeom prst="rect">
            <a:avLst/>
          </a:prstGeom>
        </p:spPr>
      </p:pic>
      <p:pic>
        <p:nvPicPr>
          <p:cNvPr id="6" name="Content Placeholder 3" descr="Screen Clipping">
            <a:extLst>
              <a:ext uri="{FF2B5EF4-FFF2-40B4-BE49-F238E27FC236}">
                <a16:creationId xmlns="" xmlns:a16="http://schemas.microsoft.com/office/drawing/2014/main" id="{CD901569-9C27-B43B-C653-855C16675CE1}"/>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36755" y="1848464"/>
            <a:ext cx="4647408" cy="4819140"/>
          </a:xfrm>
          <a:prstGeom prst="rect">
            <a:avLst/>
          </a:prstGeom>
        </p:spPr>
      </p:pic>
      <p:sp>
        <p:nvSpPr>
          <p:cNvPr id="4" name="TextBox 3"/>
          <p:cNvSpPr txBox="1"/>
          <p:nvPr/>
        </p:nvSpPr>
        <p:spPr>
          <a:xfrm>
            <a:off x="5496232" y="4670324"/>
            <a:ext cx="1868129" cy="369332"/>
          </a:xfrm>
          <a:prstGeom prst="rect">
            <a:avLst/>
          </a:prstGeom>
          <a:noFill/>
        </p:spPr>
        <p:txBody>
          <a:bodyPr wrap="square" rtlCol="0">
            <a:spAutoFit/>
          </a:bodyPr>
          <a:lstStyle/>
          <a:p>
            <a:r>
              <a:rPr lang="en-US" b="1" dirty="0">
                <a:solidFill>
                  <a:srgbClr val="FF0000"/>
                </a:solidFill>
              </a:rPr>
              <a:t>WP1 and WP5</a:t>
            </a:r>
            <a:endParaRPr lang="en-IN" b="1" dirty="0">
              <a:solidFill>
                <a:srgbClr val="FF0000"/>
              </a:solidFill>
            </a:endParaRPr>
          </a:p>
        </p:txBody>
      </p:sp>
      <p:sp>
        <p:nvSpPr>
          <p:cNvPr id="5" name="TextBox 4"/>
          <p:cNvSpPr txBox="1"/>
          <p:nvPr/>
        </p:nvSpPr>
        <p:spPr>
          <a:xfrm>
            <a:off x="5496232" y="5187141"/>
            <a:ext cx="3087329" cy="646331"/>
          </a:xfrm>
          <a:prstGeom prst="rect">
            <a:avLst/>
          </a:prstGeom>
          <a:noFill/>
        </p:spPr>
        <p:txBody>
          <a:bodyPr wrap="square" rtlCol="0">
            <a:spAutoFit/>
          </a:bodyPr>
          <a:lstStyle/>
          <a:p>
            <a:r>
              <a:rPr lang="en-US" b="1" dirty="0">
                <a:solidFill>
                  <a:srgbClr val="FF0000"/>
                </a:solidFill>
                <a:hlinkClick r:id="rId5" action="ppaction://hlinksldjump"/>
              </a:rPr>
              <a:t>WK 3, WK4, WK5 WK6 and WK8</a:t>
            </a:r>
            <a:endParaRPr lang="en-IN" b="1" dirty="0">
              <a:solidFill>
                <a:srgbClr val="FF0000"/>
              </a:solidFill>
            </a:endParaRPr>
          </a:p>
        </p:txBody>
      </p:sp>
      <p:sp>
        <p:nvSpPr>
          <p:cNvPr id="7" name="TextBox 6"/>
          <p:cNvSpPr txBox="1"/>
          <p:nvPr/>
        </p:nvSpPr>
        <p:spPr>
          <a:xfrm>
            <a:off x="5496232" y="5851443"/>
            <a:ext cx="4483510" cy="646331"/>
          </a:xfrm>
          <a:prstGeom prst="rect">
            <a:avLst/>
          </a:prstGeom>
          <a:noFill/>
        </p:spPr>
        <p:txBody>
          <a:bodyPr wrap="square" rtlCol="0">
            <a:spAutoFit/>
          </a:bodyPr>
          <a:lstStyle/>
          <a:p>
            <a:r>
              <a:rPr lang="en-US" b="1" dirty="0">
                <a:solidFill>
                  <a:srgbClr val="FF0000"/>
                </a:solidFill>
                <a:hlinkClick r:id="rId6" action="ppaction://hlinksldjump"/>
              </a:rPr>
              <a:t>POs ??</a:t>
            </a:r>
            <a:r>
              <a:rPr lang="en-US" b="1" dirty="0">
                <a:solidFill>
                  <a:srgbClr val="FF0000"/>
                </a:solidFill>
              </a:rPr>
              <a:t>   </a:t>
            </a:r>
          </a:p>
          <a:p>
            <a:r>
              <a:rPr lang="en-US" b="1" dirty="0">
                <a:solidFill>
                  <a:srgbClr val="FF0000"/>
                </a:solidFill>
              </a:rPr>
              <a:t>PO1, PO2 , PO4, PO6, PO11 </a:t>
            </a:r>
            <a:endParaRPr lang="en-IN" b="1" dirty="0">
              <a:solidFill>
                <a:srgbClr val="FF0000"/>
              </a:solidFill>
            </a:endParaRPr>
          </a:p>
        </p:txBody>
      </p:sp>
      <p:sp>
        <p:nvSpPr>
          <p:cNvPr id="9" name="TextBox 8">
            <a:extLst>
              <a:ext uri="{FF2B5EF4-FFF2-40B4-BE49-F238E27FC236}">
                <a16:creationId xmlns="" xmlns:a16="http://schemas.microsoft.com/office/drawing/2014/main" id="{392C989F-B127-388A-04DB-A7D24C285F91}"/>
              </a:ext>
            </a:extLst>
          </p:cNvPr>
          <p:cNvSpPr txBox="1"/>
          <p:nvPr/>
        </p:nvSpPr>
        <p:spPr>
          <a:xfrm>
            <a:off x="8583562" y="4800600"/>
            <a:ext cx="1150374" cy="400110"/>
          </a:xfrm>
          <a:prstGeom prst="rect">
            <a:avLst/>
          </a:prstGeom>
          <a:noFill/>
        </p:spPr>
        <p:txBody>
          <a:bodyPr wrap="square" rtlCol="0">
            <a:spAutoFit/>
          </a:bodyPr>
          <a:lstStyle/>
          <a:p>
            <a:r>
              <a:rPr lang="en-GB" sz="2000" b="1" dirty="0">
                <a:solidFill>
                  <a:srgbClr val="00B050"/>
                </a:solidFill>
              </a:rPr>
              <a:t>SDG 11</a:t>
            </a:r>
            <a:endParaRPr lang="en-IN" sz="2000" b="1" dirty="0">
              <a:solidFill>
                <a:srgbClr val="00B050"/>
              </a:solidFill>
            </a:endParaRPr>
          </a:p>
        </p:txBody>
      </p:sp>
    </p:spTree>
    <p:extLst>
      <p:ext uri="{BB962C8B-B14F-4D97-AF65-F5344CB8AC3E}">
        <p14:creationId xmlns:p14="http://schemas.microsoft.com/office/powerpoint/2010/main" xmlns="" val="9750956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5242" y="76200"/>
            <a:ext cx="7360158" cy="487362"/>
          </a:xfrm>
        </p:spPr>
        <p:txBody>
          <a:bodyPr>
            <a:normAutofit fontScale="90000"/>
          </a:bodyPr>
          <a:lstStyle/>
          <a:p>
            <a:r>
              <a:rPr lang="en-US" dirty="0"/>
              <a:t>Assessment strategy</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1974149180"/>
              </p:ext>
            </p:extLst>
          </p:nvPr>
        </p:nvGraphicFramePr>
        <p:xfrm>
          <a:off x="762000" y="1793796"/>
          <a:ext cx="8991599" cy="4844109"/>
        </p:xfrm>
        <a:graphic>
          <a:graphicData uri="http://schemas.openxmlformats.org/drawingml/2006/table">
            <a:tbl>
              <a:tblPr firstRow="1" firstCol="1" bandRow="1"/>
              <a:tblGrid>
                <a:gridCol w="2385949">
                  <a:extLst>
                    <a:ext uri="{9D8B030D-6E8A-4147-A177-3AD203B41FA5}">
                      <a16:colId xmlns="" xmlns:a16="http://schemas.microsoft.com/office/drawing/2014/main" val="20000"/>
                    </a:ext>
                  </a:extLst>
                </a:gridCol>
                <a:gridCol w="1526556">
                  <a:extLst>
                    <a:ext uri="{9D8B030D-6E8A-4147-A177-3AD203B41FA5}">
                      <a16:colId xmlns="" xmlns:a16="http://schemas.microsoft.com/office/drawing/2014/main" val="20001"/>
                    </a:ext>
                  </a:extLst>
                </a:gridCol>
                <a:gridCol w="1639633">
                  <a:extLst>
                    <a:ext uri="{9D8B030D-6E8A-4147-A177-3AD203B41FA5}">
                      <a16:colId xmlns="" xmlns:a16="http://schemas.microsoft.com/office/drawing/2014/main" val="20002"/>
                    </a:ext>
                  </a:extLst>
                </a:gridCol>
                <a:gridCol w="1153462">
                  <a:extLst>
                    <a:ext uri="{9D8B030D-6E8A-4147-A177-3AD203B41FA5}">
                      <a16:colId xmlns="" xmlns:a16="http://schemas.microsoft.com/office/drawing/2014/main" val="20003"/>
                    </a:ext>
                  </a:extLst>
                </a:gridCol>
                <a:gridCol w="1730031">
                  <a:extLst>
                    <a:ext uri="{9D8B030D-6E8A-4147-A177-3AD203B41FA5}">
                      <a16:colId xmlns="" xmlns:a16="http://schemas.microsoft.com/office/drawing/2014/main" val="20004"/>
                    </a:ext>
                  </a:extLst>
                </a:gridCol>
                <a:gridCol w="555968">
                  <a:extLst>
                    <a:ext uri="{9D8B030D-6E8A-4147-A177-3AD203B41FA5}">
                      <a16:colId xmlns="" xmlns:a16="http://schemas.microsoft.com/office/drawing/2014/main" val="20005"/>
                    </a:ext>
                  </a:extLst>
                </a:gridCol>
              </a:tblGrid>
              <a:tr h="488770">
                <a:tc>
                  <a:txBody>
                    <a:bodyPr/>
                    <a:lstStyle/>
                    <a:p>
                      <a:pPr marL="0" marR="0" algn="just">
                        <a:lnSpc>
                          <a:spcPct val="115000"/>
                        </a:lnSpc>
                        <a:spcBef>
                          <a:spcPts val="0"/>
                        </a:spcBef>
                        <a:spcAft>
                          <a:spcPts val="0"/>
                        </a:spcAft>
                      </a:pPr>
                      <a:r>
                        <a:rPr lang="en-US" sz="1400" b="1" dirty="0">
                          <a:effectLst/>
                          <a:latin typeface="Calibri"/>
                          <a:ea typeface="Calibri"/>
                          <a:cs typeface="Calibri"/>
                        </a:rPr>
                        <a:t>Performance Indicators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Unsatisfactory (2)</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Developing (6)</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Calibri"/>
                        </a:rPr>
                        <a:t>Satisfactory (8)</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Exemplary (10)</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Times New Roman"/>
                        </a:rPr>
                        <a:t>Score</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96316">
                <a:tc gridSpan="6">
                  <a:txBody>
                    <a:bodyPr/>
                    <a:lstStyle/>
                    <a:p>
                      <a:pPr marL="0" marR="0" algn="ctr">
                        <a:lnSpc>
                          <a:spcPct val="115000"/>
                        </a:lnSpc>
                        <a:spcBef>
                          <a:spcPts val="0"/>
                        </a:spcBef>
                        <a:spcAft>
                          <a:spcPts val="0"/>
                        </a:spcAft>
                      </a:pPr>
                      <a:r>
                        <a:rPr lang="en-US" sz="1600" b="1" dirty="0">
                          <a:solidFill>
                            <a:srgbClr val="FF0000"/>
                          </a:solidFill>
                          <a:effectLst/>
                          <a:latin typeface="Calibri"/>
                          <a:ea typeface="Calibri"/>
                          <a:cs typeface="Calibri"/>
                        </a:rPr>
                        <a:t>Identifying Problem &amp; Materials characteristics for possible solutions (PO1)</a:t>
                      </a:r>
                      <a:endParaRPr lang="en-US" sz="1200" dirty="0">
                        <a:solidFill>
                          <a:srgbClr val="FF0000"/>
                        </a:solidFill>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IN"/>
                    </a:p>
                  </a:txBody>
                  <a:tcPr/>
                </a:tc>
                <a:tc hMerge="1">
                  <a:txBody>
                    <a:bodyPr/>
                    <a:lstStyle/>
                    <a:p>
                      <a:endParaRPr lang="en-US"/>
                    </a:p>
                  </a:txBody>
                  <a:tcPr/>
                </a:tc>
                <a:extLst>
                  <a:ext uri="{0D108BD9-81ED-4DB2-BD59-A6C34878D82A}">
                    <a16:rowId xmlns="" xmlns:a16="http://schemas.microsoft.com/office/drawing/2014/main" val="10001"/>
                  </a:ext>
                </a:extLst>
              </a:tr>
              <a:tr h="622727">
                <a:tc>
                  <a:txBody>
                    <a:bodyPr/>
                    <a:lstStyle/>
                    <a:p>
                      <a:pPr marL="0" marR="0" algn="just">
                        <a:lnSpc>
                          <a:spcPct val="115000"/>
                        </a:lnSpc>
                        <a:spcBef>
                          <a:spcPts val="0"/>
                        </a:spcBef>
                        <a:spcAft>
                          <a:spcPts val="0"/>
                        </a:spcAft>
                      </a:pPr>
                      <a:r>
                        <a:rPr lang="en-US" sz="1200" b="1" dirty="0">
                          <a:effectLst/>
                          <a:latin typeface="Calibri"/>
                          <a:ea typeface="Calibri"/>
                          <a:cs typeface="Calibri"/>
                        </a:rPr>
                        <a:t>Choice of complexities of field requirement and identification of material characteristics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Calibri"/>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0" dirty="0">
                          <a:effectLst/>
                          <a:latin typeface="Calibri"/>
                          <a:ea typeface="Calibri"/>
                          <a:cs typeface="Calibri"/>
                        </a:rPr>
                        <a:t>Identified problem is complex and</a:t>
                      </a:r>
                      <a:r>
                        <a:rPr lang="en-US" sz="1200" b="0" baseline="0" dirty="0">
                          <a:effectLst/>
                          <a:latin typeface="Calibri"/>
                          <a:ea typeface="Calibri"/>
                          <a:cs typeface="Calibri"/>
                        </a:rPr>
                        <a:t> relevant to field application. All the characterization of material is carried out.</a:t>
                      </a:r>
                      <a:endParaRPr lang="en-US" sz="1000" b="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366048">
                <a:tc gridSpan="6">
                  <a:txBody>
                    <a:bodyPr/>
                    <a:lstStyle/>
                    <a:p>
                      <a:pPr marL="0" marR="0" algn="ctr">
                        <a:lnSpc>
                          <a:spcPct val="115000"/>
                        </a:lnSpc>
                        <a:spcBef>
                          <a:spcPts val="0"/>
                        </a:spcBef>
                        <a:spcAft>
                          <a:spcPts val="0"/>
                        </a:spcAft>
                      </a:pPr>
                      <a:r>
                        <a:rPr lang="en-US" sz="1800" b="1" dirty="0">
                          <a:solidFill>
                            <a:srgbClr val="FF0000"/>
                          </a:solidFill>
                          <a:effectLst/>
                          <a:latin typeface="Calibri"/>
                          <a:ea typeface="Calibri"/>
                          <a:cs typeface="Calibri"/>
                        </a:rPr>
                        <a:t>Research Analysis &amp; Mix proportioning   (PO2)</a:t>
                      </a:r>
                      <a:endParaRPr lang="en-US" sz="1400" dirty="0">
                        <a:solidFill>
                          <a:srgbClr val="FF0000"/>
                        </a:solidFill>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IN"/>
                    </a:p>
                  </a:txBody>
                  <a:tcPr/>
                </a:tc>
                <a:tc hMerge="1">
                  <a:txBody>
                    <a:bodyPr/>
                    <a:lstStyle/>
                    <a:p>
                      <a:endParaRPr lang="en-US"/>
                    </a:p>
                  </a:txBody>
                  <a:tcPr/>
                </a:tc>
                <a:extLst>
                  <a:ext uri="{0D108BD9-81ED-4DB2-BD59-A6C34878D82A}">
                    <a16:rowId xmlns="" xmlns:a16="http://schemas.microsoft.com/office/drawing/2014/main" val="10003"/>
                  </a:ext>
                </a:extLst>
              </a:tr>
              <a:tr h="830303">
                <a:tc>
                  <a:txBody>
                    <a:bodyPr/>
                    <a:lstStyle/>
                    <a:p>
                      <a:pPr marL="0" marR="0">
                        <a:lnSpc>
                          <a:spcPct val="115000"/>
                        </a:lnSpc>
                        <a:spcBef>
                          <a:spcPts val="0"/>
                        </a:spcBef>
                        <a:spcAft>
                          <a:spcPts val="0"/>
                        </a:spcAft>
                      </a:pPr>
                      <a:r>
                        <a:rPr lang="en-US" sz="1200" b="1" dirty="0">
                          <a:effectLst/>
                          <a:latin typeface="Calibri"/>
                          <a:ea typeface="Calibri"/>
                          <a:cs typeface="Calibri"/>
                        </a:rPr>
                        <a:t>Identifying research gaps and Proportioning of mixes using new methods (PO2)</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Calibri"/>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68824">
                <a:tc gridSpan="6">
                  <a:txBody>
                    <a:bodyPr/>
                    <a:lstStyle/>
                    <a:p>
                      <a:pPr marL="0" marR="0" algn="ctr">
                        <a:lnSpc>
                          <a:spcPct val="115000"/>
                        </a:lnSpc>
                        <a:spcBef>
                          <a:spcPts val="0"/>
                        </a:spcBef>
                        <a:spcAft>
                          <a:spcPts val="0"/>
                        </a:spcAft>
                      </a:pPr>
                      <a:r>
                        <a:rPr lang="en-US" sz="1800" b="1" dirty="0">
                          <a:solidFill>
                            <a:srgbClr val="FF0000"/>
                          </a:solidFill>
                          <a:effectLst/>
                          <a:latin typeface="Calibri"/>
                          <a:ea typeface="Calibri"/>
                          <a:cs typeface="Calibri"/>
                        </a:rPr>
                        <a:t>Design of experiments (PO4)</a:t>
                      </a:r>
                      <a:endParaRPr lang="en-US" sz="1400" dirty="0">
                        <a:solidFill>
                          <a:srgbClr val="FF0000"/>
                        </a:solidFill>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IN"/>
                    </a:p>
                  </a:txBody>
                  <a:tcPr/>
                </a:tc>
                <a:tc hMerge="1">
                  <a:txBody>
                    <a:bodyPr/>
                    <a:lstStyle/>
                    <a:p>
                      <a:endParaRPr lang="en-US"/>
                    </a:p>
                  </a:txBody>
                  <a:tcPr/>
                </a:tc>
                <a:extLst>
                  <a:ext uri="{0D108BD9-81ED-4DB2-BD59-A6C34878D82A}">
                    <a16:rowId xmlns="" xmlns:a16="http://schemas.microsoft.com/office/drawing/2014/main" val="10005"/>
                  </a:ext>
                </a:extLst>
              </a:tr>
              <a:tr h="488770">
                <a:tc>
                  <a:txBody>
                    <a:bodyPr/>
                    <a:lstStyle/>
                    <a:p>
                      <a:pPr marL="0" marR="0" algn="just">
                        <a:lnSpc>
                          <a:spcPct val="115000"/>
                        </a:lnSpc>
                        <a:spcBef>
                          <a:spcPts val="0"/>
                        </a:spcBef>
                        <a:spcAft>
                          <a:spcPts val="0"/>
                        </a:spcAft>
                      </a:pPr>
                      <a:r>
                        <a:rPr lang="en-US" sz="1200" b="1" dirty="0">
                          <a:effectLst/>
                          <a:latin typeface="Calibri"/>
                          <a:ea typeface="Calibri"/>
                          <a:cs typeface="Calibri"/>
                        </a:rPr>
                        <a:t>Choice of Experiments to arrive at solutions. ( PO4)</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effectLst/>
                          <a:latin typeface="Calibri"/>
                          <a:ea typeface="Calibri"/>
                          <a:cs typeface="Calibri"/>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Calibri"/>
                          <a:cs typeface="Calibri"/>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Calibri"/>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68824">
                <a:tc gridSpan="5">
                  <a:txBody>
                    <a:bodyPr/>
                    <a:lstStyle/>
                    <a:p>
                      <a:pPr marL="0" marR="0" algn="ctr">
                        <a:lnSpc>
                          <a:spcPct val="115000"/>
                        </a:lnSpc>
                        <a:spcBef>
                          <a:spcPts val="0"/>
                        </a:spcBef>
                        <a:spcAft>
                          <a:spcPts val="0"/>
                        </a:spcAft>
                      </a:pPr>
                      <a:r>
                        <a:rPr lang="en-US" sz="1800" b="1" dirty="0">
                          <a:solidFill>
                            <a:srgbClr val="FF0000"/>
                          </a:solidFill>
                          <a:effectLst/>
                          <a:latin typeface="Calibri"/>
                          <a:ea typeface="Calibri"/>
                          <a:cs typeface="Calibri"/>
                        </a:rPr>
                        <a:t>Communication and Life long learning (PO9, PO11)</a:t>
                      </a:r>
                      <a:endParaRPr lang="en-US" sz="1400" dirty="0">
                        <a:solidFill>
                          <a:srgbClr val="FF0000"/>
                        </a:solidFill>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IN"/>
                    </a:p>
                  </a:txBody>
                  <a:tcPr/>
                </a:tc>
                <a:tc>
                  <a:txBody>
                    <a:bodyPr/>
                    <a:lstStyle/>
                    <a:p>
                      <a:pPr marL="0" marR="0" algn="just">
                        <a:lnSpc>
                          <a:spcPct val="115000"/>
                        </a:lnSpc>
                        <a:spcBef>
                          <a:spcPts val="0"/>
                        </a:spcBef>
                        <a:spcAft>
                          <a:spcPts val="0"/>
                        </a:spcAft>
                      </a:pPr>
                      <a:r>
                        <a:rPr lang="en-US" sz="14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415151">
                <a:tc>
                  <a:txBody>
                    <a:bodyPr/>
                    <a:lstStyle/>
                    <a:p>
                      <a:pPr marL="0" marR="0">
                        <a:lnSpc>
                          <a:spcPct val="115000"/>
                        </a:lnSpc>
                        <a:spcBef>
                          <a:spcPts val="0"/>
                        </a:spcBef>
                        <a:spcAft>
                          <a:spcPts val="0"/>
                        </a:spcAft>
                      </a:pPr>
                      <a:r>
                        <a:rPr lang="en-US" sz="1200" b="1" dirty="0">
                          <a:effectLst/>
                          <a:latin typeface="Calibri"/>
                          <a:ea typeface="Calibri"/>
                          <a:cs typeface="Times New Roman"/>
                        </a:rPr>
                        <a:t>Presentation and Reporting of work (PO9, PO11)</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effectLst/>
                          <a:latin typeface="Calibri"/>
                          <a:ea typeface="Calibri"/>
                          <a:cs typeface="Times New Roman"/>
                        </a:rPr>
                        <a:t> </a:t>
                      </a:r>
                      <a:endParaRPr lang="en-US" sz="105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dirty="0">
                          <a:effectLst/>
                          <a:latin typeface="Calibri"/>
                          <a:ea typeface="Calibri"/>
                          <a:cs typeface="Times New Roman"/>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effectLst/>
                          <a:latin typeface="Calibri"/>
                          <a:ea typeface="Calibri"/>
                          <a:cs typeface="Times New Roman"/>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68824">
                <a:tc gridSpan="5">
                  <a:txBody>
                    <a:bodyPr/>
                    <a:lstStyle/>
                    <a:p>
                      <a:pPr marL="0" marR="0" algn="r">
                        <a:lnSpc>
                          <a:spcPct val="115000"/>
                        </a:lnSpc>
                        <a:spcBef>
                          <a:spcPts val="0"/>
                        </a:spcBef>
                        <a:spcAft>
                          <a:spcPts val="0"/>
                        </a:spcAft>
                      </a:pPr>
                      <a:r>
                        <a:rPr lang="en-US" sz="1200" b="1" dirty="0">
                          <a:effectLst/>
                          <a:latin typeface="Calibri"/>
                          <a:ea typeface="Calibri"/>
                          <a:cs typeface="Times New Roman"/>
                        </a:rPr>
                        <a:t>Total Score(Maximum, 40)</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IN"/>
                    </a:p>
                  </a:txBody>
                  <a:tcPr/>
                </a:tc>
                <a:tc>
                  <a:txBody>
                    <a:bodyPr/>
                    <a:lstStyle/>
                    <a:p>
                      <a:pPr marL="0" marR="0" algn="just">
                        <a:lnSpc>
                          <a:spcPct val="115000"/>
                        </a:lnSpc>
                        <a:spcBef>
                          <a:spcPts val="0"/>
                        </a:spcBef>
                        <a:spcAft>
                          <a:spcPts val="0"/>
                        </a:spcAft>
                      </a:pPr>
                      <a:r>
                        <a:rPr lang="en-US" sz="1400" b="1" dirty="0">
                          <a:effectLst/>
                          <a:latin typeface="Calibri"/>
                          <a:ea typeface="Calibri"/>
                          <a:cs typeface="Times New Roman"/>
                        </a:rPr>
                        <a:t> </a:t>
                      </a:r>
                      <a:endParaRPr lang="en-US" sz="1050" dirty="0">
                        <a:effectLst/>
                        <a:latin typeface="Calibri"/>
                        <a:ea typeface="Calibri"/>
                        <a:cs typeface="Times New Roman"/>
                      </a:endParaRPr>
                    </a:p>
                  </a:txBody>
                  <a:tcPr marL="61283" marR="6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bl>
          </a:graphicData>
        </a:graphic>
      </p:graphicFrame>
      <p:sp>
        <p:nvSpPr>
          <p:cNvPr id="8" name="Rectangle 1"/>
          <p:cNvSpPr>
            <a:spLocks noChangeArrowheads="1"/>
          </p:cNvSpPr>
          <p:nvPr/>
        </p:nvSpPr>
        <p:spPr bwMode="auto">
          <a:xfrm>
            <a:off x="1143000" y="685800"/>
            <a:ext cx="8534400"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sng" strike="noStrike" cap="none" normalizeH="0" baseline="0" dirty="0">
                <a:ln>
                  <a:noFill/>
                </a:ln>
                <a:solidFill>
                  <a:schemeClr val="tx1"/>
                </a:solidFill>
                <a:effectLst/>
                <a:latin typeface="Calibri" pitchFamily="34" charset="0"/>
                <a:ea typeface="Calibri" pitchFamily="34" charset="0"/>
                <a:cs typeface="Times New Roman" pitchFamily="18" charset="0"/>
              </a:rPr>
              <a:t>Rubric for Evaluating Self Study </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a:ln>
                  <a:noFill/>
                </a:ln>
                <a:solidFill>
                  <a:schemeClr val="tx1"/>
                </a:solidFill>
                <a:effectLst/>
                <a:latin typeface="Calibri" pitchFamily="34" charset="0"/>
                <a:ea typeface="Calibri" pitchFamily="34" charset="0"/>
                <a:cs typeface="Times New Roman" pitchFamily="18" charset="0"/>
              </a:rPr>
              <a:t>Course: - Advances in Construction Materials</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Problem – Develop a concrete mix for field applications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Batch No: 					Title :			</a:t>
            </a:r>
            <a:r>
              <a:rPr kumimoji="0" lang="en-US" sz="14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6192199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24BE019-F88F-CB9E-86DF-7ACFF1F6325F}"/>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4ED28574-52FB-F340-FE2E-2497F4FCAB3A}"/>
              </a:ext>
            </a:extLst>
          </p:cNvPr>
          <p:cNvSpPr>
            <a:spLocks noGrp="1"/>
          </p:cNvSpPr>
          <p:nvPr>
            <p:ph type="title"/>
          </p:nvPr>
        </p:nvSpPr>
        <p:spPr/>
        <p:txBody>
          <a:bodyPr>
            <a:normAutofit/>
          </a:bodyPr>
          <a:lstStyle/>
          <a:p>
            <a:r>
              <a:rPr lang="en-US" sz="3250" b="1" dirty="0">
                <a:solidFill>
                  <a:schemeClr val="accent1"/>
                </a:solidFill>
              </a:rPr>
              <a:t>PO2 : PBL,  Can it help?</a:t>
            </a:r>
            <a:endParaRPr lang="en-IN" sz="3250" b="1" dirty="0">
              <a:solidFill>
                <a:schemeClr val="accent1"/>
              </a:solidFill>
            </a:endParaRPr>
          </a:p>
        </p:txBody>
      </p:sp>
      <p:sp>
        <p:nvSpPr>
          <p:cNvPr id="3" name="Rectangle 2">
            <a:extLst>
              <a:ext uri="{FF2B5EF4-FFF2-40B4-BE49-F238E27FC236}">
                <a16:creationId xmlns="" xmlns:a16="http://schemas.microsoft.com/office/drawing/2014/main" id="{B268BE2B-02C7-0FEC-15D7-B15635B00D14}"/>
              </a:ext>
            </a:extLst>
          </p:cNvPr>
          <p:cNvSpPr/>
          <p:nvPr/>
        </p:nvSpPr>
        <p:spPr>
          <a:xfrm>
            <a:off x="1101403" y="1657247"/>
            <a:ext cx="8424936" cy="1292662"/>
          </a:xfrm>
          <a:prstGeom prst="rect">
            <a:avLst/>
          </a:prstGeom>
        </p:spPr>
        <p:txBody>
          <a:bodyPr wrap="square">
            <a:spAutoFit/>
          </a:bodyPr>
          <a:lstStyle/>
          <a:p>
            <a:pPr marL="0" marR="0" lvl="0" indent="0" algn="just" defTabSz="371475" rtl="0" eaLnBrk="1" fontAlgn="auto" latinLnBrk="0" hangingPunct="1">
              <a:lnSpc>
                <a:spcPct val="100000"/>
              </a:lnSpc>
              <a:spcBef>
                <a:spcPts val="0"/>
              </a:spcBef>
              <a:spcAft>
                <a:spcPts val="0"/>
              </a:spcAft>
              <a:buClrTx/>
              <a:buSzTx/>
              <a:buFontTx/>
              <a:buNone/>
              <a:tabLst/>
              <a:defRPr/>
            </a:pPr>
            <a:r>
              <a:rPr kumimoji="0" lang="en-US" sz="1950" b="1" i="0" u="none" strike="noStrike" kern="1200" cap="none" spc="0" normalizeH="0" baseline="0" noProof="0" dirty="0">
                <a:ln>
                  <a:noFill/>
                </a:ln>
                <a:solidFill>
                  <a:srgbClr val="FF0000"/>
                </a:solidFill>
                <a:effectLst/>
                <a:uLnTx/>
                <a:uFillTx/>
                <a:latin typeface="Century Gothic" panose="020B0502020202020204"/>
                <a:ea typeface="+mn-ea"/>
                <a:cs typeface="+mn-cs"/>
              </a:rPr>
              <a:t>PO2</a:t>
            </a:r>
            <a:r>
              <a:rPr kumimoji="0" lang="en-US" sz="195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950" b="1" i="0" u="none" strike="noStrike" kern="1200" cap="none" spc="0" normalizeH="0" baseline="0" noProof="0" dirty="0">
                <a:ln>
                  <a:noFill/>
                </a:ln>
                <a:solidFill>
                  <a:srgbClr val="A53010"/>
                </a:solidFill>
                <a:effectLst/>
                <a:uLnTx/>
                <a:uFillTx/>
                <a:latin typeface="Century Gothic" panose="020B0502020202020204"/>
                <a:ea typeface="+mn-ea"/>
                <a:cs typeface="+mn-cs"/>
              </a:rPr>
              <a:t>Problem Analysis</a:t>
            </a:r>
            <a:r>
              <a:rPr kumimoji="0" lang="en-US" sz="1950" b="1" i="0" u="none" strike="noStrike" kern="1200" cap="none" spc="0" normalizeH="0" baseline="0" noProof="0" dirty="0">
                <a:ln>
                  <a:noFill/>
                </a:ln>
                <a:solidFill>
                  <a:prstClr val="black"/>
                </a:solidFill>
                <a:effectLst/>
                <a:uLnTx/>
                <a:uFillTx/>
                <a:latin typeface="Century Gothic" panose="020B0502020202020204"/>
                <a:ea typeface="+mn-ea"/>
                <a:cs typeface="+mn-cs"/>
              </a:rPr>
              <a:t>: Identify, formulate, review research literature and analyze complex engineering problems reaching substantiated conclusions with consideration for sustainable development. (WK1 to WK4)</a:t>
            </a:r>
            <a:endParaRPr kumimoji="0" lang="en-IN" sz="195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Rectangle 5"/>
          <p:cNvSpPr/>
          <p:nvPr/>
        </p:nvSpPr>
        <p:spPr>
          <a:xfrm>
            <a:off x="1101402" y="3583377"/>
            <a:ext cx="8504713" cy="2308324"/>
          </a:xfrm>
          <a:prstGeom prst="rect">
            <a:avLst/>
          </a:prstGeom>
        </p:spPr>
        <p:txBody>
          <a:bodyPr wrap="square">
            <a:spAutoFit/>
          </a:bodyPr>
          <a:lstStyle/>
          <a:p>
            <a:pPr algn="just"/>
            <a:r>
              <a:rPr lang="en-US" sz="2000" b="1" dirty="0">
                <a:solidFill>
                  <a:srgbClr val="FF0000"/>
                </a:solidFill>
              </a:rPr>
              <a:t>PO6</a:t>
            </a:r>
            <a:r>
              <a:rPr lang="en-US" b="1" dirty="0">
                <a:solidFill>
                  <a:srgbClr val="FF0000"/>
                </a:solidFill>
              </a:rPr>
              <a:t>: </a:t>
            </a:r>
            <a:r>
              <a:rPr lang="en-US" sz="2400" b="1" dirty="0">
                <a:solidFill>
                  <a:srgbClr val="FF0000"/>
                </a:solidFill>
              </a:rPr>
              <a:t>The Engineer and The World</a:t>
            </a:r>
            <a:r>
              <a:rPr lang="en-US" sz="2400" b="1" dirty="0"/>
              <a:t>: Analyze and evaluate societal and environmental aspects while solving complex engineering problems for its impact on sustainability with reference to economy, health, safety, legal framework, culture and environment. (WK1, WK5, and WK7).</a:t>
            </a:r>
          </a:p>
        </p:txBody>
      </p:sp>
    </p:spTree>
    <p:extLst>
      <p:ext uri="{BB962C8B-B14F-4D97-AF65-F5344CB8AC3E}">
        <p14:creationId xmlns:p14="http://schemas.microsoft.com/office/powerpoint/2010/main" xmlns="" val="5068781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C093BC5-D6C4-BC54-B70F-0A21444BCAAB}"/>
            </a:ext>
          </a:extLst>
        </p:cNvPr>
        <p:cNvGrpSpPr/>
        <p:nvPr/>
      </p:nvGrpSpPr>
      <p:grpSpPr>
        <a:xfrm>
          <a:off x="0" y="0"/>
          <a:ext cx="0" cy="0"/>
          <a:chOff x="0" y="0"/>
          <a:chExt cx="0" cy="0"/>
        </a:xfrm>
      </p:grpSpPr>
      <p:pic>
        <p:nvPicPr>
          <p:cNvPr id="4" name="Content Placeholder 3" descr="Screen Clipping">
            <a:extLst>
              <a:ext uri="{FF2B5EF4-FFF2-40B4-BE49-F238E27FC236}">
                <a16:creationId xmlns="" xmlns:a16="http://schemas.microsoft.com/office/drawing/2014/main" id="{CD901569-9C27-B43B-C653-855C16675CE1}"/>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69524" y="570271"/>
            <a:ext cx="5293722" cy="5489337"/>
          </a:xfrm>
        </p:spPr>
      </p:pic>
      <p:sp>
        <p:nvSpPr>
          <p:cNvPr id="5" name="TextBox 4">
            <a:extLst>
              <a:ext uri="{FF2B5EF4-FFF2-40B4-BE49-F238E27FC236}">
                <a16:creationId xmlns="" xmlns:a16="http://schemas.microsoft.com/office/drawing/2014/main" id="{20810DB6-59A6-BBFF-B0E6-9591F8D3CFCB}"/>
              </a:ext>
            </a:extLst>
          </p:cNvPr>
          <p:cNvSpPr txBox="1"/>
          <p:nvPr/>
        </p:nvSpPr>
        <p:spPr>
          <a:xfrm>
            <a:off x="7383181" y="5779614"/>
            <a:ext cx="2402801" cy="242374"/>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975" b="1" i="0" u="none" strike="noStrike" kern="1200" cap="none" spc="0" normalizeH="0" baseline="0" noProof="0" dirty="0">
                <a:ln>
                  <a:noFill/>
                </a:ln>
                <a:solidFill>
                  <a:prstClr val="black"/>
                </a:solidFill>
                <a:effectLst/>
                <a:uLnTx/>
                <a:uFillTx/>
                <a:latin typeface="Century Gothic" panose="020B0502020202020204"/>
                <a:ea typeface="+mn-ea"/>
                <a:cs typeface="+mn-cs"/>
              </a:rPr>
              <a:t>may require a system approach.</a:t>
            </a:r>
            <a:endParaRPr kumimoji="0" lang="en-IN" sz="975"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TextBox 5">
            <a:extLst>
              <a:ext uri="{FF2B5EF4-FFF2-40B4-BE49-F238E27FC236}">
                <a16:creationId xmlns="" xmlns:a16="http://schemas.microsoft.com/office/drawing/2014/main" id="{A234C7E0-0C80-EBDF-5B73-F8B5B2C9B371}"/>
              </a:ext>
            </a:extLst>
          </p:cNvPr>
          <p:cNvSpPr txBox="1"/>
          <p:nvPr/>
        </p:nvSpPr>
        <p:spPr>
          <a:xfrm>
            <a:off x="562470" y="1673805"/>
            <a:ext cx="2215218" cy="1492716"/>
          </a:xfrm>
          <a:prstGeom prst="rect">
            <a:avLst/>
          </a:prstGeom>
          <a:noFill/>
        </p:spPr>
        <p:txBody>
          <a:bodyPr wrap="square" rtlCol="0">
            <a:spAutoFit/>
          </a:bodyPr>
          <a:lstStyle/>
          <a:p>
            <a:pPr marL="0" marR="0" lvl="0" indent="0" algn="l" defTabSz="371475" rtl="0" eaLnBrk="1" fontAlgn="auto" latinLnBrk="0" hangingPunct="1">
              <a:lnSpc>
                <a:spcPct val="100000"/>
              </a:lnSpc>
              <a:spcBef>
                <a:spcPts val="0"/>
              </a:spcBef>
              <a:spcAft>
                <a:spcPts val="0"/>
              </a:spcAft>
              <a:buClrTx/>
              <a:buSzTx/>
              <a:buFontTx/>
              <a:buNone/>
              <a:tabLst/>
              <a:defRPr/>
            </a:pPr>
            <a:r>
              <a:rPr kumimoji="0" lang="en-US" sz="2275" b="1" i="0" u="none" strike="noStrike" kern="1200" cap="none" spc="0" normalizeH="0" baseline="0" noProof="0" dirty="0">
                <a:ln>
                  <a:noFill/>
                </a:ln>
                <a:solidFill>
                  <a:srgbClr val="FF0000"/>
                </a:solidFill>
                <a:effectLst/>
                <a:uLnTx/>
                <a:uFillTx/>
                <a:latin typeface="Century Gothic" panose="020B0502020202020204"/>
                <a:ea typeface="+mn-ea"/>
                <a:cs typeface="+mn-cs"/>
              </a:rPr>
              <a:t>Complex Engineering Problems. (Definition)</a:t>
            </a:r>
            <a:endParaRPr kumimoji="0" lang="en-IN" sz="2275" b="1"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7" name="Slide Number Placeholder 6">
            <a:extLst>
              <a:ext uri="{FF2B5EF4-FFF2-40B4-BE49-F238E27FC236}">
                <a16:creationId xmlns="" xmlns:a16="http://schemas.microsoft.com/office/drawing/2014/main" id="{C84393D2-D03A-B33C-38DC-6F1CB29E21E8}"/>
              </a:ext>
            </a:extLst>
          </p:cNvPr>
          <p:cNvSpPr>
            <a:spLocks noGrp="1"/>
          </p:cNvSpPr>
          <p:nvPr>
            <p:ph type="sldNum" sz="quarter" idx="12"/>
          </p:nvPr>
        </p:nvSpPr>
        <p:spPr/>
        <p:txBody>
          <a:bodyPr/>
          <a:lstStyle/>
          <a:p>
            <a:pPr marL="0" marR="0" lvl="0" indent="0" algn="r" defTabSz="371475" rtl="0" eaLnBrk="1" fontAlgn="auto" latinLnBrk="0" hangingPunct="1">
              <a:lnSpc>
                <a:spcPct val="100000"/>
              </a:lnSpc>
              <a:spcBef>
                <a:spcPts val="0"/>
              </a:spcBef>
              <a:spcAft>
                <a:spcPts val="0"/>
              </a:spcAft>
              <a:buClrTx/>
              <a:buSzTx/>
              <a:buFontTx/>
              <a:buNone/>
              <a:tabLst/>
              <a:defRPr/>
            </a:pPr>
            <a:fld id="{28F74045-8813-47DD-9379-A417B34CA020}" type="slidenum">
              <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rPr>
              <a:pPr marL="0" marR="0" lvl="0" indent="0" algn="r" defTabSz="371475" rtl="0" eaLnBrk="1" fontAlgn="auto" latinLnBrk="0" hangingPunct="1">
                <a:lnSpc>
                  <a:spcPct val="100000"/>
                </a:lnSpc>
                <a:spcBef>
                  <a:spcPts val="0"/>
                </a:spcBef>
                <a:spcAft>
                  <a:spcPts val="0"/>
                </a:spcAft>
                <a:buClrTx/>
                <a:buSzTx/>
                <a:buFontTx/>
                <a:buNone/>
                <a:tabLst/>
                <a:defRPr/>
              </a:pPr>
              <a:t>84</a:t>
            </a:fld>
            <a:endPar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xmlns="" val="14214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7A96E1A-1581-08E6-9D8B-7CEE3C717049}"/>
            </a:ext>
          </a:extLst>
        </p:cNvPr>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A3FEBDE-EED0-BCFE-DE5C-7E31586DC996}"/>
              </a:ext>
            </a:extLst>
          </p:cNvPr>
          <p:cNvSpPr>
            <a:spLocks noGrp="1"/>
          </p:cNvSpPr>
          <p:nvPr>
            <p:ph idx="1"/>
          </p:nvPr>
        </p:nvSpPr>
        <p:spPr>
          <a:xfrm>
            <a:off x="1187556" y="854714"/>
            <a:ext cx="8625038" cy="5762395"/>
          </a:xfrm>
        </p:spPr>
        <p:txBody>
          <a:bodyPr>
            <a:normAutofit fontScale="70000" lnSpcReduction="20000"/>
          </a:bodyPr>
          <a:lstStyle/>
          <a:p>
            <a:r>
              <a:rPr lang="en-US" b="1" dirty="0"/>
              <a:t>Annexure I: Knowledge and Attitude Profile (WK)</a:t>
            </a:r>
            <a:endParaRPr lang="en-IN" b="1" dirty="0"/>
          </a:p>
          <a:p>
            <a:r>
              <a:rPr lang="en-US" dirty="0"/>
              <a:t> </a:t>
            </a:r>
            <a:r>
              <a:rPr lang="en-US" sz="2113" b="1" dirty="0">
                <a:solidFill>
                  <a:srgbClr val="FF0000"/>
                </a:solidFill>
              </a:rPr>
              <a:t>WK1: A systematic, theory-based understanding of the natural sciences applicable to the discipline and awareness of relevant social sciences.</a:t>
            </a:r>
            <a:endParaRPr lang="en-IN" sz="2113" b="1" dirty="0">
              <a:solidFill>
                <a:srgbClr val="FF0000"/>
              </a:solidFill>
            </a:endParaRPr>
          </a:p>
          <a:p>
            <a:r>
              <a:rPr lang="en-US" sz="2113" b="1" dirty="0"/>
              <a:t>WK2: Conceptually-based mathematics, numerical analysis, data analysis, statistics and formal aspects of computer and information science to support detailed analysis and modelling applicable to the discipline.</a:t>
            </a:r>
            <a:endParaRPr lang="en-IN" sz="2113" b="1" dirty="0"/>
          </a:p>
          <a:p>
            <a:r>
              <a:rPr lang="en-US" sz="2113" b="1" dirty="0"/>
              <a:t>WK3: A systematic, theory-based formulation of engineering fundamentals required in the engineering discipline.</a:t>
            </a:r>
            <a:endParaRPr lang="en-IN" sz="2113" b="1" dirty="0"/>
          </a:p>
          <a:p>
            <a:r>
              <a:rPr lang="en-US" sz="2113" b="1" dirty="0"/>
              <a:t>WK4: Engineering specialist knowledge that provides theoretical frameworks and bodies of knowledge for the accepted practice areas in the engineering discipline; much is at the forefront of the discipline.</a:t>
            </a:r>
            <a:endParaRPr lang="en-IN" sz="2113" b="1" dirty="0"/>
          </a:p>
          <a:p>
            <a:r>
              <a:rPr lang="en-US" sz="2113" b="1" dirty="0">
                <a:solidFill>
                  <a:srgbClr val="FF0000"/>
                </a:solidFill>
              </a:rPr>
              <a:t>WK5: Knowledge, including efficient resource use, environmental impacts, whole-life cost, re-use of resources, net zero carbon, and similar concepts, that supports engineering design and operations in a practice area.</a:t>
            </a:r>
            <a:endParaRPr lang="en-IN" sz="2113" b="1" dirty="0">
              <a:solidFill>
                <a:srgbClr val="FF0000"/>
              </a:solidFill>
            </a:endParaRPr>
          </a:p>
          <a:p>
            <a:r>
              <a:rPr lang="en-US" sz="2113" b="1" dirty="0"/>
              <a:t>WK6: Knowledge of engineering practice (technology) in the practice areas in the engineering discipline.</a:t>
            </a:r>
            <a:endParaRPr lang="en-IN" sz="2113" b="1" dirty="0"/>
          </a:p>
          <a:p>
            <a:r>
              <a:rPr lang="en-US" sz="2113" b="1" dirty="0">
                <a:solidFill>
                  <a:srgbClr val="FF0000"/>
                </a:solidFill>
              </a:rPr>
              <a:t>WK7: Knowledge of the role of engineering in society and identified issues in engineering practice in the discipline, such as the professional responsibility of an engineer to public safety and sustainable development</a:t>
            </a:r>
            <a:r>
              <a:rPr lang="en-US" sz="2113" b="1" dirty="0"/>
              <a:t>.</a:t>
            </a:r>
            <a:endParaRPr lang="en-IN" sz="2113" b="1" dirty="0"/>
          </a:p>
          <a:p>
            <a:r>
              <a:rPr lang="en-US" sz="2113" b="1" dirty="0"/>
              <a:t>WK8: Engagement with selected knowledge in the current research literature of the discipline, awareness of the power of critical thinking and creative approaches to evaluate emerging issues.</a:t>
            </a:r>
            <a:endParaRPr lang="en-IN" sz="2113" b="1" dirty="0"/>
          </a:p>
          <a:p>
            <a:r>
              <a:rPr lang="en-US" sz="2113" b="1" dirty="0"/>
              <a:t>WK9:	Ethics, inclusive behavior and conduct. Knowledge of professional ethics, responsibilities, and norms of engineering practice. Awareness of the need for diversity by reason of ethnicity, gender, age, physical ability etc. with mutual understanding and respect, and of inclusive attitudes.</a:t>
            </a:r>
            <a:endParaRPr lang="en-IN" sz="2113" b="1" dirty="0"/>
          </a:p>
        </p:txBody>
      </p:sp>
      <p:sp>
        <p:nvSpPr>
          <p:cNvPr id="4" name="Slide Number Placeholder 3">
            <a:extLst>
              <a:ext uri="{FF2B5EF4-FFF2-40B4-BE49-F238E27FC236}">
                <a16:creationId xmlns="" xmlns:a16="http://schemas.microsoft.com/office/drawing/2014/main" id="{A51C6256-EECE-88AF-50E2-A5A337C8B039}"/>
              </a:ext>
            </a:extLst>
          </p:cNvPr>
          <p:cNvSpPr>
            <a:spLocks noGrp="1"/>
          </p:cNvSpPr>
          <p:nvPr>
            <p:ph type="sldNum" sz="quarter" idx="12"/>
          </p:nvPr>
        </p:nvSpPr>
        <p:spPr/>
        <p:txBody>
          <a:bodyPr/>
          <a:lstStyle/>
          <a:p>
            <a:pPr marL="0" marR="0" lvl="0" indent="0" algn="r" defTabSz="371475" rtl="0" eaLnBrk="1" fontAlgn="auto" latinLnBrk="0" hangingPunct="1">
              <a:lnSpc>
                <a:spcPct val="100000"/>
              </a:lnSpc>
              <a:spcBef>
                <a:spcPts val="0"/>
              </a:spcBef>
              <a:spcAft>
                <a:spcPts val="0"/>
              </a:spcAft>
              <a:buClrTx/>
              <a:buSzTx/>
              <a:buFontTx/>
              <a:buNone/>
              <a:tabLst/>
              <a:defRPr/>
            </a:pPr>
            <a:fld id="{28F74045-8813-47DD-9379-A417B34CA020}" type="slidenum">
              <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rPr>
              <a:pPr marL="0" marR="0" lvl="0" indent="0" algn="r" defTabSz="371475" rtl="0" eaLnBrk="1" fontAlgn="auto" latinLnBrk="0" hangingPunct="1">
                <a:lnSpc>
                  <a:spcPct val="100000"/>
                </a:lnSpc>
                <a:spcBef>
                  <a:spcPts val="0"/>
                </a:spcBef>
                <a:spcAft>
                  <a:spcPts val="0"/>
                </a:spcAft>
                <a:buClrTx/>
                <a:buSzTx/>
                <a:buFontTx/>
                <a:buNone/>
                <a:tabLst/>
                <a:defRPr/>
              </a:pPr>
              <a:t>85</a:t>
            </a:fld>
            <a:endPar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xmlns="" val="31451179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87314B2-B60C-C844-FFAD-F15EE3B6B28E}"/>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5B448115-029D-DCB9-7BD1-6884B14838E6}"/>
              </a:ext>
            </a:extLst>
          </p:cNvPr>
          <p:cNvSpPr>
            <a:spLocks noGrp="1"/>
          </p:cNvSpPr>
          <p:nvPr>
            <p:ph type="title"/>
          </p:nvPr>
        </p:nvSpPr>
        <p:spPr>
          <a:xfrm>
            <a:off x="1620583" y="287576"/>
            <a:ext cx="3042338" cy="486805"/>
          </a:xfrm>
        </p:spPr>
        <p:txBody>
          <a:bodyPr>
            <a:normAutofit fontScale="90000"/>
          </a:bodyPr>
          <a:lstStyle/>
          <a:p>
            <a:r>
              <a:rPr lang="en-US" b="1" dirty="0">
                <a:latin typeface="Times New Roman" panose="02020603050405020304" pitchFamily="18" charset="0"/>
                <a:cs typeface="Times New Roman" panose="02020603050405020304" pitchFamily="18" charset="0"/>
              </a:rPr>
              <a:t>Problem statement </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1D4DED77-9D61-66D6-4CD5-DA6B2C8F5505}"/>
              </a:ext>
            </a:extLst>
          </p:cNvPr>
          <p:cNvSpPr>
            <a:spLocks noGrp="1"/>
          </p:cNvSpPr>
          <p:nvPr>
            <p:ph idx="1"/>
          </p:nvPr>
        </p:nvSpPr>
        <p:spPr>
          <a:xfrm>
            <a:off x="1463040" y="787786"/>
            <a:ext cx="8287493" cy="2582710"/>
          </a:xfrm>
        </p:spPr>
        <p:txBody>
          <a:bodyPr>
            <a:noAutofit/>
          </a:bodyPr>
          <a:lstStyle/>
          <a:p>
            <a:pPr marL="0" indent="0" algn="just">
              <a:buNone/>
            </a:pPr>
            <a:r>
              <a:rPr lang="en-US" sz="1400" b="1" dirty="0">
                <a:latin typeface="Times New Roman" panose="02020603050405020304" pitchFamily="18" charset="0"/>
                <a:cs typeface="Times New Roman" panose="02020603050405020304" pitchFamily="18" charset="0"/>
              </a:rPr>
              <a:t>Agricultural byproducts are a sustainable and easily accessible material. </a:t>
            </a:r>
            <a:r>
              <a:rPr lang="en-US" sz="1400" b="1" dirty="0" err="1">
                <a:latin typeface="Times New Roman" panose="02020603050405020304" pitchFamily="18" charset="0"/>
                <a:cs typeface="Times New Roman" panose="02020603050405020304" pitchFamily="18" charset="0"/>
              </a:rPr>
              <a:t>Biochar</a:t>
            </a:r>
            <a:r>
              <a:rPr lang="en-US" sz="1400" b="1" dirty="0">
                <a:latin typeface="Times New Roman" panose="02020603050405020304" pitchFamily="18" charset="0"/>
                <a:cs typeface="Times New Roman" panose="02020603050405020304" pitchFamily="18" charset="0"/>
              </a:rPr>
              <a:t> production from such waste is an eco-friendly method that follows the rules of the circular economy and conserves resources. </a:t>
            </a:r>
            <a:r>
              <a:rPr lang="en-US" sz="1400" b="1" dirty="0" err="1">
                <a:latin typeface="Times New Roman" panose="02020603050405020304" pitchFamily="18" charset="0"/>
                <a:cs typeface="Times New Roman" panose="02020603050405020304" pitchFamily="18" charset="0"/>
              </a:rPr>
              <a:t>Biochar</a:t>
            </a:r>
            <a:r>
              <a:rPr lang="en-US" sz="1400" b="1" dirty="0">
                <a:latin typeface="Times New Roman" panose="02020603050405020304" pitchFamily="18" charset="0"/>
                <a:cs typeface="Times New Roman" panose="02020603050405020304" pitchFamily="18" charset="0"/>
              </a:rPr>
              <a:t> may be made from agricultural byproducts such as rice husks, maize cobs, and coconut shells. This helps with waste management by lowering the amount of agricultural wastes that would otherwise be burnt or allowed to degrade, which might lead to pollution. A </a:t>
            </a:r>
            <a:r>
              <a:rPr lang="en-US" sz="1400" b="1" dirty="0" err="1">
                <a:latin typeface="Times New Roman" panose="02020603050405020304" pitchFamily="18" charset="0"/>
                <a:cs typeface="Times New Roman" panose="02020603050405020304" pitchFamily="18" charset="0"/>
              </a:rPr>
              <a:t>biochar</a:t>
            </a:r>
            <a:r>
              <a:rPr lang="en-US" sz="1400" b="1" dirty="0">
                <a:latin typeface="Times New Roman" panose="02020603050405020304" pitchFamily="18" charset="0"/>
                <a:cs typeface="Times New Roman" panose="02020603050405020304" pitchFamily="18" charset="0"/>
              </a:rPr>
              <a:t> water filter solves two environmental problems: agricultural waste management and clean drinking water. This initiative decreases pollution, promotes sustainable resource use, and improves water availability by turning agricultural leftovers into filter media. The initiative promotes sustainable development and public health via environmental engineering, sustainability, and community participation. </a:t>
            </a:r>
            <a:endParaRPr lang="en-US" sz="1200" b="1" dirty="0">
              <a:latin typeface="Times New Roman" panose="02020603050405020304" pitchFamily="18" charset="0"/>
              <a:cs typeface="Times New Roman" panose="02020603050405020304" pitchFamily="18" charset="0"/>
            </a:endParaRPr>
          </a:p>
          <a:p>
            <a:pPr marL="0" indent="0" algn="just">
              <a:buNone/>
            </a:pPr>
            <a:r>
              <a:rPr lang="en-IN" sz="1200" b="1" dirty="0">
                <a:solidFill>
                  <a:srgbClr val="C00000"/>
                </a:solidFill>
                <a:latin typeface="Times New Roman" panose="02020603050405020304" pitchFamily="18" charset="0"/>
                <a:cs typeface="Times New Roman" panose="02020603050405020304" pitchFamily="18" charset="0"/>
              </a:rPr>
              <a:t>Design and Testing of a </a:t>
            </a:r>
            <a:r>
              <a:rPr lang="en-IN" sz="1200" b="1" dirty="0" err="1">
                <a:solidFill>
                  <a:srgbClr val="C00000"/>
                </a:solidFill>
                <a:latin typeface="Times New Roman" panose="02020603050405020304" pitchFamily="18" charset="0"/>
                <a:cs typeface="Times New Roman" panose="02020603050405020304" pitchFamily="18" charset="0"/>
              </a:rPr>
              <a:t>Biochar</a:t>
            </a:r>
            <a:r>
              <a:rPr lang="en-IN" sz="1200" b="1" dirty="0">
                <a:solidFill>
                  <a:srgbClr val="C00000"/>
                </a:solidFill>
                <a:latin typeface="Times New Roman" panose="02020603050405020304" pitchFamily="18" charset="0"/>
                <a:cs typeface="Times New Roman" panose="02020603050405020304" pitchFamily="18" charset="0"/>
              </a:rPr>
              <a:t> Water Filter</a:t>
            </a:r>
          </a:p>
          <a:p>
            <a:pPr marL="0" indent="0" algn="just">
              <a:buNone/>
            </a:pPr>
            <a:r>
              <a:rPr lang="en-IN" sz="1600" b="1" dirty="0">
                <a:latin typeface="Times New Roman" panose="02020603050405020304" pitchFamily="18" charset="0"/>
                <a:cs typeface="Times New Roman" panose="02020603050405020304" pitchFamily="18" charset="0"/>
              </a:rPr>
              <a:t>Description: </a:t>
            </a:r>
            <a:r>
              <a:rPr lang="en-US" sz="1600" b="1" dirty="0">
                <a:latin typeface="Times New Roman" panose="02020603050405020304" pitchFamily="18" charset="0"/>
                <a:cs typeface="Times New Roman" panose="02020603050405020304" pitchFamily="18" charset="0"/>
              </a:rPr>
              <a:t>Develop an environmentally friendly water filter that uses </a:t>
            </a:r>
            <a:r>
              <a:rPr lang="en-US" sz="1600" b="1" dirty="0" err="1">
                <a:latin typeface="Times New Roman" panose="02020603050405020304" pitchFamily="18" charset="0"/>
                <a:cs typeface="Times New Roman" panose="02020603050405020304" pitchFamily="18" charset="0"/>
              </a:rPr>
              <a:t>biochar</a:t>
            </a:r>
            <a:r>
              <a:rPr lang="en-US" sz="1600" b="1" dirty="0">
                <a:latin typeface="Times New Roman" panose="02020603050405020304" pitchFamily="18" charset="0"/>
                <a:cs typeface="Times New Roman" panose="02020603050405020304" pitchFamily="18" charset="0"/>
              </a:rPr>
              <a:t>, made from agricultural waste, to remove harmful contaminants from drinking water.</a:t>
            </a:r>
          </a:p>
          <a:p>
            <a:pPr marL="0" indent="0" algn="just">
              <a:buNone/>
            </a:pPr>
            <a:r>
              <a:rPr lang="en-US" sz="1600" b="1" dirty="0">
                <a:solidFill>
                  <a:srgbClr val="FF0000"/>
                </a:solidFill>
                <a:latin typeface="Times New Roman" panose="02020603050405020304" pitchFamily="18" charset="0"/>
                <a:cs typeface="Times New Roman" panose="02020603050405020304" pitchFamily="18" charset="0"/>
              </a:rPr>
              <a:t>Scope of the Project </a:t>
            </a:r>
          </a:p>
          <a:p>
            <a:pPr marL="0" indent="0" algn="just">
              <a:buNone/>
            </a:pPr>
            <a:r>
              <a:rPr lang="en-US" sz="1600" b="1" dirty="0">
                <a:latin typeface="Times New Roman" panose="02020603050405020304" pitchFamily="18" charset="0"/>
                <a:cs typeface="Times New Roman" panose="02020603050405020304" pitchFamily="18" charset="0"/>
              </a:rPr>
              <a:t>Create a </a:t>
            </a:r>
            <a:r>
              <a:rPr lang="en-US" sz="1600" b="1" dirty="0" err="1">
                <a:latin typeface="Times New Roman" panose="02020603050405020304" pitchFamily="18" charset="0"/>
                <a:cs typeface="Times New Roman" panose="02020603050405020304" pitchFamily="18" charset="0"/>
              </a:rPr>
              <a:t>Biochar</a:t>
            </a:r>
            <a:r>
              <a:rPr lang="en-US" sz="1600" b="1" dirty="0">
                <a:latin typeface="Times New Roman" panose="02020603050405020304" pitchFamily="18" charset="0"/>
                <a:cs typeface="Times New Roman" panose="02020603050405020304" pitchFamily="18" charset="0"/>
              </a:rPr>
              <a:t> Water Filter:</a:t>
            </a:r>
          </a:p>
          <a:p>
            <a:pPr marL="0" indent="0" algn="just">
              <a:buNone/>
            </a:pPr>
            <a:r>
              <a:rPr lang="en-US" sz="1600" b="1" dirty="0">
                <a:latin typeface="Times New Roman" panose="02020603050405020304" pitchFamily="18" charset="0"/>
                <a:cs typeface="Times New Roman" panose="02020603050405020304" pitchFamily="18" charset="0"/>
              </a:rPr>
              <a:t>Make a water filtration system using </a:t>
            </a:r>
            <a:r>
              <a:rPr lang="en-US" sz="1600" b="1" dirty="0" err="1">
                <a:latin typeface="Times New Roman" panose="02020603050405020304" pitchFamily="18" charset="0"/>
                <a:cs typeface="Times New Roman" panose="02020603050405020304" pitchFamily="18" charset="0"/>
              </a:rPr>
              <a:t>biochar</a:t>
            </a:r>
            <a:r>
              <a:rPr lang="en-US" sz="1600" b="1" dirty="0">
                <a:latin typeface="Times New Roman" panose="02020603050405020304" pitchFamily="18" charset="0"/>
                <a:cs typeface="Times New Roman" panose="02020603050405020304" pitchFamily="18" charset="0"/>
              </a:rPr>
              <a:t> from agricultural waste to eliminate pollutants.</a:t>
            </a:r>
          </a:p>
          <a:p>
            <a:pPr marL="0" indent="0" algn="just">
              <a:buNone/>
            </a:pPr>
            <a:r>
              <a:rPr lang="en-US" sz="1600" b="1" dirty="0">
                <a:latin typeface="Times New Roman" panose="02020603050405020304" pitchFamily="18" charset="0"/>
                <a:cs typeface="Times New Roman" panose="02020603050405020304" pitchFamily="18" charset="0"/>
              </a:rPr>
              <a:t>Encourage Sustainable Waste Management:</a:t>
            </a:r>
          </a:p>
          <a:p>
            <a:pPr marL="0" indent="0" algn="just">
              <a:buNone/>
            </a:pPr>
            <a:r>
              <a:rPr lang="en-US" sz="1600" b="1" dirty="0">
                <a:latin typeface="Times New Roman" panose="02020603050405020304" pitchFamily="18" charset="0"/>
                <a:cs typeface="Times New Roman" panose="02020603050405020304" pitchFamily="18" charset="0"/>
              </a:rPr>
              <a:t>Show that agricultural wastes may be used to make </a:t>
            </a:r>
            <a:r>
              <a:rPr lang="en-US" sz="1600" b="1" dirty="0" err="1">
                <a:latin typeface="Times New Roman" panose="02020603050405020304" pitchFamily="18" charset="0"/>
                <a:cs typeface="Times New Roman" panose="02020603050405020304" pitchFamily="18" charset="0"/>
              </a:rPr>
              <a:t>biochar</a:t>
            </a:r>
            <a:r>
              <a:rPr lang="en-US" sz="1600" b="1" dirty="0">
                <a:latin typeface="Times New Roman" panose="02020603050405020304" pitchFamily="18" charset="0"/>
                <a:cs typeface="Times New Roman" panose="02020603050405020304" pitchFamily="18" charset="0"/>
              </a:rPr>
              <a:t>, minimizing waste and pollution.</a:t>
            </a:r>
          </a:p>
          <a:p>
            <a:pPr marL="0" indent="0" algn="just">
              <a:buNone/>
            </a:pPr>
            <a:r>
              <a:rPr lang="en-US" sz="1600" b="1" dirty="0">
                <a:latin typeface="Times New Roman" panose="02020603050405020304" pitchFamily="18" charset="0"/>
                <a:cs typeface="Times New Roman" panose="02020603050405020304" pitchFamily="18" charset="0"/>
              </a:rPr>
              <a:t>Improve Clean Water Access: Improve rural and underserved water quality at low cost and sustainability.</a:t>
            </a:r>
          </a:p>
          <a:p>
            <a:pPr marL="0" indent="0" algn="just">
              <a:buNone/>
            </a:pPr>
            <a:r>
              <a:rPr lang="en-US" sz="1200" b="1" i="1" dirty="0">
                <a:solidFill>
                  <a:srgbClr val="002060"/>
                </a:solidFill>
                <a:latin typeface="Times New Roman" panose="02020603050405020304" pitchFamily="18" charset="0"/>
                <a:cs typeface="Times New Roman" panose="02020603050405020304" pitchFamily="18" charset="0"/>
              </a:rPr>
              <a:t>Reference: Dr. </a:t>
            </a:r>
            <a:r>
              <a:rPr lang="en-US" sz="1200" b="1" i="1" dirty="0" err="1">
                <a:solidFill>
                  <a:srgbClr val="002060"/>
                </a:solidFill>
                <a:latin typeface="Times New Roman" panose="02020603050405020304" pitchFamily="18" charset="0"/>
                <a:cs typeface="Times New Roman" panose="02020603050405020304" pitchFamily="18" charset="0"/>
              </a:rPr>
              <a:t>Prathima</a:t>
            </a:r>
            <a:r>
              <a:rPr lang="en-US" sz="1200" b="1" i="1" dirty="0">
                <a:solidFill>
                  <a:srgbClr val="002060"/>
                </a:solidFill>
                <a:latin typeface="Times New Roman" panose="02020603050405020304" pitchFamily="18" charset="0"/>
                <a:cs typeface="Times New Roman" panose="02020603050405020304" pitchFamily="18" charset="0"/>
              </a:rPr>
              <a:t>, CV, BMSCE</a:t>
            </a:r>
            <a:r>
              <a:rPr lang="en-US" sz="1200" b="1" dirty="0">
                <a:solidFill>
                  <a:schemeClr val="accent6">
                    <a:lumMod val="50000"/>
                  </a:schemeClr>
                </a:solidFill>
                <a:latin typeface="Times New Roman" panose="02020603050405020304" pitchFamily="18" charset="0"/>
                <a:cs typeface="Times New Roman" panose="02020603050405020304" pitchFamily="18" charset="0"/>
              </a:rPr>
              <a:t>.</a:t>
            </a:r>
            <a:endParaRPr lang="en-IN" sz="1200" b="1" dirty="0">
              <a:solidFill>
                <a:schemeClr val="accent6">
                  <a:lumMod val="50000"/>
                </a:schemeClr>
              </a:solidFill>
              <a:latin typeface="Times New Roman" panose="02020603050405020304" pitchFamily="18" charset="0"/>
              <a:cs typeface="Times New Roman" panose="02020603050405020304" pitchFamily="18" charset="0"/>
            </a:endParaRPr>
          </a:p>
          <a:p>
            <a:pPr algn="just"/>
            <a:endParaRPr lang="en-US" sz="1200" dirty="0">
              <a:latin typeface="Times New Roman" panose="02020603050405020304" pitchFamily="18" charset="0"/>
              <a:cs typeface="Times New Roman" panose="02020603050405020304" pitchFamily="18" charset="0"/>
            </a:endParaRPr>
          </a:p>
          <a:p>
            <a:pPr marL="0" indent="0" algn="just">
              <a:buNone/>
            </a:pPr>
            <a:endParaRPr lang="en-IN" sz="1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750F0F0C-9B1F-5136-3649-C6C580379D7D}"/>
              </a:ext>
            </a:extLst>
          </p:cNvPr>
          <p:cNvSpPr>
            <a:spLocks noGrp="1"/>
          </p:cNvSpPr>
          <p:nvPr>
            <p:ph type="sldNum" sz="quarter" idx="12"/>
          </p:nvPr>
        </p:nvSpPr>
        <p:spPr/>
        <p:txBody>
          <a:bodyPr/>
          <a:lstStyle/>
          <a:p>
            <a:pPr marL="0" marR="0" lvl="0" indent="0" algn="r" defTabSz="371475" rtl="0" eaLnBrk="1" fontAlgn="auto" latinLnBrk="0" hangingPunct="1">
              <a:lnSpc>
                <a:spcPct val="100000"/>
              </a:lnSpc>
              <a:spcBef>
                <a:spcPts val="0"/>
              </a:spcBef>
              <a:spcAft>
                <a:spcPts val="0"/>
              </a:spcAft>
              <a:buClrTx/>
              <a:buSzTx/>
              <a:buFontTx/>
              <a:buNone/>
              <a:tabLst/>
              <a:defRPr/>
            </a:pPr>
            <a:fld id="{28F74045-8813-47DD-9379-A417B34CA020}" type="slidenum">
              <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rPr>
              <a:pPr marL="0" marR="0" lvl="0" indent="0" algn="r" defTabSz="371475" rtl="0" eaLnBrk="1" fontAlgn="auto" latinLnBrk="0" hangingPunct="1">
                <a:lnSpc>
                  <a:spcPct val="100000"/>
                </a:lnSpc>
                <a:spcBef>
                  <a:spcPts val="0"/>
                </a:spcBef>
                <a:spcAft>
                  <a:spcPts val="0"/>
                </a:spcAft>
                <a:buClrTx/>
                <a:buSzTx/>
                <a:buFontTx/>
                <a:buNone/>
                <a:tabLst/>
                <a:defRPr/>
              </a:pPr>
              <a:t>86</a:t>
            </a:fld>
            <a:endPar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xmlns="" val="41867523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B7F4BC5-0685-8F47-75FA-55CF6C500328}"/>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5E2E790A-3056-F83F-F7E5-B9FD0979952D}"/>
              </a:ext>
            </a:extLst>
          </p:cNvPr>
          <p:cNvSpPr>
            <a:spLocks noGrp="1"/>
          </p:cNvSpPr>
          <p:nvPr>
            <p:ph type="title"/>
          </p:nvPr>
        </p:nvSpPr>
        <p:spPr>
          <a:xfrm>
            <a:off x="389493" y="1179884"/>
            <a:ext cx="9684884" cy="466923"/>
          </a:xfrm>
        </p:spPr>
        <p:txBody>
          <a:bodyPr>
            <a:noAutofit/>
          </a:bodyPr>
          <a:lstStyle/>
          <a:p>
            <a:r>
              <a:rPr lang="en-US" sz="2275" b="1" dirty="0">
                <a:latin typeface="Times New Roman" panose="02020603050405020304" pitchFamily="18" charset="0"/>
                <a:cs typeface="Times New Roman" panose="02020603050405020304" pitchFamily="18" charset="0"/>
              </a:rPr>
              <a:t>Justification as complex engineering problem  and its mapping to WK’s </a:t>
            </a:r>
            <a:endParaRPr lang="en-IN" sz="2275"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4CA11900-0941-072F-B6EC-B707AE977B4E}"/>
              </a:ext>
            </a:extLst>
          </p:cNvPr>
          <p:cNvSpPr>
            <a:spLocks noGrp="1"/>
          </p:cNvSpPr>
          <p:nvPr>
            <p:ph type="sldNum" sz="quarter" idx="12"/>
          </p:nvPr>
        </p:nvSpPr>
        <p:spPr/>
        <p:txBody>
          <a:bodyPr/>
          <a:lstStyle/>
          <a:p>
            <a:pPr marL="0" marR="0" lvl="0" indent="0" algn="r" defTabSz="371475" rtl="0" eaLnBrk="1" fontAlgn="auto" latinLnBrk="0" hangingPunct="1">
              <a:lnSpc>
                <a:spcPct val="100000"/>
              </a:lnSpc>
              <a:spcBef>
                <a:spcPts val="0"/>
              </a:spcBef>
              <a:spcAft>
                <a:spcPts val="0"/>
              </a:spcAft>
              <a:buClrTx/>
              <a:buSzTx/>
              <a:buFontTx/>
              <a:buNone/>
              <a:tabLst/>
              <a:defRPr/>
            </a:pPr>
            <a:fld id="{28F74045-8813-47DD-9379-A417B34CA020}" type="slidenum">
              <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rPr>
              <a:pPr marL="0" marR="0" lvl="0" indent="0" algn="r" defTabSz="371475" rtl="0" eaLnBrk="1" fontAlgn="auto" latinLnBrk="0" hangingPunct="1">
                <a:lnSpc>
                  <a:spcPct val="100000"/>
                </a:lnSpc>
                <a:spcBef>
                  <a:spcPts val="0"/>
                </a:spcBef>
                <a:spcAft>
                  <a:spcPts val="0"/>
                </a:spcAft>
                <a:buClrTx/>
                <a:buSzTx/>
                <a:buFontTx/>
                <a:buNone/>
                <a:tabLst/>
                <a:defRPr/>
              </a:pPr>
              <a:t>87</a:t>
            </a:fld>
            <a:endPar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graphicFrame>
        <p:nvGraphicFramePr>
          <p:cNvPr id="5" name="Table 4">
            <a:extLst>
              <a:ext uri="{FF2B5EF4-FFF2-40B4-BE49-F238E27FC236}">
                <a16:creationId xmlns="" xmlns:a16="http://schemas.microsoft.com/office/drawing/2014/main" id="{F8DE3D02-C434-97B5-E7AA-A9D3C869065A}"/>
              </a:ext>
            </a:extLst>
          </p:cNvPr>
          <p:cNvGraphicFramePr>
            <a:graphicFrameLocks noGrp="1"/>
          </p:cNvGraphicFramePr>
          <p:nvPr/>
        </p:nvGraphicFramePr>
        <p:xfrm>
          <a:off x="623520" y="1598646"/>
          <a:ext cx="8541948" cy="4388565"/>
        </p:xfrm>
        <a:graphic>
          <a:graphicData uri="http://schemas.openxmlformats.org/drawingml/2006/table">
            <a:tbl>
              <a:tblPr firstRow="1" bandRow="1">
                <a:tableStyleId>{5940675A-B579-460E-94D1-54222C63F5DA}</a:tableStyleId>
              </a:tblPr>
              <a:tblGrid>
                <a:gridCol w="1299735">
                  <a:extLst>
                    <a:ext uri="{9D8B030D-6E8A-4147-A177-3AD203B41FA5}">
                      <a16:colId xmlns="" xmlns:a16="http://schemas.microsoft.com/office/drawing/2014/main" val="3767742466"/>
                    </a:ext>
                  </a:extLst>
                </a:gridCol>
                <a:gridCol w="1911594">
                  <a:extLst>
                    <a:ext uri="{9D8B030D-6E8A-4147-A177-3AD203B41FA5}">
                      <a16:colId xmlns="" xmlns:a16="http://schemas.microsoft.com/office/drawing/2014/main" val="1935054628"/>
                    </a:ext>
                  </a:extLst>
                </a:gridCol>
                <a:gridCol w="1680304">
                  <a:extLst>
                    <a:ext uri="{9D8B030D-6E8A-4147-A177-3AD203B41FA5}">
                      <a16:colId xmlns="" xmlns:a16="http://schemas.microsoft.com/office/drawing/2014/main" val="3249308389"/>
                    </a:ext>
                  </a:extLst>
                </a:gridCol>
                <a:gridCol w="1744030">
                  <a:extLst>
                    <a:ext uri="{9D8B030D-6E8A-4147-A177-3AD203B41FA5}">
                      <a16:colId xmlns="" xmlns:a16="http://schemas.microsoft.com/office/drawing/2014/main" val="1255632171"/>
                    </a:ext>
                  </a:extLst>
                </a:gridCol>
                <a:gridCol w="1906285">
                  <a:extLst>
                    <a:ext uri="{9D8B030D-6E8A-4147-A177-3AD203B41FA5}">
                      <a16:colId xmlns="" xmlns:a16="http://schemas.microsoft.com/office/drawing/2014/main" val="3297601109"/>
                    </a:ext>
                  </a:extLst>
                </a:gridCol>
              </a:tblGrid>
              <a:tr h="255087">
                <a:tc rowSpan="2">
                  <a:txBody>
                    <a:bodyPr/>
                    <a:lstStyle/>
                    <a:p>
                      <a:pPr algn="ctr"/>
                      <a:r>
                        <a:rPr lang="en-US" sz="1100" b="1" dirty="0">
                          <a:latin typeface="Times New Roman" panose="02020603050405020304" pitchFamily="18" charset="0"/>
                          <a:cs typeface="Times New Roman" panose="02020603050405020304" pitchFamily="18" charset="0"/>
                        </a:rPr>
                        <a:t>WP</a:t>
                      </a:r>
                      <a:endParaRPr lang="en-IN" sz="1100" b="1" dirty="0">
                        <a:latin typeface="Times New Roman" panose="02020603050405020304" pitchFamily="18" charset="0"/>
                        <a:cs typeface="Times New Roman" panose="02020603050405020304" pitchFamily="18" charset="0"/>
                      </a:endParaRPr>
                    </a:p>
                  </a:txBody>
                  <a:tcPr marL="74295" marR="74295" marT="37148" marB="37148"/>
                </a:tc>
                <a:tc rowSpan="2">
                  <a:txBody>
                    <a:bodyPr/>
                    <a:lstStyle/>
                    <a:p>
                      <a:pPr algn="ctr"/>
                      <a:r>
                        <a:rPr lang="en-US" sz="1100" b="1" dirty="0">
                          <a:latin typeface="Times New Roman" panose="02020603050405020304" pitchFamily="18" charset="0"/>
                          <a:cs typeface="Times New Roman" panose="02020603050405020304" pitchFamily="18" charset="0"/>
                        </a:rPr>
                        <a:t>Justification</a:t>
                      </a:r>
                      <a:endParaRPr lang="en-IN" sz="1100" b="1" dirty="0">
                        <a:latin typeface="Times New Roman" panose="02020603050405020304" pitchFamily="18" charset="0"/>
                        <a:cs typeface="Times New Roman" panose="02020603050405020304" pitchFamily="18" charset="0"/>
                      </a:endParaRPr>
                    </a:p>
                  </a:txBody>
                  <a:tcPr marL="74295" marR="74295" marT="37148" marB="37148"/>
                </a:tc>
                <a:tc gridSpan="3">
                  <a:txBody>
                    <a:bodyPr/>
                    <a:lstStyle/>
                    <a:p>
                      <a:pPr algn="ctr"/>
                      <a:r>
                        <a:rPr lang="en-US" sz="1100" b="1" dirty="0">
                          <a:latin typeface="Times New Roman" panose="02020603050405020304" pitchFamily="18" charset="0"/>
                          <a:cs typeface="Times New Roman" panose="02020603050405020304" pitchFamily="18" charset="0"/>
                        </a:rPr>
                        <a:t>Targeted</a:t>
                      </a:r>
                      <a:r>
                        <a:rPr lang="en-US" sz="1100" b="1" baseline="0" dirty="0">
                          <a:latin typeface="Times New Roman" panose="02020603050405020304" pitchFamily="18" charset="0"/>
                          <a:cs typeface="Times New Roman" panose="02020603050405020304" pitchFamily="18" charset="0"/>
                        </a:rPr>
                        <a:t> WK’s</a:t>
                      </a:r>
                      <a:endParaRPr lang="en-IN" sz="1100" b="1" dirty="0">
                        <a:latin typeface="Times New Roman" panose="02020603050405020304" pitchFamily="18" charset="0"/>
                        <a:cs typeface="Times New Roman" panose="02020603050405020304" pitchFamily="18" charset="0"/>
                      </a:endParaRPr>
                    </a:p>
                  </a:txBody>
                  <a:tcPr marL="74295" marR="74295" marT="37148" marB="37148"/>
                </a:tc>
                <a:tc hMerge="1">
                  <a:txBody>
                    <a:bodyPr/>
                    <a:lstStyle/>
                    <a:p>
                      <a:pPr algn="ctr"/>
                      <a:endParaRPr lang="en-IN" b="1" dirty="0">
                        <a:latin typeface="Times New Roman" panose="02020603050405020304" pitchFamily="18" charset="0"/>
                        <a:cs typeface="Times New Roman" panose="02020603050405020304" pitchFamily="18" charset="0"/>
                      </a:endParaRPr>
                    </a:p>
                  </a:txBody>
                  <a:tcPr/>
                </a:tc>
                <a:tc hMerge="1">
                  <a:txBody>
                    <a:bodyPr/>
                    <a:lstStyle/>
                    <a:p>
                      <a:pPr algn="ctr"/>
                      <a:endParaRPr lang="en-IN" b="1"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627575688"/>
                  </a:ext>
                </a:extLst>
              </a:tr>
              <a:tr h="255087">
                <a:tc vMerge="1">
                  <a:txBody>
                    <a:bodyPr/>
                    <a:lstStyle/>
                    <a:p>
                      <a:endParaRPr lang="en-IN"/>
                    </a:p>
                  </a:txBody>
                  <a:tcPr/>
                </a:tc>
                <a:tc vMerge="1">
                  <a:txBody>
                    <a:bodyPr/>
                    <a:lstStyle/>
                    <a:p>
                      <a:endParaRPr lang="en-IN"/>
                    </a:p>
                  </a:txBody>
                  <a:tcPr/>
                </a:tc>
                <a:tc>
                  <a:txBody>
                    <a:bodyPr/>
                    <a:lstStyle/>
                    <a:p>
                      <a:pPr algn="ctr"/>
                      <a:r>
                        <a:rPr lang="en-US" sz="1100" b="1" dirty="0">
                          <a:latin typeface="Times New Roman" panose="02020603050405020304" pitchFamily="18" charset="0"/>
                          <a:cs typeface="Times New Roman" panose="02020603050405020304" pitchFamily="18" charset="0"/>
                        </a:rPr>
                        <a:t>WK1</a:t>
                      </a:r>
                      <a:endParaRPr lang="en-IN" sz="1100" b="1" dirty="0">
                        <a:latin typeface="Times New Roman" panose="02020603050405020304" pitchFamily="18" charset="0"/>
                        <a:cs typeface="Times New Roman" panose="02020603050405020304" pitchFamily="18" charset="0"/>
                      </a:endParaRPr>
                    </a:p>
                  </a:txBody>
                  <a:tcPr marL="74295" marR="74295" marT="37148" marB="37148"/>
                </a:tc>
                <a:tc>
                  <a:txBody>
                    <a:bodyPr/>
                    <a:lstStyle/>
                    <a:p>
                      <a:pPr algn="ctr"/>
                      <a:r>
                        <a:rPr lang="en-US" sz="1100" b="1" dirty="0">
                          <a:latin typeface="Times New Roman" panose="02020603050405020304" pitchFamily="18" charset="0"/>
                          <a:cs typeface="Times New Roman" panose="02020603050405020304" pitchFamily="18" charset="0"/>
                        </a:rPr>
                        <a:t>WK5</a:t>
                      </a:r>
                      <a:endParaRPr lang="en-IN" sz="1100" b="1" dirty="0">
                        <a:latin typeface="Times New Roman" panose="02020603050405020304" pitchFamily="18" charset="0"/>
                        <a:cs typeface="Times New Roman" panose="02020603050405020304" pitchFamily="18" charset="0"/>
                      </a:endParaRPr>
                    </a:p>
                  </a:txBody>
                  <a:tcPr marL="74295" marR="74295" marT="37148" marB="37148"/>
                </a:tc>
                <a:tc>
                  <a:txBody>
                    <a:bodyPr/>
                    <a:lstStyle/>
                    <a:p>
                      <a:pPr algn="ctr"/>
                      <a:r>
                        <a:rPr lang="en-US" sz="1100" b="1" dirty="0">
                          <a:latin typeface="Times New Roman" panose="02020603050405020304" pitchFamily="18" charset="0"/>
                          <a:cs typeface="Times New Roman" panose="02020603050405020304" pitchFamily="18" charset="0"/>
                        </a:rPr>
                        <a:t>WK7</a:t>
                      </a:r>
                      <a:endParaRPr lang="en-IN" sz="1100" b="1" dirty="0">
                        <a:latin typeface="Times New Roman" panose="02020603050405020304" pitchFamily="18" charset="0"/>
                        <a:cs typeface="Times New Roman" panose="02020603050405020304" pitchFamily="18" charset="0"/>
                      </a:endParaRPr>
                    </a:p>
                  </a:txBody>
                  <a:tcPr marL="74295" marR="74295" marT="37148" marB="37148"/>
                </a:tc>
                <a:extLst>
                  <a:ext uri="{0D108BD9-81ED-4DB2-BD59-A6C34878D82A}">
                    <a16:rowId xmlns="" xmlns:a16="http://schemas.microsoft.com/office/drawing/2014/main" val="2916579099"/>
                  </a:ext>
                </a:extLst>
              </a:tr>
              <a:tr h="17101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1" dirty="0">
                          <a:solidFill>
                            <a:srgbClr val="C00000"/>
                          </a:solidFill>
                          <a:latin typeface="Times New Roman" panose="02020603050405020304" pitchFamily="18" charset="0"/>
                          <a:cs typeface="Times New Roman" panose="02020603050405020304" pitchFamily="18" charset="0"/>
                        </a:rPr>
                        <a:t>WP1 – Depth of Knowledge</a:t>
                      </a:r>
                      <a:r>
                        <a:rPr lang="en-US" sz="1300" b="1" baseline="0" dirty="0">
                          <a:solidFill>
                            <a:srgbClr val="C00000"/>
                          </a:solidFill>
                          <a:latin typeface="Times New Roman" panose="02020603050405020304" pitchFamily="18" charset="0"/>
                          <a:cs typeface="Times New Roman" panose="02020603050405020304" pitchFamily="18" charset="0"/>
                        </a:rPr>
                        <a:t> required</a:t>
                      </a:r>
                      <a:endParaRPr lang="en-IN" sz="1300" b="1" dirty="0">
                        <a:solidFill>
                          <a:srgbClr val="C00000"/>
                        </a:solidFill>
                        <a:latin typeface="Times New Roman" panose="02020603050405020304" pitchFamily="18" charset="0"/>
                        <a:cs typeface="Times New Roman" panose="02020603050405020304" pitchFamily="18" charset="0"/>
                      </a:endParaRPr>
                    </a:p>
                    <a:p>
                      <a:endParaRPr lang="en-IN" sz="1300" b="1" dirty="0">
                        <a:latin typeface="Times New Roman" panose="02020603050405020304" pitchFamily="18" charset="0"/>
                        <a:cs typeface="Times New Roman" panose="02020603050405020304" pitchFamily="18" charset="0"/>
                      </a:endParaRPr>
                    </a:p>
                  </a:txBody>
                  <a:tcPr marL="74295" marR="74295" marT="37148" marB="37148"/>
                </a:tc>
                <a:tc>
                  <a:txBody>
                    <a:bodyPr/>
                    <a:lstStyle/>
                    <a:p>
                      <a:pPr algn="just"/>
                      <a:r>
                        <a:rPr lang="en-US" sz="1300" b="1" dirty="0">
                          <a:latin typeface="Times New Roman" panose="02020603050405020304" pitchFamily="18" charset="0"/>
                          <a:cs typeface="Times New Roman" panose="02020603050405020304" pitchFamily="18" charset="0"/>
                        </a:rPr>
                        <a:t>Requires in-depth knowledge of chemical engineering (pyrolysis and adsorption), environmental science (contaminant behavior), and materials science (properties of </a:t>
                      </a:r>
                      <a:r>
                        <a:rPr lang="en-US" sz="1300" b="1" dirty="0" err="1">
                          <a:latin typeface="Times New Roman" panose="02020603050405020304" pitchFamily="18" charset="0"/>
                          <a:cs typeface="Times New Roman" panose="02020603050405020304" pitchFamily="18" charset="0"/>
                        </a:rPr>
                        <a:t>biochar</a:t>
                      </a:r>
                      <a:r>
                        <a:rPr lang="en-US" sz="1300" b="1" dirty="0">
                          <a:latin typeface="Times New Roman" panose="02020603050405020304" pitchFamily="18" charset="0"/>
                          <a:cs typeface="Times New Roman" panose="02020603050405020304" pitchFamily="18" charset="0"/>
                        </a:rPr>
                        <a:t>).</a:t>
                      </a:r>
                      <a:endParaRPr lang="en-IN" sz="1300" b="1" dirty="0">
                        <a:latin typeface="Times New Roman" panose="02020603050405020304" pitchFamily="18" charset="0"/>
                        <a:cs typeface="Times New Roman" panose="02020603050405020304" pitchFamily="18" charset="0"/>
                      </a:endParaRPr>
                    </a:p>
                  </a:txBody>
                  <a:tcPr marL="74295" marR="74295" marT="37148" marB="37148"/>
                </a:tc>
                <a:tc rowSpan="2">
                  <a:txBody>
                    <a:bodyPr/>
                    <a:lstStyle/>
                    <a:p>
                      <a:pPr algn="just"/>
                      <a:r>
                        <a:rPr lang="en-IN" sz="1300" b="1" dirty="0">
                          <a:latin typeface="Times New Roman" panose="02020603050405020304" pitchFamily="18" charset="0"/>
                          <a:cs typeface="Times New Roman" panose="02020603050405020304" pitchFamily="18" charset="0"/>
                        </a:rPr>
                        <a:t>The project requires an understanding of chemistry (e.g., chemical reactions involved in pyrolysis),</a:t>
                      </a:r>
                      <a:r>
                        <a:rPr lang="en-IN" sz="1300" b="1" baseline="0" dirty="0">
                          <a:latin typeface="Times New Roman" panose="02020603050405020304" pitchFamily="18" charset="0"/>
                          <a:cs typeface="Times New Roman" panose="02020603050405020304" pitchFamily="18" charset="0"/>
                        </a:rPr>
                        <a:t> </a:t>
                      </a:r>
                      <a:r>
                        <a:rPr lang="en-IN" sz="1300" b="1" dirty="0">
                          <a:latin typeface="Times New Roman" panose="02020603050405020304" pitchFamily="18" charset="0"/>
                          <a:cs typeface="Times New Roman" panose="02020603050405020304" pitchFamily="18" charset="0"/>
                        </a:rPr>
                        <a:t>and environmental science (e.g., contaminant </a:t>
                      </a:r>
                      <a:r>
                        <a:rPr lang="en-IN" sz="1300" b="1" dirty="0" err="1">
                          <a:latin typeface="Times New Roman" panose="02020603050405020304" pitchFamily="18" charset="0"/>
                          <a:cs typeface="Times New Roman" panose="02020603050405020304" pitchFamily="18" charset="0"/>
                        </a:rPr>
                        <a:t>behavior</a:t>
                      </a:r>
                      <a:r>
                        <a:rPr lang="en-IN" sz="1300" b="1" dirty="0">
                          <a:latin typeface="Times New Roman" panose="02020603050405020304" pitchFamily="18" charset="0"/>
                          <a:cs typeface="Times New Roman" panose="02020603050405020304" pitchFamily="18" charset="0"/>
                        </a:rPr>
                        <a:t> and environmental impact).</a:t>
                      </a:r>
                    </a:p>
                  </a:txBody>
                  <a:tcPr marL="74295" marR="74295" marT="37148" marB="37148"/>
                </a:tc>
                <a:tc rowSpan="2">
                  <a:txBody>
                    <a:bodyPr/>
                    <a:lstStyle/>
                    <a:p>
                      <a:pPr marL="285750" indent="-285750" algn="just">
                        <a:buFont typeface="Arial" panose="020B0604020202020204" pitchFamily="34" charset="0"/>
                        <a:buChar char="•"/>
                      </a:pPr>
                      <a:r>
                        <a:rPr lang="en-US" sz="1300" b="1" dirty="0">
                          <a:latin typeface="Times New Roman" panose="02020603050405020304" pitchFamily="18" charset="0"/>
                          <a:cs typeface="Times New Roman" panose="02020603050405020304" pitchFamily="18" charset="0"/>
                        </a:rPr>
                        <a:t>Efficient resource</a:t>
                      </a:r>
                      <a:r>
                        <a:rPr lang="en-US" sz="1300" b="1" baseline="0" dirty="0">
                          <a:latin typeface="Times New Roman" panose="02020603050405020304" pitchFamily="18" charset="0"/>
                          <a:cs typeface="Times New Roman" panose="02020603050405020304" pitchFamily="18" charset="0"/>
                        </a:rPr>
                        <a:t> reuse</a:t>
                      </a:r>
                    </a:p>
                    <a:p>
                      <a:pPr marL="285750" indent="-285750" algn="just">
                        <a:buFont typeface="Arial" panose="020B0604020202020204" pitchFamily="34" charset="0"/>
                        <a:buChar char="•"/>
                      </a:pPr>
                      <a:r>
                        <a:rPr lang="en-US" sz="1300" b="1" baseline="0" dirty="0">
                          <a:latin typeface="Times New Roman" panose="02020603050405020304" pitchFamily="18" charset="0"/>
                          <a:cs typeface="Times New Roman" panose="02020603050405020304" pitchFamily="18" charset="0"/>
                        </a:rPr>
                        <a:t>Pollution reduction</a:t>
                      </a:r>
                    </a:p>
                    <a:p>
                      <a:pPr marL="285750" indent="-285750" algn="just">
                        <a:buFont typeface="Arial" panose="020B0604020202020204" pitchFamily="34" charset="0"/>
                        <a:buChar char="•"/>
                      </a:pPr>
                      <a:r>
                        <a:rPr lang="en-US" sz="1300" b="1" baseline="0" dirty="0">
                          <a:latin typeface="Times New Roman" panose="02020603050405020304" pitchFamily="18" charset="0"/>
                          <a:cs typeface="Times New Roman" panose="02020603050405020304" pitchFamily="18" charset="0"/>
                        </a:rPr>
                        <a:t>Water quality improvement</a:t>
                      </a:r>
                    </a:p>
                    <a:p>
                      <a:pPr marL="285750" indent="-285750" algn="just">
                        <a:buFont typeface="Arial" panose="020B0604020202020204" pitchFamily="34" charset="0"/>
                        <a:buChar char="•"/>
                      </a:pPr>
                      <a:r>
                        <a:rPr lang="en-US" sz="1300" b="1" baseline="0" dirty="0">
                          <a:latin typeface="Times New Roman" panose="02020603050405020304" pitchFamily="18" charset="0"/>
                          <a:cs typeface="Times New Roman" panose="02020603050405020304" pitchFamily="18" charset="0"/>
                        </a:rPr>
                        <a:t>Sustainable practices</a:t>
                      </a:r>
                    </a:p>
                    <a:p>
                      <a:pPr marL="285750" indent="-285750" algn="just">
                        <a:buFont typeface="Arial" panose="020B0604020202020204" pitchFamily="34" charset="0"/>
                        <a:buChar char="•"/>
                      </a:pPr>
                      <a:r>
                        <a:rPr lang="en-US" sz="1300" b="1" baseline="0" dirty="0">
                          <a:latin typeface="Times New Roman" panose="02020603050405020304" pitchFamily="18" charset="0"/>
                          <a:cs typeface="Times New Roman" panose="02020603050405020304" pitchFamily="18" charset="0"/>
                        </a:rPr>
                        <a:t>Circular economy principles</a:t>
                      </a:r>
                      <a:endParaRPr lang="en-IN" sz="1300" b="1" dirty="0">
                        <a:latin typeface="Times New Roman" panose="02020603050405020304" pitchFamily="18" charset="0"/>
                        <a:cs typeface="Times New Roman" panose="02020603050405020304" pitchFamily="18" charset="0"/>
                      </a:endParaRPr>
                    </a:p>
                  </a:txBody>
                  <a:tcPr marL="74295" marR="74295" marT="37148" marB="37148"/>
                </a:tc>
                <a:tc rowSpan="2">
                  <a:txBody>
                    <a:bodyPr/>
                    <a:lstStyle/>
                    <a:p>
                      <a:pPr algn="just"/>
                      <a:r>
                        <a:rPr lang="en-US" sz="1300" b="1" dirty="0">
                          <a:latin typeface="Times New Roman" panose="02020603050405020304" pitchFamily="18" charset="0"/>
                          <a:cs typeface="Times New Roman" panose="02020603050405020304" pitchFamily="18" charset="0"/>
                        </a:rPr>
                        <a:t>The project addresses ethical considerations in providing clean water, managing agricultural waste, and ensuring environmental sustainability. </a:t>
                      </a:r>
                    </a:p>
                    <a:p>
                      <a:pPr algn="just"/>
                      <a:r>
                        <a:rPr lang="en-US" sz="1300" b="1" dirty="0">
                          <a:latin typeface="Times New Roman" panose="02020603050405020304" pitchFamily="18" charset="0"/>
                          <a:cs typeface="Times New Roman" panose="02020603050405020304" pitchFamily="18" charset="0"/>
                        </a:rPr>
                        <a:t>It emphasizes the professional responsibility of engineers to protect public health and the environment.</a:t>
                      </a:r>
                      <a:endParaRPr lang="en-IN" sz="1300" b="1" dirty="0">
                        <a:latin typeface="Times New Roman" panose="02020603050405020304" pitchFamily="18" charset="0"/>
                        <a:cs typeface="Times New Roman" panose="02020603050405020304" pitchFamily="18" charset="0"/>
                      </a:endParaRPr>
                    </a:p>
                  </a:txBody>
                  <a:tcPr marL="74295" marR="74295" marT="37148" marB="37148"/>
                </a:tc>
                <a:extLst>
                  <a:ext uri="{0D108BD9-81ED-4DB2-BD59-A6C34878D82A}">
                    <a16:rowId xmlns="" xmlns:a16="http://schemas.microsoft.com/office/drawing/2014/main" val="1700712515"/>
                  </a:ext>
                </a:extLst>
              </a:tr>
              <a:tr h="2168240">
                <a:tc>
                  <a:txBody>
                    <a:bodyPr/>
                    <a:lstStyle/>
                    <a:p>
                      <a:r>
                        <a:rPr lang="en-US" sz="1300" b="1" dirty="0">
                          <a:solidFill>
                            <a:srgbClr val="C00000"/>
                          </a:solidFill>
                          <a:latin typeface="Times New Roman" panose="02020603050405020304" pitchFamily="18" charset="0"/>
                          <a:cs typeface="Times New Roman" panose="02020603050405020304" pitchFamily="18" charset="0"/>
                        </a:rPr>
                        <a:t>WP2 – Range of conflicting requirements</a:t>
                      </a:r>
                      <a:endParaRPr lang="en-IN" sz="1300" b="1" dirty="0">
                        <a:solidFill>
                          <a:srgbClr val="C00000"/>
                        </a:solidFill>
                        <a:latin typeface="Times New Roman" panose="02020603050405020304" pitchFamily="18" charset="0"/>
                        <a:cs typeface="Times New Roman" panose="02020603050405020304" pitchFamily="18" charset="0"/>
                      </a:endParaRPr>
                    </a:p>
                  </a:txBody>
                  <a:tcPr marL="74295" marR="74295" marT="37148" marB="37148"/>
                </a:tc>
                <a:tc>
                  <a:txBody>
                    <a:bodyPr/>
                    <a:lstStyle/>
                    <a:p>
                      <a:pPr algn="just"/>
                      <a:r>
                        <a:rPr lang="en-US" sz="1300" b="1" dirty="0">
                          <a:latin typeface="Times New Roman" panose="02020603050405020304" pitchFamily="18" charset="0"/>
                          <a:cs typeface="Times New Roman" panose="02020603050405020304" pitchFamily="18" charset="0"/>
                        </a:rPr>
                        <a:t>Conflicts arise in balancing the efficiency of contaminant removal, the sustainability of </a:t>
                      </a:r>
                      <a:r>
                        <a:rPr lang="en-US" sz="1300" b="1" dirty="0" err="1">
                          <a:latin typeface="Times New Roman" panose="02020603050405020304" pitchFamily="18" charset="0"/>
                          <a:cs typeface="Times New Roman" panose="02020603050405020304" pitchFamily="18" charset="0"/>
                        </a:rPr>
                        <a:t>biochar</a:t>
                      </a:r>
                      <a:r>
                        <a:rPr lang="en-US" sz="1300" b="1" dirty="0">
                          <a:latin typeface="Times New Roman" panose="02020603050405020304" pitchFamily="18" charset="0"/>
                          <a:cs typeface="Times New Roman" panose="02020603050405020304" pitchFamily="18" charset="0"/>
                        </a:rPr>
                        <a:t> production, and the economic feasibility of the solution.</a:t>
                      </a:r>
                      <a:endParaRPr lang="en-IN" sz="1300" b="1" dirty="0">
                        <a:latin typeface="Times New Roman" panose="02020603050405020304" pitchFamily="18" charset="0"/>
                        <a:cs typeface="Times New Roman" panose="02020603050405020304" pitchFamily="18" charset="0"/>
                      </a:endParaRPr>
                    </a:p>
                  </a:txBody>
                  <a:tcPr marL="74295" marR="74295" marT="37148" marB="37148"/>
                </a:tc>
                <a:tc vMerge="1">
                  <a:txBody>
                    <a:bodyPr/>
                    <a:lstStyle/>
                    <a:p>
                      <a:pPr algn="just"/>
                      <a:endParaRPr lang="en-IN" dirty="0">
                        <a:latin typeface="Times New Roman" panose="02020603050405020304" pitchFamily="18" charset="0"/>
                        <a:cs typeface="Times New Roman" panose="02020603050405020304" pitchFamily="18" charset="0"/>
                      </a:endParaRPr>
                    </a:p>
                  </a:txBody>
                  <a:tcPr/>
                </a:tc>
                <a:tc vMerge="1">
                  <a:txBody>
                    <a:bodyPr/>
                    <a:lstStyle/>
                    <a:p>
                      <a:pPr algn="just"/>
                      <a:endParaRPr lang="en-IN" dirty="0">
                        <a:latin typeface="Times New Roman" panose="02020603050405020304" pitchFamily="18" charset="0"/>
                        <a:cs typeface="Times New Roman" panose="02020603050405020304" pitchFamily="18" charset="0"/>
                      </a:endParaRPr>
                    </a:p>
                  </a:txBody>
                  <a:tcPr/>
                </a:tc>
                <a:tc vMerge="1">
                  <a:txBody>
                    <a:bodyPr/>
                    <a:lstStyle/>
                    <a:p>
                      <a:pPr algn="just"/>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4093187"/>
                  </a:ext>
                </a:extLst>
              </a:tr>
            </a:tbl>
          </a:graphicData>
        </a:graphic>
      </p:graphicFrame>
      <p:graphicFrame>
        <p:nvGraphicFramePr>
          <p:cNvPr id="6" name="Table 5">
            <a:extLst>
              <a:ext uri="{FF2B5EF4-FFF2-40B4-BE49-F238E27FC236}">
                <a16:creationId xmlns="" xmlns:a16="http://schemas.microsoft.com/office/drawing/2014/main" id="{E1BFBF26-23F4-308E-D98E-83B280A7A7D3}"/>
              </a:ext>
            </a:extLst>
          </p:cNvPr>
          <p:cNvGraphicFramePr>
            <a:graphicFrameLocks noGrp="1"/>
          </p:cNvGraphicFramePr>
          <p:nvPr>
            <p:extLst>
              <p:ext uri="{D42A27DB-BD31-4B8C-83A1-F6EECF244321}">
                <p14:modId xmlns:p14="http://schemas.microsoft.com/office/powerpoint/2010/main" xmlns="" val="283323351"/>
              </p:ext>
            </p:extLst>
          </p:nvPr>
        </p:nvGraphicFramePr>
        <p:xfrm>
          <a:off x="487680" y="5817326"/>
          <a:ext cx="9286206" cy="784063"/>
        </p:xfrm>
        <a:graphic>
          <a:graphicData uri="http://schemas.openxmlformats.org/drawingml/2006/table">
            <a:tbl>
              <a:tblPr firstRow="1" bandRow="1">
                <a:tableStyleId>{18603FDC-E32A-4AB5-989C-0864C3EAD2B8}</a:tableStyleId>
              </a:tblPr>
              <a:tblGrid>
                <a:gridCol w="9286206">
                  <a:extLst>
                    <a:ext uri="{9D8B030D-6E8A-4147-A177-3AD203B41FA5}">
                      <a16:colId xmlns="" xmlns:a16="http://schemas.microsoft.com/office/drawing/2014/main" val="1933408973"/>
                    </a:ext>
                  </a:extLst>
                </a:gridCol>
              </a:tblGrid>
              <a:tr h="784063">
                <a:tc>
                  <a:txBody>
                    <a:bodyPr/>
                    <a:lstStyle/>
                    <a:p>
                      <a:r>
                        <a:rPr lang="en-US" sz="1400" b="1" dirty="0">
                          <a:solidFill>
                            <a:schemeClr val="accent1"/>
                          </a:solidFill>
                          <a:latin typeface="Times New Roman" panose="02020603050405020304" pitchFamily="18" charset="0"/>
                          <a:cs typeface="Times New Roman" panose="02020603050405020304" pitchFamily="18" charset="0"/>
                        </a:rPr>
                        <a:t>PO6: The Engineer and The World: Analyze and evaluate societal and environmental aspects while solving complex engineering problems for its impact on sustainability with reference to economy, health, safety, legal framework, culture and environment. (WK1, WK5, and WK7).</a:t>
                      </a:r>
                    </a:p>
                  </a:txBody>
                  <a:tcPr marL="74295" marR="74295" marT="37148" marB="37148">
                    <a:solidFill>
                      <a:srgbClr val="FFFFFF"/>
                    </a:solidFill>
                  </a:tcPr>
                </a:tc>
                <a:extLst>
                  <a:ext uri="{0D108BD9-81ED-4DB2-BD59-A6C34878D82A}">
                    <a16:rowId xmlns="" xmlns:a16="http://schemas.microsoft.com/office/drawing/2014/main" val="462688124"/>
                  </a:ext>
                </a:extLst>
              </a:tr>
            </a:tbl>
          </a:graphicData>
        </a:graphic>
      </p:graphicFrame>
      <p:cxnSp>
        <p:nvCxnSpPr>
          <p:cNvPr id="8" name="Straight Arrow Connector 7">
            <a:extLst>
              <a:ext uri="{FF2B5EF4-FFF2-40B4-BE49-F238E27FC236}">
                <a16:creationId xmlns="" xmlns:a16="http://schemas.microsoft.com/office/drawing/2014/main" id="{A20EED59-F26E-A005-AF3B-EE3B6E66C5CB}"/>
              </a:ext>
            </a:extLst>
          </p:cNvPr>
          <p:cNvCxnSpPr/>
          <p:nvPr/>
        </p:nvCxnSpPr>
        <p:spPr>
          <a:xfrm>
            <a:off x="6430626" y="625619"/>
            <a:ext cx="0" cy="554265"/>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0478227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69DBE57-2CAB-722E-EF7B-1D5A070E7270}"/>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2B506EF-A0A0-25DB-1CD7-9CAFE0CCCC05}"/>
              </a:ext>
            </a:extLst>
          </p:cNvPr>
          <p:cNvSpPr>
            <a:spLocks noGrp="1"/>
          </p:cNvSpPr>
          <p:nvPr>
            <p:ph type="title"/>
          </p:nvPr>
        </p:nvSpPr>
        <p:spPr>
          <a:xfrm>
            <a:off x="574901" y="642938"/>
            <a:ext cx="8543925" cy="410907"/>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Rubrics (</a:t>
            </a:r>
            <a:r>
              <a:rPr lang="en-US" sz="2200" b="1" dirty="0">
                <a:latin typeface="Times New Roman" panose="02020603050405020304" pitchFamily="18" charset="0"/>
                <a:cs typeface="Times New Roman" panose="02020603050405020304" pitchFamily="18" charset="0"/>
              </a:rPr>
              <a:t>Indicative Example</a:t>
            </a:r>
            <a:r>
              <a:rPr lang="en-US" b="1" dirty="0">
                <a:latin typeface="Times New Roman" panose="02020603050405020304" pitchFamily="18" charset="0"/>
                <a:cs typeface="Times New Roman" panose="02020603050405020304" pitchFamily="18" charset="0"/>
              </a:rPr>
              <a:t>)</a:t>
            </a:r>
            <a:endParaRPr lang="en-IN"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1800A840-0BDD-21AA-8C2A-5CB93A3C90F6}"/>
              </a:ext>
            </a:extLst>
          </p:cNvPr>
          <p:cNvSpPr>
            <a:spLocks noGrp="1"/>
          </p:cNvSpPr>
          <p:nvPr>
            <p:ph type="sldNum" sz="quarter" idx="12"/>
          </p:nvPr>
        </p:nvSpPr>
        <p:spPr/>
        <p:txBody>
          <a:bodyPr/>
          <a:lstStyle/>
          <a:p>
            <a:pPr marL="0" marR="0" lvl="0" indent="0" algn="r" defTabSz="371475" rtl="0" eaLnBrk="1" fontAlgn="auto" latinLnBrk="0" hangingPunct="1">
              <a:lnSpc>
                <a:spcPct val="100000"/>
              </a:lnSpc>
              <a:spcBef>
                <a:spcPts val="0"/>
              </a:spcBef>
              <a:spcAft>
                <a:spcPts val="0"/>
              </a:spcAft>
              <a:buClrTx/>
              <a:buSzTx/>
              <a:buFontTx/>
              <a:buNone/>
              <a:tabLst/>
              <a:defRPr/>
            </a:pPr>
            <a:fld id="{28F74045-8813-47DD-9379-A417B34CA020}" type="slidenum">
              <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rPr>
              <a:pPr marL="0" marR="0" lvl="0" indent="0" algn="r" defTabSz="371475" rtl="0" eaLnBrk="1" fontAlgn="auto" latinLnBrk="0" hangingPunct="1">
                <a:lnSpc>
                  <a:spcPct val="100000"/>
                </a:lnSpc>
                <a:spcBef>
                  <a:spcPts val="0"/>
                </a:spcBef>
                <a:spcAft>
                  <a:spcPts val="0"/>
                </a:spcAft>
                <a:buClrTx/>
                <a:buSzTx/>
                <a:buFontTx/>
                <a:buNone/>
                <a:tabLst/>
                <a:defRPr/>
              </a:pPr>
              <a:t>88</a:t>
            </a:fld>
            <a:endParaRPr kumimoji="0" lang="en-IN" sz="1625"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graphicFrame>
        <p:nvGraphicFramePr>
          <p:cNvPr id="5" name="Table 4">
            <a:extLst>
              <a:ext uri="{FF2B5EF4-FFF2-40B4-BE49-F238E27FC236}">
                <a16:creationId xmlns="" xmlns:a16="http://schemas.microsoft.com/office/drawing/2014/main" id="{63B099EC-4EBD-D593-26F2-4CB0F7F28BDB}"/>
              </a:ext>
            </a:extLst>
          </p:cNvPr>
          <p:cNvGraphicFramePr>
            <a:graphicFrameLocks noGrp="1"/>
          </p:cNvGraphicFramePr>
          <p:nvPr>
            <p:extLst>
              <p:ext uri="{D42A27DB-BD31-4B8C-83A1-F6EECF244321}">
                <p14:modId xmlns:p14="http://schemas.microsoft.com/office/powerpoint/2010/main" xmlns="" val="192012820"/>
              </p:ext>
            </p:extLst>
          </p:nvPr>
        </p:nvGraphicFramePr>
        <p:xfrm>
          <a:off x="1020081" y="1297757"/>
          <a:ext cx="8543924" cy="4412478"/>
        </p:xfrm>
        <a:graphic>
          <a:graphicData uri="http://schemas.openxmlformats.org/drawingml/2006/table">
            <a:tbl>
              <a:tblPr firstRow="1" bandRow="1">
                <a:tableStyleId>{5940675A-B579-460E-94D1-54222C63F5DA}</a:tableStyleId>
              </a:tblPr>
              <a:tblGrid>
                <a:gridCol w="893826">
                  <a:extLst>
                    <a:ext uri="{9D8B030D-6E8A-4147-A177-3AD203B41FA5}">
                      <a16:colId xmlns="" xmlns:a16="http://schemas.microsoft.com/office/drawing/2014/main" val="3093478319"/>
                    </a:ext>
                  </a:extLst>
                </a:gridCol>
                <a:gridCol w="1708785">
                  <a:extLst>
                    <a:ext uri="{9D8B030D-6E8A-4147-A177-3AD203B41FA5}">
                      <a16:colId xmlns="" xmlns:a16="http://schemas.microsoft.com/office/drawing/2014/main" val="2275054775"/>
                    </a:ext>
                  </a:extLst>
                </a:gridCol>
                <a:gridCol w="1629918">
                  <a:extLst>
                    <a:ext uri="{9D8B030D-6E8A-4147-A177-3AD203B41FA5}">
                      <a16:colId xmlns="" xmlns:a16="http://schemas.microsoft.com/office/drawing/2014/main" val="2046855500"/>
                    </a:ext>
                  </a:extLst>
                </a:gridCol>
                <a:gridCol w="1813941">
                  <a:extLst>
                    <a:ext uri="{9D8B030D-6E8A-4147-A177-3AD203B41FA5}">
                      <a16:colId xmlns="" xmlns:a16="http://schemas.microsoft.com/office/drawing/2014/main" val="1434619696"/>
                    </a:ext>
                  </a:extLst>
                </a:gridCol>
                <a:gridCol w="2497454">
                  <a:extLst>
                    <a:ext uri="{9D8B030D-6E8A-4147-A177-3AD203B41FA5}">
                      <a16:colId xmlns="" xmlns:a16="http://schemas.microsoft.com/office/drawing/2014/main" val="2342313044"/>
                    </a:ext>
                  </a:extLst>
                </a:gridCol>
              </a:tblGrid>
              <a:tr h="495515">
                <a:tc>
                  <a:txBody>
                    <a:bodyPr/>
                    <a:lstStyle/>
                    <a:p>
                      <a:pPr algn="ctr"/>
                      <a:r>
                        <a:rPr lang="en-US" sz="1200" b="1" dirty="0">
                          <a:latin typeface="Times New Roman" panose="02020603050405020304" pitchFamily="18" charset="0"/>
                          <a:cs typeface="Times New Roman" panose="02020603050405020304" pitchFamily="18" charset="0"/>
                        </a:rPr>
                        <a:t>WK</a:t>
                      </a:r>
                      <a:endParaRPr lang="en-IN" sz="1200" b="1" dirty="0">
                        <a:latin typeface="Times New Roman" panose="02020603050405020304" pitchFamily="18" charset="0"/>
                        <a:cs typeface="Times New Roman" panose="02020603050405020304" pitchFamily="18" charset="0"/>
                      </a:endParaRPr>
                    </a:p>
                  </a:txBody>
                  <a:tcPr marL="74295" marR="74295" marT="37148" marB="37148" anchor="ctr"/>
                </a:tc>
                <a:tc>
                  <a:txBody>
                    <a:bodyPr/>
                    <a:lstStyle/>
                    <a:p>
                      <a:pPr algn="ctr"/>
                      <a:r>
                        <a:rPr lang="en-IN" sz="1200" b="1" dirty="0">
                          <a:latin typeface="Times New Roman" panose="02020603050405020304" pitchFamily="18" charset="0"/>
                          <a:cs typeface="Times New Roman" panose="02020603050405020304" pitchFamily="18" charset="0"/>
                        </a:rPr>
                        <a:t>Excellent (4)</a:t>
                      </a:r>
                    </a:p>
                  </a:txBody>
                  <a:tcPr marL="74295" marR="74295" marT="37148" marB="37148" anchor="ctr"/>
                </a:tc>
                <a:tc>
                  <a:txBody>
                    <a:bodyPr/>
                    <a:lstStyle/>
                    <a:p>
                      <a:pPr algn="ctr"/>
                      <a:r>
                        <a:rPr lang="en-IN" sz="1200" b="1" dirty="0">
                          <a:latin typeface="Times New Roman" panose="02020603050405020304" pitchFamily="18" charset="0"/>
                          <a:cs typeface="Times New Roman" panose="02020603050405020304" pitchFamily="18" charset="0"/>
                        </a:rPr>
                        <a:t>Good (3)</a:t>
                      </a:r>
                    </a:p>
                  </a:txBody>
                  <a:tcPr marL="74295" marR="74295" marT="37148" marB="37148" anchor="ctr"/>
                </a:tc>
                <a:tc>
                  <a:txBody>
                    <a:bodyPr/>
                    <a:lstStyle/>
                    <a:p>
                      <a:pPr algn="ctr"/>
                      <a:r>
                        <a:rPr lang="en-IN" sz="1200" b="1" dirty="0">
                          <a:latin typeface="Times New Roman" panose="02020603050405020304" pitchFamily="18" charset="0"/>
                          <a:cs typeface="Times New Roman" panose="02020603050405020304" pitchFamily="18" charset="0"/>
                        </a:rPr>
                        <a:t>Satisfactory (2)</a:t>
                      </a:r>
                    </a:p>
                  </a:txBody>
                  <a:tcPr marL="74295" marR="74295" marT="37148" marB="37148" anchor="ctr"/>
                </a:tc>
                <a:tc>
                  <a:txBody>
                    <a:bodyPr/>
                    <a:lstStyle/>
                    <a:p>
                      <a:pPr algn="ctr"/>
                      <a:r>
                        <a:rPr lang="en-IN" sz="1200" b="1" dirty="0">
                          <a:latin typeface="Times New Roman" panose="02020603050405020304" pitchFamily="18" charset="0"/>
                          <a:cs typeface="Times New Roman" panose="02020603050405020304" pitchFamily="18" charset="0"/>
                        </a:rPr>
                        <a:t>Needs Improvement (1)</a:t>
                      </a:r>
                    </a:p>
                  </a:txBody>
                  <a:tcPr marL="74295" marR="74295" marT="37148" marB="37148" anchor="ctr"/>
                </a:tc>
                <a:extLst>
                  <a:ext uri="{0D108BD9-81ED-4DB2-BD59-A6C34878D82A}">
                    <a16:rowId xmlns="" xmlns:a16="http://schemas.microsoft.com/office/drawing/2014/main" val="4118595045"/>
                  </a:ext>
                </a:extLst>
              </a:tr>
              <a:tr h="1378190">
                <a:tc>
                  <a:txBody>
                    <a:bodyPr/>
                    <a:lstStyle/>
                    <a:p>
                      <a:r>
                        <a:rPr lang="en-US" sz="2000" b="1" dirty="0">
                          <a:solidFill>
                            <a:srgbClr val="FF0000"/>
                          </a:solidFill>
                          <a:latin typeface="Times New Roman" panose="02020603050405020304" pitchFamily="18" charset="0"/>
                          <a:cs typeface="Times New Roman" panose="02020603050405020304" pitchFamily="18" charset="0"/>
                        </a:rPr>
                        <a:t>PO1</a:t>
                      </a:r>
                      <a:endParaRPr lang="en-IN" sz="2000" b="1" dirty="0">
                        <a:solidFill>
                          <a:srgbClr val="FF0000"/>
                        </a:solidFill>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Comprehensive understanding and application of chemistry, and environmental science.</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Strong grasp with minor gaps.</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Basic understanding with some application struggles.</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Insufficient understanding of natural science concepts.</a:t>
                      </a:r>
                      <a:endParaRPr lang="en-IN" sz="1200" dirty="0">
                        <a:latin typeface="Times New Roman" panose="02020603050405020304" pitchFamily="18" charset="0"/>
                        <a:cs typeface="Times New Roman" panose="02020603050405020304" pitchFamily="18" charset="0"/>
                      </a:endParaRPr>
                    </a:p>
                  </a:txBody>
                  <a:tcPr marL="74295" marR="74295" marT="37148" marB="37148"/>
                </a:tc>
                <a:extLst>
                  <a:ext uri="{0D108BD9-81ED-4DB2-BD59-A6C34878D82A}">
                    <a16:rowId xmlns="" xmlns:a16="http://schemas.microsoft.com/office/drawing/2014/main" val="4264756654"/>
                  </a:ext>
                </a:extLst>
              </a:tr>
              <a:tr h="1595800">
                <a:tc>
                  <a:txBody>
                    <a:bodyPr/>
                    <a:lstStyle/>
                    <a:p>
                      <a:r>
                        <a:rPr lang="en-US" sz="1200" b="1" dirty="0">
                          <a:latin typeface="Times New Roman" panose="02020603050405020304" pitchFamily="18" charset="0"/>
                          <a:cs typeface="Times New Roman" panose="02020603050405020304" pitchFamily="18" charset="0"/>
                        </a:rPr>
                        <a:t>PO2</a:t>
                      </a:r>
                      <a:endParaRPr lang="en-IN" sz="1200" b="1"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err="1">
                          <a:latin typeface="Times New Roman" panose="02020603050405020304" pitchFamily="18" charset="0"/>
                          <a:cs typeface="Times New Roman" panose="02020603050405020304" pitchFamily="18" charset="0"/>
                        </a:rPr>
                        <a:t>Optimisation</a:t>
                      </a:r>
                      <a:r>
                        <a:rPr lang="en-US" sz="1200" dirty="0">
                          <a:latin typeface="Times New Roman" panose="02020603050405020304" pitchFamily="18" charset="0"/>
                          <a:cs typeface="Times New Roman" panose="02020603050405020304" pitchFamily="18" charset="0"/>
                        </a:rPr>
                        <a:t> of resource use, Analysis of environmental impacts, whole-life cost, and re-use concepts,.</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Strong application with minor gaps.</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Basic understanding with application struggles.</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Insufficient understanding of key concepts.</a:t>
                      </a:r>
                      <a:endParaRPr lang="en-IN" sz="1200" dirty="0">
                        <a:latin typeface="Times New Roman" panose="02020603050405020304" pitchFamily="18" charset="0"/>
                        <a:cs typeface="Times New Roman" panose="02020603050405020304" pitchFamily="18" charset="0"/>
                      </a:endParaRPr>
                    </a:p>
                  </a:txBody>
                  <a:tcPr marL="74295" marR="74295" marT="37148" marB="37148"/>
                </a:tc>
                <a:extLst>
                  <a:ext uri="{0D108BD9-81ED-4DB2-BD59-A6C34878D82A}">
                    <a16:rowId xmlns="" xmlns:a16="http://schemas.microsoft.com/office/drawing/2014/main" val="2287275080"/>
                  </a:ext>
                </a:extLst>
              </a:tr>
              <a:tr h="942973">
                <a:tc>
                  <a:txBody>
                    <a:bodyPr/>
                    <a:lstStyle/>
                    <a:p>
                      <a:r>
                        <a:rPr lang="en-US" sz="1200" b="1" dirty="0">
                          <a:latin typeface="Times New Roman" panose="02020603050405020304" pitchFamily="18" charset="0"/>
                          <a:cs typeface="Times New Roman" panose="02020603050405020304" pitchFamily="18" charset="0"/>
                        </a:rPr>
                        <a:t>PO6</a:t>
                      </a:r>
                      <a:endParaRPr lang="en-IN" sz="1200" b="1"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Comprehensive understanding of societal role, ethics, and sustainability.</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Strong awareness with minor gaps.</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Basic understanding with lack of depth.</a:t>
                      </a:r>
                      <a:endParaRPr lang="en-IN" sz="1200" dirty="0">
                        <a:latin typeface="Times New Roman" panose="02020603050405020304" pitchFamily="18" charset="0"/>
                        <a:cs typeface="Times New Roman" panose="02020603050405020304" pitchFamily="18" charset="0"/>
                      </a:endParaRPr>
                    </a:p>
                  </a:txBody>
                  <a:tcPr marL="74295" marR="74295" marT="37148" marB="37148"/>
                </a:tc>
                <a:tc>
                  <a:txBody>
                    <a:bodyPr/>
                    <a:lstStyle/>
                    <a:p>
                      <a:r>
                        <a:rPr lang="en-US" sz="1200" dirty="0">
                          <a:latin typeface="Times New Roman" panose="02020603050405020304" pitchFamily="18" charset="0"/>
                          <a:cs typeface="Times New Roman" panose="02020603050405020304" pitchFamily="18" charset="0"/>
                        </a:rPr>
                        <a:t>Insufficient understanding of societal role and ethics.</a:t>
                      </a:r>
                      <a:endParaRPr lang="en-IN" sz="1200" dirty="0">
                        <a:latin typeface="Times New Roman" panose="02020603050405020304" pitchFamily="18" charset="0"/>
                        <a:cs typeface="Times New Roman" panose="02020603050405020304" pitchFamily="18" charset="0"/>
                      </a:endParaRPr>
                    </a:p>
                  </a:txBody>
                  <a:tcPr marL="74295" marR="74295" marT="37148" marB="37148"/>
                </a:tc>
                <a:extLst>
                  <a:ext uri="{0D108BD9-81ED-4DB2-BD59-A6C34878D82A}">
                    <a16:rowId xmlns="" xmlns:a16="http://schemas.microsoft.com/office/drawing/2014/main" val="838335743"/>
                  </a:ext>
                </a:extLst>
              </a:tr>
            </a:tbl>
          </a:graphicData>
        </a:graphic>
      </p:graphicFrame>
    </p:spTree>
    <p:extLst>
      <p:ext uri="{BB962C8B-B14F-4D97-AF65-F5344CB8AC3E}">
        <p14:creationId xmlns:p14="http://schemas.microsoft.com/office/powerpoint/2010/main" xmlns="" val="11543293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98323" y="1052051"/>
            <a:ext cx="9153832" cy="5447071"/>
          </a:xfrm>
          <a:noFill/>
        </p:spPr>
        <p:txBody>
          <a:bodyPr>
            <a:normAutofit/>
          </a:bodyPr>
          <a:lstStyle/>
          <a:p>
            <a:pPr marL="895350" indent="-712788" algn="just">
              <a:lnSpc>
                <a:spcPct val="150000"/>
              </a:lnSpc>
              <a:spcBef>
                <a:spcPts val="0"/>
              </a:spcBef>
              <a:buNone/>
            </a:pPr>
            <a:r>
              <a:rPr lang="en-US" sz="2000" b="1" dirty="0">
                <a:solidFill>
                  <a:srgbClr val="0000FF"/>
                </a:solidFill>
                <a:latin typeface="Cambria" panose="02040503050406030204" pitchFamily="18" charset="0"/>
                <a:ea typeface="Cambria" panose="02040503050406030204" pitchFamily="18" charset="0"/>
              </a:rPr>
              <a:t>3.1. 	Evaluation of Continuous Assessment: Assignments, Unit Tests, Mid-Term, etc. (10)</a:t>
            </a:r>
          </a:p>
          <a:p>
            <a:pPr marL="896938" indent="-896938" algn="just">
              <a:spcBef>
                <a:spcPts val="0"/>
              </a:spcBef>
              <a:buNone/>
            </a:pPr>
            <a:r>
              <a:rPr lang="en-US" sz="1600" b="1" i="0" u="none" strike="noStrike" baseline="0" dirty="0">
                <a:solidFill>
                  <a:srgbClr val="000000"/>
                </a:solidFill>
                <a:latin typeface="Verdana-Bold"/>
              </a:rPr>
              <a:t> 		</a:t>
            </a:r>
            <a:r>
              <a:rPr lang="en-US" sz="1600" i="1" dirty="0">
                <a:solidFill>
                  <a:schemeClr val="tx1"/>
                </a:solidFill>
                <a:latin typeface="Cambria" panose="02040503050406030204" pitchFamily="18" charset="0"/>
                <a:ea typeface="Cambria" panose="02040503050406030204" pitchFamily="18" charset="0"/>
              </a:rPr>
              <a:t>(Describe the process of evaluation followed during continuous assessment to maintain quality of assessment</a:t>
            </a:r>
            <a:r>
              <a:rPr lang="en-US" sz="1600" i="1" dirty="0">
                <a:solidFill>
                  <a:srgbClr val="FF0000"/>
                </a:solidFill>
                <a:latin typeface="Cambria" panose="02040503050406030204" pitchFamily="18" charset="0"/>
                <a:ea typeface="Cambria" panose="02040503050406030204" pitchFamily="18" charset="0"/>
              </a:rPr>
              <a:t>; constructive alignment of questions with COs and hence POs</a:t>
            </a:r>
            <a:r>
              <a:rPr lang="en-US" sz="1600" i="1" dirty="0">
                <a:solidFill>
                  <a:schemeClr val="tx1"/>
                </a:solidFill>
                <a:latin typeface="Cambria" panose="02040503050406030204" pitchFamily="18" charset="0"/>
                <a:ea typeface="Cambria" panose="02040503050406030204" pitchFamily="18" charset="0"/>
              </a:rPr>
              <a:t>/ PSOs. Details to be kept in course files for evaluation.)</a:t>
            </a:r>
          </a:p>
          <a:p>
            <a:pPr marL="0" indent="0" algn="just">
              <a:lnSpc>
                <a:spcPct val="110000"/>
              </a:lnSpc>
              <a:spcBef>
                <a:spcPts val="0"/>
              </a:spcBef>
              <a:buNone/>
            </a:pPr>
            <a:endParaRPr lang="en-US" sz="1200" i="1" dirty="0">
              <a:solidFill>
                <a:schemeClr val="tx1"/>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endParaRPr lang="en-US" sz="2000" b="1" dirty="0">
              <a:solidFill>
                <a:srgbClr val="0000FF"/>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endParaRPr lang="en-US" sz="2000" b="1" dirty="0">
              <a:solidFill>
                <a:srgbClr val="0000FF"/>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endParaRPr lang="en-US" sz="2000" b="1" dirty="0">
              <a:solidFill>
                <a:srgbClr val="0000FF"/>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000" b="1" dirty="0">
                <a:solidFill>
                  <a:srgbClr val="0000FF"/>
                </a:solidFill>
                <a:latin typeface="Cambria" panose="02040503050406030204" pitchFamily="18" charset="0"/>
                <a:ea typeface="Cambria" panose="02040503050406030204" pitchFamily="18" charset="0"/>
              </a:rPr>
              <a:t>3.2.	Evaluation of the Semester End Exam (SEE) Question Paper (10)</a:t>
            </a:r>
          </a:p>
          <a:p>
            <a:pPr marL="896938" indent="-896938" algn="just">
              <a:spcBef>
                <a:spcPts val="0"/>
              </a:spcBef>
              <a:buNone/>
            </a:pPr>
            <a:r>
              <a:rPr lang="en-US" sz="1600" i="1" dirty="0">
                <a:solidFill>
                  <a:schemeClr val="tx1"/>
                </a:solidFill>
                <a:latin typeface="Cambria" panose="02040503050406030204" pitchFamily="18" charset="0"/>
                <a:ea typeface="Cambria" panose="02040503050406030204" pitchFamily="18" charset="0"/>
              </a:rPr>
              <a:t>		(Describe the process of setting of SEE papers &amp; their evaluation to maintain quality of assessment, </a:t>
            </a:r>
            <a:r>
              <a:rPr lang="en-US" sz="1600" i="1" dirty="0">
                <a:solidFill>
                  <a:srgbClr val="FF0000"/>
                </a:solidFill>
                <a:latin typeface="Cambria" panose="02040503050406030204" pitchFamily="18" charset="0"/>
                <a:ea typeface="Cambria" panose="02040503050406030204" pitchFamily="18" charset="0"/>
              </a:rPr>
              <a:t>constructive alignment of questions with COs and POs/PSOs</a:t>
            </a:r>
            <a:r>
              <a:rPr lang="en-US" sz="1600" i="1" dirty="0">
                <a:solidFill>
                  <a:schemeClr val="tx1"/>
                </a:solidFill>
                <a:latin typeface="Cambria" panose="02040503050406030204" pitchFamily="18" charset="0"/>
                <a:ea typeface="Cambria" panose="02040503050406030204" pitchFamily="18" charset="0"/>
              </a:rPr>
              <a:t>. Details to be kept in course files for evaluation.)</a:t>
            </a:r>
          </a:p>
          <a:p>
            <a:pPr marL="896938" indent="-896938" algn="just">
              <a:lnSpc>
                <a:spcPct val="150000"/>
              </a:lnSpc>
              <a:spcBef>
                <a:spcPts val="0"/>
              </a:spcBef>
              <a:buNone/>
            </a:pPr>
            <a:endParaRPr lang="en-US" sz="1600" i="1" dirty="0">
              <a:solidFill>
                <a:schemeClr val="tx1"/>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600" i="1" dirty="0">
              <a:solidFill>
                <a:schemeClr val="tx1"/>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sp>
        <p:nvSpPr>
          <p:cNvPr id="8" name="Slide Number Placeholder 7">
            <a:extLst>
              <a:ext uri="{FF2B5EF4-FFF2-40B4-BE49-F238E27FC236}">
                <a16:creationId xmlns="" xmlns:a16="http://schemas.microsoft.com/office/drawing/2014/main" id="{8A86F499-7BA2-4B93-889F-074800A5C35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89</a:t>
            </a:fld>
            <a:endParaRPr lang="en-IN"/>
          </a:p>
        </p:txBody>
      </p:sp>
      <p:pic>
        <p:nvPicPr>
          <p:cNvPr id="7" name="Picture 6">
            <a:extLst>
              <a:ext uri="{FF2B5EF4-FFF2-40B4-BE49-F238E27FC236}">
                <a16:creationId xmlns="" xmlns:a16="http://schemas.microsoft.com/office/drawing/2014/main" id="{B474AE17-3319-4E9A-B594-DF9DE83EE1E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673737" y="162382"/>
            <a:ext cx="1001758" cy="649367"/>
          </a:xfrm>
          <a:prstGeom prst="rect">
            <a:avLst/>
          </a:prstGeom>
        </p:spPr>
      </p:pic>
      <p:cxnSp>
        <p:nvCxnSpPr>
          <p:cNvPr id="9" name="Straight Connector 8">
            <a:extLst>
              <a:ext uri="{FF2B5EF4-FFF2-40B4-BE49-F238E27FC236}">
                <a16:creationId xmlns="" xmlns:a16="http://schemas.microsoft.com/office/drawing/2014/main" id="{50F40074-AD97-46FA-95AB-5EAB856A2910}"/>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4" name="Picture 3">
            <a:extLst>
              <a:ext uri="{FF2B5EF4-FFF2-40B4-BE49-F238E27FC236}">
                <a16:creationId xmlns="" xmlns:a16="http://schemas.microsoft.com/office/drawing/2014/main" id="{ACFC1456-304B-37D1-6FF2-1D207AE20B6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83608" y="2817001"/>
            <a:ext cx="8717444" cy="965966"/>
          </a:xfrm>
          <a:prstGeom prst="rect">
            <a:avLst/>
          </a:prstGeom>
        </p:spPr>
      </p:pic>
      <p:pic>
        <p:nvPicPr>
          <p:cNvPr id="10" name="Picture 9">
            <a:extLst>
              <a:ext uri="{FF2B5EF4-FFF2-40B4-BE49-F238E27FC236}">
                <a16:creationId xmlns="" xmlns:a16="http://schemas.microsoft.com/office/drawing/2014/main" id="{8141D970-EFF8-B6B0-9C9C-061409C99C4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51099" y="5535939"/>
            <a:ext cx="8717444" cy="1044888"/>
          </a:xfrm>
          <a:prstGeom prst="rect">
            <a:avLst/>
          </a:prstGeom>
        </p:spPr>
      </p:pic>
    </p:spTree>
    <p:extLst>
      <p:ext uri="{BB962C8B-B14F-4D97-AF65-F5344CB8AC3E}">
        <p14:creationId xmlns:p14="http://schemas.microsoft.com/office/powerpoint/2010/main" xmlns="" val="28058515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126707"/>
            <a:ext cx="8745618" cy="4806606"/>
          </a:xfrm>
          <a:noFill/>
        </p:spPr>
        <p:txBody>
          <a:bodyPr>
            <a:normAutofit fontScale="77500" lnSpcReduction="20000"/>
          </a:bodyPr>
          <a:lstStyle/>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3.3.	Evaluation of Laboratory Work and Workshop (Continuous and SEE) (10)</a:t>
            </a:r>
          </a:p>
          <a:p>
            <a:pPr marL="895350" indent="-895350" algn="just">
              <a:lnSpc>
                <a:spcPct val="150000"/>
              </a:lnSpc>
              <a:spcBef>
                <a:spcPts val="0"/>
              </a:spcBef>
              <a:buNone/>
            </a:pPr>
            <a:r>
              <a:rPr lang="en-US" sz="2200" b="1" i="0" u="none" strike="noStrike" baseline="0" dirty="0">
                <a:solidFill>
                  <a:srgbClr val="0000FF"/>
                </a:solidFill>
                <a:latin typeface="Cambria" panose="02040503050406030204" pitchFamily="18" charset="0"/>
                <a:ea typeface="Cambria" panose="02040503050406030204" pitchFamily="18" charset="0"/>
              </a:rPr>
              <a:t>	</a:t>
            </a:r>
            <a:r>
              <a:rPr lang="en-US" i="1" dirty="0">
                <a:solidFill>
                  <a:srgbClr val="000000"/>
                </a:solidFill>
                <a:latin typeface="Cambria" panose="02040503050406030204" pitchFamily="18" charset="0"/>
                <a:ea typeface="Cambria" panose="02040503050406030204" pitchFamily="18" charset="0"/>
              </a:rPr>
              <a:t>(Provide details of rubrics used to assess learnings in laboratories and workshops linking with COs and POs/PSOs targeted. Evidence of student assessments through rubrics to be kept in course files for evaluation.) </a:t>
            </a:r>
          </a:p>
          <a:p>
            <a:pPr marL="0" indent="0">
              <a:buNone/>
            </a:pPr>
            <a:endParaRPr lang="en-IN" sz="1800" b="0" i="0" u="none" strike="noStrike" baseline="0" dirty="0">
              <a:latin typeface="Verdana" panose="020B0604030504040204" pitchFamily="34" charset="0"/>
            </a:endParaRPr>
          </a:p>
          <a:p>
            <a:pPr marL="457200" lvl="1" indent="0">
              <a:buNone/>
            </a:pPr>
            <a:r>
              <a:rPr lang="en-GB" b="0" i="0" u="none" strike="noStrike" baseline="0" dirty="0">
                <a:solidFill>
                  <a:srgbClr val="000000"/>
                </a:solidFill>
                <a:latin typeface="Verdana" panose="020B0604030504040204" pitchFamily="34" charset="0"/>
              </a:rPr>
              <a:t>	(</a:t>
            </a:r>
            <a:r>
              <a:rPr lang="en-GB" sz="1800" b="0" i="0" u="none" strike="noStrike" baseline="0" dirty="0">
                <a:solidFill>
                  <a:schemeClr val="accent1"/>
                </a:solidFill>
                <a:latin typeface="Verdana" panose="020B0604030504040204" pitchFamily="34" charset="0"/>
              </a:rPr>
              <a:t>Evidence of Rubrics developed and used for assessing student performance during 	workshops/laboratories. )</a:t>
            </a:r>
          </a:p>
          <a:p>
            <a:pPr marL="0" indent="0">
              <a:buNone/>
            </a:pPr>
            <a:r>
              <a:rPr lang="en-IN" sz="1800" b="0" i="0" u="none" strike="noStrike" baseline="0" dirty="0">
                <a:solidFill>
                  <a:srgbClr val="000000"/>
                </a:solidFill>
                <a:latin typeface="Verdana" panose="020B0604030504040204" pitchFamily="34" charset="0"/>
              </a:rPr>
              <a:t>	</a:t>
            </a:r>
          </a:p>
          <a:p>
            <a:pPr marL="895350" indent="-895350"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3.4. 	Evaluation of Industrial Training/Internship (Continuous and SEE) (10)</a:t>
            </a:r>
          </a:p>
          <a:p>
            <a:pPr marL="895350" indent="-895350" algn="just">
              <a:lnSpc>
                <a:spcPct val="150000"/>
              </a:lnSpc>
              <a:spcBef>
                <a:spcPts val="0"/>
              </a:spcBef>
              <a:buNone/>
            </a:pPr>
            <a:r>
              <a:rPr lang="en-US" sz="1800" b="0" i="0" u="none" strike="noStrike" baseline="0" dirty="0">
                <a:solidFill>
                  <a:srgbClr val="4472C5"/>
                </a:solidFill>
                <a:latin typeface="Verdana" panose="020B0604030504040204" pitchFamily="34" charset="0"/>
              </a:rPr>
              <a:t>	</a:t>
            </a:r>
            <a:r>
              <a:rPr lang="en-US" i="1" dirty="0">
                <a:solidFill>
                  <a:srgbClr val="000000"/>
                </a:solidFill>
                <a:latin typeface="Cambria" panose="02040503050406030204" pitchFamily="18" charset="0"/>
                <a:ea typeface="Cambria" panose="02040503050406030204" pitchFamily="18" charset="0"/>
              </a:rPr>
              <a:t>(Provide details of rubrics used to assess learnings in internships/industrial trainings linking POs/PSOs targeted for attainment. Evidence of student assessments through rubrics to be kept in course files for evaluation.)</a:t>
            </a:r>
          </a:p>
          <a:p>
            <a:pPr marL="895350" indent="-895350" algn="just">
              <a:lnSpc>
                <a:spcPct val="150000"/>
              </a:lnSpc>
              <a:spcBef>
                <a:spcPts val="0"/>
              </a:spcBef>
              <a:buNone/>
            </a:pPr>
            <a:r>
              <a:rPr lang="en-GB" b="0" i="0" u="none" strike="noStrike" baseline="0" dirty="0">
                <a:solidFill>
                  <a:schemeClr val="accent1"/>
                </a:solidFill>
                <a:latin typeface="Verdana" panose="020B0604030504040204" pitchFamily="34" charset="0"/>
              </a:rPr>
              <a:t>	(Evidence of Rubrics developed and used for assessing student performance during workshops/laboratories. )</a:t>
            </a:r>
          </a:p>
          <a:p>
            <a:pPr marL="895350" indent="-895350"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C3030326-23BC-49CB-A1EF-D6F34F4CBCA5}"/>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90</a:t>
            </a:fld>
            <a:endParaRPr lang="en-IN"/>
          </a:p>
        </p:txBody>
      </p:sp>
      <p:pic>
        <p:nvPicPr>
          <p:cNvPr id="7" name="Picture 6">
            <a:extLst>
              <a:ext uri="{FF2B5EF4-FFF2-40B4-BE49-F238E27FC236}">
                <a16:creationId xmlns="" xmlns:a16="http://schemas.microsoft.com/office/drawing/2014/main" id="{047805FE-DDB8-45F4-AB3E-454B4F34FA2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049D03CE-9219-42F5-B054-3EFE875E9635}"/>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570674A1-D2F7-4BB7-87D5-3A5AB59114BD}"/>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25599222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68314" y="1028935"/>
            <a:ext cx="8683855" cy="4750073"/>
          </a:xfrm>
          <a:noFill/>
        </p:spPr>
        <p:txBody>
          <a:bodyPr>
            <a:normAutofit fontScale="85000" lnSpcReduction="10000"/>
          </a:bodyPr>
          <a:lstStyle/>
          <a:p>
            <a:pPr marL="895350" indent="-712788" algn="just" defTabSz="492125">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3.5. 	Evaluation of Projects (20) </a:t>
            </a:r>
          </a:p>
          <a:p>
            <a:pPr marL="895350" indent="-712788" algn="just">
              <a:lnSpc>
                <a:spcPct val="150000"/>
              </a:lnSpc>
              <a:spcBef>
                <a:spcPts val="0"/>
              </a:spcBef>
              <a:buNone/>
            </a:pPr>
            <a:r>
              <a:rPr lang="en-US" i="1" dirty="0">
                <a:solidFill>
                  <a:srgbClr val="000000"/>
                </a:solidFill>
                <a:latin typeface="Cambria" panose="02040503050406030204" pitchFamily="18" charset="0"/>
                <a:ea typeface="Cambria" panose="02040503050406030204" pitchFamily="18" charset="0"/>
              </a:rPr>
              <a:t>	(Provide details of rubrics used to assess learnings in projects linking POs/PSOs targeted for attainment. Evidence of student assessments through rubrics to be kept in course files for evaluation.) </a:t>
            </a:r>
          </a:p>
          <a:p>
            <a:pPr marL="0" indent="0">
              <a:buNone/>
            </a:pPr>
            <a:r>
              <a:rPr lang="en-GB" sz="1800" b="0" i="0" u="none" strike="noStrike" baseline="0" dirty="0">
                <a:solidFill>
                  <a:srgbClr val="000000"/>
                </a:solidFill>
                <a:latin typeface="Verdana" panose="020B0604030504040204" pitchFamily="34" charset="0"/>
              </a:rPr>
              <a:t>	(Rubrics used for assessing complexity, cost, relevance to the environment, and 	sustainability (10) </a:t>
            </a:r>
          </a:p>
          <a:p>
            <a:pPr marL="0" indent="0">
              <a:buNone/>
            </a:pPr>
            <a:r>
              <a:rPr lang="en-GB" sz="1800" b="0" i="0" u="none" strike="noStrike" baseline="0" dirty="0">
                <a:solidFill>
                  <a:srgbClr val="000000"/>
                </a:solidFill>
                <a:latin typeface="Verdana" panose="020B0604030504040204" pitchFamily="34" charset="0"/>
              </a:rPr>
              <a:t> 	Rubrics used for assessing team work, communication, and use of project 	management concepts (10)) </a:t>
            </a:r>
          </a:p>
          <a:p>
            <a:endParaRPr lang="en-IN" sz="1800" b="0" i="0" u="none" strike="noStrike" baseline="0" dirty="0">
              <a:solidFill>
                <a:srgbClr val="000000"/>
              </a:solidFill>
              <a:latin typeface="Verdana" panose="020B0604030504040204" pitchFamily="34" charset="0"/>
            </a:endParaRPr>
          </a:p>
          <a:p>
            <a:pPr marL="895350" indent="-712788" algn="just">
              <a:spcBef>
                <a:spcPts val="0"/>
              </a:spcBef>
              <a:buNone/>
            </a:pPr>
            <a:endParaRPr lang="en-US" sz="1400" i="1" dirty="0">
              <a:solidFill>
                <a:srgbClr val="00000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3.6. 	Evidence of Addressing Sustainable Development Goals (SDG) (10) </a:t>
            </a:r>
          </a:p>
          <a:p>
            <a:pPr marL="895350" indent="-712788" algn="just">
              <a:lnSpc>
                <a:spcPct val="150000"/>
              </a:lnSpc>
              <a:spcBef>
                <a:spcPts val="0"/>
              </a:spcBef>
              <a:buNone/>
            </a:pPr>
            <a:r>
              <a:rPr lang="en-US" i="1" dirty="0">
                <a:solidFill>
                  <a:srgbClr val="000000"/>
                </a:solidFill>
                <a:latin typeface="Cambria" panose="02040503050406030204" pitchFamily="18" charset="0"/>
                <a:ea typeface="Cambria" panose="02040503050406030204" pitchFamily="18" charset="0"/>
              </a:rPr>
              <a:t>	(Provide details of student work carried out to meet sustainable development goals such as research work, project work, student activities etc. Evidence in the form of a portfolio to be made available during the visit.)</a:t>
            </a:r>
          </a:p>
          <a:p>
            <a:pPr marL="895350" indent="-712788" algn="just">
              <a:lnSpc>
                <a:spcPct val="150000"/>
              </a:lnSpc>
              <a:spcBef>
                <a:spcPts val="0"/>
              </a:spcBef>
              <a:buNone/>
            </a:pPr>
            <a:r>
              <a:rPr lang="en-US" b="1" i="1" dirty="0">
                <a:solidFill>
                  <a:schemeClr val="accent1"/>
                </a:solidFill>
                <a:latin typeface="Cambria" panose="02040503050406030204" pitchFamily="18" charset="0"/>
                <a:ea typeface="Cambria" panose="02040503050406030204" pitchFamily="18" charset="0"/>
              </a:rPr>
              <a:t>       (Student Portfolio’s)</a:t>
            </a:r>
          </a:p>
          <a:p>
            <a:pPr marL="895350" indent="-71278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9B9D1224-EF0C-4D3B-8A51-8DB72F452FD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91</a:t>
            </a:fld>
            <a:endParaRPr lang="en-IN"/>
          </a:p>
        </p:txBody>
      </p:sp>
      <p:pic>
        <p:nvPicPr>
          <p:cNvPr id="7" name="Picture 6">
            <a:extLst>
              <a:ext uri="{FF2B5EF4-FFF2-40B4-BE49-F238E27FC236}">
                <a16:creationId xmlns="" xmlns:a16="http://schemas.microsoft.com/office/drawing/2014/main" id="{243E3D4C-2E50-4F15-83BF-40B8B45142A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04CDF177-F949-4FAB-8F8A-670E0892E769}"/>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31B2CD13-B581-4010-92C4-ED3A2DD882D7}"/>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38416677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090268"/>
            <a:ext cx="8745618" cy="5232046"/>
          </a:xfrm>
          <a:noFill/>
        </p:spPr>
        <p:txBody>
          <a:bodyPr>
            <a:normAutofit/>
          </a:bodyPr>
          <a:lstStyle/>
          <a:p>
            <a:pPr marL="896938" indent="-714375">
              <a:buNone/>
            </a:pPr>
            <a:r>
              <a:rPr lang="en-US" sz="2400" b="1" dirty="0">
                <a:solidFill>
                  <a:srgbClr val="0000FF"/>
                </a:solidFill>
                <a:latin typeface="Cambria" panose="02040503050406030204" pitchFamily="18" charset="0"/>
                <a:ea typeface="Cambria" panose="02040503050406030204" pitchFamily="18" charset="0"/>
              </a:rPr>
              <a:t>3.7. 	Attainment of Course Outcomes (25) </a:t>
            </a:r>
          </a:p>
          <a:p>
            <a:pPr marL="896938" indent="-714375" algn="just">
              <a:lnSpc>
                <a:spcPct val="150000"/>
              </a:lnSpc>
              <a:spcBef>
                <a:spcPts val="0"/>
              </a:spcBef>
              <a:buNone/>
            </a:pPr>
            <a:r>
              <a:rPr lang="en-US" sz="2200" b="1" dirty="0">
                <a:solidFill>
                  <a:srgbClr val="FF3300"/>
                </a:solidFill>
                <a:latin typeface="Cambria" panose="02040503050406030204" pitchFamily="18" charset="0"/>
                <a:ea typeface="Cambria" panose="02040503050406030204" pitchFamily="18" charset="0"/>
              </a:rPr>
              <a:t>3.7.1.	Describe the Assessment Tools and Processes Used to Gather the Data for the Evaluation of Course Outcome (05)</a:t>
            </a:r>
            <a:r>
              <a:rPr lang="en-US" sz="2200" b="1" i="0" u="none" strike="noStrike" baseline="0" dirty="0">
                <a:solidFill>
                  <a:srgbClr val="000000"/>
                </a:solidFill>
                <a:latin typeface="Verdana" panose="020B0604030504040204" pitchFamily="34" charset="0"/>
              </a:rPr>
              <a:t> </a:t>
            </a:r>
            <a:endParaRPr lang="en-US" sz="2200" b="0" i="0" u="none" strike="noStrike" baseline="0" dirty="0">
              <a:solidFill>
                <a:srgbClr val="000000"/>
              </a:solidFill>
              <a:latin typeface="Verdana" panose="020B0604030504040204" pitchFamily="34" charset="0"/>
            </a:endParaRPr>
          </a:p>
          <a:p>
            <a:pPr marL="896938" indent="-714375" algn="just">
              <a:lnSpc>
                <a:spcPct val="150000"/>
              </a:lnSpc>
              <a:spcBef>
                <a:spcPts val="0"/>
              </a:spcBef>
              <a:buNone/>
            </a:pPr>
            <a:r>
              <a:rPr lang="en-US" i="1" dirty="0">
                <a:solidFill>
                  <a:srgbClr val="000000"/>
                </a:solidFill>
                <a:latin typeface="Cambria" panose="02040503050406030204" pitchFamily="18" charset="0"/>
                <a:ea typeface="Cambria" panose="02040503050406030204" pitchFamily="18" charset="0"/>
              </a:rPr>
              <a:t>		(Describe different assessment tools (semester end examinations, mid-semester tests, laboratory examinations, student portfolios etc.,) to measure the student learning and hence attainment of course outcomes.)</a:t>
            </a:r>
          </a:p>
          <a:p>
            <a:pPr marL="896938" indent="-714375" algn="just">
              <a:spcBef>
                <a:spcPts val="0"/>
              </a:spcBef>
              <a:buNone/>
            </a:pPr>
            <a:r>
              <a:rPr lang="en-US" i="1" dirty="0">
                <a:solidFill>
                  <a:srgbClr val="000000"/>
                </a:solidFill>
                <a:latin typeface="Cambria" panose="02040503050406030204" pitchFamily="18" charset="0"/>
                <a:ea typeface="Cambria" panose="02040503050406030204" pitchFamily="18" charset="0"/>
              </a:rPr>
              <a:t> </a:t>
            </a:r>
          </a:p>
          <a:p>
            <a:pPr marL="896938" indent="-714375" algn="just">
              <a:lnSpc>
                <a:spcPct val="150000"/>
              </a:lnSpc>
              <a:spcBef>
                <a:spcPts val="0"/>
              </a:spcBef>
              <a:buNone/>
            </a:pPr>
            <a:r>
              <a:rPr lang="en-US" sz="2200" b="1" dirty="0">
                <a:solidFill>
                  <a:srgbClr val="FF3300"/>
                </a:solidFill>
                <a:latin typeface="Cambria" panose="02040503050406030204" pitchFamily="18" charset="0"/>
                <a:ea typeface="Cambria" panose="02040503050406030204" pitchFamily="18" charset="0"/>
              </a:rPr>
              <a:t>3.7.2.		Record the Attainment of Course Outcomes of all Courses with Respect to Set Attainment Levels (20)</a:t>
            </a:r>
            <a:r>
              <a:rPr lang="en-US" sz="2200" b="1" i="0" u="none" strike="noStrike" baseline="0" dirty="0">
                <a:solidFill>
                  <a:srgbClr val="000000"/>
                </a:solidFill>
                <a:latin typeface="Verdana" panose="020B0604030504040204" pitchFamily="34" charset="0"/>
              </a:rPr>
              <a:t> </a:t>
            </a:r>
            <a:endParaRPr lang="en-US" sz="2200" b="0" i="0" u="none" strike="noStrike" baseline="0" dirty="0">
              <a:solidFill>
                <a:srgbClr val="000000"/>
              </a:solidFill>
              <a:latin typeface="Verdana" panose="020B0604030504040204" pitchFamily="34" charset="0"/>
            </a:endParaRPr>
          </a:p>
          <a:p>
            <a:pPr marL="896938" indent="-714375" algn="just">
              <a:lnSpc>
                <a:spcPct val="150000"/>
              </a:lnSpc>
              <a:spcBef>
                <a:spcPts val="0"/>
              </a:spcBef>
              <a:buNone/>
            </a:pPr>
            <a:r>
              <a:rPr lang="en-US" i="1" dirty="0">
                <a:solidFill>
                  <a:srgbClr val="000000"/>
                </a:solidFill>
                <a:latin typeface="Cambria" panose="02040503050406030204" pitchFamily="18" charset="0"/>
                <a:ea typeface="Cambria" panose="02040503050406030204" pitchFamily="18" charset="0"/>
              </a:rPr>
              <a:t>		(Program shall set </a:t>
            </a:r>
            <a:r>
              <a:rPr lang="en-US" i="1" dirty="0">
                <a:solidFill>
                  <a:srgbClr val="FF0000"/>
                </a:solidFill>
                <a:latin typeface="Cambria" panose="02040503050406030204" pitchFamily="18" charset="0"/>
                <a:ea typeface="Cambria" panose="02040503050406030204" pitchFamily="18" charset="0"/>
              </a:rPr>
              <a:t>course outcome attainment levels for each course</a:t>
            </a:r>
            <a:r>
              <a:rPr lang="en-US" i="1" dirty="0">
                <a:solidFill>
                  <a:srgbClr val="000000"/>
                </a:solidFill>
                <a:latin typeface="Cambria" panose="02040503050406030204" pitchFamily="18" charset="0"/>
                <a:ea typeface="Cambria" panose="02040503050406030204" pitchFamily="18" charset="0"/>
              </a:rPr>
              <a:t>. Measuring CO attainment through Continuous Internal Examinations (CIE) and Semester End Examination (SEE) needs to be detailed. </a:t>
            </a:r>
            <a:endParaRPr lang="en-IN" sz="1800" b="0" i="0" u="none" strike="noStrike" baseline="0" dirty="0">
              <a:latin typeface="Verdana" panose="020B0604030504040204" pitchFamily="34"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E8B44CC8-6906-43B8-8D76-0C2DDC36B7F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92</a:t>
            </a:fld>
            <a:endParaRPr lang="en-IN"/>
          </a:p>
        </p:txBody>
      </p:sp>
      <p:pic>
        <p:nvPicPr>
          <p:cNvPr id="7" name="Picture 6">
            <a:extLst>
              <a:ext uri="{FF2B5EF4-FFF2-40B4-BE49-F238E27FC236}">
                <a16:creationId xmlns="" xmlns:a16="http://schemas.microsoft.com/office/drawing/2014/main" id="{D76F4BFC-AF15-4191-9C8B-34D34E21649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63187FE1-CB9D-4BD0-A25E-DC7745572C1D}"/>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E3B855DC-E6D1-434D-BEF2-57DA5058394C}"/>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12583397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081439"/>
            <a:ext cx="8712090" cy="4329523"/>
          </a:xfrm>
          <a:noFill/>
        </p:spPr>
        <p:txBody>
          <a:bodyPr>
            <a:normAutofit/>
          </a:bodyPr>
          <a:lstStyle/>
          <a:p>
            <a:pPr marL="896938" indent="-714375" algn="just">
              <a:lnSpc>
                <a:spcPct val="150000"/>
              </a:lnSpc>
              <a:spcBef>
                <a:spcPts val="0"/>
              </a:spcBef>
              <a:buNone/>
            </a:pPr>
            <a:r>
              <a:rPr lang="en-US" i="1" dirty="0">
                <a:solidFill>
                  <a:srgbClr val="000000"/>
                </a:solidFill>
                <a:latin typeface="Cambria" panose="02040503050406030204" pitchFamily="18" charset="0"/>
                <a:ea typeface="Cambria" panose="02040503050406030204" pitchFamily="18" charset="0"/>
              </a:rPr>
              <a:t>	Target may be stated in terms of percentage of students getting more than class average marks or set by the program in each of the associated COs in the assessment instruments (midterm tests, assignments, mini projects, reports and presentations etc. as mapped with the </a:t>
            </a:r>
            <a:r>
              <a:rPr lang="en-US" i="1" dirty="0" err="1">
                <a:solidFill>
                  <a:srgbClr val="000000"/>
                </a:solidFill>
                <a:latin typeface="Cambria" panose="02040503050406030204" pitchFamily="18" charset="0"/>
                <a:ea typeface="Cambria" panose="02040503050406030204" pitchFamily="18" charset="0"/>
              </a:rPr>
              <a:t>COs.</a:t>
            </a:r>
            <a:r>
              <a:rPr lang="en-US" i="1" dirty="0">
                <a:solidFill>
                  <a:srgbClr val="000000"/>
                </a:solidFill>
                <a:latin typeface="Cambria" panose="02040503050406030204" pitchFamily="18" charset="0"/>
                <a:ea typeface="Cambria" panose="02040503050406030204" pitchFamily="18" charset="0"/>
              </a:rPr>
              <a:t>))</a:t>
            </a:r>
          </a:p>
          <a:p>
            <a:pPr marL="896938" indent="-896938" algn="just">
              <a:spcBef>
                <a:spcPts val="0"/>
              </a:spcBef>
              <a:buNone/>
            </a:pPr>
            <a:endParaRPr lang="en-US" sz="1400" i="1" dirty="0">
              <a:solidFill>
                <a:srgbClr val="000000"/>
              </a:solidFill>
              <a:latin typeface="Cambria" panose="02040503050406030204" pitchFamily="18" charset="0"/>
              <a:ea typeface="Cambria" panose="02040503050406030204" pitchFamily="18" charset="0"/>
            </a:endParaRPr>
          </a:p>
          <a:p>
            <a:pPr marL="895350" indent="-714375"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3.8. 	Attainment of Program Outcomes and Program Specific Outcomes (25) </a:t>
            </a:r>
          </a:p>
          <a:p>
            <a:pPr marL="896938" indent="-896938" algn="just">
              <a:lnSpc>
                <a:spcPct val="150000"/>
              </a:lnSpc>
              <a:spcBef>
                <a:spcPts val="0"/>
              </a:spcBef>
              <a:buNone/>
            </a:pPr>
            <a:r>
              <a:rPr lang="en-US" sz="1800" b="0" i="0" u="none" strike="noStrike" baseline="0" dirty="0">
                <a:solidFill>
                  <a:srgbClr val="4471C4"/>
                </a:solidFill>
                <a:latin typeface="Verdana" panose="020B0604030504040204" pitchFamily="34" charset="0"/>
              </a:rPr>
              <a:t>	</a:t>
            </a:r>
            <a:r>
              <a:rPr lang="en-US" i="1" dirty="0">
                <a:solidFill>
                  <a:srgbClr val="000000"/>
                </a:solidFill>
                <a:latin typeface="Cambria" panose="02040503050406030204" pitchFamily="18" charset="0"/>
                <a:ea typeface="Cambria" panose="02040503050406030204" pitchFamily="18" charset="0"/>
              </a:rPr>
              <a:t>	(The attainment of POs and PSOs by direct assessment based on student performance and indirect assessment based on surveys are to be presented through program level Course-PO&amp;PSO matrices as indicated.) </a:t>
            </a:r>
          </a:p>
          <a:p>
            <a:pPr marL="0" indent="0">
              <a:buNone/>
            </a:pPr>
            <a:endParaRPr lang="en-IN" sz="1800" b="0" i="0" u="none" strike="noStrike" baseline="0" dirty="0">
              <a:latin typeface="Verdana" panose="020B0604030504040204" pitchFamily="34"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ADFEF821-C716-4E20-A70E-1EF11190F2BF}"/>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93</a:t>
            </a:fld>
            <a:endParaRPr lang="en-IN"/>
          </a:p>
        </p:txBody>
      </p:sp>
      <p:pic>
        <p:nvPicPr>
          <p:cNvPr id="7" name="Picture 6">
            <a:extLst>
              <a:ext uri="{FF2B5EF4-FFF2-40B4-BE49-F238E27FC236}">
                <a16:creationId xmlns="" xmlns:a16="http://schemas.microsoft.com/office/drawing/2014/main" id="{B865CBDE-CFC1-4760-A9C8-E3D5C484FAE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ACCADBA5-BBD0-4458-91F3-9194A8C8334D}"/>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91EE7BA0-77B3-4396-8F08-3775B5C706D2}"/>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7871513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066128"/>
            <a:ext cx="8702946" cy="5218086"/>
          </a:xfrm>
          <a:noFill/>
        </p:spPr>
        <p:txBody>
          <a:bodyPr>
            <a:normAutofit fontScale="92500" lnSpcReduction="10000"/>
          </a:bodyPr>
          <a:lstStyle/>
          <a:p>
            <a:pPr marL="360363" indent="-3175" algn="just">
              <a:lnSpc>
                <a:spcPct val="150000"/>
              </a:lnSpc>
              <a:spcBef>
                <a:spcPts val="0"/>
              </a:spcBef>
              <a:buNone/>
            </a:pPr>
            <a:r>
              <a:rPr lang="en-US" sz="2000" i="1" dirty="0">
                <a:solidFill>
                  <a:srgbClr val="000000"/>
                </a:solidFill>
                <a:latin typeface="Cambria" panose="02040503050406030204" pitchFamily="18" charset="0"/>
                <a:ea typeface="Cambria" panose="02040503050406030204" pitchFamily="18" charset="0"/>
              </a:rPr>
              <a:t>	PO and PSO Attainment:</a:t>
            </a:r>
            <a:r>
              <a:rPr lang="en-US" i="1" dirty="0">
                <a:solidFill>
                  <a:srgbClr val="000000"/>
                </a:solidFill>
                <a:latin typeface="Cambria" panose="02040503050406030204" pitchFamily="18" charset="0"/>
                <a:ea typeface="Cambria" panose="02040503050406030204" pitchFamily="18" charset="0"/>
              </a:rPr>
              <a:t> </a:t>
            </a:r>
          </a:p>
          <a:p>
            <a:pPr marL="896938" indent="-896938" algn="ctr">
              <a:lnSpc>
                <a:spcPct val="150000"/>
              </a:lnSpc>
              <a:spcBef>
                <a:spcPts val="0"/>
              </a:spcBef>
              <a:buNone/>
            </a:pPr>
            <a:endParaRPr lang="en-US" sz="300" i="1" dirty="0">
              <a:solidFill>
                <a:srgbClr val="00B050"/>
              </a:solidFill>
              <a:latin typeface="Cambria" panose="02040503050406030204" pitchFamily="18" charset="0"/>
              <a:ea typeface="Cambria" panose="02040503050406030204" pitchFamily="18" charset="0"/>
            </a:endParaRPr>
          </a:p>
          <a:p>
            <a:pPr marL="896938" indent="-896938" algn="ctr">
              <a:lnSpc>
                <a:spcPct val="150000"/>
              </a:lnSpc>
              <a:spcBef>
                <a:spcPts val="0"/>
              </a:spcBef>
              <a:buNone/>
            </a:pPr>
            <a:r>
              <a:rPr lang="en-US" sz="1900" i="1" dirty="0">
                <a:solidFill>
                  <a:srgbClr val="00B050"/>
                </a:solidFill>
                <a:latin typeface="Cambria" panose="02040503050406030204" pitchFamily="18" charset="0"/>
                <a:ea typeface="Cambria" panose="02040503050406030204" pitchFamily="18" charset="0"/>
              </a:rPr>
              <a:t>Table No.3.8.1: PO and PSO attainment value using direct assessment tools.</a:t>
            </a: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r>
              <a:rPr lang="en-US" i="1" dirty="0">
                <a:solidFill>
                  <a:srgbClr val="000000"/>
                </a:solidFill>
                <a:latin typeface="Cambria" panose="02040503050406030204" pitchFamily="18" charset="0"/>
                <a:ea typeface="Cambria" panose="02040503050406030204" pitchFamily="18" charset="0"/>
              </a:rPr>
              <a:t>Add more columns as needed for PSOs if any.</a:t>
            </a:r>
          </a:p>
          <a:p>
            <a:pPr marL="1080000" indent="-896938" algn="just">
              <a:spcBef>
                <a:spcPts val="0"/>
              </a:spcBef>
              <a:buNone/>
            </a:pPr>
            <a:endParaRPr lang="en-IN" sz="900" b="1" i="0" u="none" strike="noStrike" baseline="0" dirty="0">
              <a:latin typeface="Cambria" panose="02040503050406030204" pitchFamily="18" charset="0"/>
              <a:ea typeface="Cambria" panose="02040503050406030204" pitchFamily="18" charset="0"/>
            </a:endParaRPr>
          </a:p>
          <a:p>
            <a:pPr marL="1080000" indent="-896938" algn="just">
              <a:spcBef>
                <a:spcPts val="0"/>
              </a:spcBef>
              <a:buNone/>
            </a:pPr>
            <a:r>
              <a:rPr lang="en-IN" sz="1600" b="1" i="0" u="none" strike="noStrike" baseline="0" dirty="0">
                <a:latin typeface="Cambria" panose="02040503050406030204" pitchFamily="18" charset="0"/>
                <a:ea typeface="Cambria" panose="02040503050406030204" pitchFamily="18" charset="0"/>
              </a:rPr>
              <a:t>Note:</a:t>
            </a:r>
            <a:endParaRPr lang="en-IN" sz="1600" b="0" i="0" u="none" strike="noStrike" baseline="0" dirty="0">
              <a:latin typeface="Cambria" panose="02040503050406030204" pitchFamily="18" charset="0"/>
              <a:ea typeface="Cambria" panose="02040503050406030204" pitchFamily="18" charset="0"/>
            </a:endParaRPr>
          </a:p>
          <a:p>
            <a:pPr marL="1080000" algn="just">
              <a:spcBef>
                <a:spcPts val="400"/>
              </a:spcBef>
              <a:spcAft>
                <a:spcPts val="400"/>
              </a:spcAft>
              <a:buFont typeface="Wingdings" panose="05000000000000000000" pitchFamily="2" charset="2"/>
              <a:buChar char="v"/>
            </a:pPr>
            <a:r>
              <a:rPr lang="en-US" sz="1600" b="0" i="0" u="none" strike="noStrike" baseline="0" dirty="0">
                <a:latin typeface="Cambria" panose="02040503050406030204" pitchFamily="18" charset="0"/>
                <a:ea typeface="Cambria" panose="02040503050406030204" pitchFamily="18" charset="0"/>
              </a:rPr>
              <a:t>C101, C102 are indicative courses in the first year. Similarly, C409 is final year course. First numeric digit indicates year of study and remaining two digits indicate course nos. in the respective year of study.</a:t>
            </a:r>
          </a:p>
          <a:p>
            <a:pPr marL="1080000" algn="just">
              <a:spcBef>
                <a:spcPts val="400"/>
              </a:spcBef>
              <a:spcAft>
                <a:spcPts val="400"/>
              </a:spcAft>
              <a:buFont typeface="Wingdings" panose="05000000000000000000" pitchFamily="2" charset="2"/>
              <a:buChar char="v"/>
            </a:pPr>
            <a:r>
              <a:rPr lang="en-US" sz="1600" dirty="0">
                <a:latin typeface="Cambria" panose="02040503050406030204" pitchFamily="18" charset="0"/>
                <a:ea typeface="Cambria" panose="02040503050406030204" pitchFamily="18" charset="0"/>
              </a:rPr>
              <a:t>Direct attainment of a PO/PSO is determined by taking average across all courses addressing that PO/PSO.</a:t>
            </a:r>
            <a:endParaRPr lang="en-US" sz="1400" dirty="0">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800" b="0" i="0" u="none" strike="noStrike" baseline="0" dirty="0">
              <a:latin typeface="Verdana-Bold"/>
            </a:endParaRPr>
          </a:p>
          <a:p>
            <a:pPr marL="896938" indent="-896938" algn="just">
              <a:lnSpc>
                <a:spcPct val="150000"/>
              </a:lnSpc>
              <a:spcBef>
                <a:spcPts val="0"/>
              </a:spcBef>
              <a:buNone/>
            </a:pPr>
            <a:endParaRPr lang="en-US"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9C4E382F-6548-4794-B7E7-9BFF985D40D2}"/>
              </a:ext>
            </a:extLst>
          </p:cNvPr>
          <p:cNvGraphicFramePr>
            <a:graphicFrameLocks noGrp="1"/>
          </p:cNvGraphicFramePr>
          <p:nvPr>
            <p:extLst>
              <p:ext uri="{D42A27DB-BD31-4B8C-83A1-F6EECF244321}">
                <p14:modId xmlns:p14="http://schemas.microsoft.com/office/powerpoint/2010/main" xmlns="" val="4205982005"/>
              </p:ext>
            </p:extLst>
          </p:nvPr>
        </p:nvGraphicFramePr>
        <p:xfrm>
          <a:off x="1355318" y="2042674"/>
          <a:ext cx="7473913" cy="2225040"/>
        </p:xfrm>
        <a:graphic>
          <a:graphicData uri="http://schemas.openxmlformats.org/drawingml/2006/table">
            <a:tbl>
              <a:tblPr firstRow="1" bandRow="1">
                <a:tableStyleId>{5940675A-B579-460E-94D1-54222C63F5DA}</a:tableStyleId>
              </a:tblPr>
              <a:tblGrid>
                <a:gridCol w="1356448">
                  <a:extLst>
                    <a:ext uri="{9D8B030D-6E8A-4147-A177-3AD203B41FA5}">
                      <a16:colId xmlns="" xmlns:a16="http://schemas.microsoft.com/office/drawing/2014/main" val="2099712759"/>
                    </a:ext>
                  </a:extLst>
                </a:gridCol>
                <a:gridCol w="545533">
                  <a:extLst>
                    <a:ext uri="{9D8B030D-6E8A-4147-A177-3AD203B41FA5}">
                      <a16:colId xmlns="" xmlns:a16="http://schemas.microsoft.com/office/drawing/2014/main" val="1885557316"/>
                    </a:ext>
                  </a:extLst>
                </a:gridCol>
                <a:gridCol w="545533">
                  <a:extLst>
                    <a:ext uri="{9D8B030D-6E8A-4147-A177-3AD203B41FA5}">
                      <a16:colId xmlns="" xmlns:a16="http://schemas.microsoft.com/office/drawing/2014/main" val="801763215"/>
                    </a:ext>
                  </a:extLst>
                </a:gridCol>
                <a:gridCol w="545533">
                  <a:extLst>
                    <a:ext uri="{9D8B030D-6E8A-4147-A177-3AD203B41FA5}">
                      <a16:colId xmlns="" xmlns:a16="http://schemas.microsoft.com/office/drawing/2014/main" val="603312475"/>
                    </a:ext>
                  </a:extLst>
                </a:gridCol>
                <a:gridCol w="545533">
                  <a:extLst>
                    <a:ext uri="{9D8B030D-6E8A-4147-A177-3AD203B41FA5}">
                      <a16:colId xmlns="" xmlns:a16="http://schemas.microsoft.com/office/drawing/2014/main" val="3521911037"/>
                    </a:ext>
                  </a:extLst>
                </a:gridCol>
                <a:gridCol w="545533">
                  <a:extLst>
                    <a:ext uri="{9D8B030D-6E8A-4147-A177-3AD203B41FA5}">
                      <a16:colId xmlns="" xmlns:a16="http://schemas.microsoft.com/office/drawing/2014/main" val="22125746"/>
                    </a:ext>
                  </a:extLst>
                </a:gridCol>
                <a:gridCol w="545533">
                  <a:extLst>
                    <a:ext uri="{9D8B030D-6E8A-4147-A177-3AD203B41FA5}">
                      <a16:colId xmlns="" xmlns:a16="http://schemas.microsoft.com/office/drawing/2014/main" val="2940033510"/>
                    </a:ext>
                  </a:extLst>
                </a:gridCol>
                <a:gridCol w="545533">
                  <a:extLst>
                    <a:ext uri="{9D8B030D-6E8A-4147-A177-3AD203B41FA5}">
                      <a16:colId xmlns="" xmlns:a16="http://schemas.microsoft.com/office/drawing/2014/main" val="4075438971"/>
                    </a:ext>
                  </a:extLst>
                </a:gridCol>
                <a:gridCol w="545533">
                  <a:extLst>
                    <a:ext uri="{9D8B030D-6E8A-4147-A177-3AD203B41FA5}">
                      <a16:colId xmlns="" xmlns:a16="http://schemas.microsoft.com/office/drawing/2014/main" val="3276522603"/>
                    </a:ext>
                  </a:extLst>
                </a:gridCol>
                <a:gridCol w="545533">
                  <a:extLst>
                    <a:ext uri="{9D8B030D-6E8A-4147-A177-3AD203B41FA5}">
                      <a16:colId xmlns="" xmlns:a16="http://schemas.microsoft.com/office/drawing/2014/main" val="3127565376"/>
                    </a:ext>
                  </a:extLst>
                </a:gridCol>
                <a:gridCol w="600408">
                  <a:extLst>
                    <a:ext uri="{9D8B030D-6E8A-4147-A177-3AD203B41FA5}">
                      <a16:colId xmlns="" xmlns:a16="http://schemas.microsoft.com/office/drawing/2014/main" val="3084379972"/>
                    </a:ext>
                  </a:extLst>
                </a:gridCol>
                <a:gridCol w="607260">
                  <a:extLst>
                    <a:ext uri="{9D8B030D-6E8A-4147-A177-3AD203B41FA5}">
                      <a16:colId xmlns="" xmlns:a16="http://schemas.microsoft.com/office/drawing/2014/main" val="565536181"/>
                    </a:ext>
                  </a:extLst>
                </a:gridCol>
              </a:tblGrid>
              <a:tr h="284479">
                <a:tc>
                  <a:txBody>
                    <a:bodyPr/>
                    <a:lstStyle/>
                    <a:p>
                      <a:pPr algn="ctr"/>
                      <a:r>
                        <a:rPr lang="en-IN" sz="1400" b="1" dirty="0">
                          <a:latin typeface="Cambria" panose="02040503050406030204" pitchFamily="18" charset="0"/>
                          <a:ea typeface="Cambria" panose="02040503050406030204" pitchFamily="18" charset="0"/>
                        </a:rPr>
                        <a:t>Course</a:t>
                      </a:r>
                    </a:p>
                  </a:txBody>
                  <a:tcPr anchor="ctr"/>
                </a:tc>
                <a:tc>
                  <a:txBody>
                    <a:bodyPr/>
                    <a:lstStyle/>
                    <a:p>
                      <a:pPr algn="ctr"/>
                      <a:r>
                        <a:rPr lang="en-IN" sz="1400" b="1" dirty="0">
                          <a:latin typeface="Cambria" panose="02040503050406030204" pitchFamily="18" charset="0"/>
                          <a:ea typeface="Cambria" panose="02040503050406030204" pitchFamily="18" charset="0"/>
                        </a:rPr>
                        <a:t>PO1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PO7</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PO8</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PO9</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3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PO10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3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PO11</a:t>
                      </a:r>
                    </a:p>
                  </a:txBody>
                  <a:tcPr anchor="ctr"/>
                </a:tc>
                <a:extLst>
                  <a:ext uri="{0D108BD9-81ED-4DB2-BD59-A6C34878D82A}">
                    <a16:rowId xmlns="" xmlns:a16="http://schemas.microsoft.com/office/drawing/2014/main" val="624212571"/>
                  </a:ext>
                </a:extLst>
              </a:tr>
              <a:tr h="256539">
                <a:tc>
                  <a:txBody>
                    <a:bodyPr/>
                    <a:lstStyle/>
                    <a:p>
                      <a:r>
                        <a:rPr lang="en-IN" sz="1600" dirty="0">
                          <a:latin typeface="Cambria" panose="02040503050406030204" pitchFamily="18" charset="0"/>
                          <a:ea typeface="Cambria" panose="02040503050406030204" pitchFamily="18" charset="0"/>
                        </a:rPr>
                        <a:t>C101</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022396890"/>
                  </a:ext>
                </a:extLst>
              </a:tr>
              <a:tr h="290536">
                <a:tc>
                  <a:txBody>
                    <a:bodyPr/>
                    <a:lstStyle/>
                    <a:p>
                      <a:r>
                        <a:rPr lang="en-IN" sz="1600" dirty="0">
                          <a:latin typeface="Cambria" panose="02040503050406030204" pitchFamily="18" charset="0"/>
                          <a:ea typeface="Cambria" panose="02040503050406030204" pitchFamily="18" charset="0"/>
                        </a:rPr>
                        <a:t>C102</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26888167"/>
                  </a:ext>
                </a:extLst>
              </a:tr>
              <a:tr h="164317">
                <a:tc>
                  <a:txBody>
                    <a:bodyPr/>
                    <a:lstStyle/>
                    <a:p>
                      <a:r>
                        <a:rPr lang="en-IN" sz="1600" dirty="0">
                          <a:latin typeface="Cambria" panose="02040503050406030204" pitchFamily="18" charset="0"/>
                          <a:ea typeface="Cambria" panose="02040503050406030204" pitchFamily="18" charset="0"/>
                        </a:rPr>
                        <a: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290217292"/>
                  </a:ext>
                </a:extLst>
              </a:tr>
              <a:tr h="279399">
                <a:tc>
                  <a:txBody>
                    <a:bodyPr/>
                    <a:lstStyle/>
                    <a:p>
                      <a:r>
                        <a:rPr lang="en-IN" sz="1600" dirty="0">
                          <a:latin typeface="Cambria" panose="02040503050406030204" pitchFamily="18" charset="0"/>
                          <a:ea typeface="Cambria" panose="02040503050406030204" pitchFamily="18" charset="0"/>
                        </a:rPr>
                        <a:t>C409</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66790962"/>
                  </a:ext>
                </a:extLst>
              </a:tr>
              <a:tr h="370840">
                <a:tc>
                  <a:txBody>
                    <a:bodyPr/>
                    <a:lstStyle/>
                    <a:p>
                      <a:r>
                        <a:rPr lang="en-IN" sz="1600" dirty="0">
                          <a:latin typeface="Cambria" panose="02040503050406030204" pitchFamily="18" charset="0"/>
                          <a:ea typeface="Cambria" panose="02040503050406030204" pitchFamily="18" charset="0"/>
                        </a:rPr>
                        <a:t>Direct Attainment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962695958"/>
                  </a:ext>
                </a:extLst>
              </a:tr>
            </a:tbl>
          </a:graphicData>
        </a:graphic>
      </p:graphicFrame>
      <p:sp>
        <p:nvSpPr>
          <p:cNvPr id="9" name="Slide Number Placeholder 8">
            <a:extLst>
              <a:ext uri="{FF2B5EF4-FFF2-40B4-BE49-F238E27FC236}">
                <a16:creationId xmlns="" xmlns:a16="http://schemas.microsoft.com/office/drawing/2014/main" id="{78D3F4FB-9542-4CF2-86D8-FE55A158627A}"/>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94</a:t>
            </a:fld>
            <a:endParaRPr lang="en-IN"/>
          </a:p>
        </p:txBody>
      </p:sp>
      <p:pic>
        <p:nvPicPr>
          <p:cNvPr id="7" name="Picture 6">
            <a:extLst>
              <a:ext uri="{FF2B5EF4-FFF2-40B4-BE49-F238E27FC236}">
                <a16:creationId xmlns="" xmlns:a16="http://schemas.microsoft.com/office/drawing/2014/main" id="{F4AC7BF9-EF8E-405A-90A0-709B89BAF05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9F6677EA-3084-49E0-8DA6-AA6FB769E0D7}"/>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3476F944-1AA6-41EC-9DB7-ADCB38D77B8B}"/>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16169723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237929"/>
            <a:ext cx="8763906" cy="4970847"/>
          </a:xfrm>
          <a:noFill/>
        </p:spPr>
        <p:txBody>
          <a:bodyPr>
            <a:normAutofit/>
          </a:bodyPr>
          <a:lstStyle/>
          <a:p>
            <a:pPr marL="896938" indent="-896938" algn="ctr">
              <a:spcBef>
                <a:spcPts val="0"/>
              </a:spcBef>
              <a:buNone/>
            </a:pPr>
            <a:r>
              <a:rPr lang="en-US" dirty="0">
                <a:solidFill>
                  <a:srgbClr val="00B050"/>
                </a:solidFill>
                <a:latin typeface="Cambria" panose="02040503050406030204" pitchFamily="18" charset="0"/>
                <a:ea typeface="Cambria" panose="02040503050406030204" pitchFamily="18" charset="0"/>
              </a:rPr>
              <a:t>Table No. 3.8.2: PO and PSO attainment value using indirect assessment tools.</a:t>
            </a: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r>
              <a:rPr lang="en-US" i="1" dirty="0">
                <a:solidFill>
                  <a:srgbClr val="000000"/>
                </a:solidFill>
                <a:latin typeface="Cambria" panose="02040503050406030204" pitchFamily="18" charset="0"/>
                <a:ea typeface="Cambria" panose="02040503050406030204" pitchFamily="18" charset="0"/>
              </a:rPr>
              <a:t>Add more columns as needed for PSOs if any.</a:t>
            </a:r>
          </a:p>
          <a:p>
            <a:pPr marL="896938" indent="-896938" algn="just">
              <a:spcBef>
                <a:spcPts val="0"/>
              </a:spcBef>
              <a:buNone/>
            </a:pPr>
            <a:endParaRPr lang="en-US" sz="1050" i="1" dirty="0">
              <a:solidFill>
                <a:srgbClr val="000000"/>
              </a:solidFill>
              <a:latin typeface="Cambria" panose="02040503050406030204" pitchFamily="18" charset="0"/>
              <a:ea typeface="Cambria" panose="02040503050406030204" pitchFamily="18" charset="0"/>
            </a:endParaRPr>
          </a:p>
          <a:p>
            <a:pPr marL="1073150" indent="-712788" algn="just">
              <a:spcBef>
                <a:spcPts val="0"/>
              </a:spcBef>
              <a:buNone/>
            </a:pPr>
            <a:r>
              <a:rPr lang="en-IN" sz="1600" b="1" dirty="0">
                <a:latin typeface="Cambria" panose="02040503050406030204" pitchFamily="18" charset="0"/>
                <a:ea typeface="Cambria" panose="02040503050406030204" pitchFamily="18" charset="0"/>
              </a:rPr>
              <a:t>  </a:t>
            </a:r>
            <a:r>
              <a:rPr lang="en-IN" sz="1600" b="1" i="0" u="none" strike="noStrike" baseline="0" dirty="0">
                <a:latin typeface="Cambria" panose="02040503050406030204" pitchFamily="18" charset="0"/>
                <a:ea typeface="Cambria" panose="02040503050406030204" pitchFamily="18" charset="0"/>
              </a:rPr>
              <a:t>Note:</a:t>
            </a:r>
            <a:endParaRPr lang="en-IN" sz="1600" dirty="0">
              <a:latin typeface="Cambria" panose="02040503050406030204" pitchFamily="18" charset="0"/>
              <a:ea typeface="Cambria" panose="02040503050406030204" pitchFamily="18" charset="0"/>
            </a:endParaRPr>
          </a:p>
          <a:p>
            <a:pPr marL="1073150" lvl="1" indent="-712788" algn="just">
              <a:lnSpc>
                <a:spcPct val="150000"/>
              </a:lnSpc>
              <a:spcBef>
                <a:spcPts val="0"/>
              </a:spcBef>
              <a:buFont typeface="Wingdings" panose="05000000000000000000" pitchFamily="2" charset="2"/>
              <a:buChar char="v"/>
            </a:pPr>
            <a:r>
              <a:rPr lang="en-US" dirty="0">
                <a:latin typeface="Cambria" panose="02040503050406030204" pitchFamily="18" charset="0"/>
                <a:ea typeface="Cambria" panose="02040503050406030204" pitchFamily="18" charset="0"/>
              </a:rPr>
              <a:t>Mention the type of survey conducted and the location of its source.</a:t>
            </a:r>
          </a:p>
          <a:p>
            <a:pPr marL="1073150" lvl="1" indent="-712788" algn="just">
              <a:lnSpc>
                <a:spcPct val="150000"/>
              </a:lnSpc>
              <a:spcBef>
                <a:spcPts val="0"/>
              </a:spcBef>
              <a:buFont typeface="Wingdings" panose="05000000000000000000" pitchFamily="2" charset="2"/>
              <a:buChar char="v"/>
            </a:pPr>
            <a:r>
              <a:rPr lang="en-US" dirty="0">
                <a:latin typeface="Cambria" panose="02040503050406030204" pitchFamily="18" charset="0"/>
                <a:ea typeface="Cambria" panose="02040503050406030204" pitchFamily="18" charset="0"/>
              </a:rPr>
              <a:t>Indirect attainment level of a PO/PSO is determined based on the student exit surveys, employer surveys, etc.</a:t>
            </a:r>
          </a:p>
          <a:p>
            <a:pPr marL="0" indent="0" algn="just">
              <a:spcBef>
                <a:spcPts val="0"/>
              </a:spcBef>
              <a:buNone/>
            </a:pPr>
            <a:endParaRPr lang="en-US" sz="1400" dirty="0">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800" b="0" i="0" u="none" strike="noStrike" baseline="0" dirty="0">
              <a:latin typeface="Verdana-Bold"/>
            </a:endParaRPr>
          </a:p>
          <a:p>
            <a:pPr marL="896938" indent="-896938" algn="just">
              <a:lnSpc>
                <a:spcPct val="150000"/>
              </a:lnSpc>
              <a:spcBef>
                <a:spcPts val="0"/>
              </a:spcBef>
              <a:buNone/>
            </a:pPr>
            <a:endParaRPr lang="en-US"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9C4E382F-6548-4794-B7E7-9BFF985D40D2}"/>
              </a:ext>
            </a:extLst>
          </p:cNvPr>
          <p:cNvGraphicFramePr>
            <a:graphicFrameLocks noGrp="1"/>
          </p:cNvGraphicFramePr>
          <p:nvPr>
            <p:extLst>
              <p:ext uri="{D42A27DB-BD31-4B8C-83A1-F6EECF244321}">
                <p14:modId xmlns:p14="http://schemas.microsoft.com/office/powerpoint/2010/main" xmlns="" val="2183091688"/>
              </p:ext>
            </p:extLst>
          </p:nvPr>
        </p:nvGraphicFramePr>
        <p:xfrm>
          <a:off x="1146518" y="1668470"/>
          <a:ext cx="7647556" cy="2438400"/>
        </p:xfrm>
        <a:graphic>
          <a:graphicData uri="http://schemas.openxmlformats.org/drawingml/2006/table">
            <a:tbl>
              <a:tblPr firstRow="1" bandRow="1">
                <a:tableStyleId>{5940675A-B579-460E-94D1-54222C63F5DA}</a:tableStyleId>
              </a:tblPr>
              <a:tblGrid>
                <a:gridCol w="1378943">
                  <a:extLst>
                    <a:ext uri="{9D8B030D-6E8A-4147-A177-3AD203B41FA5}">
                      <a16:colId xmlns="" xmlns:a16="http://schemas.microsoft.com/office/drawing/2014/main" val="2099712759"/>
                    </a:ext>
                  </a:extLst>
                </a:gridCol>
                <a:gridCol w="559012">
                  <a:extLst>
                    <a:ext uri="{9D8B030D-6E8A-4147-A177-3AD203B41FA5}">
                      <a16:colId xmlns="" xmlns:a16="http://schemas.microsoft.com/office/drawing/2014/main" val="1885557316"/>
                    </a:ext>
                  </a:extLst>
                </a:gridCol>
                <a:gridCol w="559012">
                  <a:extLst>
                    <a:ext uri="{9D8B030D-6E8A-4147-A177-3AD203B41FA5}">
                      <a16:colId xmlns="" xmlns:a16="http://schemas.microsoft.com/office/drawing/2014/main" val="801763215"/>
                    </a:ext>
                  </a:extLst>
                </a:gridCol>
                <a:gridCol w="559012">
                  <a:extLst>
                    <a:ext uri="{9D8B030D-6E8A-4147-A177-3AD203B41FA5}">
                      <a16:colId xmlns="" xmlns:a16="http://schemas.microsoft.com/office/drawing/2014/main" val="603312475"/>
                    </a:ext>
                  </a:extLst>
                </a:gridCol>
                <a:gridCol w="559012">
                  <a:extLst>
                    <a:ext uri="{9D8B030D-6E8A-4147-A177-3AD203B41FA5}">
                      <a16:colId xmlns="" xmlns:a16="http://schemas.microsoft.com/office/drawing/2014/main" val="3521911037"/>
                    </a:ext>
                  </a:extLst>
                </a:gridCol>
                <a:gridCol w="559012">
                  <a:extLst>
                    <a:ext uri="{9D8B030D-6E8A-4147-A177-3AD203B41FA5}">
                      <a16:colId xmlns="" xmlns:a16="http://schemas.microsoft.com/office/drawing/2014/main" val="22125746"/>
                    </a:ext>
                  </a:extLst>
                </a:gridCol>
                <a:gridCol w="559012">
                  <a:extLst>
                    <a:ext uri="{9D8B030D-6E8A-4147-A177-3AD203B41FA5}">
                      <a16:colId xmlns="" xmlns:a16="http://schemas.microsoft.com/office/drawing/2014/main" val="2940033510"/>
                    </a:ext>
                  </a:extLst>
                </a:gridCol>
                <a:gridCol w="559012">
                  <a:extLst>
                    <a:ext uri="{9D8B030D-6E8A-4147-A177-3AD203B41FA5}">
                      <a16:colId xmlns="" xmlns:a16="http://schemas.microsoft.com/office/drawing/2014/main" val="4075438971"/>
                    </a:ext>
                  </a:extLst>
                </a:gridCol>
                <a:gridCol w="559012">
                  <a:extLst>
                    <a:ext uri="{9D8B030D-6E8A-4147-A177-3AD203B41FA5}">
                      <a16:colId xmlns="" xmlns:a16="http://schemas.microsoft.com/office/drawing/2014/main" val="3276522603"/>
                    </a:ext>
                  </a:extLst>
                </a:gridCol>
                <a:gridCol w="559012">
                  <a:extLst>
                    <a:ext uri="{9D8B030D-6E8A-4147-A177-3AD203B41FA5}">
                      <a16:colId xmlns="" xmlns:a16="http://schemas.microsoft.com/office/drawing/2014/main" val="3127565376"/>
                    </a:ext>
                  </a:extLst>
                </a:gridCol>
                <a:gridCol w="615242">
                  <a:extLst>
                    <a:ext uri="{9D8B030D-6E8A-4147-A177-3AD203B41FA5}">
                      <a16:colId xmlns="" xmlns:a16="http://schemas.microsoft.com/office/drawing/2014/main" val="3084379972"/>
                    </a:ext>
                  </a:extLst>
                </a:gridCol>
                <a:gridCol w="622263">
                  <a:extLst>
                    <a:ext uri="{9D8B030D-6E8A-4147-A177-3AD203B41FA5}">
                      <a16:colId xmlns="" xmlns:a16="http://schemas.microsoft.com/office/drawing/2014/main" val="565536181"/>
                    </a:ext>
                  </a:extLst>
                </a:gridCol>
              </a:tblGrid>
              <a:tr h="284479">
                <a:tc>
                  <a:txBody>
                    <a:bodyPr/>
                    <a:lstStyle/>
                    <a:p>
                      <a:pPr algn="ctr"/>
                      <a:r>
                        <a:rPr lang="en-IN" sz="1400" b="1" dirty="0">
                          <a:latin typeface="Cambria" panose="02040503050406030204" pitchFamily="18" charset="0"/>
                          <a:ea typeface="Cambria" panose="02040503050406030204" pitchFamily="18" charset="0"/>
                        </a:rPr>
                        <a:t>Name of the Survey</a:t>
                      </a:r>
                    </a:p>
                  </a:txBody>
                  <a:tcPr anchor="ctr"/>
                </a:tc>
                <a:tc>
                  <a:txBody>
                    <a:bodyPr/>
                    <a:lstStyle/>
                    <a:p>
                      <a:pPr algn="ctr"/>
                      <a:r>
                        <a:rPr lang="en-IN" sz="1400" b="1" dirty="0">
                          <a:latin typeface="Cambria" panose="02040503050406030204" pitchFamily="18" charset="0"/>
                          <a:ea typeface="Cambria" panose="02040503050406030204" pitchFamily="18" charset="0"/>
                        </a:rPr>
                        <a:t>PO1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PO7</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PO8</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PO9</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3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PO10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3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PO11</a:t>
                      </a:r>
                    </a:p>
                  </a:txBody>
                  <a:tcPr anchor="ctr"/>
                </a:tc>
                <a:extLst>
                  <a:ext uri="{0D108BD9-81ED-4DB2-BD59-A6C34878D82A}">
                    <a16:rowId xmlns="" xmlns:a16="http://schemas.microsoft.com/office/drawing/2014/main" val="624212571"/>
                  </a:ext>
                </a:extLst>
              </a:tr>
              <a:tr h="256539">
                <a:tc>
                  <a:txBody>
                    <a:bodyPr/>
                    <a:lstStyle/>
                    <a:p>
                      <a:pPr algn="l"/>
                      <a:r>
                        <a:rPr lang="en-IN" sz="1600" b="0" dirty="0">
                          <a:latin typeface="Cambria" panose="02040503050406030204" pitchFamily="18" charset="0"/>
                          <a:ea typeface="Cambria" panose="02040503050406030204" pitchFamily="18" charset="0"/>
                        </a:rPr>
                        <a:t>Survey-1</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022396890"/>
                  </a:ext>
                </a:extLst>
              </a:tr>
              <a:tr h="290536">
                <a:tc>
                  <a:txBody>
                    <a:bodyPr/>
                    <a:lstStyle/>
                    <a:p>
                      <a:pPr algn="l"/>
                      <a:r>
                        <a:rPr lang="en-IN" sz="1600" b="0" dirty="0">
                          <a:latin typeface="Cambria" panose="02040503050406030204" pitchFamily="18" charset="0"/>
                          <a:ea typeface="Cambria" panose="02040503050406030204" pitchFamily="18" charset="0"/>
                        </a:rPr>
                        <a:t>Survey-2</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26888167"/>
                  </a:ext>
                </a:extLst>
              </a:tr>
              <a:tr h="164317">
                <a:tc>
                  <a:txBody>
                    <a:bodyPr/>
                    <a:lstStyle/>
                    <a:p>
                      <a:pPr algn="l"/>
                      <a:r>
                        <a:rPr lang="en-IN" sz="1600" b="0" dirty="0">
                          <a:latin typeface="Cambria" panose="02040503050406030204" pitchFamily="18" charset="0"/>
                          <a:ea typeface="Cambria" panose="02040503050406030204" pitchFamily="18" charset="0"/>
                        </a:rPr>
                        <a:t>Survey-3</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290217292"/>
                  </a:ext>
                </a:extLst>
              </a:tr>
              <a:tr h="279399">
                <a:tc>
                  <a:txBody>
                    <a:bodyPr/>
                    <a:lstStyle/>
                    <a:p>
                      <a:r>
                        <a:rPr lang="en-IN" sz="1600" dirty="0">
                          <a:latin typeface="Cambria" panose="02040503050406030204" pitchFamily="18" charset="0"/>
                          <a:ea typeface="Cambria" panose="02040503050406030204" pitchFamily="18" charset="0"/>
                        </a:rPr>
                        <a: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66790962"/>
                  </a:ext>
                </a:extLst>
              </a:tr>
              <a:tr h="370840">
                <a:tc>
                  <a:txBody>
                    <a:bodyPr/>
                    <a:lstStyle/>
                    <a:p>
                      <a:r>
                        <a:rPr lang="en-IN" sz="1600" dirty="0">
                          <a:latin typeface="Cambria" panose="02040503050406030204" pitchFamily="18" charset="0"/>
                          <a:ea typeface="Cambria" panose="02040503050406030204" pitchFamily="18" charset="0"/>
                        </a:rPr>
                        <a:t>Indirect Attainment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962695958"/>
                  </a:ext>
                </a:extLst>
              </a:tr>
            </a:tbl>
          </a:graphicData>
        </a:graphic>
      </p:graphicFrame>
      <p:sp>
        <p:nvSpPr>
          <p:cNvPr id="9" name="Slide Number Placeholder 8">
            <a:extLst>
              <a:ext uri="{FF2B5EF4-FFF2-40B4-BE49-F238E27FC236}">
                <a16:creationId xmlns="" xmlns:a16="http://schemas.microsoft.com/office/drawing/2014/main" id="{BD0C0D25-C4F0-45E9-922E-B3CD5888953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95</a:t>
            </a:fld>
            <a:endParaRPr lang="en-IN"/>
          </a:p>
        </p:txBody>
      </p:sp>
      <p:pic>
        <p:nvPicPr>
          <p:cNvPr id="7" name="Picture 6">
            <a:extLst>
              <a:ext uri="{FF2B5EF4-FFF2-40B4-BE49-F238E27FC236}">
                <a16:creationId xmlns="" xmlns:a16="http://schemas.microsoft.com/office/drawing/2014/main" id="{C2851CCD-8B4F-4323-977F-B8F028F6946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97E3AF0B-C2B8-47D0-89AD-C3A12D609719}"/>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C869B0F0-395C-4B4C-A639-E1947FDC59A8}"/>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33039239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1" y="1365938"/>
            <a:ext cx="8659369" cy="3132910"/>
          </a:xfrm>
          <a:noFill/>
        </p:spPr>
        <p:txBody>
          <a:bodyPr>
            <a:normAutofit/>
          </a:bodyPr>
          <a:lstStyle/>
          <a:p>
            <a:pPr marL="896938" indent="-896938" algn="ctr">
              <a:spcBef>
                <a:spcPts val="0"/>
              </a:spcBef>
              <a:buNone/>
            </a:pPr>
            <a:r>
              <a:rPr lang="en-US" dirty="0">
                <a:solidFill>
                  <a:srgbClr val="00B050"/>
                </a:solidFill>
                <a:latin typeface="Cambria" panose="02040503050406030204" pitchFamily="18" charset="0"/>
                <a:ea typeface="Cambria" panose="02040503050406030204" pitchFamily="18" charset="0"/>
              </a:rPr>
              <a:t>Table No. 3.8.3: Overall PO and PSO attainment value.</a:t>
            </a:r>
          </a:p>
          <a:p>
            <a:pPr marL="896938" indent="-896938" algn="just">
              <a:lnSpc>
                <a:spcPct val="150000"/>
              </a:lnSpc>
              <a:spcBef>
                <a:spcPts val="0"/>
              </a:spcBef>
              <a:buNone/>
            </a:pPr>
            <a:endParaRPr lang="en-US" i="1" dirty="0">
              <a:solidFill>
                <a:srgbClr val="00B05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sz="14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r>
              <a:rPr lang="en-US" i="1" dirty="0">
                <a:solidFill>
                  <a:srgbClr val="000000"/>
                </a:solidFill>
                <a:latin typeface="Cambria" panose="02040503050406030204" pitchFamily="18" charset="0"/>
                <a:ea typeface="Cambria" panose="02040503050406030204" pitchFamily="18" charset="0"/>
              </a:rPr>
              <a:t>Add more columns as needed for PSOs if any.</a:t>
            </a: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sz="1400" dirty="0">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800" b="0" i="0" u="none" strike="noStrike" baseline="0" dirty="0">
              <a:latin typeface="Verdana-Bold"/>
            </a:endParaRPr>
          </a:p>
          <a:p>
            <a:pPr marL="896938" indent="-896938" algn="just">
              <a:lnSpc>
                <a:spcPct val="150000"/>
              </a:lnSpc>
              <a:spcBef>
                <a:spcPts val="0"/>
              </a:spcBef>
              <a:buNone/>
            </a:pPr>
            <a:endParaRPr lang="en-US"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9C4E382F-6548-4794-B7E7-9BFF985D40D2}"/>
              </a:ext>
            </a:extLst>
          </p:cNvPr>
          <p:cNvGraphicFramePr>
            <a:graphicFrameLocks noGrp="1"/>
          </p:cNvGraphicFramePr>
          <p:nvPr>
            <p:extLst>
              <p:ext uri="{D42A27DB-BD31-4B8C-83A1-F6EECF244321}">
                <p14:modId xmlns:p14="http://schemas.microsoft.com/office/powerpoint/2010/main" xmlns="" val="3548650830"/>
              </p:ext>
            </p:extLst>
          </p:nvPr>
        </p:nvGraphicFramePr>
        <p:xfrm>
          <a:off x="1575061" y="1871750"/>
          <a:ext cx="7438464" cy="2042160"/>
        </p:xfrm>
        <a:graphic>
          <a:graphicData uri="http://schemas.openxmlformats.org/drawingml/2006/table">
            <a:tbl>
              <a:tblPr firstRow="1" bandRow="1">
                <a:tableStyleId>{5940675A-B579-460E-94D1-54222C63F5DA}</a:tableStyleId>
              </a:tblPr>
              <a:tblGrid>
                <a:gridCol w="1341241">
                  <a:extLst>
                    <a:ext uri="{9D8B030D-6E8A-4147-A177-3AD203B41FA5}">
                      <a16:colId xmlns="" xmlns:a16="http://schemas.microsoft.com/office/drawing/2014/main" val="2099712759"/>
                    </a:ext>
                  </a:extLst>
                </a:gridCol>
                <a:gridCol w="543728">
                  <a:extLst>
                    <a:ext uri="{9D8B030D-6E8A-4147-A177-3AD203B41FA5}">
                      <a16:colId xmlns="" xmlns:a16="http://schemas.microsoft.com/office/drawing/2014/main" val="1885557316"/>
                    </a:ext>
                  </a:extLst>
                </a:gridCol>
                <a:gridCol w="543728">
                  <a:extLst>
                    <a:ext uri="{9D8B030D-6E8A-4147-A177-3AD203B41FA5}">
                      <a16:colId xmlns="" xmlns:a16="http://schemas.microsoft.com/office/drawing/2014/main" val="801763215"/>
                    </a:ext>
                  </a:extLst>
                </a:gridCol>
                <a:gridCol w="543728">
                  <a:extLst>
                    <a:ext uri="{9D8B030D-6E8A-4147-A177-3AD203B41FA5}">
                      <a16:colId xmlns="" xmlns:a16="http://schemas.microsoft.com/office/drawing/2014/main" val="603312475"/>
                    </a:ext>
                  </a:extLst>
                </a:gridCol>
                <a:gridCol w="543728">
                  <a:extLst>
                    <a:ext uri="{9D8B030D-6E8A-4147-A177-3AD203B41FA5}">
                      <a16:colId xmlns="" xmlns:a16="http://schemas.microsoft.com/office/drawing/2014/main" val="3521911037"/>
                    </a:ext>
                  </a:extLst>
                </a:gridCol>
                <a:gridCol w="543728">
                  <a:extLst>
                    <a:ext uri="{9D8B030D-6E8A-4147-A177-3AD203B41FA5}">
                      <a16:colId xmlns="" xmlns:a16="http://schemas.microsoft.com/office/drawing/2014/main" val="22125746"/>
                    </a:ext>
                  </a:extLst>
                </a:gridCol>
                <a:gridCol w="543728">
                  <a:extLst>
                    <a:ext uri="{9D8B030D-6E8A-4147-A177-3AD203B41FA5}">
                      <a16:colId xmlns="" xmlns:a16="http://schemas.microsoft.com/office/drawing/2014/main" val="2940033510"/>
                    </a:ext>
                  </a:extLst>
                </a:gridCol>
                <a:gridCol w="543728">
                  <a:extLst>
                    <a:ext uri="{9D8B030D-6E8A-4147-A177-3AD203B41FA5}">
                      <a16:colId xmlns="" xmlns:a16="http://schemas.microsoft.com/office/drawing/2014/main" val="4075438971"/>
                    </a:ext>
                  </a:extLst>
                </a:gridCol>
                <a:gridCol w="543728">
                  <a:extLst>
                    <a:ext uri="{9D8B030D-6E8A-4147-A177-3AD203B41FA5}">
                      <a16:colId xmlns="" xmlns:a16="http://schemas.microsoft.com/office/drawing/2014/main" val="3276522603"/>
                    </a:ext>
                  </a:extLst>
                </a:gridCol>
                <a:gridCol w="543728">
                  <a:extLst>
                    <a:ext uri="{9D8B030D-6E8A-4147-A177-3AD203B41FA5}">
                      <a16:colId xmlns="" xmlns:a16="http://schemas.microsoft.com/office/drawing/2014/main" val="3127565376"/>
                    </a:ext>
                  </a:extLst>
                </a:gridCol>
                <a:gridCol w="598421">
                  <a:extLst>
                    <a:ext uri="{9D8B030D-6E8A-4147-A177-3AD203B41FA5}">
                      <a16:colId xmlns="" xmlns:a16="http://schemas.microsoft.com/office/drawing/2014/main" val="3084379972"/>
                    </a:ext>
                  </a:extLst>
                </a:gridCol>
                <a:gridCol w="605250">
                  <a:extLst>
                    <a:ext uri="{9D8B030D-6E8A-4147-A177-3AD203B41FA5}">
                      <a16:colId xmlns="" xmlns:a16="http://schemas.microsoft.com/office/drawing/2014/main" val="565536181"/>
                    </a:ext>
                  </a:extLst>
                </a:gridCol>
              </a:tblGrid>
              <a:tr h="284479">
                <a:tc>
                  <a:txBody>
                    <a:bodyPr/>
                    <a:lstStyle/>
                    <a:p>
                      <a:pPr algn="ctr"/>
                      <a:r>
                        <a:rPr lang="en-IN" sz="1400" b="1" dirty="0">
                          <a:latin typeface="Cambria" panose="02040503050406030204" pitchFamily="18" charset="0"/>
                          <a:ea typeface="Cambria" panose="02040503050406030204" pitchFamily="18" charset="0"/>
                        </a:rPr>
                        <a:t>Assessment</a:t>
                      </a:r>
                    </a:p>
                  </a:txBody>
                  <a:tcPr anchor="ctr"/>
                </a:tc>
                <a:tc>
                  <a:txBody>
                    <a:bodyPr/>
                    <a:lstStyle/>
                    <a:p>
                      <a:pPr algn="ctr"/>
                      <a:r>
                        <a:rPr lang="en-IN" sz="1400" b="1" dirty="0">
                          <a:latin typeface="Cambria" panose="02040503050406030204" pitchFamily="18" charset="0"/>
                          <a:ea typeface="Cambria" panose="02040503050406030204" pitchFamily="18" charset="0"/>
                        </a:rPr>
                        <a:t>PO1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PO7</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PO8</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PO9</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3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PO10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3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PO11</a:t>
                      </a:r>
                    </a:p>
                  </a:txBody>
                  <a:tcPr anchor="ctr"/>
                </a:tc>
                <a:extLst>
                  <a:ext uri="{0D108BD9-81ED-4DB2-BD59-A6C34878D82A}">
                    <a16:rowId xmlns="" xmlns:a16="http://schemas.microsoft.com/office/drawing/2014/main" val="624212571"/>
                  </a:ext>
                </a:extLst>
              </a:tr>
              <a:tr h="256539">
                <a:tc>
                  <a:txBody>
                    <a:bodyPr/>
                    <a:lstStyle/>
                    <a:p>
                      <a:pPr algn="l"/>
                      <a:r>
                        <a:rPr lang="en-IN" sz="1600" b="0" dirty="0">
                          <a:latin typeface="Cambria" panose="02040503050406030204" pitchFamily="18" charset="0"/>
                          <a:ea typeface="Cambria" panose="02040503050406030204" pitchFamily="18" charset="0"/>
                        </a:rPr>
                        <a:t>Direct Attainment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022396890"/>
                  </a:ext>
                </a:extLst>
              </a:tr>
              <a:tr h="290536">
                <a:tc>
                  <a:txBody>
                    <a:bodyPr/>
                    <a:lstStyle/>
                    <a:p>
                      <a:pPr algn="l"/>
                      <a:r>
                        <a:rPr lang="en-IN" sz="1600" b="0" dirty="0">
                          <a:latin typeface="Cambria" panose="02040503050406030204" pitchFamily="18" charset="0"/>
                          <a:ea typeface="Cambria" panose="02040503050406030204" pitchFamily="18" charset="0"/>
                        </a:rPr>
                        <a:t>Indirect Attainment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26888167"/>
                  </a:ext>
                </a:extLst>
              </a:tr>
              <a:tr h="164317">
                <a:tc>
                  <a:txBody>
                    <a:bodyPr/>
                    <a:lstStyle/>
                    <a:p>
                      <a:pPr algn="l"/>
                      <a:r>
                        <a:rPr lang="en-IN" sz="1600" b="0" dirty="0">
                          <a:latin typeface="Cambria" panose="02040503050406030204" pitchFamily="18" charset="0"/>
                          <a:ea typeface="Cambria" panose="02040503050406030204" pitchFamily="18" charset="0"/>
                        </a:rPr>
                        <a:t>Overall Attainment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290217292"/>
                  </a:ext>
                </a:extLst>
              </a:tr>
            </a:tbl>
          </a:graphicData>
        </a:graphic>
      </p:graphicFrame>
      <p:sp>
        <p:nvSpPr>
          <p:cNvPr id="9" name="Slide Number Placeholder 8">
            <a:extLst>
              <a:ext uri="{FF2B5EF4-FFF2-40B4-BE49-F238E27FC236}">
                <a16:creationId xmlns="" xmlns:a16="http://schemas.microsoft.com/office/drawing/2014/main" id="{DBD6C150-979E-4C46-9EE5-260765B3F73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96</a:t>
            </a:fld>
            <a:endParaRPr lang="en-IN"/>
          </a:p>
        </p:txBody>
      </p:sp>
      <p:pic>
        <p:nvPicPr>
          <p:cNvPr id="7" name="Picture 6">
            <a:extLst>
              <a:ext uri="{FF2B5EF4-FFF2-40B4-BE49-F238E27FC236}">
                <a16:creationId xmlns="" xmlns:a16="http://schemas.microsoft.com/office/drawing/2014/main" id="{5300D19F-252D-467B-9BE1-9757F19BAEA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06BB365E-4AEF-418F-A3A1-73D623268A54}"/>
              </a:ext>
            </a:extLst>
          </p:cNvPr>
          <p:cNvSpPr txBox="1"/>
          <p:nvPr/>
        </p:nvSpPr>
        <p:spPr>
          <a:xfrm>
            <a:off x="553830" y="247411"/>
            <a:ext cx="7743314" cy="492443"/>
          </a:xfrm>
          <a:prstGeom prst="rect">
            <a:avLst/>
          </a:prstGeom>
          <a:noFill/>
        </p:spPr>
        <p:txBody>
          <a:bodyPr wrap="square">
            <a:spAutoFit/>
          </a:bodyPr>
          <a:lstStyle/>
          <a:p>
            <a:r>
              <a:rPr lang="en-US" sz="2600" b="1" dirty="0">
                <a:solidFill>
                  <a:srgbClr val="996633"/>
                </a:solidFill>
                <a:latin typeface="Cambria" panose="02040503050406030204" pitchFamily="18" charset="0"/>
                <a:ea typeface="Cambria" panose="02040503050406030204" pitchFamily="18" charset="0"/>
              </a:rPr>
              <a:t>Criterion 3: </a:t>
            </a:r>
            <a:r>
              <a:rPr lang="en-IN" sz="2600" b="1" dirty="0">
                <a:solidFill>
                  <a:srgbClr val="996633"/>
                </a:solidFill>
                <a:latin typeface="Cambria" panose="02040503050406030204" pitchFamily="18" charset="0"/>
                <a:ea typeface="Cambria" panose="02040503050406030204" pitchFamily="18" charset="0"/>
              </a:rPr>
              <a:t>Outcome-Based Assessment (120)</a:t>
            </a:r>
          </a:p>
        </p:txBody>
      </p:sp>
      <p:cxnSp>
        <p:nvCxnSpPr>
          <p:cNvPr id="10" name="Straight Connector 9">
            <a:extLst>
              <a:ext uri="{FF2B5EF4-FFF2-40B4-BE49-F238E27FC236}">
                <a16:creationId xmlns="" xmlns:a16="http://schemas.microsoft.com/office/drawing/2014/main" id="{41F66D4F-8D2C-4D85-B854-C236767B1010}"/>
              </a:ext>
            </a:extLst>
          </p:cNvPr>
          <p:cNvCxnSpPr/>
          <p:nvPr/>
        </p:nvCxnSpPr>
        <p:spPr>
          <a:xfrm>
            <a:off x="621792" y="832902"/>
            <a:ext cx="7807282" cy="0"/>
          </a:xfrm>
          <a:prstGeom prst="line">
            <a:avLst/>
          </a:prstGeom>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xmlns="" val="32766987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728472" y="1066804"/>
            <a:ext cx="7181084" cy="5766819"/>
          </a:xfrm>
          <a:prstGeom prst="rect">
            <a:avLst/>
          </a:prstGeom>
          <a:noFill/>
          <a:ln>
            <a:noFill/>
          </a:ln>
        </p:spPr>
      </p:pic>
      <p:sp>
        <p:nvSpPr>
          <p:cNvPr id="3" name="Title 1"/>
          <p:cNvSpPr txBox="1">
            <a:spLocks noGrp="1"/>
          </p:cNvSpPr>
          <p:nvPr>
            <p:ph type="title"/>
          </p:nvPr>
        </p:nvSpPr>
        <p:spPr>
          <a:xfrm>
            <a:off x="1576752" y="152403"/>
            <a:ext cx="7498079" cy="487366"/>
          </a:xfrm>
        </p:spPr>
        <p:txBody>
          <a:bodyPr>
            <a:normAutofit fontScale="90000"/>
          </a:bodyPr>
          <a:lstStyle/>
          <a:p>
            <a:pPr lvl="0"/>
            <a:r>
              <a:rPr lang="en-IN" sz="2900">
                <a:solidFill>
                  <a:srgbClr val="C00000"/>
                </a:solidFill>
              </a:rPr>
              <a:t>Example of CO-attainment for a course</a:t>
            </a:r>
          </a:p>
        </p:txBody>
      </p:sp>
      <p:pic>
        <p:nvPicPr>
          <p:cNvPr id="4" name="Picture 2"/>
          <p:cNvPicPr>
            <a:picLocks noChangeAspect="1"/>
          </p:cNvPicPr>
          <p:nvPr/>
        </p:nvPicPr>
        <p:blipFill>
          <a:blip r:embed="rId3" cstate="print"/>
          <a:stretch>
            <a:fillRect/>
          </a:stretch>
        </p:blipFill>
        <p:spPr>
          <a:xfrm>
            <a:off x="6848852" y="566929"/>
            <a:ext cx="2535932" cy="2218947"/>
          </a:xfrm>
          <a:prstGeom prst="rect">
            <a:avLst/>
          </a:prstGeom>
          <a:noFill/>
          <a:ln>
            <a:noFill/>
          </a:ln>
        </p:spPr>
      </p:pic>
    </p:spTree>
    <p:extLst>
      <p:ext uri="{BB962C8B-B14F-4D97-AF65-F5344CB8AC3E}">
        <p14:creationId xmlns:p14="http://schemas.microsoft.com/office/powerpoint/2010/main" xmlns="" val="34734278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62453" y="743708"/>
            <a:ext cx="7973567" cy="5888736"/>
          </a:xfrm>
          <a:prstGeom prst="rect">
            <a:avLst/>
          </a:prstGeom>
          <a:noFill/>
          <a:ln>
            <a:noFill/>
          </a:ln>
        </p:spPr>
      </p:pic>
      <p:sp>
        <p:nvSpPr>
          <p:cNvPr id="3" name="Title 1"/>
          <p:cNvSpPr txBox="1">
            <a:spLocks noGrp="1"/>
          </p:cNvSpPr>
          <p:nvPr>
            <p:ph type="title"/>
          </p:nvPr>
        </p:nvSpPr>
        <p:spPr>
          <a:xfrm>
            <a:off x="1576752" y="152403"/>
            <a:ext cx="7498079" cy="487366"/>
          </a:xfrm>
        </p:spPr>
        <p:txBody>
          <a:bodyPr>
            <a:normAutofit fontScale="90000"/>
          </a:bodyPr>
          <a:lstStyle/>
          <a:p>
            <a:pPr lvl="0"/>
            <a:r>
              <a:rPr lang="en-IN" sz="2900">
                <a:solidFill>
                  <a:srgbClr val="C00000"/>
                </a:solidFill>
              </a:rPr>
              <a:t>Example of CO-attainment for a course</a:t>
            </a:r>
          </a:p>
        </p:txBody>
      </p:sp>
    </p:spTree>
    <p:extLst>
      <p:ext uri="{BB962C8B-B14F-4D97-AF65-F5344CB8AC3E}">
        <p14:creationId xmlns:p14="http://schemas.microsoft.com/office/powerpoint/2010/main" xmlns="" val="23208289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02667" y="761996"/>
            <a:ext cx="7254236" cy="6102092"/>
          </a:xfrm>
          <a:prstGeom prst="rect">
            <a:avLst/>
          </a:prstGeom>
          <a:noFill/>
          <a:ln>
            <a:noFill/>
          </a:ln>
        </p:spPr>
      </p:pic>
      <p:sp>
        <p:nvSpPr>
          <p:cNvPr id="3" name="Title 1"/>
          <p:cNvSpPr txBox="1">
            <a:spLocks noGrp="1"/>
          </p:cNvSpPr>
          <p:nvPr>
            <p:ph type="title"/>
          </p:nvPr>
        </p:nvSpPr>
        <p:spPr>
          <a:xfrm>
            <a:off x="1576752" y="152403"/>
            <a:ext cx="7498079" cy="487366"/>
          </a:xfrm>
        </p:spPr>
        <p:txBody>
          <a:bodyPr>
            <a:normAutofit fontScale="90000"/>
          </a:bodyPr>
          <a:lstStyle/>
          <a:p>
            <a:pPr lvl="0"/>
            <a:r>
              <a:rPr lang="en-IN" sz="2900">
                <a:solidFill>
                  <a:srgbClr val="C00000"/>
                </a:solidFill>
              </a:rPr>
              <a:t>Example of CO-attainment for a course</a:t>
            </a:r>
          </a:p>
        </p:txBody>
      </p:sp>
    </p:spTree>
    <p:extLst>
      <p:ext uri="{BB962C8B-B14F-4D97-AF65-F5344CB8AC3E}">
        <p14:creationId xmlns:p14="http://schemas.microsoft.com/office/powerpoint/2010/main" xmlns="" val="32827047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75820" y="822960"/>
            <a:ext cx="7321299" cy="6156956"/>
          </a:xfrm>
          <a:prstGeom prst="rect">
            <a:avLst/>
          </a:prstGeom>
          <a:noFill/>
          <a:ln>
            <a:noFill/>
          </a:ln>
        </p:spPr>
      </p:pic>
      <p:sp>
        <p:nvSpPr>
          <p:cNvPr id="3" name="Title 1"/>
          <p:cNvSpPr txBox="1">
            <a:spLocks noGrp="1"/>
          </p:cNvSpPr>
          <p:nvPr>
            <p:ph type="title"/>
          </p:nvPr>
        </p:nvSpPr>
        <p:spPr>
          <a:xfrm>
            <a:off x="1576752" y="152403"/>
            <a:ext cx="7498079" cy="487366"/>
          </a:xfrm>
        </p:spPr>
        <p:txBody>
          <a:bodyPr>
            <a:normAutofit fontScale="90000"/>
          </a:bodyPr>
          <a:lstStyle/>
          <a:p>
            <a:pPr lvl="0"/>
            <a:r>
              <a:rPr lang="en-IN" sz="2900">
                <a:solidFill>
                  <a:srgbClr val="C00000"/>
                </a:solidFill>
              </a:rPr>
              <a:t>Example of CO-attainment for a course</a:t>
            </a:r>
          </a:p>
        </p:txBody>
      </p:sp>
    </p:spTree>
    <p:extLst>
      <p:ext uri="{BB962C8B-B14F-4D97-AF65-F5344CB8AC3E}">
        <p14:creationId xmlns:p14="http://schemas.microsoft.com/office/powerpoint/2010/main" xmlns="" val="16256442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ctrTitle"/>
          </p:nvPr>
        </p:nvSpPr>
        <p:spPr>
          <a:xfrm>
            <a:off x="1436080" y="228600"/>
            <a:ext cx="7713786" cy="457200"/>
          </a:xfrm>
        </p:spPr>
        <p:txBody>
          <a:bodyPr anchor="ctr">
            <a:normAutofit fontScale="90000"/>
          </a:bodyPr>
          <a:lstStyle/>
          <a:p>
            <a:pPr lvl="0" algn="just"/>
            <a:r>
              <a:rPr lang="en-US" sz="3000" b="1">
                <a:solidFill>
                  <a:srgbClr val="FF0000"/>
                </a:solidFill>
                <a:latin typeface="Bookman Old Style" pitchFamily="18"/>
                <a:cs typeface="Times New Roman" pitchFamily="18"/>
              </a:rPr>
              <a:t>Attainment of Pos:</a:t>
            </a:r>
          </a:p>
        </p:txBody>
      </p:sp>
      <p:pic>
        <p:nvPicPr>
          <p:cNvPr id="3" name="Picture 4"/>
          <p:cNvPicPr>
            <a:picLocks noChangeAspect="1"/>
          </p:cNvPicPr>
          <p:nvPr/>
        </p:nvPicPr>
        <p:blipFill>
          <a:blip r:embed="rId2" cstate="print"/>
          <a:stretch>
            <a:fillRect/>
          </a:stretch>
        </p:blipFill>
        <p:spPr>
          <a:xfrm>
            <a:off x="801625" y="743708"/>
            <a:ext cx="8583171" cy="6181344"/>
          </a:xfrm>
          <a:prstGeom prst="rect">
            <a:avLst/>
          </a:prstGeom>
          <a:noFill/>
          <a:ln>
            <a:noFill/>
          </a:ln>
        </p:spPr>
      </p:pic>
      <p:sp>
        <p:nvSpPr>
          <p:cNvPr id="4" name="Oval 3"/>
          <p:cNvSpPr/>
          <p:nvPr/>
        </p:nvSpPr>
        <p:spPr>
          <a:xfrm>
            <a:off x="4917832" y="1865660"/>
            <a:ext cx="422032" cy="34414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noFill/>
          <a:ln w="25402">
            <a:solidFill>
              <a:srgbClr val="FF0066"/>
            </a:solid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solidFill>
                <a:srgbClr val="FFFFFF"/>
              </a:solidFill>
              <a:latin typeface="Gill Sans MT"/>
            </a:endParaRPr>
          </a:p>
        </p:txBody>
      </p:sp>
    </p:spTree>
    <p:extLst>
      <p:ext uri="{BB962C8B-B14F-4D97-AF65-F5344CB8AC3E}">
        <p14:creationId xmlns:p14="http://schemas.microsoft.com/office/powerpoint/2010/main" xmlns="" val="25051175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ctrTitle"/>
          </p:nvPr>
        </p:nvSpPr>
        <p:spPr>
          <a:xfrm>
            <a:off x="1436080" y="76196"/>
            <a:ext cx="7713786" cy="228600"/>
          </a:xfrm>
        </p:spPr>
        <p:txBody>
          <a:bodyPr anchor="ctr">
            <a:normAutofit fontScale="90000"/>
          </a:bodyPr>
          <a:lstStyle/>
          <a:p>
            <a:pPr lvl="0" algn="r"/>
            <a:r>
              <a:rPr lang="en-US" sz="2400" b="1">
                <a:solidFill>
                  <a:srgbClr val="FF0000"/>
                </a:solidFill>
                <a:latin typeface="Bookman Old Style" pitchFamily="18"/>
                <a:cs typeface="Times New Roman" pitchFamily="18"/>
              </a:rPr>
              <a:t>Contd…</a:t>
            </a:r>
          </a:p>
        </p:txBody>
      </p:sp>
      <p:pic>
        <p:nvPicPr>
          <p:cNvPr id="3" name="Picture 2"/>
          <p:cNvPicPr>
            <a:picLocks noChangeAspect="1"/>
          </p:cNvPicPr>
          <p:nvPr/>
        </p:nvPicPr>
        <p:blipFill>
          <a:blip r:embed="rId2" cstate="print"/>
          <a:stretch>
            <a:fillRect/>
          </a:stretch>
        </p:blipFill>
        <p:spPr>
          <a:xfrm>
            <a:off x="1362453" y="353571"/>
            <a:ext cx="7882127" cy="6047228"/>
          </a:xfrm>
          <a:prstGeom prst="rect">
            <a:avLst/>
          </a:prstGeom>
          <a:noFill/>
          <a:ln>
            <a:noFill/>
          </a:ln>
        </p:spPr>
      </p:pic>
    </p:spTree>
    <p:extLst>
      <p:ext uri="{BB962C8B-B14F-4D97-AF65-F5344CB8AC3E}">
        <p14:creationId xmlns:p14="http://schemas.microsoft.com/office/powerpoint/2010/main" xmlns="" val="22587059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7768" y="76196"/>
            <a:ext cx="7807567" cy="1015660"/>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IN" sz="3000" b="1">
                <a:solidFill>
                  <a:srgbClr val="FF0000"/>
                </a:solidFill>
                <a:latin typeface="Bookman Old Style" pitchFamily="18"/>
                <a:cs typeface="Times New Roman" pitchFamily="18"/>
              </a:rPr>
              <a:t>Example Weightages for PO Attainment</a:t>
            </a:r>
          </a:p>
        </p:txBody>
      </p:sp>
      <p:pic>
        <p:nvPicPr>
          <p:cNvPr id="3" name="Picture 4"/>
          <p:cNvPicPr>
            <a:picLocks noChangeAspect="1"/>
          </p:cNvPicPr>
          <p:nvPr/>
        </p:nvPicPr>
        <p:blipFill>
          <a:blip r:embed="rId2" cstate="print"/>
          <a:srcRect/>
          <a:stretch>
            <a:fillRect/>
          </a:stretch>
        </p:blipFill>
        <p:spPr>
          <a:xfrm>
            <a:off x="1365734" y="544481"/>
            <a:ext cx="8159264" cy="6237323"/>
          </a:xfrm>
          <a:prstGeom prst="rect">
            <a:avLst/>
          </a:prstGeom>
          <a:noFill/>
          <a:ln>
            <a:noFill/>
          </a:ln>
        </p:spPr>
      </p:pic>
      <p:sp>
        <p:nvSpPr>
          <p:cNvPr id="4" name="Rectangle 3"/>
          <p:cNvSpPr/>
          <p:nvPr/>
        </p:nvSpPr>
        <p:spPr>
          <a:xfrm>
            <a:off x="7462684" y="855406"/>
            <a:ext cx="403122" cy="557489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5195307" y="1590731"/>
            <a:ext cx="500119" cy="369332"/>
          </a:xfrm>
          <a:prstGeom prst="rect">
            <a:avLst/>
          </a:prstGeom>
          <a:noFill/>
        </p:spPr>
        <p:txBody>
          <a:bodyPr wrap="square" rtlCol="0">
            <a:spAutoFit/>
          </a:bodyPr>
          <a:lstStyle/>
          <a:p>
            <a:r>
              <a:rPr lang="en-US" b="1" dirty="0">
                <a:solidFill>
                  <a:srgbClr val="FF0000"/>
                </a:solidFill>
              </a:rPr>
              <a:t>40</a:t>
            </a:r>
            <a:endParaRPr lang="en-IN" b="1" dirty="0">
              <a:solidFill>
                <a:srgbClr val="FF0000"/>
              </a:solidFill>
            </a:endParaRPr>
          </a:p>
        </p:txBody>
      </p:sp>
      <p:sp>
        <p:nvSpPr>
          <p:cNvPr id="6" name="TextBox 5"/>
          <p:cNvSpPr txBox="1"/>
          <p:nvPr/>
        </p:nvSpPr>
        <p:spPr>
          <a:xfrm>
            <a:off x="6046840" y="1590731"/>
            <a:ext cx="383458" cy="461665"/>
          </a:xfrm>
          <a:prstGeom prst="rect">
            <a:avLst/>
          </a:prstGeom>
          <a:noFill/>
        </p:spPr>
        <p:txBody>
          <a:bodyPr wrap="square" rtlCol="0">
            <a:spAutoFit/>
          </a:bodyPr>
          <a:lstStyle/>
          <a:p>
            <a:r>
              <a:rPr lang="en-US" sz="2400" b="1" dirty="0">
                <a:solidFill>
                  <a:srgbClr val="FF0000"/>
                </a:solidFill>
              </a:rPr>
              <a:t>5</a:t>
            </a:r>
            <a:endParaRPr lang="en-IN" sz="2400" b="1" dirty="0">
              <a:solidFill>
                <a:srgbClr val="FF0000"/>
              </a:solidFill>
            </a:endParaRPr>
          </a:p>
        </p:txBody>
      </p:sp>
    </p:spTree>
    <p:extLst>
      <p:ext uri="{BB962C8B-B14F-4D97-AF65-F5344CB8AC3E}">
        <p14:creationId xmlns:p14="http://schemas.microsoft.com/office/powerpoint/2010/main" xmlns="" val="6150093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506416" y="350836"/>
            <a:ext cx="7666896" cy="715966"/>
          </a:xfrm>
        </p:spPr>
        <p:txBody>
          <a:bodyPr/>
          <a:lstStyle/>
          <a:p>
            <a:pPr lvl="0"/>
            <a:r>
              <a:rPr lang="en-IN" sz="3000" b="1">
                <a:solidFill>
                  <a:srgbClr val="FF0000"/>
                </a:solidFill>
                <a:latin typeface="Bookman Old Style" pitchFamily="18"/>
                <a:cs typeface="Times New Roman" pitchFamily="18"/>
              </a:rPr>
              <a:t>PO Attainment </a:t>
            </a:r>
          </a:p>
        </p:txBody>
      </p:sp>
      <p:sp>
        <p:nvSpPr>
          <p:cNvPr id="3" name="Content Placeholder 2"/>
          <p:cNvSpPr txBox="1">
            <a:spLocks noGrp="1"/>
          </p:cNvSpPr>
          <p:nvPr>
            <p:ph idx="1"/>
          </p:nvPr>
        </p:nvSpPr>
        <p:spPr>
          <a:xfrm>
            <a:off x="1119551" y="1471745"/>
            <a:ext cx="7737065" cy="4214951"/>
          </a:xfrm>
        </p:spPr>
        <p:txBody>
          <a:bodyPr>
            <a:normAutofit fontScale="92500"/>
          </a:bodyPr>
          <a:lstStyle/>
          <a:p>
            <a:pPr marL="484632" indent="-457200" algn="just">
              <a:buClr>
                <a:srgbClr val="0000FF"/>
              </a:buClr>
              <a:buFont typeface="Wingdings" pitchFamily="2"/>
              <a:buChar char="Ø"/>
            </a:pPr>
            <a:r>
              <a:rPr lang="en-US" sz="2800" dirty="0">
                <a:solidFill>
                  <a:srgbClr val="0000FF"/>
                </a:solidFill>
                <a:latin typeface="Times New Roman" pitchFamily="18"/>
                <a:cs typeface="Times New Roman" pitchFamily="18"/>
              </a:rPr>
              <a:t>All POs can be adequately addressed through the selection of core courses and their COs</a:t>
            </a:r>
          </a:p>
          <a:p>
            <a:pPr marL="484632" indent="-457200" algn="just">
              <a:buClr>
                <a:srgbClr val="0000FF"/>
              </a:buClr>
              <a:buFont typeface="Wingdings" pitchFamily="2"/>
              <a:buChar char="Ø"/>
            </a:pPr>
            <a:r>
              <a:rPr lang="en-US" sz="2800" dirty="0">
                <a:solidFill>
                  <a:srgbClr val="0000FF"/>
                </a:solidFill>
                <a:latin typeface="Times New Roman" pitchFamily="18"/>
                <a:cs typeface="Times New Roman" pitchFamily="18"/>
              </a:rPr>
              <a:t>Attainable targets can be selected for each of the CO.</a:t>
            </a:r>
          </a:p>
          <a:p>
            <a:pPr marL="484632" indent="-457200" algn="just">
              <a:buClr>
                <a:srgbClr val="0000FF"/>
              </a:buClr>
              <a:buFont typeface="Wingdings" pitchFamily="2"/>
              <a:buChar char="Ø"/>
            </a:pPr>
            <a:r>
              <a:rPr lang="en-US" sz="2800" dirty="0">
                <a:solidFill>
                  <a:srgbClr val="0000FF"/>
                </a:solidFill>
                <a:latin typeface="Times New Roman" pitchFamily="18"/>
                <a:cs typeface="Times New Roman" pitchFamily="18"/>
              </a:rPr>
              <a:t>If assessment is in alignment with COs the performance of the students indicates the CO attainment and hence PO attainment.</a:t>
            </a:r>
          </a:p>
          <a:p>
            <a:pPr marL="484632" indent="-457200" algn="just">
              <a:buClr>
                <a:srgbClr val="0000FF"/>
              </a:buClr>
              <a:buFont typeface="Wingdings" pitchFamily="2"/>
              <a:buChar char="Ø"/>
            </a:pPr>
            <a:r>
              <a:rPr lang="en-US" sz="2800" dirty="0">
                <a:solidFill>
                  <a:srgbClr val="0000FF"/>
                </a:solidFill>
                <a:latin typeface="Times New Roman" pitchFamily="18"/>
                <a:cs typeface="Times New Roman" pitchFamily="18"/>
              </a:rPr>
              <a:t>These measurements provide the basis for continuous improvement in the quality of learning.</a:t>
            </a:r>
          </a:p>
          <a:p>
            <a:pPr lvl="0"/>
            <a:endParaRPr lang="en-IN" sz="2800" dirty="0"/>
          </a:p>
        </p:txBody>
      </p:sp>
    </p:spTree>
    <p:extLst>
      <p:ext uri="{BB962C8B-B14F-4D97-AF65-F5344CB8AC3E}">
        <p14:creationId xmlns:p14="http://schemas.microsoft.com/office/powerpoint/2010/main" xmlns="" val="14902853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348343" y="1152908"/>
            <a:ext cx="8932817" cy="5275323"/>
          </a:xfrm>
          <a:noFill/>
        </p:spPr>
        <p:txBody>
          <a:bodyPr>
            <a:normAutofit/>
          </a:bodyPr>
          <a:lstStyle/>
          <a:p>
            <a:pPr marL="896938" indent="-896938" algn="r">
              <a:spcBef>
                <a:spcPts val="0"/>
              </a:spcBef>
              <a:buNone/>
            </a:pPr>
            <a:endParaRPr lang="en-US" sz="12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r>
              <a:rPr lang="en-US" dirty="0">
                <a:solidFill>
                  <a:srgbClr val="000000"/>
                </a:solidFill>
                <a:latin typeface="Verdana" panose="020B0604030504040204" pitchFamily="34" charset="0"/>
                <a:ea typeface="Cambria" panose="02040503050406030204" pitchFamily="18" charset="0"/>
              </a:rPr>
              <a:t>  </a:t>
            </a: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sz="14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sz="1600" dirty="0">
                <a:solidFill>
                  <a:srgbClr val="000000"/>
                </a:solidFill>
                <a:latin typeface="Cambria" panose="02040503050406030204" pitchFamily="18" charset="0"/>
                <a:ea typeface="Cambria" panose="02040503050406030204" pitchFamily="18" charset="0"/>
              </a:rPr>
              <a:t> </a:t>
            </a:r>
          </a:p>
          <a:p>
            <a:pPr marL="896938" indent="-536575" algn="just">
              <a:spcBef>
                <a:spcPts val="0"/>
              </a:spcBef>
              <a:buNone/>
            </a:pPr>
            <a:endParaRPr lang="en-IN" sz="1600" b="0" i="0" u="none" strike="noStrike" baseline="0" dirty="0">
              <a:solidFill>
                <a:schemeClr val="tx1"/>
              </a:solidFill>
              <a:latin typeface="Cambria" panose="02040503050406030204" pitchFamily="18" charset="0"/>
              <a:ea typeface="Cambria" panose="02040503050406030204" pitchFamily="18" charset="0"/>
            </a:endParaRPr>
          </a:p>
          <a:p>
            <a:pPr marL="896938" indent="-536575" algn="just">
              <a:lnSpc>
                <a:spcPct val="160000"/>
              </a:lnSpc>
              <a:spcBef>
                <a:spcPts val="0"/>
              </a:spcBef>
              <a:buNone/>
            </a:pPr>
            <a:endParaRPr lang="en-IN" sz="1200" b="0" i="0" u="none" strike="noStrike" baseline="0" dirty="0">
              <a:solidFill>
                <a:schemeClr val="tx1"/>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800" b="0" i="0" u="none" strike="noStrike" baseline="0" dirty="0">
              <a:latin typeface="Verdana-Bold"/>
            </a:endParaRPr>
          </a:p>
          <a:p>
            <a:pPr marL="896938" indent="-896938" algn="just">
              <a:lnSpc>
                <a:spcPct val="150000"/>
              </a:lnSpc>
              <a:spcBef>
                <a:spcPts val="0"/>
              </a:spcBef>
              <a:buNone/>
            </a:pPr>
            <a:endParaRPr lang="en-US" sz="1800" b="0" i="0" u="none" strike="noStrike" baseline="0" dirty="0">
              <a:latin typeface="Verdana-Bold"/>
            </a:endParaRPr>
          </a:p>
        </p:txBody>
      </p:sp>
      <p:sp>
        <p:nvSpPr>
          <p:cNvPr id="4" name="TextBox 3">
            <a:extLst>
              <a:ext uri="{FF2B5EF4-FFF2-40B4-BE49-F238E27FC236}">
                <a16:creationId xmlns="" xmlns:a16="http://schemas.microsoft.com/office/drawing/2014/main" id="{9C15AE95-CF37-40AE-A1D0-E7C2A719EEF1}"/>
              </a:ext>
            </a:extLst>
          </p:cNvPr>
          <p:cNvSpPr txBox="1"/>
          <p:nvPr/>
        </p:nvSpPr>
        <p:spPr>
          <a:xfrm>
            <a:off x="4497265" y="2976196"/>
            <a:ext cx="914400" cy="914400"/>
          </a:xfrm>
          <a:prstGeom prst="rect">
            <a:avLst/>
          </a:prstGeom>
          <a:noFill/>
        </p:spPr>
        <p:txBody>
          <a:bodyPr wrap="square" rtlCol="0">
            <a:spAutoFit/>
          </a:bodyPr>
          <a:lstStyle/>
          <a:p>
            <a:endParaRPr lang="en-IN" dirty="0"/>
          </a:p>
        </p:txBody>
      </p:sp>
      <p:sp>
        <p:nvSpPr>
          <p:cNvPr id="10" name="Slide Number Placeholder 9">
            <a:extLst>
              <a:ext uri="{FF2B5EF4-FFF2-40B4-BE49-F238E27FC236}">
                <a16:creationId xmlns="" xmlns:a16="http://schemas.microsoft.com/office/drawing/2014/main" id="{14E7AE01-EBEC-4AE6-B34C-5017E9E0B5D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105</a:t>
            </a:fld>
            <a:endParaRPr lang="en-IN"/>
          </a:p>
        </p:txBody>
      </p:sp>
      <p:sp>
        <p:nvSpPr>
          <p:cNvPr id="7" name="Footer Placeholder 6"/>
          <p:cNvSpPr>
            <a:spLocks noGrp="1"/>
          </p:cNvSpPr>
          <p:nvPr>
            <p:ph type="ftr" sz="quarter" idx="4294967295"/>
          </p:nvPr>
        </p:nvSpPr>
        <p:spPr>
          <a:xfrm>
            <a:off x="2104283" y="6135810"/>
            <a:ext cx="6192862" cy="365125"/>
          </a:xfrm>
        </p:spPr>
        <p:txBody>
          <a:bodyPr/>
          <a:lstStyle/>
          <a:p>
            <a:r>
              <a:rPr lang="en-IN" dirty="0"/>
              <a:t>1</a:t>
            </a:r>
          </a:p>
        </p:txBody>
      </p:sp>
      <p:pic>
        <p:nvPicPr>
          <p:cNvPr id="8" name="Picture 7">
            <a:extLst>
              <a:ext uri="{FF2B5EF4-FFF2-40B4-BE49-F238E27FC236}">
                <a16:creationId xmlns="" xmlns:a16="http://schemas.microsoft.com/office/drawing/2014/main" id="{BA65F9A7-8323-4629-BBC1-DE58E5253E2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1" name="TextBox 10">
            <a:extLst>
              <a:ext uri="{FF2B5EF4-FFF2-40B4-BE49-F238E27FC236}">
                <a16:creationId xmlns="" xmlns:a16="http://schemas.microsoft.com/office/drawing/2014/main" id="{A0AAFB32-DD56-416B-8DCE-9A7AB34511E1}"/>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2" name="Straight Connector 11">
            <a:extLst>
              <a:ext uri="{FF2B5EF4-FFF2-40B4-BE49-F238E27FC236}">
                <a16:creationId xmlns="" xmlns:a16="http://schemas.microsoft.com/office/drawing/2014/main" id="{762E0A10-5117-43C0-8A8B-7D3D3F44D20D}"/>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6" name="Picture 5" descr="A screenshot of a document&#10;&#10;AI-generated content may be incorrect.">
            <a:extLst>
              <a:ext uri="{FF2B5EF4-FFF2-40B4-BE49-F238E27FC236}">
                <a16:creationId xmlns="" xmlns:a16="http://schemas.microsoft.com/office/drawing/2014/main" id="{8AC5BC7C-13D3-5908-4E07-0D5F84F40A9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48343" y="960569"/>
            <a:ext cx="9062387" cy="5493702"/>
          </a:xfrm>
          <a:prstGeom prst="rect">
            <a:avLst/>
          </a:prstGeom>
        </p:spPr>
      </p:pic>
    </p:spTree>
    <p:extLst>
      <p:ext uri="{BB962C8B-B14F-4D97-AF65-F5344CB8AC3E}">
        <p14:creationId xmlns:p14="http://schemas.microsoft.com/office/powerpoint/2010/main" xmlns="" val="22586570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788177-38B1-43F6-F7AB-3714DB6DD515}"/>
              </a:ext>
            </a:extLst>
          </p:cNvPr>
          <p:cNvSpPr>
            <a:spLocks noGrp="1"/>
          </p:cNvSpPr>
          <p:nvPr>
            <p:ph type="title"/>
          </p:nvPr>
        </p:nvSpPr>
        <p:spPr>
          <a:xfrm>
            <a:off x="365586" y="119013"/>
            <a:ext cx="1776723" cy="307707"/>
          </a:xfrm>
        </p:spPr>
        <p:txBody>
          <a:bodyPr>
            <a:normAutofit fontScale="90000"/>
          </a:bodyPr>
          <a:lstStyle/>
          <a:p>
            <a:r>
              <a:rPr lang="en-GB" sz="2800" dirty="0">
                <a:solidFill>
                  <a:schemeClr val="accent1"/>
                </a:solidFill>
              </a:rPr>
              <a:t>Example:</a:t>
            </a:r>
            <a:endParaRPr lang="en-IN" sz="2800" dirty="0">
              <a:solidFill>
                <a:schemeClr val="accent1"/>
              </a:solidFill>
            </a:endParaRPr>
          </a:p>
        </p:txBody>
      </p:sp>
      <p:pic>
        <p:nvPicPr>
          <p:cNvPr id="4" name="Picture 3" descr="A close-up of a chart">
            <a:extLst>
              <a:ext uri="{FF2B5EF4-FFF2-40B4-BE49-F238E27FC236}">
                <a16:creationId xmlns="" xmlns:a16="http://schemas.microsoft.com/office/drawing/2014/main" id="{419B5525-ADC2-518A-459C-ED6A24142BD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4707" y="717905"/>
            <a:ext cx="9413911" cy="4724952"/>
          </a:xfrm>
          <a:prstGeom prst="rect">
            <a:avLst/>
          </a:prstGeom>
        </p:spPr>
      </p:pic>
    </p:spTree>
    <p:extLst>
      <p:ext uri="{BB962C8B-B14F-4D97-AF65-F5344CB8AC3E}">
        <p14:creationId xmlns:p14="http://schemas.microsoft.com/office/powerpoint/2010/main" xmlns="" val="9098092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840969"/>
            <a:ext cx="8702946" cy="5472000"/>
          </a:xfrm>
          <a:noFill/>
        </p:spPr>
        <p:txBody>
          <a:bodyPr>
            <a:normAutofit fontScale="92500" lnSpcReduction="20000"/>
          </a:bodyPr>
          <a:lstStyle/>
          <a:p>
            <a:pPr marL="0" indent="0" algn="ctr">
              <a:lnSpc>
                <a:spcPct val="120000"/>
              </a:lnSpc>
              <a:spcBef>
                <a:spcPts val="0"/>
              </a:spcBef>
              <a:buNone/>
            </a:pPr>
            <a:r>
              <a:rPr lang="en-US" sz="1500" i="0" u="none" strike="noStrike" baseline="0" dirty="0">
                <a:solidFill>
                  <a:srgbClr val="6600FF"/>
                </a:solidFill>
                <a:latin typeface="Cambria" panose="02040503050406030204" pitchFamily="18" charset="0"/>
                <a:ea typeface="Cambria" panose="02040503050406030204" pitchFamily="18" charset="0"/>
              </a:rPr>
              <a:t>Example for </a:t>
            </a:r>
            <a:r>
              <a:rPr lang="en-US" sz="1500" i="0" u="none" strike="noStrike" baseline="0" dirty="0">
                <a:solidFill>
                  <a:srgbClr val="CC3300"/>
                </a:solidFill>
                <a:latin typeface="Cambria" panose="02040503050406030204" pitchFamily="18" charset="0"/>
                <a:ea typeface="Cambria" panose="02040503050406030204" pitchFamily="18" charset="0"/>
              </a:rPr>
              <a:t>Table No.4B</a:t>
            </a:r>
            <a:r>
              <a:rPr lang="en-US" sz="1500" i="0" u="none" strike="noStrike" baseline="0" dirty="0">
                <a:solidFill>
                  <a:srgbClr val="6600FF"/>
                </a:solidFill>
                <a:latin typeface="Cambria" panose="02040503050406030204" pitchFamily="18" charset="0"/>
                <a:ea typeface="Cambria" panose="02040503050406030204" pitchFamily="18" charset="0"/>
              </a:rPr>
              <a:t>:</a:t>
            </a:r>
            <a:r>
              <a:rPr lang="en-US" sz="1500" dirty="0">
                <a:solidFill>
                  <a:srgbClr val="6600FF"/>
                </a:solidFill>
                <a:latin typeface="Cambria" panose="02040503050406030204" pitchFamily="18" charset="0"/>
                <a:ea typeface="Cambria" panose="02040503050406030204" pitchFamily="18" charset="0"/>
              </a:rPr>
              <a:t> Admission details for the program </a:t>
            </a:r>
          </a:p>
          <a:p>
            <a:pPr marL="0" indent="0" algn="ctr">
              <a:lnSpc>
                <a:spcPct val="120000"/>
              </a:lnSpc>
              <a:spcBef>
                <a:spcPts val="0"/>
              </a:spcBef>
              <a:buNone/>
            </a:pPr>
            <a:r>
              <a:rPr lang="en-US" sz="1500" dirty="0">
                <a:solidFill>
                  <a:srgbClr val="6600FF"/>
                </a:solidFill>
                <a:latin typeface="Cambria" panose="02040503050406030204" pitchFamily="18" charset="0"/>
                <a:ea typeface="Cambria" panose="02040503050406030204" pitchFamily="18" charset="0"/>
              </a:rPr>
              <a:t>through multiple entry and exit points.</a:t>
            </a:r>
            <a:r>
              <a:rPr lang="en-US" sz="1500" i="0" u="none" strike="noStrike" baseline="0" dirty="0">
                <a:solidFill>
                  <a:srgbClr val="6600FF"/>
                </a:solidFill>
                <a:latin typeface="Verdana" panose="020B0604030504040204" pitchFamily="34" charset="0"/>
              </a:rPr>
              <a:t> </a:t>
            </a:r>
          </a:p>
          <a:p>
            <a:endParaRPr lang="en-IN" sz="1800" b="0" i="0" u="none" strike="noStrike" baseline="0" dirty="0">
              <a:latin typeface="Verdana" panose="020B0604030504040204" pitchFamily="34" charset="0"/>
            </a:endParaRPr>
          </a:p>
          <a:p>
            <a:pPr marL="0" indent="0" algn="ctr">
              <a:lnSpc>
                <a:spcPct val="110000"/>
              </a:lnSpc>
              <a:spcBef>
                <a:spcPts val="0"/>
              </a:spcBef>
              <a:buNone/>
            </a:pPr>
            <a:r>
              <a:rPr lang="en-US" sz="1700" b="0" i="0" u="none" strike="noStrike" baseline="0" dirty="0">
                <a:solidFill>
                  <a:srgbClr val="000000"/>
                </a:solidFill>
                <a:latin typeface="Cambria" panose="02040503050406030204" pitchFamily="18" charset="0"/>
                <a:ea typeface="Cambria" panose="02040503050406030204" pitchFamily="18" charset="0"/>
              </a:rPr>
              <a:t>. </a:t>
            </a:r>
          </a:p>
          <a:p>
            <a:pPr marL="0" indent="0">
              <a:buNone/>
            </a:pPr>
            <a:endParaRPr lang="en-IN" sz="1700" b="0" i="0" u="none" strike="noStrike" baseline="0" dirty="0">
              <a:latin typeface="Cambria" panose="02040503050406030204" pitchFamily="18" charset="0"/>
              <a:ea typeface="Cambria" panose="02040503050406030204" pitchFamily="18" charset="0"/>
            </a:endParaRPr>
          </a:p>
          <a:p>
            <a:pPr marL="896938" indent="-896938">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sz="14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sz="1600" dirty="0">
                <a:solidFill>
                  <a:srgbClr val="000000"/>
                </a:solidFill>
                <a:latin typeface="Cambria" panose="02040503050406030204" pitchFamily="18" charset="0"/>
                <a:ea typeface="Cambria" panose="02040503050406030204" pitchFamily="18" charset="0"/>
              </a:rPr>
              <a:t> </a:t>
            </a:r>
          </a:p>
          <a:p>
            <a:pPr marL="896938" indent="-536575" algn="just">
              <a:spcBef>
                <a:spcPts val="0"/>
              </a:spcBef>
              <a:buNone/>
            </a:pPr>
            <a:endParaRPr lang="en-IN" sz="1600" b="0" i="0" u="none" strike="noStrike" baseline="0" dirty="0">
              <a:solidFill>
                <a:schemeClr val="tx1"/>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800" b="0" i="0" u="none" strike="noStrike" baseline="0" dirty="0">
              <a:latin typeface="Verdana-Bold"/>
            </a:endParaRPr>
          </a:p>
          <a:p>
            <a:pPr marL="896938" indent="-896938" algn="just">
              <a:lnSpc>
                <a:spcPct val="150000"/>
              </a:lnSpc>
              <a:spcBef>
                <a:spcPts val="0"/>
              </a:spcBef>
              <a:buNone/>
            </a:pPr>
            <a:endParaRPr lang="en-US"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9C4E382F-6548-4794-B7E7-9BFF985D40D2}"/>
              </a:ext>
            </a:extLst>
          </p:cNvPr>
          <p:cNvGraphicFramePr>
            <a:graphicFrameLocks noGrp="1"/>
          </p:cNvGraphicFramePr>
          <p:nvPr>
            <p:extLst>
              <p:ext uri="{D42A27DB-BD31-4B8C-83A1-F6EECF244321}">
                <p14:modId xmlns:p14="http://schemas.microsoft.com/office/powerpoint/2010/main" xmlns="" val="667513229"/>
              </p:ext>
            </p:extLst>
          </p:nvPr>
        </p:nvGraphicFramePr>
        <p:xfrm>
          <a:off x="673008" y="1272805"/>
          <a:ext cx="8702946" cy="5585195"/>
        </p:xfrm>
        <a:graphic>
          <a:graphicData uri="http://schemas.openxmlformats.org/drawingml/2006/table">
            <a:tbl>
              <a:tblPr firstRow="1" bandRow="1">
                <a:tableStyleId>{5940675A-B579-460E-94D1-54222C63F5DA}</a:tableStyleId>
              </a:tblPr>
              <a:tblGrid>
                <a:gridCol w="1576250">
                  <a:extLst>
                    <a:ext uri="{9D8B030D-6E8A-4147-A177-3AD203B41FA5}">
                      <a16:colId xmlns="" xmlns:a16="http://schemas.microsoft.com/office/drawing/2014/main" val="2099712759"/>
                    </a:ext>
                  </a:extLst>
                </a:gridCol>
                <a:gridCol w="1640710">
                  <a:extLst>
                    <a:ext uri="{9D8B030D-6E8A-4147-A177-3AD203B41FA5}">
                      <a16:colId xmlns="" xmlns:a16="http://schemas.microsoft.com/office/drawing/2014/main" val="3530715043"/>
                    </a:ext>
                  </a:extLst>
                </a:gridCol>
                <a:gridCol w="645410">
                  <a:extLst>
                    <a:ext uri="{9D8B030D-6E8A-4147-A177-3AD203B41FA5}">
                      <a16:colId xmlns="" xmlns:a16="http://schemas.microsoft.com/office/drawing/2014/main" val="603312475"/>
                    </a:ext>
                  </a:extLst>
                </a:gridCol>
                <a:gridCol w="645409">
                  <a:extLst>
                    <a:ext uri="{9D8B030D-6E8A-4147-A177-3AD203B41FA5}">
                      <a16:colId xmlns="" xmlns:a16="http://schemas.microsoft.com/office/drawing/2014/main" val="22125746"/>
                    </a:ext>
                  </a:extLst>
                </a:gridCol>
                <a:gridCol w="665581">
                  <a:extLst>
                    <a:ext uri="{9D8B030D-6E8A-4147-A177-3AD203B41FA5}">
                      <a16:colId xmlns="" xmlns:a16="http://schemas.microsoft.com/office/drawing/2014/main" val="2940033510"/>
                    </a:ext>
                  </a:extLst>
                </a:gridCol>
                <a:gridCol w="675662">
                  <a:extLst>
                    <a:ext uri="{9D8B030D-6E8A-4147-A177-3AD203B41FA5}">
                      <a16:colId xmlns="" xmlns:a16="http://schemas.microsoft.com/office/drawing/2014/main" val="3276522603"/>
                    </a:ext>
                  </a:extLst>
                </a:gridCol>
                <a:gridCol w="776513">
                  <a:extLst>
                    <a:ext uri="{9D8B030D-6E8A-4147-A177-3AD203B41FA5}">
                      <a16:colId xmlns="" xmlns:a16="http://schemas.microsoft.com/office/drawing/2014/main" val="3127565376"/>
                    </a:ext>
                  </a:extLst>
                </a:gridCol>
                <a:gridCol w="1053497">
                  <a:extLst>
                    <a:ext uri="{9D8B030D-6E8A-4147-A177-3AD203B41FA5}">
                      <a16:colId xmlns="" xmlns:a16="http://schemas.microsoft.com/office/drawing/2014/main" val="3084379972"/>
                    </a:ext>
                  </a:extLst>
                </a:gridCol>
                <a:gridCol w="1023914">
                  <a:extLst>
                    <a:ext uri="{9D8B030D-6E8A-4147-A177-3AD203B41FA5}">
                      <a16:colId xmlns="" xmlns:a16="http://schemas.microsoft.com/office/drawing/2014/main" val="565536181"/>
                    </a:ext>
                  </a:extLst>
                </a:gridCol>
              </a:tblGrid>
              <a:tr h="923271">
                <a:tc gridSpan="2">
                  <a:txBody>
                    <a:bodyPr/>
                    <a:lstStyle/>
                    <a:p>
                      <a:pPr algn="just"/>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Item (No. of students admitted / exited through multiple entry and exit points) in the respective batch</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endParaRPr lang="en-IN"/>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2023-24</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CAYm1</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2022-23</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m2</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2021 -22</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m3</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2020 -21</a:t>
                      </a: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CAYm4 (LYG)</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2019 -20</a:t>
                      </a: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CAYm5 (LYGm1)</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2018 -19</a:t>
                      </a: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CAYm6 (LYGm2)</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2017 -18</a:t>
                      </a:r>
                    </a:p>
                  </a:txBody>
                  <a:tcPr anchor="ctr"/>
                </a:tc>
                <a:extLst>
                  <a:ext uri="{0D108BD9-81ED-4DB2-BD59-A6C34878D82A}">
                    <a16:rowId xmlns="" xmlns:a16="http://schemas.microsoft.com/office/drawing/2014/main" val="624212571"/>
                  </a:ext>
                </a:extLst>
              </a:tr>
              <a:tr h="1128443">
                <a:tc rowSpan="3">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rgbClr val="990033"/>
                          </a:solidFill>
                          <a:latin typeface="Cambria" panose="02040503050406030204" pitchFamily="18" charset="0"/>
                          <a:ea typeface="Cambria" panose="02040503050406030204" pitchFamily="18" charset="0"/>
                          <a:cs typeface="+mn-cs"/>
                        </a:rPr>
                        <a:t>N5(Multiple entry)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IN" sz="1400" b="1" i="0" u="none" strike="noStrike" kern="1200" baseline="0" dirty="0">
                        <a:solidFill>
                          <a:srgbClr val="990033"/>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rgbClr val="990033"/>
                          </a:solidFill>
                          <a:latin typeface="Cambria" panose="02040503050406030204" pitchFamily="18" charset="0"/>
                          <a:ea typeface="Cambria" panose="02040503050406030204" pitchFamily="18" charset="0"/>
                          <a:cs typeface="+mn-cs"/>
                        </a:rPr>
                        <a:t>N5=N52+N53+N54</a:t>
                      </a:r>
                    </a:p>
                    <a:p>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N52= No. of students admitted </a:t>
                      </a:r>
                      <a:r>
                        <a:rPr lang="en-US" sz="1400" b="1" i="0" u="none" strike="noStrike" kern="1200" baseline="0" dirty="0">
                          <a:solidFill>
                            <a:srgbClr val="990033"/>
                          </a:solidFill>
                          <a:latin typeface="Cambria" panose="02040503050406030204" pitchFamily="18" charset="0"/>
                          <a:ea typeface="Cambria" panose="02040503050406030204" pitchFamily="18" charset="0"/>
                          <a:cs typeface="+mn-cs"/>
                        </a:rPr>
                        <a:t>in 2nd year </a:t>
                      </a: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via multiple entry and exit points in same batch</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0 </a:t>
                      </a:r>
                      <a:r>
                        <a:rPr lang="en-IN" sz="1200" b="0" i="0" u="none" strike="noStrike" baseline="0" dirty="0">
                          <a:latin typeface="Cambria" panose="02040503050406030204" pitchFamily="18" charset="0"/>
                          <a:ea typeface="Cambria" panose="02040503050406030204" pitchFamily="18" charset="0"/>
                        </a:rPr>
                        <a:t>(NA)</a:t>
                      </a:r>
                      <a:endParaRPr lang="en-IN" sz="1400" b="0" i="0" u="none" strike="noStrike" baseline="0" dirty="0">
                        <a:latin typeface="Cambria" panose="02040503050406030204" pitchFamily="18" charset="0"/>
                        <a:ea typeface="Cambria" panose="02040503050406030204" pitchFamily="18" charset="0"/>
                      </a:endParaRP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2</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2</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2 (a)</a:t>
                      </a:r>
                    </a:p>
                  </a:txBody>
                  <a:tcPr anchor="ctr"/>
                </a:tc>
                <a:extLst>
                  <a:ext uri="{0D108BD9-81ED-4DB2-BD59-A6C34878D82A}">
                    <a16:rowId xmlns="" xmlns:a16="http://schemas.microsoft.com/office/drawing/2014/main" val="3408382561"/>
                  </a:ext>
                </a:extLst>
              </a:tr>
              <a:tr h="1132786">
                <a:tc vMerge="1">
                  <a:txBody>
                    <a:bodyPr/>
                    <a:lstStyle/>
                    <a:p>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N53= No. of students admitted </a:t>
                      </a:r>
                      <a:r>
                        <a:rPr lang="en-US" sz="1400" b="1" i="0" u="none" strike="noStrike" kern="1200" baseline="0" dirty="0">
                          <a:solidFill>
                            <a:srgbClr val="990033"/>
                          </a:solidFill>
                          <a:latin typeface="Cambria" panose="02040503050406030204" pitchFamily="18" charset="0"/>
                          <a:ea typeface="Cambria" panose="02040503050406030204" pitchFamily="18" charset="0"/>
                          <a:cs typeface="+mn-cs"/>
                        </a:rPr>
                        <a:t>in 3rd year </a:t>
                      </a: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via multiple entry and exit points in same batch</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 </a:t>
                      </a:r>
                      <a:r>
                        <a:rPr lang="en-IN" sz="1200" b="0" i="0" u="none" strike="noStrike" kern="1200" baseline="0" noProof="0" dirty="0">
                          <a:solidFill>
                            <a:schemeClr val="tx1"/>
                          </a:solidFill>
                          <a:latin typeface="Cambria" panose="02040503050406030204" pitchFamily="18" charset="0"/>
                          <a:ea typeface="Cambria" panose="02040503050406030204" pitchFamily="18" charset="0"/>
                          <a:cs typeface="+mn-cs"/>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 </a:t>
                      </a:r>
                      <a:r>
                        <a:rPr lang="en-IN" sz="1200" b="0" i="0" u="none" strike="noStrike" kern="1200" baseline="0" noProof="0" dirty="0">
                          <a:solidFill>
                            <a:schemeClr val="tx1"/>
                          </a:solidFill>
                          <a:latin typeface="Cambria" panose="02040503050406030204" pitchFamily="18" charset="0"/>
                          <a:ea typeface="Cambria" panose="02040503050406030204" pitchFamily="18" charset="0"/>
                          <a:cs typeface="+mn-cs"/>
                        </a:rPr>
                        <a:t>(NA)</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1 (b)</a:t>
                      </a:r>
                    </a:p>
                  </a:txBody>
                  <a:tcPr anchor="ctr"/>
                </a:tc>
                <a:extLst>
                  <a:ext uri="{0D108BD9-81ED-4DB2-BD59-A6C34878D82A}">
                    <a16:rowId xmlns="" xmlns:a16="http://schemas.microsoft.com/office/drawing/2014/main" val="2867641771"/>
                  </a:ext>
                </a:extLst>
              </a:tr>
              <a:tr h="1128443">
                <a:tc vMerge="1">
                  <a:txBody>
                    <a:bodyPr/>
                    <a:lstStyle/>
                    <a:p>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N54= No. of students admitted in </a:t>
                      </a:r>
                      <a:r>
                        <a:rPr lang="en-US" sz="1400" b="0" i="0" u="none" strike="noStrike" kern="1200" baseline="0" dirty="0">
                          <a:solidFill>
                            <a:srgbClr val="990033"/>
                          </a:solidFill>
                          <a:latin typeface="Cambria" panose="02040503050406030204" pitchFamily="18" charset="0"/>
                          <a:ea typeface="Cambria" panose="02040503050406030204" pitchFamily="18" charset="0"/>
                          <a:cs typeface="+mn-cs"/>
                        </a:rPr>
                        <a:t>4th year </a:t>
                      </a: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via multiple entry and exit points in same batch</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 </a:t>
                      </a:r>
                      <a:r>
                        <a:rPr lang="en-IN" sz="1200" b="0" i="0" u="none" strike="noStrike" kern="1200" baseline="0" noProof="0" dirty="0">
                          <a:solidFill>
                            <a:schemeClr val="tx1"/>
                          </a:solidFill>
                          <a:latin typeface="Cambria" panose="02040503050406030204" pitchFamily="18" charset="0"/>
                          <a:ea typeface="Cambria" panose="02040503050406030204" pitchFamily="18" charset="0"/>
                          <a:cs typeface="+mn-cs"/>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noProof="0" dirty="0">
                          <a:solidFill>
                            <a:schemeClr val="tx1"/>
                          </a:solidFill>
                          <a:latin typeface="Cambria" panose="02040503050406030204" pitchFamily="18" charset="0"/>
                          <a:ea typeface="Cambria" panose="02040503050406030204" pitchFamily="18" charset="0"/>
                          <a:cs typeface="+mn-cs"/>
                        </a:rPr>
                        <a:t>0</a:t>
                      </a:r>
                      <a:r>
                        <a:rPr lang="en-IN" sz="1200" b="0" i="0" u="none" strike="noStrike" kern="1200" baseline="0" noProof="0" dirty="0">
                          <a:solidFill>
                            <a:schemeClr val="tx1"/>
                          </a:solidFill>
                          <a:latin typeface="Cambria" panose="02040503050406030204" pitchFamily="18" charset="0"/>
                          <a:ea typeface="Cambria" panose="02040503050406030204" pitchFamily="18" charset="0"/>
                          <a:cs typeface="+mn-cs"/>
                        </a:rPr>
                        <a:t> (NA)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 (NA)</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1 (c)</a:t>
                      </a:r>
                    </a:p>
                  </a:txBody>
                  <a:tcPr anchor="ctr"/>
                </a:tc>
                <a:extLst>
                  <a:ext uri="{0D108BD9-81ED-4DB2-BD59-A6C34878D82A}">
                    <a16:rowId xmlns="" xmlns:a16="http://schemas.microsoft.com/office/drawing/2014/main" val="263826404"/>
                  </a:ext>
                </a:extLst>
              </a:tr>
              <a:tr h="547124">
                <a:tc gridSpan="2">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N5=N52+N53+N54</a:t>
                      </a:r>
                    </a:p>
                  </a:txBody>
                  <a:tcPr anchor="ctr"/>
                </a:tc>
                <a:tc hMerge="1">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mn-lt"/>
                          <a:ea typeface="+mn-ea"/>
                          <a:cs typeface="+mn-cs"/>
                        </a:rPr>
                        <a:t>N5=N52+N53+N54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noProof="0" dirty="0">
                          <a:solidFill>
                            <a:schemeClr val="tx1"/>
                          </a:solidFill>
                          <a:latin typeface="Cambria" panose="02040503050406030204" pitchFamily="18" charset="0"/>
                          <a:ea typeface="Cambria" panose="02040503050406030204" pitchFamily="18" charset="0"/>
                          <a:cs typeface="+mn-cs"/>
                        </a:rPr>
                        <a:t>0</a:t>
                      </a:r>
                      <a:r>
                        <a:rPr lang="en-IN" sz="1200" b="0" i="0" u="none" strike="noStrike" kern="1200" baseline="0" noProof="0" dirty="0">
                          <a:solidFill>
                            <a:schemeClr val="tx1"/>
                          </a:solidFill>
                          <a:latin typeface="Cambria" panose="02040503050406030204" pitchFamily="18" charset="0"/>
                          <a:ea typeface="Cambria" panose="02040503050406030204" pitchFamily="18" charset="0"/>
                          <a:cs typeface="+mn-cs"/>
                        </a:rPr>
                        <a:t> (NA)</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2</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2</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2000" b="1" i="0" u="none" strike="noStrike" baseline="0" dirty="0">
                          <a:solidFill>
                            <a:srgbClr val="CC3300"/>
                          </a:solidFill>
                          <a:latin typeface="Cambria" panose="02040503050406030204" pitchFamily="18" charset="0"/>
                          <a:ea typeface="Cambria" panose="02040503050406030204" pitchFamily="18" charset="0"/>
                        </a:rPr>
                        <a:t>4</a:t>
                      </a:r>
                    </a:p>
                  </a:txBody>
                  <a:tcPr anchor="ctr"/>
                </a:tc>
                <a:extLst>
                  <a:ext uri="{0D108BD9-81ED-4DB2-BD59-A6C34878D82A}">
                    <a16:rowId xmlns="" xmlns:a16="http://schemas.microsoft.com/office/drawing/2014/main" val="51504539"/>
                  </a:ext>
                </a:extLst>
              </a:tr>
            </a:tbl>
          </a:graphicData>
        </a:graphic>
      </p:graphicFrame>
      <p:sp>
        <p:nvSpPr>
          <p:cNvPr id="9" name="Slide Number Placeholder 8">
            <a:extLst>
              <a:ext uri="{FF2B5EF4-FFF2-40B4-BE49-F238E27FC236}">
                <a16:creationId xmlns="" xmlns:a16="http://schemas.microsoft.com/office/drawing/2014/main" id="{F16441C2-CE60-43A5-A165-5CBD1DCA466A}"/>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107</a:t>
            </a:fld>
            <a:endParaRPr lang="en-IN"/>
          </a:p>
        </p:txBody>
      </p:sp>
      <p:pic>
        <p:nvPicPr>
          <p:cNvPr id="7" name="Picture 6">
            <a:extLst>
              <a:ext uri="{FF2B5EF4-FFF2-40B4-BE49-F238E27FC236}">
                <a16:creationId xmlns="" xmlns:a16="http://schemas.microsoft.com/office/drawing/2014/main" id="{47537BB4-E14D-4875-A2E6-A8DEF86A9EC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C5A538AF-5C23-4849-8544-89A9FF0C99C7}"/>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9C5769E9-C9D4-4063-96FD-E37D7A1E0A11}"/>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0925764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111327"/>
            <a:ext cx="8702946" cy="5472000"/>
          </a:xfrm>
          <a:noFill/>
        </p:spPr>
        <p:txBody>
          <a:bodyPr>
            <a:normAutofit fontScale="92500" lnSpcReduction="20000"/>
          </a:bodyPr>
          <a:lstStyle/>
          <a:p>
            <a:pPr marL="0" indent="0" algn="ctr">
              <a:lnSpc>
                <a:spcPct val="120000"/>
              </a:lnSpc>
              <a:spcBef>
                <a:spcPts val="0"/>
              </a:spcBef>
              <a:buNone/>
            </a:pPr>
            <a:r>
              <a:rPr lang="en-US" sz="1900" i="0" u="none" strike="noStrike" baseline="0" dirty="0">
                <a:solidFill>
                  <a:srgbClr val="0000FF"/>
                </a:solidFill>
                <a:latin typeface="Cambria" panose="02040503050406030204" pitchFamily="18" charset="0"/>
                <a:ea typeface="Cambria" panose="02040503050406030204" pitchFamily="18" charset="0"/>
              </a:rPr>
              <a:t>Example for </a:t>
            </a:r>
            <a:r>
              <a:rPr lang="en-US" sz="1900" b="1" i="0" u="none" strike="noStrike" baseline="0" dirty="0">
                <a:solidFill>
                  <a:srgbClr val="CC3300"/>
                </a:solidFill>
                <a:latin typeface="Cambria" panose="02040503050406030204" pitchFamily="18" charset="0"/>
                <a:ea typeface="Cambria" panose="02040503050406030204" pitchFamily="18" charset="0"/>
              </a:rPr>
              <a:t>Table No.4B</a:t>
            </a:r>
            <a:r>
              <a:rPr lang="en-US" sz="1900" i="0" u="none" strike="noStrike" baseline="0" dirty="0">
                <a:solidFill>
                  <a:srgbClr val="0000FF"/>
                </a:solidFill>
                <a:latin typeface="Cambria" panose="02040503050406030204" pitchFamily="18" charset="0"/>
                <a:ea typeface="Cambria" panose="02040503050406030204" pitchFamily="18" charset="0"/>
              </a:rPr>
              <a:t>:</a:t>
            </a:r>
            <a:r>
              <a:rPr lang="en-US" sz="1900" dirty="0">
                <a:solidFill>
                  <a:srgbClr val="0000FF"/>
                </a:solidFill>
                <a:latin typeface="Cambria" panose="02040503050406030204" pitchFamily="18" charset="0"/>
                <a:ea typeface="Cambria" panose="02040503050406030204" pitchFamily="18" charset="0"/>
              </a:rPr>
              <a:t> Admission details for the program </a:t>
            </a:r>
          </a:p>
          <a:p>
            <a:pPr marL="0" indent="0" algn="ctr">
              <a:lnSpc>
                <a:spcPct val="120000"/>
              </a:lnSpc>
              <a:spcBef>
                <a:spcPts val="0"/>
              </a:spcBef>
              <a:buNone/>
            </a:pPr>
            <a:r>
              <a:rPr lang="en-US" sz="1900" dirty="0">
                <a:solidFill>
                  <a:srgbClr val="0000FF"/>
                </a:solidFill>
                <a:latin typeface="Cambria" panose="02040503050406030204" pitchFamily="18" charset="0"/>
                <a:ea typeface="Cambria" panose="02040503050406030204" pitchFamily="18" charset="0"/>
              </a:rPr>
              <a:t>through multiple entry and exit points.</a:t>
            </a:r>
            <a:r>
              <a:rPr lang="en-US" sz="1800" i="0" u="none" strike="noStrike" baseline="0" dirty="0">
                <a:solidFill>
                  <a:srgbClr val="0000FF"/>
                </a:solidFill>
                <a:latin typeface="Verdana" panose="020B0604030504040204" pitchFamily="34" charset="0"/>
              </a:rPr>
              <a:t> </a:t>
            </a:r>
          </a:p>
          <a:p>
            <a:endParaRPr lang="en-IN" sz="1800" b="0" i="0" u="none" strike="noStrike" baseline="0" dirty="0">
              <a:latin typeface="Verdana" panose="020B0604030504040204" pitchFamily="34" charset="0"/>
            </a:endParaRPr>
          </a:p>
          <a:p>
            <a:pPr marL="0" indent="0" algn="ctr">
              <a:lnSpc>
                <a:spcPct val="110000"/>
              </a:lnSpc>
              <a:spcBef>
                <a:spcPts val="0"/>
              </a:spcBef>
              <a:buNone/>
            </a:pPr>
            <a:r>
              <a:rPr lang="en-US" sz="1700" b="0" i="0" u="none" strike="noStrike" baseline="0" dirty="0">
                <a:solidFill>
                  <a:srgbClr val="000000"/>
                </a:solidFill>
                <a:latin typeface="Cambria" panose="02040503050406030204" pitchFamily="18" charset="0"/>
                <a:ea typeface="Cambria" panose="02040503050406030204" pitchFamily="18" charset="0"/>
              </a:rPr>
              <a:t>. </a:t>
            </a:r>
          </a:p>
          <a:p>
            <a:pPr marL="0" indent="0">
              <a:buNone/>
            </a:pPr>
            <a:endParaRPr lang="en-IN" sz="1700" b="0" i="0" u="none" strike="noStrike" baseline="0" dirty="0">
              <a:latin typeface="Cambria" panose="02040503050406030204" pitchFamily="18" charset="0"/>
              <a:ea typeface="Cambria" panose="02040503050406030204" pitchFamily="18" charset="0"/>
            </a:endParaRPr>
          </a:p>
          <a:p>
            <a:pPr marL="896938" indent="-896938">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r">
              <a:spcBef>
                <a:spcPts val="0"/>
              </a:spcBef>
              <a:buNone/>
            </a:pPr>
            <a:endParaRPr lang="en-US" sz="16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sz="1400"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dirty="0">
                <a:solidFill>
                  <a:srgbClr val="000000"/>
                </a:solidFill>
                <a:latin typeface="Verdana" panose="020B0604030504040204" pitchFamily="34" charset="0"/>
                <a:ea typeface="Cambria" panose="02040503050406030204" pitchFamily="18" charset="0"/>
              </a:rPr>
              <a:t>   </a:t>
            </a: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endParaRPr lang="en-US" dirty="0">
              <a:solidFill>
                <a:srgbClr val="000000"/>
              </a:solidFill>
              <a:latin typeface="Verdana" panose="020B0604030504040204" pitchFamily="34" charset="0"/>
              <a:ea typeface="Cambria" panose="02040503050406030204" pitchFamily="18" charset="0"/>
            </a:endParaRPr>
          </a:p>
          <a:p>
            <a:pPr marL="896938" indent="-896938" algn="just">
              <a:spcBef>
                <a:spcPts val="0"/>
              </a:spcBef>
              <a:buNone/>
            </a:pPr>
            <a:r>
              <a:rPr lang="en-US" sz="1600" dirty="0">
                <a:solidFill>
                  <a:srgbClr val="000000"/>
                </a:solidFill>
                <a:latin typeface="Cambria" panose="02040503050406030204" pitchFamily="18" charset="0"/>
                <a:ea typeface="Cambria" panose="02040503050406030204" pitchFamily="18" charset="0"/>
              </a:rPr>
              <a:t> </a:t>
            </a:r>
          </a:p>
          <a:p>
            <a:pPr marL="896938" indent="-536575" algn="just">
              <a:spcBef>
                <a:spcPts val="0"/>
              </a:spcBef>
              <a:buNone/>
            </a:pPr>
            <a:endParaRPr lang="en-IN" sz="1600" b="0" i="0" u="none" strike="noStrike" baseline="0" dirty="0">
              <a:solidFill>
                <a:schemeClr val="tx1"/>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i="1" dirty="0">
              <a:solidFill>
                <a:srgbClr val="000000"/>
              </a:solidFill>
              <a:latin typeface="Cambria" panose="02040503050406030204" pitchFamily="18" charset="0"/>
              <a:ea typeface="Cambria" panose="02040503050406030204" pitchFamily="18" charset="0"/>
            </a:endParaRPr>
          </a:p>
          <a:p>
            <a:pPr marL="896938" indent="-896938" algn="just">
              <a:lnSpc>
                <a:spcPct val="150000"/>
              </a:lnSpc>
              <a:spcBef>
                <a:spcPts val="0"/>
              </a:spcBef>
              <a:buNone/>
            </a:pPr>
            <a:endParaRPr lang="en-US" sz="1800" b="0" i="0" u="none" strike="noStrike" baseline="0" dirty="0">
              <a:latin typeface="Verdana-Bold"/>
            </a:endParaRPr>
          </a:p>
          <a:p>
            <a:pPr marL="896938" indent="-896938" algn="just">
              <a:lnSpc>
                <a:spcPct val="150000"/>
              </a:lnSpc>
              <a:spcBef>
                <a:spcPts val="0"/>
              </a:spcBef>
              <a:buNone/>
            </a:pPr>
            <a:endParaRPr lang="en-US"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9C4E382F-6548-4794-B7E7-9BFF985D40D2}"/>
              </a:ext>
            </a:extLst>
          </p:cNvPr>
          <p:cNvGraphicFramePr>
            <a:graphicFrameLocks noGrp="1"/>
          </p:cNvGraphicFramePr>
          <p:nvPr>
            <p:extLst>
              <p:ext uri="{D42A27DB-BD31-4B8C-83A1-F6EECF244321}">
                <p14:modId xmlns:p14="http://schemas.microsoft.com/office/powerpoint/2010/main" xmlns="" val="4220402606"/>
              </p:ext>
            </p:extLst>
          </p:nvPr>
        </p:nvGraphicFramePr>
        <p:xfrm>
          <a:off x="1448614" y="1871699"/>
          <a:ext cx="7587761" cy="4779339"/>
        </p:xfrm>
        <a:graphic>
          <a:graphicData uri="http://schemas.openxmlformats.org/drawingml/2006/table">
            <a:tbl>
              <a:tblPr firstRow="1" bandRow="1">
                <a:tableStyleId>{5940675A-B579-460E-94D1-54222C63F5DA}</a:tableStyleId>
              </a:tblPr>
              <a:tblGrid>
                <a:gridCol w="1305658">
                  <a:extLst>
                    <a:ext uri="{9D8B030D-6E8A-4147-A177-3AD203B41FA5}">
                      <a16:colId xmlns="" xmlns:a16="http://schemas.microsoft.com/office/drawing/2014/main" val="2099712759"/>
                    </a:ext>
                  </a:extLst>
                </a:gridCol>
                <a:gridCol w="1525461">
                  <a:extLst>
                    <a:ext uri="{9D8B030D-6E8A-4147-A177-3AD203B41FA5}">
                      <a16:colId xmlns="" xmlns:a16="http://schemas.microsoft.com/office/drawing/2014/main" val="3530715043"/>
                    </a:ext>
                  </a:extLst>
                </a:gridCol>
                <a:gridCol w="580292">
                  <a:extLst>
                    <a:ext uri="{9D8B030D-6E8A-4147-A177-3AD203B41FA5}">
                      <a16:colId xmlns="" xmlns:a16="http://schemas.microsoft.com/office/drawing/2014/main" val="603312475"/>
                    </a:ext>
                  </a:extLst>
                </a:gridCol>
                <a:gridCol w="580292">
                  <a:extLst>
                    <a:ext uri="{9D8B030D-6E8A-4147-A177-3AD203B41FA5}">
                      <a16:colId xmlns="" xmlns:a16="http://schemas.microsoft.com/office/drawing/2014/main" val="22125746"/>
                    </a:ext>
                  </a:extLst>
                </a:gridCol>
                <a:gridCol w="571500">
                  <a:extLst>
                    <a:ext uri="{9D8B030D-6E8A-4147-A177-3AD203B41FA5}">
                      <a16:colId xmlns="" xmlns:a16="http://schemas.microsoft.com/office/drawing/2014/main" val="2940033510"/>
                    </a:ext>
                  </a:extLst>
                </a:gridCol>
                <a:gridCol w="633047">
                  <a:extLst>
                    <a:ext uri="{9D8B030D-6E8A-4147-A177-3AD203B41FA5}">
                      <a16:colId xmlns="" xmlns:a16="http://schemas.microsoft.com/office/drawing/2014/main" val="3276522603"/>
                    </a:ext>
                  </a:extLst>
                </a:gridCol>
                <a:gridCol w="703384">
                  <a:extLst>
                    <a:ext uri="{9D8B030D-6E8A-4147-A177-3AD203B41FA5}">
                      <a16:colId xmlns="" xmlns:a16="http://schemas.microsoft.com/office/drawing/2014/main" val="3127565376"/>
                    </a:ext>
                  </a:extLst>
                </a:gridCol>
                <a:gridCol w="852854">
                  <a:extLst>
                    <a:ext uri="{9D8B030D-6E8A-4147-A177-3AD203B41FA5}">
                      <a16:colId xmlns="" xmlns:a16="http://schemas.microsoft.com/office/drawing/2014/main" val="3084379972"/>
                    </a:ext>
                  </a:extLst>
                </a:gridCol>
                <a:gridCol w="835273">
                  <a:extLst>
                    <a:ext uri="{9D8B030D-6E8A-4147-A177-3AD203B41FA5}">
                      <a16:colId xmlns="" xmlns:a16="http://schemas.microsoft.com/office/drawing/2014/main" val="565536181"/>
                    </a:ext>
                  </a:extLst>
                </a:gridCol>
              </a:tblGrid>
              <a:tr h="284479">
                <a:tc gridSpan="2">
                  <a:txBody>
                    <a:bodyPr/>
                    <a:lstStyle/>
                    <a:p>
                      <a:pPr algn="just"/>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Item (No. of students admitted / exited through multiple entry and exit points) in the respective batch</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endParaRPr lang="en-IN"/>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2023 -24</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m1</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2022-23</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m2</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2021 -22</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m3</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2020 -21</a:t>
                      </a: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CAYm4 (LYG)</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2019 -20</a:t>
                      </a: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CAYm5 (LYGm1)</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2018 -19</a:t>
                      </a:r>
                    </a:p>
                  </a:txBody>
                  <a:tcPr anchor="ctr"/>
                </a:tc>
                <a:tc>
                  <a:txBody>
                    <a:bodyPr/>
                    <a:lstStyle/>
                    <a:p>
                      <a:pPr algn="ct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CAYm6 (LYGm2)</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2017 -18</a:t>
                      </a:r>
                    </a:p>
                  </a:txBody>
                  <a:tcPr anchor="ctr"/>
                </a:tc>
                <a:extLst>
                  <a:ext uri="{0D108BD9-81ED-4DB2-BD59-A6C34878D82A}">
                    <a16:rowId xmlns="" xmlns:a16="http://schemas.microsoft.com/office/drawing/2014/main" val="624212571"/>
                  </a:ext>
                </a:extLst>
              </a:tr>
              <a:tr h="0">
                <a:tc rowSpan="3">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pt-BR" sz="1600" b="1" i="0" u="none" strike="noStrike" kern="1200" baseline="0" dirty="0">
                          <a:solidFill>
                            <a:srgbClr val="CC3300"/>
                          </a:solidFill>
                          <a:latin typeface="Cambria" panose="02040503050406030204" pitchFamily="18" charset="0"/>
                          <a:ea typeface="Cambria" panose="02040503050406030204" pitchFamily="18" charset="0"/>
                          <a:cs typeface="+mn-cs"/>
                        </a:rPr>
                        <a:t>N6 (Multiple exit)</a:t>
                      </a:r>
                    </a:p>
                    <a:p>
                      <a:pPr marL="0" marR="0" lvl="0" indent="0" algn="l" defTabSz="457200" rtl="0" eaLnBrk="1" fontAlgn="auto" latinLnBrk="0" hangingPunct="1">
                        <a:lnSpc>
                          <a:spcPct val="100000"/>
                        </a:lnSpc>
                        <a:spcBef>
                          <a:spcPts val="0"/>
                        </a:spcBef>
                        <a:spcAft>
                          <a:spcPts val="0"/>
                        </a:spcAft>
                        <a:buClrTx/>
                        <a:buSzTx/>
                        <a:buFontTx/>
                        <a:buNone/>
                        <a:tabLst/>
                        <a:defRPr/>
                      </a:pPr>
                      <a:r>
                        <a:rPr lang="pt-BR" sz="1600" b="1" i="0" u="none" strike="noStrike" kern="1200" baseline="0" dirty="0">
                          <a:solidFill>
                            <a:srgbClr val="CC3300"/>
                          </a:solidFill>
                          <a:latin typeface="Cambria" panose="02040503050406030204" pitchFamily="18" charset="0"/>
                          <a:ea typeface="Cambria" panose="02040503050406030204" pitchFamily="18" charset="0"/>
                          <a:cs typeface="+mn-cs"/>
                        </a:rPr>
                        <a:t> N6=N61+N62+N63</a:t>
                      </a:r>
                    </a:p>
                    <a:p>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r>
                        <a:rPr lang="en-US" sz="1200" b="1" i="0" u="none" strike="noStrike" kern="1200" baseline="0" dirty="0">
                          <a:solidFill>
                            <a:srgbClr val="FF0000"/>
                          </a:solidFill>
                          <a:latin typeface="Cambria" panose="02040503050406030204" pitchFamily="18" charset="0"/>
                          <a:ea typeface="Cambria" panose="02040503050406030204" pitchFamily="18" charset="0"/>
                          <a:cs typeface="+mn-cs"/>
                        </a:rPr>
                        <a:t>N61</a:t>
                      </a:r>
                      <a:r>
                        <a:rPr lang="en-US" sz="1200" b="0" i="0" u="none" strike="noStrike" kern="1200" baseline="0" dirty="0">
                          <a:solidFill>
                            <a:schemeClr val="tx1"/>
                          </a:solidFill>
                          <a:latin typeface="Cambria" panose="02040503050406030204" pitchFamily="18" charset="0"/>
                          <a:ea typeface="Cambria" panose="02040503050406030204" pitchFamily="18" charset="0"/>
                          <a:cs typeface="+mn-cs"/>
                        </a:rPr>
                        <a:t>= No. of students exits after </a:t>
                      </a:r>
                      <a:r>
                        <a:rPr lang="en-US" sz="1400" b="0" i="0" u="none" strike="noStrike" kern="1200" baseline="0" dirty="0">
                          <a:solidFill>
                            <a:srgbClr val="CC3300"/>
                          </a:solidFill>
                          <a:latin typeface="Cambria" panose="02040503050406030204" pitchFamily="18" charset="0"/>
                          <a:ea typeface="Cambria" panose="02040503050406030204" pitchFamily="18" charset="0"/>
                          <a:cs typeface="+mn-cs"/>
                        </a:rPr>
                        <a:t>1st year v</a:t>
                      </a:r>
                      <a:r>
                        <a:rPr lang="en-US" sz="1200" b="0" i="0" u="none" strike="noStrike" kern="1200" baseline="0" dirty="0">
                          <a:solidFill>
                            <a:schemeClr val="tx1"/>
                          </a:solidFill>
                          <a:latin typeface="Cambria" panose="02040503050406030204" pitchFamily="18" charset="0"/>
                          <a:ea typeface="Cambria" panose="02040503050406030204" pitchFamily="18" charset="0"/>
                          <a:cs typeface="+mn-cs"/>
                        </a:rPr>
                        <a:t>ia multiple entry and exit points in same batch</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(NA)</a:t>
                      </a:r>
                    </a:p>
                    <a:p>
                      <a:pPr algn="ctr"/>
                      <a:endParaRPr lang="en-IN" sz="1400" b="0" i="0" u="none" strike="noStrike" baseline="0" dirty="0">
                        <a:latin typeface="Cambria" panose="02040503050406030204" pitchFamily="18" charset="0"/>
                        <a:ea typeface="Cambria" panose="02040503050406030204" pitchFamily="18" charset="0"/>
                      </a:endParaRP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0</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 (d)</a:t>
                      </a:r>
                    </a:p>
                  </a:txBody>
                  <a:tcPr anchor="ctr"/>
                </a:tc>
                <a:extLst>
                  <a:ext uri="{0D108BD9-81ED-4DB2-BD59-A6C34878D82A}">
                    <a16:rowId xmlns="" xmlns:a16="http://schemas.microsoft.com/office/drawing/2014/main" val="3408382561"/>
                  </a:ext>
                </a:extLst>
              </a:tr>
              <a:tr h="1030299">
                <a:tc vMerge="1">
                  <a:txBody>
                    <a:bodyPr/>
                    <a:lstStyle/>
                    <a:p>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Cambria" panose="02040503050406030204" pitchFamily="18" charset="0"/>
                          <a:ea typeface="Cambria" panose="02040503050406030204" pitchFamily="18" charset="0"/>
                          <a:cs typeface="+mn-cs"/>
                        </a:rPr>
                        <a:t>N62= No. of students exit after </a:t>
                      </a:r>
                      <a:r>
                        <a:rPr lang="en-US" sz="1200" b="0" i="0" u="none" strike="noStrike" kern="1200" baseline="0" dirty="0">
                          <a:solidFill>
                            <a:srgbClr val="CC3300"/>
                          </a:solidFill>
                          <a:latin typeface="Cambria" panose="02040503050406030204" pitchFamily="18" charset="0"/>
                          <a:ea typeface="Cambria" panose="02040503050406030204" pitchFamily="18" charset="0"/>
                          <a:cs typeface="+mn-cs"/>
                        </a:rPr>
                        <a:t>2nd yea</a:t>
                      </a:r>
                      <a:r>
                        <a:rPr lang="en-US" sz="1200" b="0" i="0" u="none" strike="noStrike" kern="1200" baseline="0" dirty="0">
                          <a:solidFill>
                            <a:schemeClr val="tx1"/>
                          </a:solidFill>
                          <a:latin typeface="Cambria" panose="02040503050406030204" pitchFamily="18" charset="0"/>
                          <a:ea typeface="Cambria" panose="02040503050406030204" pitchFamily="18" charset="0"/>
                          <a:cs typeface="+mn-cs"/>
                        </a:rPr>
                        <a:t>r via multiple entry and exit points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(NA)</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1 (e)</a:t>
                      </a:r>
                    </a:p>
                  </a:txBody>
                  <a:tcPr anchor="ctr"/>
                </a:tc>
                <a:extLst>
                  <a:ext uri="{0D108BD9-81ED-4DB2-BD59-A6C34878D82A}">
                    <a16:rowId xmlns="" xmlns:a16="http://schemas.microsoft.com/office/drawing/2014/main" val="2867641771"/>
                  </a:ext>
                </a:extLst>
              </a:tr>
              <a:tr h="1188720">
                <a:tc vMerge="1">
                  <a:txBody>
                    <a:bodyPr/>
                    <a:lstStyle/>
                    <a:p>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Cambria" panose="02040503050406030204" pitchFamily="18" charset="0"/>
                          <a:ea typeface="Cambria" panose="02040503050406030204" pitchFamily="18" charset="0"/>
                          <a:cs typeface="+mn-cs"/>
                        </a:rPr>
                        <a:t>N63= No. of students exit after </a:t>
                      </a:r>
                      <a:r>
                        <a:rPr lang="en-US" sz="1200" b="0" i="0" u="none" strike="noStrike" kern="1200" baseline="0" dirty="0">
                          <a:solidFill>
                            <a:srgbClr val="CC3300"/>
                          </a:solidFill>
                          <a:latin typeface="Cambria" panose="02040503050406030204" pitchFamily="18" charset="0"/>
                          <a:ea typeface="Cambria" panose="02040503050406030204" pitchFamily="18" charset="0"/>
                          <a:cs typeface="+mn-cs"/>
                        </a:rPr>
                        <a:t>3rd year </a:t>
                      </a:r>
                      <a:r>
                        <a:rPr lang="en-US" sz="1200" b="0" i="0" u="none" strike="noStrike" kern="1200" baseline="0" dirty="0">
                          <a:solidFill>
                            <a:schemeClr val="tx1"/>
                          </a:solidFill>
                          <a:latin typeface="Cambria" panose="02040503050406030204" pitchFamily="18" charset="0"/>
                          <a:ea typeface="Cambria" panose="02040503050406030204" pitchFamily="18" charset="0"/>
                          <a:cs typeface="+mn-cs"/>
                        </a:rPr>
                        <a:t>via multiple entry and exit points in same batch</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(NA)</a:t>
                      </a:r>
                      <a:endPar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(NA)</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a:t>
                      </a:r>
                    </a:p>
                  </a:txBody>
                  <a:tcPr anchor="ctr"/>
                </a:tc>
                <a:tc>
                  <a:txBody>
                    <a:bodyPr/>
                    <a:lstStyle/>
                    <a:p>
                      <a:pPr algn="ctr"/>
                      <a:r>
                        <a:rPr lang="en-IN" sz="1400" dirty="0">
                          <a:latin typeface="Cambria" panose="02040503050406030204" pitchFamily="18" charset="0"/>
                          <a:ea typeface="Cambria" panose="02040503050406030204" pitchFamily="18" charset="0"/>
                        </a:rPr>
                        <a:t>0 (f)</a:t>
                      </a:r>
                    </a:p>
                  </a:txBody>
                  <a:tcPr anchor="ctr"/>
                </a:tc>
                <a:extLst>
                  <a:ext uri="{0D108BD9-81ED-4DB2-BD59-A6C34878D82A}">
                    <a16:rowId xmlns="" xmlns:a16="http://schemas.microsoft.com/office/drawing/2014/main" val="263826404"/>
                  </a:ext>
                </a:extLst>
              </a:tr>
              <a:tr h="0">
                <a:tc gridSpan="2">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N6=N61+N62+N63</a:t>
                      </a:r>
                    </a:p>
                  </a:txBody>
                  <a:tcPr anchor="ctr"/>
                </a:tc>
                <a:tc hMerge="1">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mn-lt"/>
                          <a:ea typeface="+mn-ea"/>
                          <a:cs typeface="+mn-cs"/>
                        </a:rPr>
                        <a:t>N5=N52+N53+N54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(NA)</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0</a:t>
                      </a:r>
                    </a:p>
                  </a:txBody>
                  <a:tcPr anchor="ctr"/>
                </a:tc>
                <a:tc>
                  <a:txBody>
                    <a:bodyPr/>
                    <a:lstStyle/>
                    <a:p>
                      <a:pPr algn="ctr"/>
                      <a:r>
                        <a:rPr lang="en-IN" sz="1400" b="0" i="0" u="none" strike="noStrike" baseline="0" dirty="0">
                          <a:latin typeface="Cambria" panose="02040503050406030204" pitchFamily="18" charset="0"/>
                          <a:ea typeface="Cambria" panose="02040503050406030204" pitchFamily="18" charset="0"/>
                        </a:rPr>
                        <a:t>1</a:t>
                      </a:r>
                    </a:p>
                  </a:txBody>
                  <a:tcPr anchor="ctr"/>
                </a:tc>
                <a:tc>
                  <a:txBody>
                    <a:bodyPr/>
                    <a:lstStyle/>
                    <a:p>
                      <a:pPr algn="ctr"/>
                      <a:r>
                        <a:rPr lang="en-IN" sz="2000" b="1" i="0" u="none" strike="noStrike" baseline="0" dirty="0">
                          <a:solidFill>
                            <a:srgbClr val="CC3300"/>
                          </a:solidFill>
                          <a:latin typeface="Cambria" panose="02040503050406030204" pitchFamily="18" charset="0"/>
                          <a:ea typeface="Cambria" panose="02040503050406030204" pitchFamily="18" charset="0"/>
                        </a:rPr>
                        <a:t>2</a:t>
                      </a:r>
                    </a:p>
                  </a:txBody>
                  <a:tcPr anchor="ctr"/>
                </a:tc>
                <a:extLst>
                  <a:ext uri="{0D108BD9-81ED-4DB2-BD59-A6C34878D82A}">
                    <a16:rowId xmlns="" xmlns:a16="http://schemas.microsoft.com/office/drawing/2014/main" val="51504539"/>
                  </a:ext>
                </a:extLst>
              </a:tr>
            </a:tbl>
          </a:graphicData>
        </a:graphic>
      </p:graphicFrame>
      <p:sp>
        <p:nvSpPr>
          <p:cNvPr id="9" name="Slide Number Placeholder 8">
            <a:extLst>
              <a:ext uri="{FF2B5EF4-FFF2-40B4-BE49-F238E27FC236}">
                <a16:creationId xmlns="" xmlns:a16="http://schemas.microsoft.com/office/drawing/2014/main" id="{495D89C7-4BB1-4979-9802-6A24AFBB666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108</a:t>
            </a:fld>
            <a:endParaRPr lang="en-IN"/>
          </a:p>
        </p:txBody>
      </p:sp>
      <p:pic>
        <p:nvPicPr>
          <p:cNvPr id="7" name="Picture 6">
            <a:extLst>
              <a:ext uri="{FF2B5EF4-FFF2-40B4-BE49-F238E27FC236}">
                <a16:creationId xmlns="" xmlns:a16="http://schemas.microsoft.com/office/drawing/2014/main" id="{AA8A1208-41FA-49A2-AB6F-A78747DFA22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41B55364-63DC-499A-B0A1-79D431EB0DB1}"/>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22BFACA7-CA32-4315-87AE-B224D2F5FCFC}"/>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6342312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129866"/>
            <a:ext cx="8702945" cy="4118790"/>
          </a:xfrm>
          <a:noFill/>
        </p:spPr>
        <p:txBody>
          <a:bodyPr>
            <a:normAutofit fontScale="85000" lnSpcReduction="20000"/>
          </a:bodyPr>
          <a:lstStyle/>
          <a:p>
            <a:pPr marL="896938" indent="-538163" algn="l">
              <a:lnSpc>
                <a:spcPct val="150000"/>
              </a:lnSpc>
              <a:spcBef>
                <a:spcPts val="0"/>
              </a:spcBef>
              <a:buClr>
                <a:schemeClr val="tx1"/>
              </a:buClr>
              <a:buNone/>
            </a:pPr>
            <a:r>
              <a:rPr lang="en-US" b="1" dirty="0">
                <a:solidFill>
                  <a:schemeClr val="tx1"/>
                </a:solidFill>
                <a:latin typeface="Cambria" panose="02040503050406030204" pitchFamily="18" charset="0"/>
                <a:ea typeface="Cambria" panose="02040503050406030204" pitchFamily="18" charset="0"/>
              </a:rPr>
              <a:t>1. 	</a:t>
            </a:r>
            <a:r>
              <a:rPr lang="en-US" sz="2600" b="1" i="0" u="none" strike="noStrike" baseline="0" dirty="0">
                <a:solidFill>
                  <a:schemeClr val="tx1"/>
                </a:solidFill>
                <a:latin typeface="Cambria" panose="02040503050406030204" pitchFamily="18" charset="0"/>
                <a:ea typeface="Cambria" panose="02040503050406030204" pitchFamily="18" charset="0"/>
              </a:rPr>
              <a:t>Example: </a:t>
            </a:r>
            <a:r>
              <a:rPr lang="en-US" sz="2600" b="0" i="0" u="none" strike="noStrike" baseline="0" dirty="0">
                <a:solidFill>
                  <a:srgbClr val="CC3300"/>
                </a:solidFill>
                <a:latin typeface="Cambria" panose="02040503050406030204" pitchFamily="18" charset="0"/>
                <a:ea typeface="Cambria" panose="02040503050406030204" pitchFamily="18" charset="0"/>
              </a:rPr>
              <a:t>Multiple entry for Batch </a:t>
            </a:r>
            <a:r>
              <a:rPr lang="en-US" sz="2600" b="1" i="0" u="none" strike="noStrike" baseline="0" dirty="0">
                <a:solidFill>
                  <a:srgbClr val="CC3300"/>
                </a:solidFill>
                <a:latin typeface="Cambria" panose="02040503050406030204" pitchFamily="18" charset="0"/>
                <a:ea typeface="Cambria" panose="02040503050406030204" pitchFamily="18" charset="0"/>
              </a:rPr>
              <a:t>LYG m2 (2017-18): </a:t>
            </a:r>
          </a:p>
          <a:p>
            <a:pPr marL="1073150" indent="-352425" algn="l">
              <a:lnSpc>
                <a:spcPct val="150000"/>
              </a:lnSpc>
              <a:spcBef>
                <a:spcPts val="0"/>
              </a:spcBef>
              <a:buFont typeface="Wingdings" panose="05000000000000000000" pitchFamily="2" charset="2"/>
              <a:buChar char="v"/>
            </a:pPr>
            <a:r>
              <a:rPr lang="en-US" sz="2600" b="0" i="0" u="none" strike="noStrike" baseline="0" dirty="0">
                <a:solidFill>
                  <a:schemeClr val="tx1"/>
                </a:solidFill>
                <a:latin typeface="Cambria" panose="02040503050406030204" pitchFamily="18" charset="0"/>
                <a:ea typeface="Cambria" panose="02040503050406030204" pitchFamily="18" charset="0"/>
              </a:rPr>
              <a:t>No. of students admitted through multiple entry: </a:t>
            </a:r>
            <a:r>
              <a:rPr lang="en-US" sz="2600" b="1" i="0" u="none" strike="noStrike" baseline="0" dirty="0">
                <a:solidFill>
                  <a:srgbClr val="CC3300"/>
                </a:solidFill>
                <a:latin typeface="Cambria" panose="02040503050406030204" pitchFamily="18" charset="0"/>
                <a:ea typeface="Cambria" panose="02040503050406030204" pitchFamily="18" charset="0"/>
              </a:rPr>
              <a:t>4 </a:t>
            </a:r>
          </a:p>
          <a:p>
            <a:pPr marL="1073150" indent="-352425">
              <a:lnSpc>
                <a:spcPct val="150000"/>
              </a:lnSpc>
              <a:spcBef>
                <a:spcPts val="0"/>
              </a:spcBef>
              <a:buFont typeface="Wingdings" panose="05000000000000000000" pitchFamily="2" charset="2"/>
              <a:buChar char="v"/>
            </a:pPr>
            <a:r>
              <a:rPr lang="en-US" sz="2600" b="0" i="0" u="none" strike="noStrike" baseline="0" dirty="0">
                <a:solidFill>
                  <a:schemeClr val="tx1"/>
                </a:solidFill>
                <a:latin typeface="Cambria" panose="02040503050406030204" pitchFamily="18" charset="0"/>
                <a:ea typeface="Cambria" panose="02040503050406030204" pitchFamily="18" charset="0"/>
              </a:rPr>
              <a:t>Breakdown: 1(a) + 1(b) + 2(c), where: </a:t>
            </a:r>
          </a:p>
          <a:p>
            <a:pPr marL="1433513" lvl="1" indent="-360363">
              <a:lnSpc>
                <a:spcPct val="150000"/>
              </a:lnSpc>
              <a:spcBef>
                <a:spcPts val="0"/>
              </a:spcBef>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a = no. of students admitted in 2nd year </a:t>
            </a:r>
          </a:p>
          <a:p>
            <a:pPr marL="1433513" lvl="1" indent="-360363">
              <a:lnSpc>
                <a:spcPct val="150000"/>
              </a:lnSpc>
              <a:spcBef>
                <a:spcPts val="0"/>
              </a:spcBef>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b = no. of students admitted in 3rd year </a:t>
            </a:r>
          </a:p>
          <a:p>
            <a:pPr marL="1433513" lvl="1" indent="-360363">
              <a:lnSpc>
                <a:spcPct val="150000"/>
              </a:lnSpc>
              <a:spcBef>
                <a:spcPts val="0"/>
              </a:spcBef>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c = no. of students admitted in 4th year </a:t>
            </a:r>
          </a:p>
          <a:p>
            <a:pPr marL="896937" lvl="1" indent="0">
              <a:lnSpc>
                <a:spcPct val="150000"/>
              </a:lnSpc>
              <a:spcBef>
                <a:spcPts val="0"/>
              </a:spcBef>
              <a:buNone/>
            </a:pPr>
            <a:endParaRPr lang="en-US" sz="2200" b="0" i="0" u="none" strike="noStrike" baseline="0" dirty="0">
              <a:solidFill>
                <a:schemeClr val="tx1"/>
              </a:solidFill>
              <a:latin typeface="Cambria" panose="02040503050406030204" pitchFamily="18" charset="0"/>
              <a:ea typeface="Cambria" panose="02040503050406030204" pitchFamily="18" charset="0"/>
            </a:endParaRPr>
          </a:p>
          <a:p>
            <a:pPr marL="1257300" lvl="1" indent="-536575">
              <a:lnSpc>
                <a:spcPct val="150000"/>
              </a:lnSpc>
              <a:spcBef>
                <a:spcPts val="0"/>
              </a:spcBef>
              <a:buFont typeface="Wingdings" panose="05000000000000000000" pitchFamily="2" charset="2"/>
              <a:buChar char="v"/>
            </a:pPr>
            <a:r>
              <a:rPr lang="en-US" sz="2600" b="0" i="0" u="none" strike="noStrike" baseline="0" dirty="0">
                <a:solidFill>
                  <a:schemeClr val="tx1"/>
                </a:solidFill>
                <a:latin typeface="Cambria" panose="02040503050406030204" pitchFamily="18" charset="0"/>
                <a:ea typeface="Cambria" panose="02040503050406030204" pitchFamily="18" charset="0"/>
              </a:rPr>
              <a:t>Therefore, for batch LYG m2 (2017-18): </a:t>
            </a:r>
          </a:p>
          <a:p>
            <a:pPr marL="1433513" lvl="1" indent="-360363">
              <a:lnSpc>
                <a:spcPct val="150000"/>
              </a:lnSpc>
              <a:spcBef>
                <a:spcPts val="0"/>
              </a:spcBef>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2 students were admitted in the 2nd year. </a:t>
            </a:r>
          </a:p>
          <a:p>
            <a:pPr marL="1433513" lvl="1" indent="-360363">
              <a:lnSpc>
                <a:spcPct val="150000"/>
              </a:lnSpc>
              <a:spcBef>
                <a:spcPts val="0"/>
              </a:spcBef>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1 student was admitted each in the 3rd and 4th years.</a:t>
            </a:r>
          </a:p>
        </p:txBody>
      </p:sp>
      <p:sp>
        <p:nvSpPr>
          <p:cNvPr id="8" name="Slide Number Placeholder 7">
            <a:extLst>
              <a:ext uri="{FF2B5EF4-FFF2-40B4-BE49-F238E27FC236}">
                <a16:creationId xmlns="" xmlns:a16="http://schemas.microsoft.com/office/drawing/2014/main" id="{8A9798D4-7227-440F-9045-94015702C0E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109</a:t>
            </a:fld>
            <a:endParaRPr lang="en-IN"/>
          </a:p>
        </p:txBody>
      </p:sp>
      <p:pic>
        <p:nvPicPr>
          <p:cNvPr id="7" name="Picture 6">
            <a:extLst>
              <a:ext uri="{FF2B5EF4-FFF2-40B4-BE49-F238E27FC236}">
                <a16:creationId xmlns="" xmlns:a16="http://schemas.microsoft.com/office/drawing/2014/main" id="{9230F9C7-2F97-4399-B6CF-37BEB01AF3AF}"/>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BF930427-D181-43A7-84BA-8723B203B0C2}"/>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CB165D3E-3452-4DC7-99B1-DE28D6E1E7B4}"/>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5839191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30446" y="1288599"/>
            <a:ext cx="8650713" cy="4270953"/>
          </a:xfrm>
          <a:noFill/>
        </p:spPr>
        <p:txBody>
          <a:bodyPr>
            <a:normAutofit fontScale="92500" lnSpcReduction="20000"/>
          </a:bodyPr>
          <a:lstStyle/>
          <a:p>
            <a:pPr marL="896938" indent="-536575">
              <a:spcBef>
                <a:spcPts val="0"/>
              </a:spcBef>
              <a:buClrTx/>
              <a:buFont typeface="+mj-lt"/>
              <a:buAutoNum type="arabicPeriod" startAt="2"/>
            </a:pPr>
            <a:r>
              <a:rPr lang="en-US" sz="2600" b="1" i="0" u="none" strike="noStrike" baseline="0" dirty="0">
                <a:solidFill>
                  <a:schemeClr val="tx1"/>
                </a:solidFill>
                <a:latin typeface="Cambria" panose="02040503050406030204" pitchFamily="18" charset="0"/>
                <a:ea typeface="Cambria" panose="02040503050406030204" pitchFamily="18" charset="0"/>
              </a:rPr>
              <a:t>Example: </a:t>
            </a:r>
            <a:r>
              <a:rPr lang="en-US" sz="2600" b="1" i="0" u="none" strike="noStrike" baseline="0" dirty="0">
                <a:solidFill>
                  <a:srgbClr val="CC3300"/>
                </a:solidFill>
                <a:latin typeface="Cambria" panose="02040503050406030204" pitchFamily="18" charset="0"/>
                <a:ea typeface="Cambria" panose="02040503050406030204" pitchFamily="18" charset="0"/>
              </a:rPr>
              <a:t>Multiple exit for Batch LYG m2 (2017-18): </a:t>
            </a:r>
          </a:p>
          <a:p>
            <a:pPr marL="896938" indent="-360363">
              <a:buFont typeface="Wingdings" panose="05000000000000000000" pitchFamily="2" charset="2"/>
              <a:buChar char="v"/>
            </a:pPr>
            <a:r>
              <a:rPr lang="en-US" sz="2600" b="0" i="0" u="none" strike="noStrike" baseline="0" dirty="0">
                <a:solidFill>
                  <a:schemeClr val="tx1"/>
                </a:solidFill>
                <a:latin typeface="Cambria" panose="02040503050406030204" pitchFamily="18" charset="0"/>
                <a:ea typeface="Cambria" panose="02040503050406030204" pitchFamily="18" charset="0"/>
              </a:rPr>
              <a:t>No. of students exiting/dropped through multiple exit: </a:t>
            </a:r>
            <a:r>
              <a:rPr lang="en-US" sz="2600" b="0" i="0" u="none" strike="noStrike" baseline="0" dirty="0">
                <a:solidFill>
                  <a:srgbClr val="CC3300"/>
                </a:solidFill>
                <a:latin typeface="Cambria" panose="02040503050406030204" pitchFamily="18" charset="0"/>
                <a:ea typeface="Cambria" panose="02040503050406030204" pitchFamily="18" charset="0"/>
              </a:rPr>
              <a:t>2 </a:t>
            </a:r>
          </a:p>
          <a:p>
            <a:pPr marL="896938" indent="-360363">
              <a:buFont typeface="Wingdings" panose="05000000000000000000" pitchFamily="2" charset="2"/>
              <a:buChar char="v"/>
            </a:pPr>
            <a:r>
              <a:rPr lang="en-US" sz="2600" b="0" i="0" u="none" strike="noStrike" baseline="0" dirty="0">
                <a:solidFill>
                  <a:schemeClr val="tx1"/>
                </a:solidFill>
                <a:latin typeface="Cambria" panose="02040503050406030204" pitchFamily="18" charset="0"/>
                <a:ea typeface="Cambria" panose="02040503050406030204" pitchFamily="18" charset="0"/>
              </a:rPr>
              <a:t>Breakdown: 1(d) + 1(e) + 0(f)), where: </a:t>
            </a:r>
          </a:p>
          <a:p>
            <a:pPr marL="1257300">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d = no. of students exiting after 1st year </a:t>
            </a:r>
          </a:p>
          <a:p>
            <a:pPr marL="1257300">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e = no. of students exiting after 2nd year </a:t>
            </a:r>
          </a:p>
          <a:p>
            <a:pPr marL="1257300">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f = no. of students exiting after 3rd year </a:t>
            </a:r>
          </a:p>
          <a:p>
            <a:pPr marL="0" indent="0">
              <a:buNone/>
            </a:pPr>
            <a:endParaRPr lang="en-IN" sz="2200" b="0" i="0" u="none" strike="noStrike" baseline="0" dirty="0">
              <a:solidFill>
                <a:schemeClr val="tx1"/>
              </a:solidFill>
              <a:latin typeface="Cambria" panose="02040503050406030204" pitchFamily="18" charset="0"/>
              <a:ea typeface="Cambria" panose="02040503050406030204" pitchFamily="18" charset="0"/>
            </a:endParaRPr>
          </a:p>
          <a:p>
            <a:pPr marL="896938" indent="-360363">
              <a:buFont typeface="Wingdings" panose="05000000000000000000" pitchFamily="2" charset="2"/>
              <a:buChar char="v"/>
            </a:pPr>
            <a:r>
              <a:rPr lang="en-US" sz="2600" b="0" i="0" u="none" strike="noStrike" baseline="0" dirty="0">
                <a:solidFill>
                  <a:schemeClr val="tx1"/>
                </a:solidFill>
                <a:latin typeface="Cambria" panose="02040503050406030204" pitchFamily="18" charset="0"/>
                <a:ea typeface="Cambria" panose="02040503050406030204" pitchFamily="18" charset="0"/>
              </a:rPr>
              <a:t>Therefore, for batch LYG m2 (2017-18): </a:t>
            </a:r>
          </a:p>
          <a:p>
            <a:pPr marL="1257300" indent="-360363">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1 student exited after the 1st year. </a:t>
            </a:r>
          </a:p>
          <a:p>
            <a:pPr marL="1257300" indent="-360363">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1 student exited after the 2nd year. </a:t>
            </a:r>
          </a:p>
          <a:p>
            <a:pPr marL="1257300" indent="-360363">
              <a:buFont typeface="Wingdings" panose="05000000000000000000" pitchFamily="2" charset="2"/>
              <a:buChar char="Ø"/>
            </a:pPr>
            <a:r>
              <a:rPr lang="en-US" sz="2200" b="0" i="0" u="none" strike="noStrike" baseline="0" dirty="0">
                <a:solidFill>
                  <a:schemeClr val="tx1"/>
                </a:solidFill>
                <a:latin typeface="Cambria" panose="02040503050406030204" pitchFamily="18" charset="0"/>
                <a:ea typeface="Cambria" panose="02040503050406030204" pitchFamily="18" charset="0"/>
              </a:rPr>
              <a:t>No students exited after the 3rd year. </a:t>
            </a:r>
          </a:p>
          <a:p>
            <a:pPr marL="0" indent="0">
              <a:buNone/>
            </a:pPr>
            <a:endParaRPr lang="en-IN" sz="1800" b="0" i="0" u="none" strike="noStrike" baseline="0" dirty="0">
              <a:latin typeface="Verdana" panose="020B0604030504040204" pitchFamily="34" charset="0"/>
            </a:endParaRPr>
          </a:p>
          <a:p>
            <a:pPr marL="0" indent="0" algn="l">
              <a:buNone/>
            </a:pPr>
            <a:endParaRPr lang="en-US" b="0" i="0" u="none" strike="noStrike" baseline="0" dirty="0">
              <a:solidFill>
                <a:schemeClr val="tx1"/>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850BF870-8068-4369-ABBB-9A2397B48A4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110</a:t>
            </a:fld>
            <a:endParaRPr lang="en-IN"/>
          </a:p>
        </p:txBody>
      </p:sp>
      <p:pic>
        <p:nvPicPr>
          <p:cNvPr id="7" name="Picture 6">
            <a:extLst>
              <a:ext uri="{FF2B5EF4-FFF2-40B4-BE49-F238E27FC236}">
                <a16:creationId xmlns="" xmlns:a16="http://schemas.microsoft.com/office/drawing/2014/main" id="{AB85DD26-5140-4879-894B-4B77EAC8316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A86F64A0-AFC5-4E34-99AD-1F41834D6BAB}"/>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CED001FE-59DF-47EA-A056-B8884644AF13}"/>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5699186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032919"/>
            <a:ext cx="8702946" cy="5385720"/>
          </a:xfrm>
          <a:noFill/>
        </p:spPr>
        <p:txBody>
          <a:bodyPr>
            <a:normAutofit/>
          </a:bodyPr>
          <a:lstStyle/>
          <a:p>
            <a:pPr marL="0" indent="0" algn="ctr">
              <a:spcBef>
                <a:spcPts val="0"/>
              </a:spcBef>
              <a:buNone/>
            </a:pPr>
            <a:r>
              <a:rPr lang="en-US" b="1" i="0" u="none" strike="noStrike" baseline="0" dirty="0">
                <a:solidFill>
                  <a:srgbClr val="CC3300"/>
                </a:solidFill>
                <a:latin typeface="Cambria" panose="02040503050406030204" pitchFamily="18" charset="0"/>
                <a:ea typeface="Cambria" panose="02040503050406030204" pitchFamily="18" charset="0"/>
              </a:rPr>
              <a:t>Table No. 4C</a:t>
            </a:r>
            <a:r>
              <a:rPr lang="en-US" b="1" i="0" u="none" strike="noStrike" baseline="0" dirty="0">
                <a:solidFill>
                  <a:srgbClr val="00B050"/>
                </a:solidFill>
                <a:latin typeface="Cambria" panose="02040503050406030204" pitchFamily="18" charset="0"/>
                <a:ea typeface="Cambria" panose="02040503050406030204" pitchFamily="18" charset="0"/>
              </a:rPr>
              <a:t>: </a:t>
            </a:r>
            <a:r>
              <a:rPr lang="en-US" b="0" i="0" u="none" strike="noStrike" baseline="0" dirty="0">
                <a:solidFill>
                  <a:srgbClr val="00B050"/>
                </a:solidFill>
                <a:latin typeface="Cambria" panose="02040503050406030204" pitchFamily="18" charset="0"/>
                <a:ea typeface="Cambria" panose="02040503050406030204" pitchFamily="18" charset="0"/>
              </a:rPr>
              <a:t>No. of students graduated within the stipulated period of the program</a:t>
            </a:r>
            <a:r>
              <a:rPr lang="en-US" sz="1600" b="0" i="0" u="none" strike="noStrike" baseline="0" dirty="0">
                <a:solidFill>
                  <a:srgbClr val="00B050"/>
                </a:solidFill>
                <a:latin typeface="Cambria" panose="02040503050406030204" pitchFamily="18" charset="0"/>
                <a:ea typeface="Cambria" panose="02040503050406030204" pitchFamily="18" charset="0"/>
              </a:rPr>
              <a:t>. </a:t>
            </a:r>
          </a:p>
          <a:p>
            <a:endParaRPr lang="en-IN" sz="1800" b="0" i="0" u="none" strike="noStrike" baseline="0" dirty="0">
              <a:latin typeface="Verdana" panose="020B0604030504040204" pitchFamily="34" charset="0"/>
            </a:endParaRPr>
          </a:p>
          <a:p>
            <a:pPr marL="0" indent="0">
              <a:spcBef>
                <a:spcPts val="0"/>
              </a:spcBef>
              <a:buNone/>
            </a:pPr>
            <a:endParaRPr lang="en-US" sz="1800" b="0"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rgbClr val="000000"/>
              </a:solidFill>
              <a:latin typeface="Verdana" panose="020B0604030504040204" pitchFamily="34" charset="0"/>
            </a:endParaRPr>
          </a:p>
          <a:p>
            <a:endParaRPr lang="en-IN" sz="1800" b="0" i="0" u="none" strike="noStrike" baseline="0" dirty="0">
              <a:latin typeface="Verdana" panose="020B0604030504040204" pitchFamily="34" charset="0"/>
            </a:endParaRPr>
          </a:p>
          <a:p>
            <a:pPr marL="0" indent="0" algn="l">
              <a:buNone/>
            </a:pPr>
            <a:endParaRPr lang="en-US" b="0" i="0" u="none" strike="noStrike" baseline="0" dirty="0">
              <a:solidFill>
                <a:schemeClr val="tx1"/>
              </a:solidFill>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B7036BFD-5CC1-41E9-86CF-CFA25E8D2D5F}"/>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111</a:t>
            </a:fld>
            <a:endParaRPr lang="en-IN"/>
          </a:p>
        </p:txBody>
      </p:sp>
      <p:pic>
        <p:nvPicPr>
          <p:cNvPr id="7" name="Picture 6">
            <a:extLst>
              <a:ext uri="{FF2B5EF4-FFF2-40B4-BE49-F238E27FC236}">
                <a16:creationId xmlns="" xmlns:a16="http://schemas.microsoft.com/office/drawing/2014/main" id="{A661AE3D-1103-4DE6-A698-99FB279FE9A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53E1FCEB-B2D2-4C93-B786-0C76B3909E4B}"/>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43994E27-4397-4D18-B860-5417C1A291D3}"/>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5" name="Picture 4" descr="A screenshot of a computer">
            <a:extLst>
              <a:ext uri="{FF2B5EF4-FFF2-40B4-BE49-F238E27FC236}">
                <a16:creationId xmlns="" xmlns:a16="http://schemas.microsoft.com/office/drawing/2014/main" id="{A91CC4A3-CF21-A59B-CB37-D784924CAB7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35130" y="1503423"/>
            <a:ext cx="9670869" cy="4915216"/>
          </a:xfrm>
          <a:prstGeom prst="rect">
            <a:avLst/>
          </a:prstGeom>
        </p:spPr>
      </p:pic>
    </p:spTree>
    <p:extLst>
      <p:ext uri="{BB962C8B-B14F-4D97-AF65-F5344CB8AC3E}">
        <p14:creationId xmlns:p14="http://schemas.microsoft.com/office/powerpoint/2010/main" xmlns="" val="18539579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380391"/>
            <a:ext cx="8604504" cy="4435193"/>
          </a:xfrm>
          <a:noFill/>
        </p:spPr>
        <p:txBody>
          <a:bodyPr>
            <a:normAutofit/>
          </a:bodyPr>
          <a:lstStyle/>
          <a:p>
            <a:pPr marL="0" indent="0" algn="ctr">
              <a:spcBef>
                <a:spcPts val="0"/>
              </a:spcBef>
              <a:buNone/>
            </a:pPr>
            <a:r>
              <a:rPr lang="en-US" b="1" i="0" u="none" strike="noStrike" baseline="0" dirty="0">
                <a:solidFill>
                  <a:srgbClr val="00B050"/>
                </a:solidFill>
                <a:latin typeface="Cambria" panose="02040503050406030204" pitchFamily="18" charset="0"/>
                <a:ea typeface="Cambria" panose="02040503050406030204" pitchFamily="18" charset="0"/>
              </a:rPr>
              <a:t>Example </a:t>
            </a:r>
            <a:r>
              <a:rPr lang="en-US" b="0" i="0" u="none" strike="noStrike" baseline="0" dirty="0">
                <a:solidFill>
                  <a:srgbClr val="00B050"/>
                </a:solidFill>
                <a:latin typeface="Cambria" panose="02040503050406030204" pitchFamily="18" charset="0"/>
                <a:ea typeface="Cambria" panose="02040503050406030204" pitchFamily="18" charset="0"/>
              </a:rPr>
              <a:t>for </a:t>
            </a:r>
            <a:r>
              <a:rPr lang="en-US" b="1" i="0" u="none" strike="noStrike" baseline="0" dirty="0">
                <a:solidFill>
                  <a:srgbClr val="00B050"/>
                </a:solidFill>
                <a:latin typeface="Cambria" panose="02040503050406030204" pitchFamily="18" charset="0"/>
                <a:ea typeface="Cambria" panose="02040503050406030204" pitchFamily="18" charset="0"/>
              </a:rPr>
              <a:t>Table No.4.1.1: </a:t>
            </a:r>
            <a:r>
              <a:rPr lang="en-US" b="0" i="0" u="none" strike="noStrike" baseline="0" dirty="0">
                <a:solidFill>
                  <a:srgbClr val="00B050"/>
                </a:solidFill>
                <a:latin typeface="Cambria" panose="02040503050406030204" pitchFamily="18" charset="0"/>
                <a:ea typeface="Cambria" panose="02040503050406030204" pitchFamily="18" charset="0"/>
              </a:rPr>
              <a:t>Student enrolment ratio in the 1</a:t>
            </a:r>
            <a:r>
              <a:rPr lang="en-US" b="0" i="0" u="none" strike="noStrike" baseline="30000" dirty="0">
                <a:solidFill>
                  <a:srgbClr val="00B050"/>
                </a:solidFill>
                <a:latin typeface="Cambria" panose="02040503050406030204" pitchFamily="18" charset="0"/>
                <a:ea typeface="Cambria" panose="02040503050406030204" pitchFamily="18" charset="0"/>
              </a:rPr>
              <a:t>st</a:t>
            </a:r>
            <a:r>
              <a:rPr lang="en-US" b="0" i="0" u="none" strike="noStrike" baseline="0" dirty="0">
                <a:solidFill>
                  <a:srgbClr val="00B050"/>
                </a:solidFill>
                <a:latin typeface="Cambria" panose="02040503050406030204" pitchFamily="18" charset="0"/>
                <a:ea typeface="Cambria" panose="02040503050406030204" pitchFamily="18" charset="0"/>
              </a:rPr>
              <a:t> year</a:t>
            </a:r>
            <a:r>
              <a:rPr lang="en-US" sz="1600" b="0" i="0" u="none" strike="noStrike" baseline="0" dirty="0">
                <a:solidFill>
                  <a:srgbClr val="00B050"/>
                </a:solidFill>
                <a:latin typeface="Cambria" panose="02040503050406030204" pitchFamily="18" charset="0"/>
                <a:ea typeface="Cambria" panose="02040503050406030204" pitchFamily="18" charset="0"/>
              </a:rPr>
              <a:t>.</a:t>
            </a:r>
            <a:endParaRPr lang="en-IN" sz="1800" b="0" i="0" u="none" strike="noStrike" baseline="0" dirty="0">
              <a:latin typeface="Verdana" panose="020B0604030504040204" pitchFamily="34" charset="0"/>
            </a:endParaRPr>
          </a:p>
          <a:p>
            <a:pPr marL="0" indent="0" algn="l">
              <a:buNone/>
            </a:pPr>
            <a:endParaRPr lang="en-US" b="0" i="0" u="none" strike="noStrike" baseline="0" dirty="0">
              <a:solidFill>
                <a:schemeClr val="tx1"/>
              </a:solidFill>
              <a:latin typeface="Cambria" panose="02040503050406030204" pitchFamily="18" charset="0"/>
              <a:ea typeface="Cambria" panose="02040503050406030204" pitchFamily="18" charset="0"/>
            </a:endParaRPr>
          </a:p>
        </p:txBody>
      </p:sp>
      <p:graphicFrame>
        <p:nvGraphicFramePr>
          <p:cNvPr id="4" name="Table 4">
            <a:extLst>
              <a:ext uri="{FF2B5EF4-FFF2-40B4-BE49-F238E27FC236}">
                <a16:creationId xmlns="" xmlns:a16="http://schemas.microsoft.com/office/drawing/2014/main" id="{4CA05500-8D9E-40CC-B38B-CF8CC94BB1CA}"/>
              </a:ext>
            </a:extLst>
          </p:cNvPr>
          <p:cNvGraphicFramePr>
            <a:graphicFrameLocks noGrp="1"/>
          </p:cNvGraphicFramePr>
          <p:nvPr>
            <p:extLst>
              <p:ext uri="{D42A27DB-BD31-4B8C-83A1-F6EECF244321}">
                <p14:modId xmlns:p14="http://schemas.microsoft.com/office/powerpoint/2010/main" xmlns="" val="2512281252"/>
              </p:ext>
            </p:extLst>
          </p:nvPr>
        </p:nvGraphicFramePr>
        <p:xfrm>
          <a:off x="1209373" y="1852854"/>
          <a:ext cx="7484206" cy="3789680"/>
        </p:xfrm>
        <a:graphic>
          <a:graphicData uri="http://schemas.openxmlformats.org/drawingml/2006/table">
            <a:tbl>
              <a:tblPr firstRow="1" bandRow="1">
                <a:tableStyleId>{5940675A-B579-460E-94D1-54222C63F5DA}</a:tableStyleId>
              </a:tblPr>
              <a:tblGrid>
                <a:gridCol w="4459654">
                  <a:extLst>
                    <a:ext uri="{9D8B030D-6E8A-4147-A177-3AD203B41FA5}">
                      <a16:colId xmlns="" xmlns:a16="http://schemas.microsoft.com/office/drawing/2014/main" val="2558675506"/>
                    </a:ext>
                  </a:extLst>
                </a:gridCol>
                <a:gridCol w="1008184">
                  <a:extLst>
                    <a:ext uri="{9D8B030D-6E8A-4147-A177-3AD203B41FA5}">
                      <a16:colId xmlns="" xmlns:a16="http://schemas.microsoft.com/office/drawing/2014/main" val="222008891"/>
                    </a:ext>
                  </a:extLst>
                </a:gridCol>
                <a:gridCol w="1008184">
                  <a:extLst>
                    <a:ext uri="{9D8B030D-6E8A-4147-A177-3AD203B41FA5}">
                      <a16:colId xmlns="" xmlns:a16="http://schemas.microsoft.com/office/drawing/2014/main" val="393952562"/>
                    </a:ext>
                  </a:extLst>
                </a:gridCol>
                <a:gridCol w="1008184">
                  <a:extLst>
                    <a:ext uri="{9D8B030D-6E8A-4147-A177-3AD203B41FA5}">
                      <a16:colId xmlns="" xmlns:a16="http://schemas.microsoft.com/office/drawing/2014/main" val="4177163122"/>
                    </a:ext>
                  </a:extLst>
                </a:gridCol>
              </a:tblGrid>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1" i="0" u="none" strike="noStrike" kern="1200" baseline="0" dirty="0">
                          <a:solidFill>
                            <a:schemeClr val="tx1"/>
                          </a:solidFill>
                          <a:latin typeface="Cambria" panose="02040503050406030204" pitchFamily="18" charset="0"/>
                          <a:ea typeface="Cambria" panose="02040503050406030204" pitchFamily="18" charset="0"/>
                          <a:cs typeface="+mn-cs"/>
                        </a:rPr>
                        <a:t>Item (Students enrolled in the First Year on average over 3 academic years (CAY, CAYm1 and CAYm2))</a:t>
                      </a:r>
                      <a:endParaRPr lang="en-US"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CAY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2023-24</a:t>
                      </a:r>
                      <a:endParaRPr lang="en-IN" sz="1600" dirty="0">
                        <a:latin typeface="Cambria" panose="02040503050406030204" pitchFamily="18" charset="0"/>
                        <a:ea typeface="Cambria" panose="02040503050406030204" pitchFamily="18" charset="0"/>
                      </a:endParaRPr>
                    </a:p>
                  </a:txBody>
                  <a:tcPr anchor="ctr"/>
                </a:tc>
                <a:tc>
                  <a:txBody>
                    <a:bodyPr/>
                    <a:lstStyle/>
                    <a:p>
                      <a:pPr algn="ct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CAYm1</a:t>
                      </a:r>
                    </a:p>
                    <a:p>
                      <a:pPr algn="ct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2022-23</a:t>
                      </a:r>
                      <a:endParaRPr lang="en-IN" sz="1600" dirty="0">
                        <a:latin typeface="Cambria" panose="02040503050406030204" pitchFamily="18" charset="0"/>
                        <a:ea typeface="Cambria" panose="020405030504060302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CAYm2</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2021-22</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999278944"/>
                  </a:ext>
                </a:extLst>
              </a:tr>
              <a:tr h="370840">
                <a:tc>
                  <a:txBody>
                    <a:bodyPr/>
                    <a:lstStyle/>
                    <a:p>
                      <a:pPr marL="447675" marR="0" lvl="0" indent="-447675"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 	Sanctioned intake of the program in the 1</a:t>
                      </a:r>
                      <a:r>
                        <a:rPr lang="en-US" sz="1600" b="0" i="0" u="none" strike="noStrike" kern="1200" baseline="30000" dirty="0">
                          <a:solidFill>
                            <a:schemeClr val="tx1"/>
                          </a:solidFill>
                          <a:latin typeface="Cambria" panose="02040503050406030204" pitchFamily="18" charset="0"/>
                          <a:ea typeface="Cambria" panose="02040503050406030204" pitchFamily="18" charset="0"/>
                          <a:cs typeface="+mn-cs"/>
                        </a:rPr>
                        <a:t>st</a:t>
                      </a: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 year (as per AICTE/Competent authority)</a:t>
                      </a:r>
                    </a:p>
                  </a:txBody>
                  <a:tcPr/>
                </a:tc>
                <a:tc>
                  <a:txBody>
                    <a:bodyPr/>
                    <a:lstStyle/>
                    <a:p>
                      <a:pPr algn="ctr"/>
                      <a:r>
                        <a:rPr lang="en-IN" sz="1600" dirty="0">
                          <a:latin typeface="Cambria" panose="02040503050406030204" pitchFamily="18" charset="0"/>
                          <a:ea typeface="Cambria" panose="02040503050406030204" pitchFamily="18" charset="0"/>
                        </a:rPr>
                        <a:t>120</a:t>
                      </a:r>
                    </a:p>
                  </a:txBody>
                  <a:tcPr anchor="ctr"/>
                </a:tc>
                <a:tc>
                  <a:txBody>
                    <a:bodyPr/>
                    <a:lstStyle/>
                    <a:p>
                      <a:pPr algn="ctr"/>
                      <a:r>
                        <a:rPr lang="en-IN" sz="1600" dirty="0">
                          <a:latin typeface="Cambria" panose="02040503050406030204" pitchFamily="18" charset="0"/>
                          <a:ea typeface="Cambria" panose="02040503050406030204" pitchFamily="18" charset="0"/>
                        </a:rPr>
                        <a:t>120</a:t>
                      </a:r>
                    </a:p>
                  </a:txBody>
                  <a:tcPr anchor="ctr"/>
                </a:tc>
                <a:tc>
                  <a:txBody>
                    <a:bodyPr/>
                    <a:lstStyle/>
                    <a:p>
                      <a:pPr algn="ctr"/>
                      <a:r>
                        <a:rPr lang="en-IN" sz="1600" dirty="0">
                          <a:latin typeface="Cambria" panose="02040503050406030204" pitchFamily="18" charset="0"/>
                          <a:ea typeface="Cambria" panose="02040503050406030204" pitchFamily="18" charset="0"/>
                        </a:rPr>
                        <a:t>120</a:t>
                      </a:r>
                    </a:p>
                  </a:txBody>
                  <a:tcPr anchor="ctr"/>
                </a:tc>
                <a:extLst>
                  <a:ext uri="{0D108BD9-81ED-4DB2-BD59-A6C34878D82A}">
                    <a16:rowId xmlns="" xmlns:a16="http://schemas.microsoft.com/office/drawing/2014/main" val="258623926"/>
                  </a:ext>
                </a:extLst>
              </a:tr>
              <a:tr h="370840">
                <a:tc>
                  <a:txBody>
                    <a:bodyPr/>
                    <a:lstStyle/>
                    <a:p>
                      <a:pPr marL="447675" marR="0" lvl="0" indent="-447675"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N1= 	Total no. of students admitted in the 1</a:t>
                      </a:r>
                      <a:r>
                        <a:rPr lang="en-US" sz="1600" b="0" i="0" u="none" strike="noStrike" kern="1200" baseline="30000" dirty="0">
                          <a:solidFill>
                            <a:schemeClr val="tx1"/>
                          </a:solidFill>
                          <a:latin typeface="Cambria" panose="02040503050406030204" pitchFamily="18" charset="0"/>
                          <a:ea typeface="Cambria" panose="02040503050406030204" pitchFamily="18" charset="0"/>
                          <a:cs typeface="+mn-cs"/>
                        </a:rPr>
                        <a:t>st</a:t>
                      </a: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 year minus the no. of students, who migrated to other programs/ institutions plus no. of students, who migrated to this program</a:t>
                      </a:r>
                    </a:p>
                  </a:txBody>
                  <a:tcPr/>
                </a:tc>
                <a:tc>
                  <a:txBody>
                    <a:bodyPr/>
                    <a:lstStyle/>
                    <a:p>
                      <a:pPr algn="ctr"/>
                      <a:r>
                        <a:rPr lang="en-IN" sz="1600" dirty="0">
                          <a:latin typeface="Cambria" panose="02040503050406030204" pitchFamily="18" charset="0"/>
                          <a:ea typeface="Cambria" panose="02040503050406030204" pitchFamily="18" charset="0"/>
                        </a:rPr>
                        <a:t>120</a:t>
                      </a:r>
                    </a:p>
                  </a:txBody>
                  <a:tcPr anchor="ctr"/>
                </a:tc>
                <a:tc>
                  <a:txBody>
                    <a:bodyPr/>
                    <a:lstStyle/>
                    <a:p>
                      <a:pPr algn="ctr"/>
                      <a:r>
                        <a:rPr lang="en-IN" sz="1600" dirty="0">
                          <a:latin typeface="Cambria" panose="02040503050406030204" pitchFamily="18" charset="0"/>
                          <a:ea typeface="Cambria" panose="02040503050406030204" pitchFamily="18" charset="0"/>
                        </a:rPr>
                        <a:t>120</a:t>
                      </a:r>
                    </a:p>
                  </a:txBody>
                  <a:tcPr anchor="ctr"/>
                </a:tc>
                <a:tc>
                  <a:txBody>
                    <a:bodyPr/>
                    <a:lstStyle/>
                    <a:p>
                      <a:pPr algn="ctr"/>
                      <a:r>
                        <a:rPr lang="en-IN" sz="1600" dirty="0">
                          <a:latin typeface="Cambria" panose="02040503050406030204" pitchFamily="18" charset="0"/>
                          <a:ea typeface="Cambria" panose="02040503050406030204" pitchFamily="18" charset="0"/>
                        </a:rPr>
                        <a:t>116</a:t>
                      </a:r>
                    </a:p>
                  </a:txBody>
                  <a:tcPr anchor="ctr"/>
                </a:tc>
                <a:extLst>
                  <a:ext uri="{0D108BD9-81ED-4DB2-BD59-A6C34878D82A}">
                    <a16:rowId xmlns="" xmlns:a16="http://schemas.microsoft.com/office/drawing/2014/main" val="836651938"/>
                  </a:ext>
                </a:extLst>
              </a:tr>
              <a:tr h="370840">
                <a:tc>
                  <a:txBody>
                    <a:bodyPr/>
                    <a:lstStyle/>
                    <a:p>
                      <a:pPr marL="447675" marR="0" lvl="0" indent="-447675"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N4= 	Total no. of students admitted in the 1</a:t>
                      </a:r>
                      <a:r>
                        <a:rPr lang="en-US" sz="1600" b="0" i="0" u="none" strike="noStrike" kern="1200" baseline="30000" dirty="0">
                          <a:solidFill>
                            <a:schemeClr val="tx1"/>
                          </a:solidFill>
                          <a:latin typeface="Cambria" panose="02040503050406030204" pitchFamily="18" charset="0"/>
                          <a:ea typeface="Cambria" panose="02040503050406030204" pitchFamily="18" charset="0"/>
                          <a:cs typeface="+mn-cs"/>
                        </a:rPr>
                        <a:t>st</a:t>
                      </a: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 year via all supernumerary quotas</a:t>
                      </a:r>
                    </a:p>
                  </a:txBody>
                  <a:tcPr/>
                </a:tc>
                <a:tc>
                  <a:txBody>
                    <a:bodyPr/>
                    <a:lstStyle/>
                    <a:p>
                      <a:pPr algn="ctr"/>
                      <a:r>
                        <a:rPr lang="en-IN" sz="1600" dirty="0">
                          <a:latin typeface="Cambria" panose="02040503050406030204" pitchFamily="18" charset="0"/>
                          <a:ea typeface="Cambria" panose="02040503050406030204" pitchFamily="18" charset="0"/>
                        </a:rPr>
                        <a:t>00</a:t>
                      </a:r>
                    </a:p>
                  </a:txBody>
                  <a:tcPr anchor="ctr"/>
                </a:tc>
                <a:tc>
                  <a:txBody>
                    <a:bodyPr/>
                    <a:lstStyle/>
                    <a:p>
                      <a:pPr algn="ctr"/>
                      <a:r>
                        <a:rPr lang="en-IN" sz="1600" dirty="0">
                          <a:latin typeface="Cambria" panose="02040503050406030204" pitchFamily="18" charset="0"/>
                          <a:ea typeface="Cambria" panose="02040503050406030204" pitchFamily="18" charset="0"/>
                        </a:rPr>
                        <a:t>01</a:t>
                      </a:r>
                    </a:p>
                  </a:txBody>
                  <a:tcPr anchor="ctr"/>
                </a:tc>
                <a:tc>
                  <a:txBody>
                    <a:bodyPr/>
                    <a:lstStyle/>
                    <a:p>
                      <a:pPr algn="ctr"/>
                      <a:r>
                        <a:rPr lang="en-IN" sz="1600" dirty="0">
                          <a:latin typeface="Cambria" panose="02040503050406030204" pitchFamily="18" charset="0"/>
                          <a:ea typeface="Cambria" panose="02040503050406030204" pitchFamily="18" charset="0"/>
                        </a:rPr>
                        <a:t>00</a:t>
                      </a:r>
                    </a:p>
                  </a:txBody>
                  <a:tcPr anchor="ctr"/>
                </a:tc>
                <a:extLst>
                  <a:ext uri="{0D108BD9-81ED-4DB2-BD59-A6C34878D82A}">
                    <a16:rowId xmlns="" xmlns:a16="http://schemas.microsoft.com/office/drawing/2014/main" val="2869857482"/>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pt-BR" sz="1600" b="0" i="0" u="none" strike="noStrike" kern="1200" baseline="0" dirty="0">
                          <a:solidFill>
                            <a:schemeClr val="tx1"/>
                          </a:solidFill>
                          <a:latin typeface="Cambria" panose="02040503050406030204" pitchFamily="18" charset="0"/>
                          <a:ea typeface="Cambria" panose="02040503050406030204" pitchFamily="18" charset="0"/>
                          <a:cs typeface="+mn-cs"/>
                        </a:rPr>
                        <a:t>Enrolment Ratio (ER)= (N1+N4)/N</a:t>
                      </a:r>
                    </a:p>
                  </a:txBody>
                  <a:tcPr/>
                </a:tc>
                <a:tc>
                  <a:txBody>
                    <a:bodyPr/>
                    <a:lstStyle/>
                    <a:p>
                      <a:pPr algn="ctr"/>
                      <a:r>
                        <a:rPr lang="en-IN" sz="1600" b="1" dirty="0">
                          <a:latin typeface="Cambria" panose="02040503050406030204" pitchFamily="18" charset="0"/>
                          <a:ea typeface="Cambria" panose="02040503050406030204" pitchFamily="18" charset="0"/>
                        </a:rPr>
                        <a:t>100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100.83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96.67</a:t>
                      </a:r>
                    </a:p>
                  </a:txBody>
                  <a:tcPr anchor="ctr"/>
                </a:tc>
                <a:extLst>
                  <a:ext uri="{0D108BD9-81ED-4DB2-BD59-A6C34878D82A}">
                    <a16:rowId xmlns="" xmlns:a16="http://schemas.microsoft.com/office/drawing/2014/main" val="548783389"/>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Average ER= </a:t>
                      </a: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(ER_1+ ER_2+ ER_3)/3</a:t>
                      </a:r>
                    </a:p>
                  </a:txBody>
                  <a:tcPr/>
                </a:tc>
                <a:tc gridSpan="3">
                  <a:txBody>
                    <a:bodyPr/>
                    <a:lstStyle/>
                    <a:p>
                      <a:pPr algn="ctr"/>
                      <a:r>
                        <a:rPr lang="en-IN" sz="1600" b="1" dirty="0">
                          <a:latin typeface="Cambria" panose="02040503050406030204" pitchFamily="18" charset="0"/>
                          <a:ea typeface="Cambria" panose="02040503050406030204" pitchFamily="18" charset="0"/>
                        </a:rPr>
                        <a:t>99.17%</a:t>
                      </a:r>
                    </a:p>
                  </a:txBody>
                  <a:tcPr anchor="ctr"/>
                </a:tc>
                <a:tc hMerge="1">
                  <a:txBody>
                    <a:bodyPr/>
                    <a:lstStyle/>
                    <a:p>
                      <a:pPr algn="ctr"/>
                      <a:endParaRPr lang="en-IN" sz="1600" dirty="0">
                        <a:latin typeface="Cambria" panose="02040503050406030204" pitchFamily="18" charset="0"/>
                        <a:ea typeface="Cambria" panose="02040503050406030204" pitchFamily="18" charset="0"/>
                      </a:endParaRPr>
                    </a:p>
                  </a:txBody>
                  <a:tcPr anchor="ctr"/>
                </a:tc>
                <a:tc hMerge="1">
                  <a:txBody>
                    <a:bodyPr/>
                    <a:lstStyle/>
                    <a:p>
                      <a:pPr algn="ctr"/>
                      <a:endParaRPr lang="en-IN" sz="1600"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3169103498"/>
                  </a:ext>
                </a:extLst>
              </a:tr>
            </a:tbl>
          </a:graphicData>
        </a:graphic>
      </p:graphicFrame>
      <p:sp>
        <p:nvSpPr>
          <p:cNvPr id="9" name="Slide Number Placeholder 8">
            <a:extLst>
              <a:ext uri="{FF2B5EF4-FFF2-40B4-BE49-F238E27FC236}">
                <a16:creationId xmlns="" xmlns:a16="http://schemas.microsoft.com/office/drawing/2014/main" id="{2F7411EC-3730-4773-A7B3-01B45AAF346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112</a:t>
            </a:fld>
            <a:endParaRPr lang="en-IN"/>
          </a:p>
        </p:txBody>
      </p:sp>
      <p:pic>
        <p:nvPicPr>
          <p:cNvPr id="7" name="Picture 6">
            <a:extLst>
              <a:ext uri="{FF2B5EF4-FFF2-40B4-BE49-F238E27FC236}">
                <a16:creationId xmlns="" xmlns:a16="http://schemas.microsoft.com/office/drawing/2014/main" id="{E5C8B5E1-7BEC-4B6F-B284-B1022BA9C04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97D67BC6-788C-43CC-889C-8F89930E98FE}"/>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8D4711DB-4FFC-4F7B-89A3-2940202F6FC0}"/>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 xmlns:a16="http://schemas.microsoft.com/office/drawing/2014/main" id="{D227FB3A-3EF9-DF7F-E91B-4074F7A79365}"/>
              </a:ext>
            </a:extLst>
          </p:cNvPr>
          <p:cNvSpPr txBox="1"/>
          <p:nvPr/>
        </p:nvSpPr>
        <p:spPr>
          <a:xfrm>
            <a:off x="335281" y="822952"/>
            <a:ext cx="9218022" cy="646331"/>
          </a:xfrm>
          <a:prstGeom prst="rect">
            <a:avLst/>
          </a:prstGeom>
          <a:noFill/>
        </p:spPr>
        <p:txBody>
          <a:bodyPr wrap="square">
            <a:spAutoFit/>
          </a:bodyPr>
          <a:lstStyle/>
          <a:p>
            <a:pPr marL="1073150" indent="-712788">
              <a:spcBef>
                <a:spcPts val="0"/>
              </a:spcBef>
              <a:buNone/>
            </a:pPr>
            <a:endParaRPr lang="en-US" sz="1800" b="1" i="0" u="none" strike="noStrike" baseline="0" dirty="0">
              <a:solidFill>
                <a:srgbClr val="0000FF"/>
              </a:solidFill>
              <a:latin typeface="Cambria" panose="02040503050406030204" pitchFamily="18" charset="0"/>
              <a:ea typeface="Cambria" panose="02040503050406030204" pitchFamily="18" charset="0"/>
            </a:endParaRPr>
          </a:p>
          <a:p>
            <a:pPr marL="1073150" indent="-712788">
              <a:spcBef>
                <a:spcPts val="0"/>
              </a:spcBef>
              <a:buNone/>
            </a:pPr>
            <a:r>
              <a:rPr lang="en-US" sz="1800" b="1" i="0" u="none" strike="noStrike" baseline="0" dirty="0">
                <a:solidFill>
                  <a:srgbClr val="0000FF"/>
                </a:solidFill>
                <a:latin typeface="Cambria" panose="02040503050406030204" pitchFamily="18" charset="0"/>
                <a:ea typeface="Cambria" panose="02040503050406030204" pitchFamily="18" charset="0"/>
              </a:rPr>
              <a:t>4.1. 	Enrolment Ratio in the First Year (20) : </a:t>
            </a:r>
            <a:r>
              <a:rPr lang="da-DK" b="1" i="0" u="none" strike="noStrike" baseline="0" dirty="0">
                <a:latin typeface="Cambria" panose="02040503050406030204" pitchFamily="18" charset="0"/>
                <a:ea typeface="Cambria" panose="02040503050406030204" pitchFamily="18" charset="0"/>
              </a:rPr>
              <a:t>	ER Points</a:t>
            </a:r>
            <a:r>
              <a:rPr lang="da-DK" b="0" i="0" u="none" strike="noStrike" baseline="0" dirty="0">
                <a:latin typeface="Cambria" panose="02040503050406030204" pitchFamily="18" charset="0"/>
                <a:ea typeface="Cambria" panose="02040503050406030204" pitchFamily="18" charset="0"/>
              </a:rPr>
              <a:t>= 20 * (Average ER/100)</a:t>
            </a:r>
          </a:p>
        </p:txBody>
      </p:sp>
    </p:spTree>
    <p:extLst>
      <p:ext uri="{BB962C8B-B14F-4D97-AF65-F5344CB8AC3E}">
        <p14:creationId xmlns:p14="http://schemas.microsoft.com/office/powerpoint/2010/main" xmlns="" val="37932093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996343"/>
            <a:ext cx="8702946" cy="4755233"/>
          </a:xfrm>
          <a:noFill/>
        </p:spPr>
        <p:txBody>
          <a:bodyPr>
            <a:normAutofit/>
          </a:bodyPr>
          <a:lstStyle/>
          <a:p>
            <a:pPr marL="0" indent="0" algn="ctr">
              <a:spcBef>
                <a:spcPts val="0"/>
              </a:spcBef>
              <a:buNone/>
            </a:pPr>
            <a:r>
              <a:rPr lang="en-US" b="1" i="0" u="none" strike="noStrike" baseline="0" dirty="0">
                <a:solidFill>
                  <a:schemeClr val="accent1"/>
                </a:solidFill>
                <a:latin typeface="Cambria" panose="02040503050406030204" pitchFamily="18" charset="0"/>
                <a:ea typeface="Cambria" panose="02040503050406030204" pitchFamily="18" charset="0"/>
              </a:rPr>
              <a:t>Table No. 4.1.2: </a:t>
            </a:r>
            <a:r>
              <a:rPr lang="en-US" b="0" i="0" u="none" strike="noStrike" baseline="0" dirty="0">
                <a:solidFill>
                  <a:schemeClr val="accent1"/>
                </a:solidFill>
                <a:latin typeface="Cambria" panose="02040503050406030204" pitchFamily="18" charset="0"/>
                <a:ea typeface="Cambria" panose="02040503050406030204" pitchFamily="18" charset="0"/>
              </a:rPr>
              <a:t>The marks distribution for enrolment ratio in the 1</a:t>
            </a:r>
            <a:r>
              <a:rPr lang="en-US" b="0" i="0" u="none" strike="noStrike" baseline="30000" dirty="0">
                <a:solidFill>
                  <a:schemeClr val="accent1"/>
                </a:solidFill>
                <a:latin typeface="Cambria" panose="02040503050406030204" pitchFamily="18" charset="0"/>
                <a:ea typeface="Cambria" panose="02040503050406030204" pitchFamily="18" charset="0"/>
              </a:rPr>
              <a:t>st</a:t>
            </a:r>
            <a:r>
              <a:rPr lang="en-US" b="0" i="0" u="none" strike="noStrike" baseline="0" dirty="0">
                <a:solidFill>
                  <a:schemeClr val="accent1"/>
                </a:solidFill>
                <a:latin typeface="Cambria" panose="02040503050406030204" pitchFamily="18" charset="0"/>
                <a:ea typeface="Cambria" panose="02040503050406030204" pitchFamily="18" charset="0"/>
              </a:rPr>
              <a:t> year</a:t>
            </a:r>
            <a:r>
              <a:rPr lang="en-US" sz="1600" b="0" i="0" u="none" strike="noStrike" baseline="0" dirty="0">
                <a:solidFill>
                  <a:schemeClr val="accent1"/>
                </a:solidFill>
                <a:latin typeface="Cambria" panose="02040503050406030204" pitchFamily="18" charset="0"/>
                <a:ea typeface="Cambria" panose="02040503050406030204" pitchFamily="18" charset="0"/>
              </a:rPr>
              <a:t>.</a:t>
            </a:r>
          </a:p>
          <a:p>
            <a:pPr marL="0" indent="0">
              <a:buNone/>
            </a:pPr>
            <a:endParaRPr lang="en-IN" sz="1800" b="0" i="0" u="none" strike="noStrike" baseline="0" dirty="0">
              <a:solidFill>
                <a:schemeClr val="accent1"/>
              </a:solidFill>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a:p>
            <a:pPr marL="0" indent="0">
              <a:spcBef>
                <a:spcPts val="0"/>
              </a:spcBef>
              <a:buNone/>
            </a:pPr>
            <a:endParaRPr lang="en-US" sz="1800" b="0"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rgbClr val="000000"/>
              </a:solidFill>
              <a:latin typeface="Verdana" panose="020B0604030504040204" pitchFamily="34" charset="0"/>
            </a:endParaRPr>
          </a:p>
          <a:p>
            <a:endParaRPr lang="en-IN" sz="1800" b="0" i="0" u="none" strike="noStrike" baseline="0" dirty="0">
              <a:latin typeface="Verdana" panose="020B0604030504040204" pitchFamily="34" charset="0"/>
            </a:endParaRPr>
          </a:p>
          <a:p>
            <a:pPr marL="0" indent="0" algn="l">
              <a:buNone/>
            </a:pPr>
            <a:endParaRPr lang="en-US" b="0" i="0" u="none" strike="noStrike" baseline="0" dirty="0">
              <a:solidFill>
                <a:schemeClr val="tx1"/>
              </a:solidFill>
              <a:latin typeface="Cambria" panose="02040503050406030204" pitchFamily="18" charset="0"/>
              <a:ea typeface="Cambria" panose="02040503050406030204" pitchFamily="18" charset="0"/>
            </a:endParaRPr>
          </a:p>
        </p:txBody>
      </p:sp>
      <p:graphicFrame>
        <p:nvGraphicFramePr>
          <p:cNvPr id="4" name="Table 4">
            <a:extLst>
              <a:ext uri="{FF2B5EF4-FFF2-40B4-BE49-F238E27FC236}">
                <a16:creationId xmlns="" xmlns:a16="http://schemas.microsoft.com/office/drawing/2014/main" id="{4CA05500-8D9E-40CC-B38B-CF8CC94BB1CA}"/>
              </a:ext>
            </a:extLst>
          </p:cNvPr>
          <p:cNvGraphicFramePr>
            <a:graphicFrameLocks noGrp="1"/>
          </p:cNvGraphicFramePr>
          <p:nvPr>
            <p:extLst>
              <p:ext uri="{D42A27DB-BD31-4B8C-83A1-F6EECF244321}">
                <p14:modId xmlns:p14="http://schemas.microsoft.com/office/powerpoint/2010/main" xmlns="" val="343163953"/>
              </p:ext>
            </p:extLst>
          </p:nvPr>
        </p:nvGraphicFramePr>
        <p:xfrm>
          <a:off x="1265734" y="1548902"/>
          <a:ext cx="7499841" cy="4053840"/>
        </p:xfrm>
        <a:graphic>
          <a:graphicData uri="http://schemas.openxmlformats.org/drawingml/2006/table">
            <a:tbl>
              <a:tblPr firstRow="1" bandRow="1">
                <a:tableStyleId>{5940675A-B579-460E-94D1-54222C63F5DA}</a:tableStyleId>
              </a:tblPr>
              <a:tblGrid>
                <a:gridCol w="6491657">
                  <a:extLst>
                    <a:ext uri="{9D8B030D-6E8A-4147-A177-3AD203B41FA5}">
                      <a16:colId xmlns="" xmlns:a16="http://schemas.microsoft.com/office/drawing/2014/main" val="2558675506"/>
                    </a:ext>
                  </a:extLst>
                </a:gridCol>
                <a:gridCol w="1008184">
                  <a:extLst>
                    <a:ext uri="{9D8B030D-6E8A-4147-A177-3AD203B41FA5}">
                      <a16:colId xmlns="" xmlns:a16="http://schemas.microsoft.com/office/drawing/2014/main" val="4177163122"/>
                    </a:ext>
                  </a:extLst>
                </a:gridCol>
              </a:tblGrid>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1" i="0" u="none" strike="noStrike" kern="1200" baseline="0" dirty="0">
                          <a:solidFill>
                            <a:schemeClr val="tx1"/>
                          </a:solidFill>
                          <a:latin typeface="Cambria" panose="02040503050406030204" pitchFamily="18" charset="0"/>
                          <a:ea typeface="Cambria" panose="02040503050406030204" pitchFamily="18" charset="0"/>
                          <a:cs typeface="+mn-cs"/>
                        </a:rPr>
                        <a:t>Item (Students enrolled in the First Year on average over 3 academic years (CAY, CAYm1 and CAYm2))</a:t>
                      </a:r>
                      <a:endParaRPr lang="en-US"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Marks</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999278944"/>
                  </a:ext>
                </a:extLst>
              </a:tr>
              <a:tr h="370840">
                <a:tc>
                  <a:txBody>
                    <a:bodyPr/>
                    <a:lstStyle/>
                    <a:p>
                      <a:pPr marL="447675" marR="0" lvl="0" indent="-447675"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&gt;= 	90% students enrolled in the First Year on average over 3 academic years (CAY, CAYm1 and CAYm2)</a:t>
                      </a:r>
                    </a:p>
                  </a:txBody>
                  <a:tcPr/>
                </a:tc>
                <a:tc>
                  <a:txBody>
                    <a:bodyPr/>
                    <a:lstStyle/>
                    <a:p>
                      <a:pPr algn="ctr"/>
                      <a:r>
                        <a:rPr lang="en-IN" sz="1600" b="1" dirty="0">
                          <a:latin typeface="Cambria" panose="02040503050406030204" pitchFamily="18" charset="0"/>
                          <a:ea typeface="Cambria" panose="02040503050406030204" pitchFamily="18" charset="0"/>
                        </a:rPr>
                        <a:t>20</a:t>
                      </a:r>
                    </a:p>
                  </a:txBody>
                  <a:tcPr anchor="ctr"/>
                </a:tc>
                <a:extLst>
                  <a:ext uri="{0D108BD9-81ED-4DB2-BD59-A6C34878D82A}">
                    <a16:rowId xmlns="" xmlns:a16="http://schemas.microsoft.com/office/drawing/2014/main" val="258623926"/>
                  </a:ext>
                </a:extLst>
              </a:tr>
              <a:tr h="370840">
                <a:tc>
                  <a:txBody>
                    <a:bodyPr/>
                    <a:lstStyle/>
                    <a:p>
                      <a:pPr marL="447675" marR="0" lvl="0" indent="-447675"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&gt;= 	80% students enrolled in the First Year on average over 3 academic years (CAY, CAYm1 and CAYm2)</a:t>
                      </a:r>
                    </a:p>
                  </a:txBody>
                  <a:tcPr/>
                </a:tc>
                <a:tc>
                  <a:txBody>
                    <a:bodyPr/>
                    <a:lstStyle/>
                    <a:p>
                      <a:pPr algn="ctr"/>
                      <a:r>
                        <a:rPr lang="en-IN" sz="1600" b="1" dirty="0">
                          <a:latin typeface="Cambria" panose="02040503050406030204" pitchFamily="18" charset="0"/>
                          <a:ea typeface="Cambria" panose="02040503050406030204" pitchFamily="18" charset="0"/>
                        </a:rPr>
                        <a:t>17</a:t>
                      </a:r>
                    </a:p>
                  </a:txBody>
                  <a:tcPr anchor="ctr"/>
                </a:tc>
                <a:extLst>
                  <a:ext uri="{0D108BD9-81ED-4DB2-BD59-A6C34878D82A}">
                    <a16:rowId xmlns="" xmlns:a16="http://schemas.microsoft.com/office/drawing/2014/main" val="836651938"/>
                  </a:ext>
                </a:extLst>
              </a:tr>
              <a:tr h="370840">
                <a:tc>
                  <a:txBody>
                    <a:bodyPr/>
                    <a:lstStyle/>
                    <a:p>
                      <a:pPr marL="447675" marR="0" lvl="0" indent="-447675"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&gt;=	70% students enrolled in the First Year on average over 3 academic years (CAY, CAYm1 and CAYm2)</a:t>
                      </a:r>
                    </a:p>
                  </a:txBody>
                  <a:tcPr/>
                </a:tc>
                <a:tc>
                  <a:txBody>
                    <a:bodyPr/>
                    <a:lstStyle/>
                    <a:p>
                      <a:pPr algn="ctr"/>
                      <a:r>
                        <a:rPr lang="en-IN" sz="1600" b="1" dirty="0">
                          <a:latin typeface="Cambria" panose="02040503050406030204" pitchFamily="18" charset="0"/>
                          <a:ea typeface="Cambria" panose="02040503050406030204" pitchFamily="18" charset="0"/>
                        </a:rPr>
                        <a:t>14</a:t>
                      </a:r>
                    </a:p>
                  </a:txBody>
                  <a:tcPr anchor="ctr"/>
                </a:tc>
                <a:extLst>
                  <a:ext uri="{0D108BD9-81ED-4DB2-BD59-A6C34878D82A}">
                    <a16:rowId xmlns="" xmlns:a16="http://schemas.microsoft.com/office/drawing/2014/main" val="2869857482"/>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&gt;= 	60% students enrolled in the First Year on average over 3 academic 	years (CAY, CAYm1 and CAYm2)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11</a:t>
                      </a:r>
                    </a:p>
                  </a:txBody>
                  <a:tcPr anchor="ctr"/>
                </a:tc>
                <a:extLst>
                  <a:ext uri="{0D108BD9-81ED-4DB2-BD59-A6C34878D82A}">
                    <a16:rowId xmlns="" xmlns:a16="http://schemas.microsoft.com/office/drawing/2014/main" val="548783389"/>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&gt;= 	50% students enrolled in the First Year on average over 3 academic 	years (CAY, CAYm1 and CAYm2)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08</a:t>
                      </a:r>
                    </a:p>
                  </a:txBody>
                  <a:tcPr anchor="ctr"/>
                </a:tc>
                <a:extLst>
                  <a:ext uri="{0D108BD9-81ED-4DB2-BD59-A6C34878D82A}">
                    <a16:rowId xmlns="" xmlns:a16="http://schemas.microsoft.com/office/drawing/2014/main" val="601527001"/>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&gt;= 	40% students enrolled in the First Year on average over 3 academic 	years (CAY, CAYm1 and CAYm2)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05</a:t>
                      </a:r>
                    </a:p>
                  </a:txBody>
                  <a:tcPr anchor="ctr"/>
                </a:tc>
                <a:extLst>
                  <a:ext uri="{0D108BD9-81ED-4DB2-BD59-A6C34878D82A}">
                    <a16:rowId xmlns="" xmlns:a16="http://schemas.microsoft.com/office/drawing/2014/main" val="4234869353"/>
                  </a:ext>
                </a:extLst>
              </a:tr>
            </a:tbl>
          </a:graphicData>
        </a:graphic>
      </p:graphicFrame>
      <p:sp>
        <p:nvSpPr>
          <p:cNvPr id="9" name="Slide Number Placeholder 8">
            <a:extLst>
              <a:ext uri="{FF2B5EF4-FFF2-40B4-BE49-F238E27FC236}">
                <a16:creationId xmlns="" xmlns:a16="http://schemas.microsoft.com/office/drawing/2014/main" id="{08FD2E11-23E4-4672-9B31-7D0D654A998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113</a:t>
            </a:fld>
            <a:endParaRPr lang="en-IN"/>
          </a:p>
        </p:txBody>
      </p:sp>
      <p:pic>
        <p:nvPicPr>
          <p:cNvPr id="7" name="Picture 6">
            <a:extLst>
              <a:ext uri="{FF2B5EF4-FFF2-40B4-BE49-F238E27FC236}">
                <a16:creationId xmlns="" xmlns:a16="http://schemas.microsoft.com/office/drawing/2014/main" id="{5D0837BB-7B6C-420D-B576-031FEFC0B5F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2696C60C-AF82-4B47-8820-7B3E7F8AB34D}"/>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953FB349-6049-4F2D-8639-9E6B76D12A8A}"/>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6705898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92171" y="748578"/>
            <a:ext cx="9383323" cy="2491012"/>
          </a:xfrm>
          <a:noFill/>
        </p:spPr>
        <p:txBody>
          <a:bodyPr>
            <a:normAutofit/>
          </a:bodyPr>
          <a:lstStyle/>
          <a:p>
            <a:pPr marL="895350" indent="-712788">
              <a:spcBef>
                <a:spcPts val="0"/>
              </a:spcBef>
              <a:buNone/>
            </a:pPr>
            <a:r>
              <a:rPr lang="en-US" sz="2200" b="1" i="0" u="none" strike="noStrike" baseline="0" dirty="0">
                <a:solidFill>
                  <a:srgbClr val="0000FF"/>
                </a:solidFill>
                <a:latin typeface="Cambria" panose="02040503050406030204" pitchFamily="18" charset="0"/>
                <a:ea typeface="Cambria" panose="02040503050406030204" pitchFamily="18" charset="0"/>
              </a:rPr>
              <a:t>4.2. 	Success Rate of the Students in the Stipulated Period of the Program (15)</a:t>
            </a:r>
            <a:endParaRPr lang="en-US" sz="2200" b="0" i="0" u="none" strike="noStrike" baseline="0" dirty="0">
              <a:solidFill>
                <a:srgbClr val="0000FF"/>
              </a:solidFill>
              <a:latin typeface="Cambria" panose="02040503050406030204" pitchFamily="18" charset="0"/>
              <a:ea typeface="Cambria" panose="02040503050406030204" pitchFamily="18" charset="0"/>
            </a:endParaRPr>
          </a:p>
          <a:p>
            <a:pPr marL="895350" indent="-712788" algn="just">
              <a:spcBef>
                <a:spcPts val="0"/>
              </a:spcBef>
              <a:buNone/>
            </a:pPr>
            <a:r>
              <a:rPr lang="en-US" b="1" i="0" u="none" strike="noStrike" baseline="0" dirty="0">
                <a:solidFill>
                  <a:schemeClr val="tx1"/>
                </a:solidFill>
                <a:latin typeface="Cambria" panose="02040503050406030204" pitchFamily="18" charset="0"/>
                <a:ea typeface="Cambria" panose="02040503050406030204" pitchFamily="18" charset="0"/>
              </a:rPr>
              <a:t>	</a:t>
            </a:r>
            <a:r>
              <a:rPr lang="en-US" sz="1400" b="1" i="0" u="none" strike="noStrike" baseline="0" dirty="0">
                <a:solidFill>
                  <a:schemeClr val="tx1"/>
                </a:solidFill>
                <a:latin typeface="Cambria" panose="02040503050406030204" pitchFamily="18" charset="0"/>
                <a:ea typeface="Cambria" panose="02040503050406030204" pitchFamily="18" charset="0"/>
              </a:rPr>
              <a:t>Success Rate (SR) </a:t>
            </a:r>
            <a:r>
              <a:rPr lang="en-US" sz="1400" b="0" i="0" u="none" strike="noStrike" baseline="0" dirty="0">
                <a:solidFill>
                  <a:schemeClr val="tx1"/>
                </a:solidFill>
                <a:latin typeface="Cambria" panose="02040503050406030204" pitchFamily="18" charset="0"/>
                <a:ea typeface="Cambria" panose="02040503050406030204" pitchFamily="18" charset="0"/>
              </a:rPr>
              <a:t>= (No. of students who graduated from the program in the stipulated course duration) /(No. of students admitted in the 1st year of that batch and those actually admitted in the 2nd year via lateral entry, plus the number of students admitted through multiple entry (if any) and separate division if applicable, minus the number of students who exited through multiple entry (if any).</a:t>
            </a:r>
          </a:p>
          <a:p>
            <a:pPr marL="1073150" indent="0">
              <a:spcBef>
                <a:spcPts val="0"/>
              </a:spcBef>
              <a:buNone/>
            </a:pPr>
            <a:r>
              <a:rPr lang="en-US" sz="1400" b="0" i="0" u="none" strike="noStrike" baseline="0" dirty="0">
                <a:solidFill>
                  <a:schemeClr val="tx1"/>
                </a:solidFill>
                <a:latin typeface="Cambria" panose="02040503050406030204" pitchFamily="18" charset="0"/>
                <a:ea typeface="Cambria" panose="02040503050406030204" pitchFamily="18" charset="0"/>
              </a:rPr>
              <a:t>Average SR = Mean of SR for the past three batches.</a:t>
            </a:r>
          </a:p>
          <a:p>
            <a:pPr marL="1073150" indent="0">
              <a:spcBef>
                <a:spcPts val="0"/>
              </a:spcBef>
              <a:buNone/>
            </a:pPr>
            <a:r>
              <a:rPr lang="fr-FR" b="1" i="0" u="none" strike="noStrike" baseline="0" dirty="0">
                <a:solidFill>
                  <a:schemeClr val="accent1"/>
                </a:solidFill>
                <a:latin typeface="Cambria" panose="02040503050406030204" pitchFamily="18" charset="0"/>
                <a:ea typeface="Cambria" panose="02040503050406030204" pitchFamily="18" charset="0"/>
              </a:rPr>
              <a:t>SR Points = 1.5 * </a:t>
            </a:r>
            <a:r>
              <a:rPr lang="fr-FR" b="1" i="0" u="none" strike="noStrike" baseline="0" dirty="0" err="1">
                <a:solidFill>
                  <a:schemeClr val="accent1"/>
                </a:solidFill>
                <a:latin typeface="Cambria" panose="02040503050406030204" pitchFamily="18" charset="0"/>
                <a:ea typeface="Cambria" panose="02040503050406030204" pitchFamily="18" charset="0"/>
              </a:rPr>
              <a:t>Average</a:t>
            </a:r>
            <a:r>
              <a:rPr lang="fr-FR" b="1" i="0" u="none" strike="noStrike" baseline="0" dirty="0">
                <a:solidFill>
                  <a:schemeClr val="accent1"/>
                </a:solidFill>
                <a:latin typeface="Cambria" panose="02040503050406030204" pitchFamily="18" charset="0"/>
                <a:ea typeface="Cambria" panose="02040503050406030204" pitchFamily="18" charset="0"/>
              </a:rPr>
              <a:t> SR/10.</a:t>
            </a:r>
            <a:endParaRPr lang="en-IN" b="0" i="0" u="none" strike="noStrike" baseline="0" dirty="0">
              <a:solidFill>
                <a:schemeClr val="accent1"/>
              </a:solidFill>
              <a:latin typeface="Verdana" panose="020B0604030504040204" pitchFamily="34" charset="0"/>
            </a:endParaRPr>
          </a:p>
          <a:p>
            <a:pPr marL="0" indent="0">
              <a:buNone/>
            </a:pPr>
            <a:endParaRPr lang="en-IN" sz="2400" b="0" i="0" u="none" strike="noStrike" baseline="0" dirty="0">
              <a:solidFill>
                <a:schemeClr val="accent1"/>
              </a:solidFill>
              <a:latin typeface="Verdana" panose="020B0604030504040204" pitchFamily="34" charset="0"/>
            </a:endParaRPr>
          </a:p>
          <a:p>
            <a:pPr marL="0" indent="0">
              <a:spcBef>
                <a:spcPts val="0"/>
              </a:spcBef>
              <a:buNone/>
            </a:pPr>
            <a:endParaRPr lang="en-US" sz="1800" b="0"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rgbClr val="000000"/>
              </a:solidFill>
              <a:latin typeface="Verdana" panose="020B0604030504040204" pitchFamily="34" charset="0"/>
            </a:endParaRPr>
          </a:p>
          <a:p>
            <a:endParaRPr lang="en-IN" sz="1800" b="0" i="0" u="none" strike="noStrike" baseline="0" dirty="0">
              <a:latin typeface="Verdana" panose="020B0604030504040204" pitchFamily="34" charset="0"/>
            </a:endParaRPr>
          </a:p>
          <a:p>
            <a:pPr marL="0" indent="0" algn="l">
              <a:buNone/>
            </a:pPr>
            <a:endParaRPr lang="en-US" b="0" i="0" u="none" strike="noStrike" baseline="0" dirty="0">
              <a:solidFill>
                <a:schemeClr val="tx1"/>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846FD1BD-05C5-4254-8FA0-2AEEC5C65A86}"/>
              </a:ext>
            </a:extLst>
          </p:cNvPr>
          <p:cNvSpPr>
            <a:spLocks noGrp="1"/>
          </p:cNvSpPr>
          <p:nvPr>
            <p:ph type="sldNum" sz="quarter" idx="4294967295"/>
          </p:nvPr>
        </p:nvSpPr>
        <p:spPr>
          <a:xfrm>
            <a:off x="553830" y="787784"/>
            <a:ext cx="700204" cy="446995"/>
          </a:xfrm>
        </p:spPr>
        <p:txBody>
          <a:bodyPr/>
          <a:lstStyle/>
          <a:p>
            <a:fld id="{41333625-D6C7-4420-A90A-4EF2D7AA5D53}" type="slidenum">
              <a:rPr lang="en-IN" smtClean="0"/>
              <a:pPr/>
              <a:t>114</a:t>
            </a:fld>
            <a:endParaRPr lang="en-IN" dirty="0"/>
          </a:p>
        </p:txBody>
      </p:sp>
      <p:pic>
        <p:nvPicPr>
          <p:cNvPr id="7" name="Picture 6">
            <a:extLst>
              <a:ext uri="{FF2B5EF4-FFF2-40B4-BE49-F238E27FC236}">
                <a16:creationId xmlns="" xmlns:a16="http://schemas.microsoft.com/office/drawing/2014/main" id="{02B14517-E921-4572-A497-1D3E677AC98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776005" y="162382"/>
            <a:ext cx="899490" cy="583074"/>
          </a:xfrm>
          <a:prstGeom prst="rect">
            <a:avLst/>
          </a:prstGeom>
        </p:spPr>
      </p:pic>
      <p:sp>
        <p:nvSpPr>
          <p:cNvPr id="9" name="TextBox 8">
            <a:extLst>
              <a:ext uri="{FF2B5EF4-FFF2-40B4-BE49-F238E27FC236}">
                <a16:creationId xmlns="" xmlns:a16="http://schemas.microsoft.com/office/drawing/2014/main" id="{CFA5E3BD-3E97-4004-80DE-2B0B4FE886DA}"/>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5EABFD97-24AF-4FF9-AD5A-3233CB99217F}"/>
              </a:ext>
            </a:extLst>
          </p:cNvPr>
          <p:cNvCxnSpPr/>
          <p:nvPr/>
        </p:nvCxnSpPr>
        <p:spPr>
          <a:xfrm>
            <a:off x="621792" y="745456"/>
            <a:ext cx="7807282" cy="0"/>
          </a:xfrm>
          <a:prstGeom prst="line">
            <a:avLst/>
          </a:prstGeom>
          <a:ln/>
        </p:spPr>
        <p:style>
          <a:lnRef idx="2">
            <a:schemeClr val="dk1"/>
          </a:lnRef>
          <a:fillRef idx="0">
            <a:schemeClr val="dk1"/>
          </a:fillRef>
          <a:effectRef idx="1">
            <a:schemeClr val="dk1"/>
          </a:effectRef>
          <a:fontRef idx="minor">
            <a:schemeClr val="tx1"/>
          </a:fontRef>
        </p:style>
      </p:cxnSp>
      <p:pic>
        <p:nvPicPr>
          <p:cNvPr id="2" name="Picture 1">
            <a:extLst>
              <a:ext uri="{FF2B5EF4-FFF2-40B4-BE49-F238E27FC236}">
                <a16:creationId xmlns="" xmlns:a16="http://schemas.microsoft.com/office/drawing/2014/main" id="{B00540BE-EC89-B7F8-7C67-E28BA929465C}"/>
              </a:ext>
            </a:extLst>
          </p:cNvPr>
          <p:cNvPicPr>
            <a:picLocks noChangeAspect="1"/>
          </p:cNvPicPr>
          <p:nvPr/>
        </p:nvPicPr>
        <p:blipFill>
          <a:blip r:embed="rId3" cstate="print"/>
          <a:stretch>
            <a:fillRect/>
          </a:stretch>
        </p:blipFill>
        <p:spPr>
          <a:xfrm>
            <a:off x="823335" y="2896552"/>
            <a:ext cx="8852159" cy="3212870"/>
          </a:xfrm>
          <a:prstGeom prst="rect">
            <a:avLst/>
          </a:prstGeom>
          <a:solidFill>
            <a:srgbClr val="FFFFFF"/>
          </a:solidFill>
          <a:ln>
            <a:noFill/>
          </a:ln>
        </p:spPr>
      </p:pic>
      <p:sp>
        <p:nvSpPr>
          <p:cNvPr id="6" name="TextBox 5">
            <a:extLst>
              <a:ext uri="{FF2B5EF4-FFF2-40B4-BE49-F238E27FC236}">
                <a16:creationId xmlns="" xmlns:a16="http://schemas.microsoft.com/office/drawing/2014/main" id="{3F293A8C-6904-5234-C08E-43D5F97223CF}"/>
              </a:ext>
            </a:extLst>
          </p:cNvPr>
          <p:cNvSpPr txBox="1"/>
          <p:nvPr/>
        </p:nvSpPr>
        <p:spPr>
          <a:xfrm>
            <a:off x="1013445" y="6052551"/>
            <a:ext cx="8069220" cy="784830"/>
          </a:xfrm>
          <a:prstGeom prst="rect">
            <a:avLst/>
          </a:prstGeom>
          <a:noFill/>
        </p:spPr>
        <p:txBody>
          <a:bodyPr wrap="square" rtlCol="0">
            <a:spAutoFit/>
          </a:bodyPr>
          <a:lstStyle/>
          <a:p>
            <a:pPr algn="just"/>
            <a:r>
              <a:rPr lang="en-US" sz="1500" b="1" i="0" u="none" strike="noStrike" baseline="0" dirty="0">
                <a:latin typeface="Cambria" panose="02040503050406030204" pitchFamily="18" charset="0"/>
                <a:ea typeface="Cambria" panose="02040503050406030204" pitchFamily="18" charset="0"/>
              </a:rPr>
              <a:t>Note </a:t>
            </a:r>
            <a:r>
              <a:rPr lang="en-US" sz="1500" b="0" i="0" u="none" strike="noStrike" baseline="0" dirty="0">
                <a:latin typeface="Cambria" panose="02040503050406030204" pitchFamily="18" charset="0"/>
                <a:ea typeface="Cambria" panose="02040503050406030204" pitchFamily="18" charset="0"/>
              </a:rPr>
              <a:t>*</a:t>
            </a:r>
            <a:r>
              <a:rPr lang="en-US" sz="1500" b="1" i="0" u="none" strike="noStrike" baseline="0" dirty="0">
                <a:latin typeface="Cambria" panose="02040503050406030204" pitchFamily="18" charset="0"/>
                <a:ea typeface="Cambria" panose="02040503050406030204" pitchFamily="18" charset="0"/>
              </a:rPr>
              <a:t>: </a:t>
            </a:r>
            <a:r>
              <a:rPr lang="en-US" sz="1500" b="0" i="0" u="none" strike="noStrike" baseline="0" dirty="0">
                <a:latin typeface="Cambria" panose="02040503050406030204" pitchFamily="18" charset="0"/>
                <a:ea typeface="Cambria" panose="02040503050406030204" pitchFamily="18" charset="0"/>
              </a:rPr>
              <a:t>If the value of A in Table No. 4.2.1 is less than the sum of the sanctioned intake (N) and the lateral entry including leftover seats (N2), then the value of A in Table No. 4.2.1 should be the sum of the sanctioned intake (N) and the lateral entry including leftover seats (N2).</a:t>
            </a:r>
          </a:p>
        </p:txBody>
      </p:sp>
    </p:spTree>
    <p:extLst>
      <p:ext uri="{BB962C8B-B14F-4D97-AF65-F5344CB8AC3E}">
        <p14:creationId xmlns:p14="http://schemas.microsoft.com/office/powerpoint/2010/main" xmlns="" val="16188173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30505" y="917228"/>
            <a:ext cx="8695944" cy="3890088"/>
          </a:xfrm>
          <a:noFill/>
        </p:spPr>
        <p:txBody>
          <a:bodyPr>
            <a:normAutofit/>
          </a:bodyPr>
          <a:lstStyle/>
          <a:p>
            <a:pPr marL="895350" indent="-712788" algn="just">
              <a:spcBef>
                <a:spcPts val="0"/>
              </a:spcBef>
              <a:buNone/>
            </a:pPr>
            <a:r>
              <a:rPr lang="en-US" sz="2200" b="1" i="0" u="none" strike="noStrike" baseline="0" dirty="0">
                <a:solidFill>
                  <a:srgbClr val="0000FF"/>
                </a:solidFill>
                <a:latin typeface="Cambria" panose="02040503050406030204" pitchFamily="18" charset="0"/>
                <a:ea typeface="Cambria" panose="02040503050406030204" pitchFamily="18" charset="0"/>
              </a:rPr>
              <a:t>4.3. 	Academic Performance of the First-Year Students of the Program (10)</a:t>
            </a:r>
          </a:p>
          <a:p>
            <a:pPr marL="1073150" indent="-714375" algn="just">
              <a:spcBef>
                <a:spcPts val="0"/>
              </a:spcBef>
              <a:buNone/>
            </a:pPr>
            <a:endParaRPr lang="en-US" sz="1200" b="1" i="0" u="none" strike="noStrike" baseline="0" dirty="0">
              <a:solidFill>
                <a:srgbClr val="0000FF"/>
              </a:solidFill>
              <a:latin typeface="Cambria" panose="02040503050406030204" pitchFamily="18" charset="0"/>
              <a:ea typeface="Cambria" panose="02040503050406030204" pitchFamily="18" charset="0"/>
            </a:endParaRPr>
          </a:p>
          <a:p>
            <a:pPr marL="896938" indent="-896938" algn="just">
              <a:spcBef>
                <a:spcPts val="0"/>
              </a:spcBef>
              <a:buNone/>
            </a:pPr>
            <a:r>
              <a:rPr lang="en-US" sz="1800" b="1" i="0" u="none" strike="noStrike" baseline="0" dirty="0">
                <a:latin typeface="Cambria" panose="02040503050406030204" pitchFamily="18" charset="0"/>
                <a:ea typeface="Cambria" panose="02040503050406030204" pitchFamily="18" charset="0"/>
              </a:rPr>
              <a:t>	</a:t>
            </a:r>
            <a:r>
              <a:rPr lang="en-US" sz="1600" b="1" i="0" u="none" strike="noStrike" baseline="0" dirty="0">
                <a:latin typeface="Cambria" panose="02040503050406030204" pitchFamily="18" charset="0"/>
                <a:ea typeface="Cambria" panose="02040503050406030204" pitchFamily="18" charset="0"/>
              </a:rPr>
              <a:t>	Academic Performance </a:t>
            </a:r>
            <a:r>
              <a:rPr lang="en-US" sz="1600" b="0" i="0" u="none" strike="noStrike" baseline="0" dirty="0">
                <a:latin typeface="Cambria" panose="02040503050406030204" pitchFamily="18" charset="0"/>
                <a:ea typeface="Cambria" panose="02040503050406030204" pitchFamily="18" charset="0"/>
              </a:rPr>
              <a:t>= Average Academic Performance Index (API), where API = ((Mean of 1</a:t>
            </a:r>
            <a:r>
              <a:rPr lang="en-US" sz="1600" b="0" i="0" u="none" strike="noStrike" baseline="30000" dirty="0">
                <a:latin typeface="Cambria" panose="02040503050406030204" pitchFamily="18" charset="0"/>
                <a:ea typeface="Cambria" panose="02040503050406030204" pitchFamily="18" charset="0"/>
              </a:rPr>
              <a:t>st</a:t>
            </a:r>
            <a:r>
              <a:rPr lang="en-US" sz="1600" b="0" i="0" u="none" strike="noStrike" baseline="0" dirty="0">
                <a:latin typeface="Cambria" panose="02040503050406030204" pitchFamily="18" charset="0"/>
                <a:ea typeface="Cambria" panose="02040503050406030204" pitchFamily="18" charset="0"/>
              </a:rPr>
              <a:t> Year Grade Point Average of all successful students on a 10-point scale) or (Mean of the percentage of marks of all successful students in 1</a:t>
            </a:r>
            <a:r>
              <a:rPr lang="en-US" sz="1600" b="0" i="0" u="none" strike="noStrike" baseline="30000" dirty="0">
                <a:latin typeface="Cambria" panose="02040503050406030204" pitchFamily="18" charset="0"/>
                <a:ea typeface="Cambria" panose="02040503050406030204" pitchFamily="18" charset="0"/>
              </a:rPr>
              <a:t>st</a:t>
            </a:r>
            <a:r>
              <a:rPr lang="en-US" sz="1600" b="0" i="0" u="none" strike="noStrike" baseline="0" dirty="0">
                <a:latin typeface="Cambria" panose="02040503050406030204" pitchFamily="18" charset="0"/>
                <a:ea typeface="Cambria" panose="02040503050406030204" pitchFamily="18" charset="0"/>
              </a:rPr>
              <a:t> year/10)) * (Number of successful students/number of students appeared in the examination)</a:t>
            </a:r>
          </a:p>
          <a:p>
            <a:pPr marL="0" indent="0" algn="just">
              <a:spcBef>
                <a:spcPts val="0"/>
              </a:spcBef>
              <a:buNone/>
            </a:pPr>
            <a:r>
              <a:rPr lang="en-US" sz="1600" b="0" i="0" u="none" strike="noStrike" baseline="0" dirty="0">
                <a:latin typeface="Cambria" panose="02040503050406030204" pitchFamily="18" charset="0"/>
                <a:ea typeface="Cambria" panose="02040503050406030204" pitchFamily="18" charset="0"/>
              </a:rPr>
              <a:t>		Successful students are those who have to proceeded to the 2</a:t>
            </a:r>
            <a:r>
              <a:rPr lang="en-US" sz="1600" b="0" i="0" u="none" strike="noStrike" baseline="30000" dirty="0">
                <a:latin typeface="Cambria" panose="02040503050406030204" pitchFamily="18" charset="0"/>
                <a:ea typeface="Cambria" panose="02040503050406030204" pitchFamily="18" charset="0"/>
              </a:rPr>
              <a:t>nd</a:t>
            </a:r>
            <a:r>
              <a:rPr lang="en-US" sz="1600" b="0" i="0" u="none" strike="noStrike" baseline="0" dirty="0">
                <a:latin typeface="Cambria" panose="02040503050406030204" pitchFamily="18" charset="0"/>
                <a:ea typeface="Cambria" panose="02040503050406030204" pitchFamily="18" charset="0"/>
              </a:rPr>
              <a:t> year.</a:t>
            </a:r>
          </a:p>
          <a:p>
            <a:pPr marL="0" indent="0" algn="l">
              <a:buNone/>
            </a:pPr>
            <a:endParaRPr lang="en-US" sz="1800" b="0" i="0" u="none" strike="noStrike" baseline="0" dirty="0">
              <a:latin typeface="Verdana-Bold"/>
            </a:endParaRPr>
          </a:p>
        </p:txBody>
      </p:sp>
      <p:sp>
        <p:nvSpPr>
          <p:cNvPr id="8" name="Slide Number Placeholder 7">
            <a:extLst>
              <a:ext uri="{FF2B5EF4-FFF2-40B4-BE49-F238E27FC236}">
                <a16:creationId xmlns="" xmlns:a16="http://schemas.microsoft.com/office/drawing/2014/main" id="{9AD36AD3-ABF4-40F1-9AC3-9260116FE38A}"/>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115</a:t>
            </a:fld>
            <a:endParaRPr lang="en-IN"/>
          </a:p>
        </p:txBody>
      </p:sp>
      <p:sp>
        <p:nvSpPr>
          <p:cNvPr id="7" name="TextBox 6">
            <a:extLst>
              <a:ext uri="{FF2B5EF4-FFF2-40B4-BE49-F238E27FC236}">
                <a16:creationId xmlns="" xmlns:a16="http://schemas.microsoft.com/office/drawing/2014/main" id="{E8AC6674-8097-4E95-9FC6-79CB42503243}"/>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pic>
        <p:nvPicPr>
          <p:cNvPr id="9" name="Picture 8">
            <a:extLst>
              <a:ext uri="{FF2B5EF4-FFF2-40B4-BE49-F238E27FC236}">
                <a16:creationId xmlns="" xmlns:a16="http://schemas.microsoft.com/office/drawing/2014/main" id="{C2FFD649-163F-42C7-894E-36DE0F83E39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pic>
        <p:nvPicPr>
          <p:cNvPr id="10" name="Picture 9">
            <a:extLst>
              <a:ext uri="{FF2B5EF4-FFF2-40B4-BE49-F238E27FC236}">
                <a16:creationId xmlns="" xmlns:a16="http://schemas.microsoft.com/office/drawing/2014/main" id="{B1454F61-AE57-470D-A140-327CEA0181F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581474" y="314782"/>
            <a:ext cx="1246421" cy="807964"/>
          </a:xfrm>
          <a:prstGeom prst="rect">
            <a:avLst/>
          </a:prstGeom>
        </p:spPr>
      </p:pic>
      <p:cxnSp>
        <p:nvCxnSpPr>
          <p:cNvPr id="11" name="Straight Connector 10">
            <a:extLst>
              <a:ext uri="{FF2B5EF4-FFF2-40B4-BE49-F238E27FC236}">
                <a16:creationId xmlns="" xmlns:a16="http://schemas.microsoft.com/office/drawing/2014/main" id="{17DC4B49-852D-4A7A-9154-A82D25955896}"/>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graphicFrame>
        <p:nvGraphicFramePr>
          <p:cNvPr id="2" name="Table 3">
            <a:extLst>
              <a:ext uri="{FF2B5EF4-FFF2-40B4-BE49-F238E27FC236}">
                <a16:creationId xmlns="" xmlns:a16="http://schemas.microsoft.com/office/drawing/2014/main" id="{F3B0A9D7-B729-48F4-904D-ADF0B67B9F14}"/>
              </a:ext>
            </a:extLst>
          </p:cNvPr>
          <p:cNvGraphicFramePr>
            <a:graphicFrameLocks noGrp="1"/>
          </p:cNvGraphicFramePr>
          <p:nvPr>
            <p:extLst>
              <p:ext uri="{D42A27DB-BD31-4B8C-83A1-F6EECF244321}">
                <p14:modId xmlns:p14="http://schemas.microsoft.com/office/powerpoint/2010/main" xmlns="" val="2186580809"/>
              </p:ext>
            </p:extLst>
          </p:nvPr>
        </p:nvGraphicFramePr>
        <p:xfrm>
          <a:off x="1187556" y="3250200"/>
          <a:ext cx="7218480" cy="3373120"/>
        </p:xfrm>
        <a:graphic>
          <a:graphicData uri="http://schemas.openxmlformats.org/drawingml/2006/table">
            <a:tbl>
              <a:tblPr firstRow="1" bandRow="1">
                <a:tableStyleId>{5940675A-B579-460E-94D1-54222C63F5DA}</a:tableStyleId>
              </a:tblPr>
              <a:tblGrid>
                <a:gridCol w="4070838">
                  <a:extLst>
                    <a:ext uri="{9D8B030D-6E8A-4147-A177-3AD203B41FA5}">
                      <a16:colId xmlns="" xmlns:a16="http://schemas.microsoft.com/office/drawing/2014/main" val="537892938"/>
                    </a:ext>
                  </a:extLst>
                </a:gridCol>
                <a:gridCol w="1049214">
                  <a:extLst>
                    <a:ext uri="{9D8B030D-6E8A-4147-A177-3AD203B41FA5}">
                      <a16:colId xmlns="" xmlns:a16="http://schemas.microsoft.com/office/drawing/2014/main" val="1458586647"/>
                    </a:ext>
                  </a:extLst>
                </a:gridCol>
                <a:gridCol w="1049214">
                  <a:extLst>
                    <a:ext uri="{9D8B030D-6E8A-4147-A177-3AD203B41FA5}">
                      <a16:colId xmlns="" xmlns:a16="http://schemas.microsoft.com/office/drawing/2014/main" val="1967581767"/>
                    </a:ext>
                  </a:extLst>
                </a:gridCol>
                <a:gridCol w="1049214">
                  <a:extLst>
                    <a:ext uri="{9D8B030D-6E8A-4147-A177-3AD203B41FA5}">
                      <a16:colId xmlns="" xmlns:a16="http://schemas.microsoft.com/office/drawing/2014/main" val="239804320"/>
                    </a:ext>
                  </a:extLst>
                </a:gridCol>
              </a:tblGrid>
              <a:tr h="370840">
                <a:tc>
                  <a:txBody>
                    <a:bodyPr/>
                    <a:lstStyle/>
                    <a:p>
                      <a:pPr algn="ctr"/>
                      <a:r>
                        <a:rPr lang="en-IN" sz="1600" b="1" dirty="0">
                          <a:latin typeface="Cambria" panose="02040503050406030204" pitchFamily="18" charset="0"/>
                          <a:ea typeface="Cambria" panose="02040503050406030204" pitchFamily="18" charset="0"/>
                        </a:rPr>
                        <a:t>Academic Performance</a:t>
                      </a:r>
                    </a:p>
                  </a:txBody>
                  <a:tcPr anchor="ctr"/>
                </a:tc>
                <a:tc>
                  <a:txBody>
                    <a:bodyPr/>
                    <a:lstStyle/>
                    <a:p>
                      <a:pPr algn="ctr"/>
                      <a:r>
                        <a:rPr lang="en-IN" sz="1600" b="1" dirty="0">
                          <a:latin typeface="Cambria" panose="02040503050406030204" pitchFamily="18" charset="0"/>
                          <a:ea typeface="Cambria" panose="02040503050406030204" pitchFamily="18" charset="0"/>
                        </a:rPr>
                        <a:t>CAYm1</a:t>
                      </a:r>
                    </a:p>
                  </a:txBody>
                  <a:tcPr anchor="ctr"/>
                </a:tc>
                <a:tc>
                  <a:txBody>
                    <a:bodyPr/>
                    <a:lstStyle/>
                    <a:p>
                      <a:pPr algn="ctr"/>
                      <a:r>
                        <a:rPr lang="en-IN" sz="1600" b="1" dirty="0">
                          <a:latin typeface="Cambria" panose="02040503050406030204" pitchFamily="18" charset="0"/>
                          <a:ea typeface="Cambria" panose="02040503050406030204" pitchFamily="18" charset="0"/>
                        </a:rPr>
                        <a:t>CAYm2</a:t>
                      </a:r>
                    </a:p>
                  </a:txBody>
                  <a:tcPr anchor="ctr"/>
                </a:tc>
                <a:tc>
                  <a:txBody>
                    <a:bodyPr/>
                    <a:lstStyle/>
                    <a:p>
                      <a:pPr algn="ctr"/>
                      <a:r>
                        <a:rPr lang="en-IN" sz="16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3322124948"/>
                  </a:ext>
                </a:extLst>
              </a:tr>
              <a:tr h="370840">
                <a:tc>
                  <a:txBody>
                    <a:bodyPr/>
                    <a:lstStyle/>
                    <a:p>
                      <a:pPr algn="just"/>
                      <a:r>
                        <a:rPr lang="en-US" sz="1600" b="0" kern="1200" dirty="0">
                          <a:solidFill>
                            <a:schemeClr val="tx1"/>
                          </a:solidFill>
                          <a:latin typeface="Cambria" panose="02040503050406030204" pitchFamily="18" charset="0"/>
                          <a:ea typeface="Cambria" panose="02040503050406030204" pitchFamily="18" charset="0"/>
                          <a:cs typeface="+mn-cs"/>
                        </a:rPr>
                        <a:t>X= 	(Mean of 1</a:t>
                      </a:r>
                      <a:r>
                        <a:rPr lang="en-US" sz="1600" b="0" kern="1200" baseline="30000" dirty="0">
                          <a:solidFill>
                            <a:schemeClr val="tx1"/>
                          </a:solidFill>
                          <a:latin typeface="Cambria" panose="02040503050406030204" pitchFamily="18" charset="0"/>
                          <a:ea typeface="Cambria" panose="02040503050406030204" pitchFamily="18" charset="0"/>
                          <a:cs typeface="+mn-cs"/>
                        </a:rPr>
                        <a:t>st</a:t>
                      </a:r>
                      <a:r>
                        <a:rPr lang="en-US" sz="1600" b="0" kern="1200" dirty="0">
                          <a:solidFill>
                            <a:schemeClr val="tx1"/>
                          </a:solidFill>
                          <a:latin typeface="Cambria" panose="02040503050406030204" pitchFamily="18" charset="0"/>
                          <a:ea typeface="Cambria" panose="02040503050406030204" pitchFamily="18" charset="0"/>
                          <a:cs typeface="+mn-cs"/>
                        </a:rPr>
                        <a:t> year grade point average 	of all successful students on a 10-point 	scale) or (Mean of the percentage of 	marks of all successful students in 1</a:t>
                      </a:r>
                      <a:r>
                        <a:rPr lang="en-US" sz="1600" b="0" kern="1200" baseline="30000" dirty="0">
                          <a:solidFill>
                            <a:schemeClr val="tx1"/>
                          </a:solidFill>
                          <a:latin typeface="Cambria" panose="02040503050406030204" pitchFamily="18" charset="0"/>
                          <a:ea typeface="Cambria" panose="02040503050406030204" pitchFamily="18" charset="0"/>
                          <a:cs typeface="+mn-cs"/>
                        </a:rPr>
                        <a:t>st</a:t>
                      </a:r>
                      <a:r>
                        <a:rPr lang="en-US" sz="1600" b="0" kern="1200" dirty="0">
                          <a:solidFill>
                            <a:schemeClr val="tx1"/>
                          </a:solidFill>
                          <a:latin typeface="Cambria" panose="02040503050406030204" pitchFamily="18" charset="0"/>
                          <a:ea typeface="Cambria" panose="02040503050406030204" pitchFamily="18" charset="0"/>
                          <a:cs typeface="+mn-cs"/>
                        </a:rPr>
                        <a:t> 	year/10) </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1116357870"/>
                  </a:ext>
                </a:extLst>
              </a:tr>
              <a:tr h="370840">
                <a:tc>
                  <a:txBody>
                    <a:bodyPr/>
                    <a:lstStyle/>
                    <a:p>
                      <a:pPr algn="just"/>
                      <a:r>
                        <a:rPr lang="en-US" sz="1600" b="0" kern="1200" dirty="0">
                          <a:solidFill>
                            <a:schemeClr val="tx1"/>
                          </a:solidFill>
                          <a:latin typeface="Cambria" panose="02040503050406030204" pitchFamily="18" charset="0"/>
                          <a:ea typeface="Cambria" panose="02040503050406030204" pitchFamily="18" charset="0"/>
                          <a:cs typeface="+mn-cs"/>
                        </a:rPr>
                        <a:t>Y= 	Total no. of successful students </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570101347"/>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Cambria" panose="02040503050406030204" pitchFamily="18" charset="0"/>
                          <a:ea typeface="Cambria" panose="02040503050406030204" pitchFamily="18" charset="0"/>
                          <a:cs typeface="+mn-cs"/>
                        </a:rPr>
                        <a:t>Z = Total no. of students appeared in the 	examination</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259356105"/>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API = X* (Y/Z)</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AP1</a:t>
                      </a:r>
                    </a:p>
                  </a:txBody>
                  <a:tcPr/>
                </a:tc>
                <a:tc>
                  <a:txBody>
                    <a:bodyPr/>
                    <a:lstStyle/>
                    <a:p>
                      <a:pPr algn="ctr"/>
                      <a:r>
                        <a:rPr lang="en-IN" sz="1600" b="0" kern="1200" dirty="0">
                          <a:solidFill>
                            <a:schemeClr val="tx1"/>
                          </a:solidFill>
                          <a:latin typeface="Cambria" panose="02040503050406030204" pitchFamily="18" charset="0"/>
                          <a:ea typeface="Cambria" panose="02040503050406030204" pitchFamily="18" charset="0"/>
                          <a:cs typeface="+mn-cs"/>
                        </a:rPr>
                        <a:t>AP2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AP3</a:t>
                      </a:r>
                    </a:p>
                  </a:txBody>
                  <a:tcPr/>
                </a:tc>
                <a:extLst>
                  <a:ext uri="{0D108BD9-81ED-4DB2-BD59-A6C34878D82A}">
                    <a16:rowId xmlns="" xmlns:a16="http://schemas.microsoft.com/office/drawing/2014/main" val="4245951870"/>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Average API = (AP1 + AP2 + AP3)/3</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48999578"/>
                  </a:ext>
                </a:extLst>
              </a:tr>
            </a:tbl>
          </a:graphicData>
        </a:graphic>
      </p:graphicFrame>
    </p:spTree>
    <p:extLst>
      <p:ext uri="{BB962C8B-B14F-4D97-AF65-F5344CB8AC3E}">
        <p14:creationId xmlns:p14="http://schemas.microsoft.com/office/powerpoint/2010/main" xmlns="" val="708895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417807" y="748577"/>
            <a:ext cx="8634477" cy="4526634"/>
          </a:xfrm>
          <a:noFill/>
        </p:spPr>
        <p:txBody>
          <a:bodyPr>
            <a:normAutofit/>
          </a:bodyPr>
          <a:lstStyle/>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4.4 	Academic Performance of the </a:t>
            </a:r>
            <a:r>
              <a:rPr lang="en-US" sz="2200" b="1" dirty="0">
                <a:solidFill>
                  <a:srgbClr val="CC3300"/>
                </a:solidFill>
                <a:latin typeface="Cambria" panose="02040503050406030204" pitchFamily="18" charset="0"/>
                <a:ea typeface="Cambria" panose="02040503050406030204" pitchFamily="18" charset="0"/>
              </a:rPr>
              <a:t>Second Year </a:t>
            </a:r>
            <a:r>
              <a:rPr lang="en-US" sz="2200" b="1" dirty="0">
                <a:solidFill>
                  <a:srgbClr val="0000FF"/>
                </a:solidFill>
                <a:latin typeface="Cambria" panose="02040503050406030204" pitchFamily="18" charset="0"/>
                <a:ea typeface="Cambria" panose="02040503050406030204" pitchFamily="18" charset="0"/>
              </a:rPr>
              <a:t>Students of the Program (10)</a:t>
            </a:r>
          </a:p>
          <a:p>
            <a:pPr marL="896938" indent="-536575" algn="just">
              <a:spcBef>
                <a:spcPts val="0"/>
              </a:spcBef>
              <a:buNone/>
            </a:pPr>
            <a:r>
              <a:rPr lang="en-US" sz="1800" b="1" i="0" u="none" strike="noStrike" baseline="0" dirty="0">
                <a:solidFill>
                  <a:schemeClr val="tx1"/>
                </a:solidFill>
                <a:latin typeface="Cambria" panose="02040503050406030204" pitchFamily="18" charset="0"/>
                <a:ea typeface="Cambria" panose="02040503050406030204" pitchFamily="18" charset="0"/>
              </a:rPr>
              <a:t>	</a:t>
            </a:r>
            <a:r>
              <a:rPr lang="en-US" sz="1600" b="1" i="0" u="none" strike="noStrike" baseline="0" dirty="0">
                <a:solidFill>
                  <a:schemeClr val="tx1"/>
                </a:solidFill>
                <a:latin typeface="Cambria" panose="02040503050406030204" pitchFamily="18" charset="0"/>
                <a:ea typeface="Cambria" panose="02040503050406030204" pitchFamily="18" charset="0"/>
              </a:rPr>
              <a:t>	Academic Performance </a:t>
            </a:r>
            <a:r>
              <a:rPr lang="en-US" sz="1600" b="0" i="0" u="none" strike="noStrike" baseline="0" dirty="0">
                <a:solidFill>
                  <a:schemeClr val="tx1"/>
                </a:solidFill>
                <a:latin typeface="Cambria" panose="02040503050406030204" pitchFamily="18" charset="0"/>
                <a:ea typeface="Cambria" panose="02040503050406030204" pitchFamily="18" charset="0"/>
              </a:rPr>
              <a:t>= Average Academic Performance Index (API), where, 	API = ((Mean of 2</a:t>
            </a:r>
            <a:r>
              <a:rPr lang="en-US" sz="1600" b="0" i="0" u="none" strike="noStrike" baseline="30000" dirty="0">
                <a:solidFill>
                  <a:schemeClr val="tx1"/>
                </a:solidFill>
                <a:latin typeface="Cambria" panose="02040503050406030204" pitchFamily="18" charset="0"/>
                <a:ea typeface="Cambria" panose="02040503050406030204" pitchFamily="18" charset="0"/>
              </a:rPr>
              <a:t>nd</a:t>
            </a:r>
            <a:r>
              <a:rPr lang="en-US" sz="1600" b="0" i="0" u="none" strike="noStrike" baseline="0" dirty="0">
                <a:solidFill>
                  <a:schemeClr val="tx1"/>
                </a:solidFill>
                <a:latin typeface="Cambria" panose="02040503050406030204" pitchFamily="18" charset="0"/>
                <a:ea typeface="Cambria" panose="02040503050406030204" pitchFamily="18" charset="0"/>
              </a:rPr>
              <a:t> Year Grade Point Average of all successful students on a 10-point scale) or (Mean of the percentage of marks of all successful students in 2</a:t>
            </a:r>
            <a:r>
              <a:rPr lang="en-US" sz="1600" b="0" i="0" u="none" strike="noStrike" baseline="30000" dirty="0">
                <a:solidFill>
                  <a:schemeClr val="tx1"/>
                </a:solidFill>
                <a:latin typeface="Cambria" panose="02040503050406030204" pitchFamily="18" charset="0"/>
                <a:ea typeface="Cambria" panose="02040503050406030204" pitchFamily="18" charset="0"/>
              </a:rPr>
              <a:t>nd</a:t>
            </a:r>
            <a:r>
              <a:rPr lang="en-US" sz="1600" b="0" i="0" u="none" strike="noStrike" baseline="0" dirty="0">
                <a:solidFill>
                  <a:schemeClr val="tx1"/>
                </a:solidFill>
                <a:latin typeface="Cambria" panose="02040503050406030204" pitchFamily="18" charset="0"/>
                <a:ea typeface="Cambria" panose="02040503050406030204" pitchFamily="18" charset="0"/>
              </a:rPr>
              <a:t> Year/10)) * (Number of successful students/number of students appeared in the examination).</a:t>
            </a:r>
          </a:p>
          <a:p>
            <a:pPr marL="896938" indent="-538163" algn="just">
              <a:spcBef>
                <a:spcPts val="0"/>
              </a:spcBef>
              <a:buNone/>
            </a:pPr>
            <a:r>
              <a:rPr lang="en-US" sz="1600" b="0" i="0" u="none" strike="noStrike" baseline="0" dirty="0">
                <a:solidFill>
                  <a:schemeClr val="tx1"/>
                </a:solidFill>
                <a:latin typeface="Cambria" panose="02040503050406030204" pitchFamily="18" charset="0"/>
                <a:ea typeface="Cambria" panose="02040503050406030204" pitchFamily="18" charset="0"/>
              </a:rPr>
              <a:t>	</a:t>
            </a:r>
            <a:r>
              <a:rPr lang="en-US" b="0" i="0" u="none" strike="noStrike" baseline="0" dirty="0">
                <a:solidFill>
                  <a:srgbClr val="FF0000"/>
                </a:solidFill>
                <a:latin typeface="Cambria" panose="02040503050406030204" pitchFamily="18" charset="0"/>
                <a:ea typeface="Cambria" panose="02040503050406030204" pitchFamily="18" charset="0"/>
              </a:rPr>
              <a:t>Successful students are those who have proceeded to the 3</a:t>
            </a:r>
            <a:r>
              <a:rPr lang="en-US" b="0" i="0" u="none" strike="noStrike" baseline="30000" dirty="0">
                <a:solidFill>
                  <a:srgbClr val="FF0000"/>
                </a:solidFill>
                <a:latin typeface="Cambria" panose="02040503050406030204" pitchFamily="18" charset="0"/>
                <a:ea typeface="Cambria" panose="02040503050406030204" pitchFamily="18" charset="0"/>
              </a:rPr>
              <a:t>rd</a:t>
            </a:r>
            <a:r>
              <a:rPr lang="en-US" b="0" i="0" u="none" strike="noStrike" baseline="0" dirty="0">
                <a:solidFill>
                  <a:srgbClr val="FF0000"/>
                </a:solidFill>
                <a:latin typeface="Cambria" panose="02040503050406030204" pitchFamily="18" charset="0"/>
                <a:ea typeface="Cambria" panose="02040503050406030204" pitchFamily="18" charset="0"/>
              </a:rPr>
              <a:t> year.</a:t>
            </a:r>
          </a:p>
          <a:p>
            <a:pPr marL="360000" indent="0" algn="l">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62D9D3A1-14CC-4A9C-AC61-C2B7120838C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116</a:t>
            </a:fld>
            <a:endParaRPr lang="en-IN"/>
          </a:p>
        </p:txBody>
      </p:sp>
      <p:pic>
        <p:nvPicPr>
          <p:cNvPr id="7" name="Picture 6">
            <a:extLst>
              <a:ext uri="{FF2B5EF4-FFF2-40B4-BE49-F238E27FC236}">
                <a16:creationId xmlns="" xmlns:a16="http://schemas.microsoft.com/office/drawing/2014/main" id="{92A0284A-0ECE-4C3A-97FC-A66F301E286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39200" y="162382"/>
            <a:ext cx="836295" cy="542109"/>
          </a:xfrm>
          <a:prstGeom prst="rect">
            <a:avLst/>
          </a:prstGeom>
        </p:spPr>
      </p:pic>
      <p:sp>
        <p:nvSpPr>
          <p:cNvPr id="9" name="TextBox 8">
            <a:extLst>
              <a:ext uri="{FF2B5EF4-FFF2-40B4-BE49-F238E27FC236}">
                <a16:creationId xmlns="" xmlns:a16="http://schemas.microsoft.com/office/drawing/2014/main" id="{30A4EAE0-C016-477E-B81F-D77E28A88CB1}"/>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39EE3B87-7EB3-48B8-AA1F-E77E2E8CFEBB}"/>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graphicFrame>
        <p:nvGraphicFramePr>
          <p:cNvPr id="2" name="Table 3">
            <a:extLst>
              <a:ext uri="{FF2B5EF4-FFF2-40B4-BE49-F238E27FC236}">
                <a16:creationId xmlns="" xmlns:a16="http://schemas.microsoft.com/office/drawing/2014/main" id="{CCCAB65B-1D94-4BD1-897E-DC4DB8311582}"/>
              </a:ext>
            </a:extLst>
          </p:cNvPr>
          <p:cNvGraphicFramePr>
            <a:graphicFrameLocks noGrp="1"/>
          </p:cNvGraphicFramePr>
          <p:nvPr>
            <p:extLst>
              <p:ext uri="{D42A27DB-BD31-4B8C-83A1-F6EECF244321}">
                <p14:modId xmlns:p14="http://schemas.microsoft.com/office/powerpoint/2010/main" xmlns="" val="2505697706"/>
              </p:ext>
            </p:extLst>
          </p:nvPr>
        </p:nvGraphicFramePr>
        <p:xfrm>
          <a:off x="1343760" y="3147763"/>
          <a:ext cx="7218480" cy="3058160"/>
        </p:xfrm>
        <a:graphic>
          <a:graphicData uri="http://schemas.openxmlformats.org/drawingml/2006/table">
            <a:tbl>
              <a:tblPr firstRow="1" bandRow="1">
                <a:tableStyleId>{5940675A-B579-460E-94D1-54222C63F5DA}</a:tableStyleId>
              </a:tblPr>
              <a:tblGrid>
                <a:gridCol w="4070838">
                  <a:extLst>
                    <a:ext uri="{9D8B030D-6E8A-4147-A177-3AD203B41FA5}">
                      <a16:colId xmlns="" xmlns:a16="http://schemas.microsoft.com/office/drawing/2014/main" val="537892938"/>
                    </a:ext>
                  </a:extLst>
                </a:gridCol>
                <a:gridCol w="1049214">
                  <a:extLst>
                    <a:ext uri="{9D8B030D-6E8A-4147-A177-3AD203B41FA5}">
                      <a16:colId xmlns="" xmlns:a16="http://schemas.microsoft.com/office/drawing/2014/main" val="1458586647"/>
                    </a:ext>
                  </a:extLst>
                </a:gridCol>
                <a:gridCol w="1049214">
                  <a:extLst>
                    <a:ext uri="{9D8B030D-6E8A-4147-A177-3AD203B41FA5}">
                      <a16:colId xmlns="" xmlns:a16="http://schemas.microsoft.com/office/drawing/2014/main" val="1967581767"/>
                    </a:ext>
                  </a:extLst>
                </a:gridCol>
                <a:gridCol w="1049214">
                  <a:extLst>
                    <a:ext uri="{9D8B030D-6E8A-4147-A177-3AD203B41FA5}">
                      <a16:colId xmlns="" xmlns:a16="http://schemas.microsoft.com/office/drawing/2014/main" val="239804320"/>
                    </a:ext>
                  </a:extLst>
                </a:gridCol>
              </a:tblGrid>
              <a:tr h="0">
                <a:tc>
                  <a:txBody>
                    <a:bodyPr/>
                    <a:lstStyle/>
                    <a:p>
                      <a:pPr algn="ctr"/>
                      <a:r>
                        <a:rPr lang="en-IN" sz="1400" b="1" dirty="0">
                          <a:latin typeface="Cambria" panose="02040503050406030204" pitchFamily="18" charset="0"/>
                          <a:ea typeface="Cambria" panose="02040503050406030204" pitchFamily="18" charset="0"/>
                        </a:rPr>
                        <a:t>Academic Performance</a:t>
                      </a:r>
                    </a:p>
                  </a:txBody>
                  <a:tcPr anchor="ctr"/>
                </a:tc>
                <a:tc>
                  <a:txBody>
                    <a:bodyPr/>
                    <a:lstStyle/>
                    <a:p>
                      <a:pPr algn="ctr"/>
                      <a:r>
                        <a:rPr lang="en-IN" sz="1400" b="1" dirty="0">
                          <a:latin typeface="Cambria" panose="02040503050406030204" pitchFamily="18" charset="0"/>
                          <a:ea typeface="Cambria" panose="02040503050406030204" pitchFamily="18" charset="0"/>
                        </a:rPr>
                        <a:t>CAYm1</a:t>
                      </a:r>
                    </a:p>
                  </a:txBody>
                  <a:tcPr anchor="ctr"/>
                </a:tc>
                <a:tc>
                  <a:txBody>
                    <a:bodyPr/>
                    <a:lstStyle/>
                    <a:p>
                      <a:pPr algn="ctr"/>
                      <a:r>
                        <a:rPr lang="en-IN" sz="1400" b="1" dirty="0">
                          <a:latin typeface="Cambria" panose="02040503050406030204" pitchFamily="18" charset="0"/>
                          <a:ea typeface="Cambria" panose="02040503050406030204" pitchFamily="18" charset="0"/>
                        </a:rPr>
                        <a:t>CAYm2</a:t>
                      </a:r>
                    </a:p>
                  </a:txBody>
                  <a:tcPr anchor="ctr"/>
                </a:tc>
                <a:tc>
                  <a:txBody>
                    <a:bodyPr/>
                    <a:lstStyle/>
                    <a:p>
                      <a:pPr algn="ctr"/>
                      <a:r>
                        <a:rPr lang="en-IN" sz="14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3322124948"/>
                  </a:ext>
                </a:extLst>
              </a:tr>
              <a:tr h="370840">
                <a:tc>
                  <a:txBody>
                    <a:bodyPr/>
                    <a:lstStyle/>
                    <a:p>
                      <a:pPr algn="just"/>
                      <a:r>
                        <a:rPr lang="en-US" sz="1400" b="0" kern="1200" dirty="0">
                          <a:solidFill>
                            <a:schemeClr val="tx1"/>
                          </a:solidFill>
                          <a:latin typeface="Cambria" panose="02040503050406030204" pitchFamily="18" charset="0"/>
                          <a:ea typeface="Cambria" panose="02040503050406030204" pitchFamily="18" charset="0"/>
                          <a:cs typeface="+mn-cs"/>
                        </a:rPr>
                        <a:t>X= 	(Mean of 2</a:t>
                      </a:r>
                      <a:r>
                        <a:rPr lang="en-US" sz="1400" b="0" kern="1200" baseline="30000" dirty="0">
                          <a:solidFill>
                            <a:schemeClr val="tx1"/>
                          </a:solidFill>
                          <a:latin typeface="Cambria" panose="02040503050406030204" pitchFamily="18" charset="0"/>
                          <a:ea typeface="Cambria" panose="02040503050406030204" pitchFamily="18" charset="0"/>
                          <a:cs typeface="+mn-cs"/>
                        </a:rPr>
                        <a:t>nd</a:t>
                      </a:r>
                      <a:r>
                        <a:rPr lang="en-US" sz="1400" b="0" kern="1200" dirty="0">
                          <a:solidFill>
                            <a:schemeClr val="tx1"/>
                          </a:solidFill>
                          <a:latin typeface="Cambria" panose="02040503050406030204" pitchFamily="18" charset="0"/>
                          <a:ea typeface="Cambria" panose="02040503050406030204" pitchFamily="18" charset="0"/>
                          <a:cs typeface="+mn-cs"/>
                        </a:rPr>
                        <a:t> year grade point average 	of all successful students on a 10-point 	scale) or (Mean of the percentage of 	marks of all successful students in 2</a:t>
                      </a:r>
                      <a:r>
                        <a:rPr lang="en-US" sz="1400" b="0" kern="1200" baseline="30000" dirty="0">
                          <a:solidFill>
                            <a:schemeClr val="tx1"/>
                          </a:solidFill>
                          <a:latin typeface="Cambria" panose="02040503050406030204" pitchFamily="18" charset="0"/>
                          <a:ea typeface="Cambria" panose="02040503050406030204" pitchFamily="18" charset="0"/>
                          <a:cs typeface="+mn-cs"/>
                        </a:rPr>
                        <a:t>nd</a:t>
                      </a:r>
                      <a:r>
                        <a:rPr lang="en-US" sz="1400" b="0" kern="1200" dirty="0">
                          <a:solidFill>
                            <a:schemeClr val="tx1"/>
                          </a:solidFill>
                          <a:latin typeface="Cambria" panose="02040503050406030204" pitchFamily="18" charset="0"/>
                          <a:ea typeface="Cambria" panose="02040503050406030204" pitchFamily="18" charset="0"/>
                          <a:cs typeface="+mn-cs"/>
                        </a:rPr>
                        <a:t>  	year/10) </a:t>
                      </a:r>
                    </a:p>
                  </a:txBody>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spcAft>
                          <a:spcPts val="0"/>
                        </a:spcAft>
                      </a:pPr>
                      <a:r>
                        <a:rPr lang="en-US" sz="1800" dirty="0">
                          <a:effectLst/>
                        </a:rPr>
                        <a:t> </a:t>
                      </a:r>
                      <a:endParaRPr lang="en-IN" sz="1800" dirty="0">
                        <a:effectLst/>
                      </a:endParaRPr>
                    </a:p>
                    <a:p>
                      <a:pPr algn="ctr">
                        <a:spcAft>
                          <a:spcPts val="0"/>
                        </a:spcAft>
                      </a:pPr>
                      <a:r>
                        <a:rPr lang="en-US" sz="1800" dirty="0">
                          <a:effectLst/>
                        </a:rPr>
                        <a:t>5.91</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spcAft>
                          <a:spcPts val="0"/>
                        </a:spcAft>
                      </a:pPr>
                      <a:r>
                        <a:rPr lang="en-US" sz="1800" dirty="0">
                          <a:effectLst/>
                        </a:rPr>
                        <a:t> </a:t>
                      </a:r>
                      <a:endParaRPr lang="en-IN" sz="1800" dirty="0">
                        <a:effectLst/>
                      </a:endParaRPr>
                    </a:p>
                    <a:p>
                      <a:pPr algn="ctr">
                        <a:spcAft>
                          <a:spcPts val="0"/>
                        </a:spcAft>
                      </a:pPr>
                      <a:r>
                        <a:rPr lang="en-US" sz="1800" dirty="0">
                          <a:effectLst/>
                        </a:rPr>
                        <a:t>7.70</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spcAft>
                          <a:spcPts val="0"/>
                        </a:spcAft>
                      </a:pPr>
                      <a:r>
                        <a:rPr lang="en-US" sz="1800" b="0" dirty="0">
                          <a:solidFill>
                            <a:schemeClr val="tx1"/>
                          </a:solidFill>
                          <a:effectLst/>
                        </a:rPr>
                        <a:t> </a:t>
                      </a:r>
                      <a:endParaRPr lang="en-IN" sz="1800" b="0" dirty="0">
                        <a:solidFill>
                          <a:schemeClr val="tx1"/>
                        </a:solidFill>
                        <a:effectLst/>
                      </a:endParaRPr>
                    </a:p>
                    <a:p>
                      <a:pPr algn="ctr">
                        <a:spcAft>
                          <a:spcPts val="0"/>
                        </a:spcAft>
                      </a:pPr>
                      <a:r>
                        <a:rPr lang="en-US" sz="1800" b="0" dirty="0">
                          <a:solidFill>
                            <a:schemeClr val="tx1"/>
                          </a:solidFill>
                          <a:effectLst/>
                        </a:rPr>
                        <a:t>7.06</a:t>
                      </a:r>
                      <a:endParaRPr lang="en-IN" sz="1800" b="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 xmlns:a16="http://schemas.microsoft.com/office/drawing/2014/main" val="1116357870"/>
                  </a:ext>
                </a:extLst>
              </a:tr>
              <a:tr h="370840">
                <a:tc>
                  <a:txBody>
                    <a:bodyPr/>
                    <a:lstStyle/>
                    <a:p>
                      <a:pPr algn="just"/>
                      <a:r>
                        <a:rPr lang="en-US" sz="1400" b="0" kern="1200" dirty="0">
                          <a:solidFill>
                            <a:schemeClr val="tx1"/>
                          </a:solidFill>
                          <a:latin typeface="Cambria" panose="02040503050406030204" pitchFamily="18" charset="0"/>
                          <a:ea typeface="Cambria" panose="02040503050406030204" pitchFamily="18" charset="0"/>
                          <a:cs typeface="+mn-cs"/>
                        </a:rPr>
                        <a:t>Y= 	Total no. of successful students </a:t>
                      </a:r>
                    </a:p>
                  </a:txBody>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spcAft>
                          <a:spcPts val="0"/>
                        </a:spcAft>
                      </a:pPr>
                      <a:r>
                        <a:rPr lang="en-US" sz="1800" dirty="0">
                          <a:effectLst/>
                        </a:rPr>
                        <a:t>189</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spcAft>
                          <a:spcPts val="0"/>
                        </a:spcAft>
                      </a:pPr>
                      <a:r>
                        <a:rPr lang="en-US" sz="1800" dirty="0">
                          <a:effectLst/>
                        </a:rPr>
                        <a:t>177</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spcAft>
                          <a:spcPts val="0"/>
                        </a:spcAft>
                      </a:pPr>
                      <a:r>
                        <a:rPr lang="en-US" sz="1800" b="0" dirty="0">
                          <a:solidFill>
                            <a:schemeClr val="tx1"/>
                          </a:solidFill>
                          <a:effectLst/>
                        </a:rPr>
                        <a:t>187</a:t>
                      </a:r>
                      <a:endParaRPr lang="en-IN" sz="1800" b="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 xmlns:a16="http://schemas.microsoft.com/office/drawing/2014/main" val="2570101347"/>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Cambria" panose="02040503050406030204" pitchFamily="18" charset="0"/>
                          <a:ea typeface="Cambria" panose="02040503050406030204" pitchFamily="18" charset="0"/>
                          <a:cs typeface="+mn-cs"/>
                        </a:rPr>
                        <a:t>Z = Total no. of students appeared in the 	examination</a:t>
                      </a:r>
                    </a:p>
                  </a:txBody>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spcAft>
                          <a:spcPts val="0"/>
                        </a:spcAft>
                      </a:pPr>
                      <a:r>
                        <a:rPr lang="en-US" sz="1800" dirty="0">
                          <a:effectLst/>
                        </a:rPr>
                        <a:t>193</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spcAft>
                          <a:spcPts val="0"/>
                        </a:spcAft>
                      </a:pPr>
                      <a:r>
                        <a:rPr lang="en-US" sz="1800" dirty="0">
                          <a:effectLst/>
                        </a:rPr>
                        <a:t>177</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spcAft>
                          <a:spcPts val="0"/>
                        </a:spcAft>
                      </a:pPr>
                      <a:r>
                        <a:rPr lang="en-US" sz="1800" b="0" dirty="0">
                          <a:solidFill>
                            <a:schemeClr val="tx1"/>
                          </a:solidFill>
                          <a:effectLst/>
                        </a:rPr>
                        <a:t>211</a:t>
                      </a:r>
                      <a:endParaRPr lang="en-IN" sz="1800" b="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 xmlns:a16="http://schemas.microsoft.com/office/drawing/2014/main" val="2259356105"/>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400" b="0" kern="1200" dirty="0">
                          <a:solidFill>
                            <a:schemeClr val="tx1"/>
                          </a:solidFill>
                          <a:latin typeface="Cambria" panose="02040503050406030204" pitchFamily="18" charset="0"/>
                          <a:ea typeface="Cambria" panose="02040503050406030204" pitchFamily="18" charset="0"/>
                          <a:cs typeface="+mn-cs"/>
                        </a:rPr>
                        <a:t>API = X* (Y/Z)</a:t>
                      </a:r>
                    </a:p>
                  </a:txBody>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179705" marR="180340" algn="ctr">
                        <a:spcBef>
                          <a:spcPts val="750"/>
                        </a:spcBef>
                        <a:spcAft>
                          <a:spcPts val="0"/>
                        </a:spcAft>
                      </a:pPr>
                      <a:r>
                        <a:rPr lang="en-US" sz="1800" dirty="0">
                          <a:effectLst/>
                        </a:rPr>
                        <a:t>AP1 =5.79</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6350" marR="6985" algn="ctr">
                        <a:spcBef>
                          <a:spcPts val="750"/>
                        </a:spcBef>
                        <a:spcAft>
                          <a:spcPts val="0"/>
                        </a:spcAft>
                      </a:pPr>
                      <a:r>
                        <a:rPr lang="en-US" sz="1800" dirty="0">
                          <a:effectLst/>
                        </a:rPr>
                        <a:t>AP2 = 7.70</a:t>
                      </a:r>
                      <a:endParaRPr lang="en-IN" sz="1800" dirty="0">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marL="124460" marR="122555" algn="ctr">
                        <a:spcBef>
                          <a:spcPts val="750"/>
                        </a:spcBef>
                        <a:spcAft>
                          <a:spcPts val="0"/>
                        </a:spcAft>
                      </a:pPr>
                      <a:r>
                        <a:rPr lang="en-US" sz="1800" b="0" dirty="0">
                          <a:solidFill>
                            <a:schemeClr val="tx1"/>
                          </a:solidFill>
                          <a:effectLst/>
                        </a:rPr>
                        <a:t>AP3 = 6.26</a:t>
                      </a:r>
                      <a:endParaRPr lang="en-IN" sz="1800" b="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 xmlns:a16="http://schemas.microsoft.com/office/drawing/2014/main" val="4245951870"/>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400" b="0" kern="1200" dirty="0">
                          <a:solidFill>
                            <a:schemeClr val="tx1"/>
                          </a:solidFill>
                          <a:latin typeface="Cambria" panose="02040503050406030204" pitchFamily="18" charset="0"/>
                          <a:ea typeface="Cambria" panose="02040503050406030204" pitchFamily="18" charset="0"/>
                          <a:cs typeface="+mn-cs"/>
                        </a:rPr>
                        <a:t>Average API = (AP1 + AP2 + AP3)/3</a:t>
                      </a:r>
                    </a:p>
                  </a:txBody>
                  <a:tcPr/>
                </a:tc>
                <a:tc gridSpan="3">
                  <a:txBody>
                    <a:bodyPr/>
                    <a:lstStyle/>
                    <a:p>
                      <a:pPr algn="ctr"/>
                      <a:r>
                        <a:rPr lang="en-GB" sz="1600" b="1" kern="1200" dirty="0">
                          <a:solidFill>
                            <a:srgbClr val="FF0000"/>
                          </a:solidFill>
                          <a:latin typeface="Cambria" panose="02040503050406030204" pitchFamily="18" charset="0"/>
                          <a:ea typeface="Cambria" panose="02040503050406030204" pitchFamily="18" charset="0"/>
                          <a:cs typeface="+mn-cs"/>
                        </a:rPr>
                        <a:t>6.58</a:t>
                      </a:r>
                      <a:endParaRPr lang="en-IN" sz="1600" b="1" kern="1200" dirty="0">
                        <a:solidFill>
                          <a:srgbClr val="FF0000"/>
                        </a:solidFill>
                        <a:latin typeface="Cambria" panose="02040503050406030204" pitchFamily="18" charset="0"/>
                        <a:ea typeface="Cambria" panose="02040503050406030204" pitchFamily="18" charset="0"/>
                        <a:cs typeface="+mn-cs"/>
                      </a:endParaRPr>
                    </a:p>
                  </a:txBody>
                  <a:tcPr/>
                </a:tc>
                <a:tc hMerge="1">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hMerge="1">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48999578"/>
                  </a:ext>
                </a:extLst>
              </a:tr>
            </a:tbl>
          </a:graphicData>
        </a:graphic>
      </p:graphicFrame>
    </p:spTree>
    <p:extLst>
      <p:ext uri="{BB962C8B-B14F-4D97-AF65-F5344CB8AC3E}">
        <p14:creationId xmlns:p14="http://schemas.microsoft.com/office/powerpoint/2010/main" xmlns="" val="27065233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3" y="1178870"/>
            <a:ext cx="8650225" cy="4691578"/>
          </a:xfrm>
          <a:noFill/>
        </p:spPr>
        <p:txBody>
          <a:bodyPr>
            <a:normAutofit/>
          </a:bodyPr>
          <a:lstStyle/>
          <a:p>
            <a:pPr marL="895350" indent="-712788" algn="just">
              <a:spcBef>
                <a:spcPts val="0"/>
              </a:spcBef>
              <a:buNone/>
            </a:pPr>
            <a:r>
              <a:rPr lang="en-US" sz="2200" b="1" dirty="0">
                <a:solidFill>
                  <a:srgbClr val="0000FF"/>
                </a:solidFill>
                <a:latin typeface="Cambria" panose="02040503050406030204" pitchFamily="18" charset="0"/>
                <a:ea typeface="Cambria" panose="02040503050406030204" pitchFamily="18" charset="0"/>
              </a:rPr>
              <a:t>4.5 	Academic Performance of the </a:t>
            </a:r>
            <a:r>
              <a:rPr lang="en-US" sz="2200" b="1" dirty="0">
                <a:solidFill>
                  <a:srgbClr val="CC3300"/>
                </a:solidFill>
                <a:latin typeface="Cambria" panose="02040503050406030204" pitchFamily="18" charset="0"/>
                <a:ea typeface="Cambria" panose="02040503050406030204" pitchFamily="18" charset="0"/>
              </a:rPr>
              <a:t>Third Year Students </a:t>
            </a:r>
            <a:r>
              <a:rPr lang="en-US" sz="2200" b="1" dirty="0">
                <a:solidFill>
                  <a:srgbClr val="0000FF"/>
                </a:solidFill>
                <a:latin typeface="Cambria" panose="02040503050406030204" pitchFamily="18" charset="0"/>
                <a:ea typeface="Cambria" panose="02040503050406030204" pitchFamily="18" charset="0"/>
              </a:rPr>
              <a:t>of the Program (10) </a:t>
            </a:r>
            <a:endParaRPr lang="en-US" sz="1000" b="1" i="0" u="none" strike="noStrike" baseline="0" dirty="0">
              <a:latin typeface="Cambria" panose="02040503050406030204" pitchFamily="18" charset="0"/>
              <a:ea typeface="Cambria" panose="02040503050406030204" pitchFamily="18" charset="0"/>
            </a:endParaRPr>
          </a:p>
          <a:p>
            <a:pPr marL="896938" indent="-538163" algn="just">
              <a:spcBef>
                <a:spcPts val="0"/>
              </a:spcBef>
              <a:buNone/>
            </a:pPr>
            <a:r>
              <a:rPr lang="en-US" b="1" dirty="0">
                <a:latin typeface="Cambria" panose="02040503050406030204" pitchFamily="18" charset="0"/>
                <a:ea typeface="Cambria" panose="02040503050406030204" pitchFamily="18" charset="0"/>
              </a:rPr>
              <a:t>	</a:t>
            </a:r>
            <a:r>
              <a:rPr lang="en-US" sz="1400" b="1" dirty="0">
                <a:latin typeface="Cambria" panose="02040503050406030204" pitchFamily="18" charset="0"/>
                <a:ea typeface="Cambria" panose="02040503050406030204" pitchFamily="18" charset="0"/>
              </a:rPr>
              <a:t>	</a:t>
            </a:r>
            <a:r>
              <a:rPr lang="en-US" sz="1400" b="1" i="0" u="none" strike="noStrike" baseline="0" dirty="0">
                <a:solidFill>
                  <a:schemeClr val="tx1"/>
                </a:solidFill>
                <a:latin typeface="Cambria" panose="02040503050406030204" pitchFamily="18" charset="0"/>
                <a:ea typeface="Cambria" panose="02040503050406030204" pitchFamily="18" charset="0"/>
              </a:rPr>
              <a:t>Academic Performance </a:t>
            </a:r>
            <a:r>
              <a:rPr lang="en-US" sz="1400" b="0" i="0" u="none" strike="noStrike" baseline="0" dirty="0">
                <a:solidFill>
                  <a:schemeClr val="tx1"/>
                </a:solidFill>
                <a:latin typeface="Cambria" panose="02040503050406030204" pitchFamily="18" charset="0"/>
                <a:ea typeface="Cambria" panose="02040503050406030204" pitchFamily="18" charset="0"/>
              </a:rPr>
              <a:t>= Average Academic Performance Index 	(API), where, API = ((Mean of 3</a:t>
            </a:r>
            <a:r>
              <a:rPr lang="en-US" sz="1400" b="0" i="0" u="none" strike="noStrike" baseline="30000" dirty="0">
                <a:solidFill>
                  <a:schemeClr val="tx1"/>
                </a:solidFill>
                <a:latin typeface="Cambria" panose="02040503050406030204" pitchFamily="18" charset="0"/>
                <a:ea typeface="Cambria" panose="02040503050406030204" pitchFamily="18" charset="0"/>
              </a:rPr>
              <a:t>rd</a:t>
            </a:r>
            <a:r>
              <a:rPr lang="en-US" sz="1400" b="0" i="0" u="none" strike="noStrike" baseline="0" dirty="0">
                <a:solidFill>
                  <a:schemeClr val="tx1"/>
                </a:solidFill>
                <a:latin typeface="Cambria" panose="02040503050406030204" pitchFamily="18" charset="0"/>
                <a:ea typeface="Cambria" panose="02040503050406030204" pitchFamily="18" charset="0"/>
              </a:rPr>
              <a:t> Year Grade Point Average of all successful students on a 10-point scale) or (Mean of the percentage of marks of all successful students in 3</a:t>
            </a:r>
            <a:r>
              <a:rPr lang="en-US" sz="1400" b="0" i="0" u="none" strike="noStrike" baseline="30000" dirty="0">
                <a:solidFill>
                  <a:schemeClr val="tx1"/>
                </a:solidFill>
                <a:latin typeface="Cambria" panose="02040503050406030204" pitchFamily="18" charset="0"/>
                <a:ea typeface="Cambria" panose="02040503050406030204" pitchFamily="18" charset="0"/>
              </a:rPr>
              <a:t>rd</a:t>
            </a:r>
            <a:r>
              <a:rPr lang="en-US" sz="1400" b="0" i="0" u="none" strike="noStrike" baseline="0" dirty="0">
                <a:solidFill>
                  <a:schemeClr val="tx1"/>
                </a:solidFill>
                <a:latin typeface="Cambria" panose="02040503050406030204" pitchFamily="18" charset="0"/>
                <a:ea typeface="Cambria" panose="02040503050406030204" pitchFamily="18" charset="0"/>
              </a:rPr>
              <a:t> Year/10)) * (Number of successful students/number of students appeared in the examination).</a:t>
            </a:r>
          </a:p>
          <a:p>
            <a:pPr marL="360000" indent="0" algn="l">
              <a:spcBef>
                <a:spcPts val="0"/>
              </a:spcBef>
              <a:buNone/>
            </a:pPr>
            <a:endParaRPr lang="en-US" sz="1050" b="0" i="0" u="none" strike="noStrike" baseline="0" dirty="0">
              <a:solidFill>
                <a:schemeClr val="tx1"/>
              </a:solidFill>
              <a:latin typeface="Cambria" panose="02040503050406030204" pitchFamily="18" charset="0"/>
              <a:ea typeface="Cambria" panose="02040503050406030204" pitchFamily="18" charset="0"/>
            </a:endParaRPr>
          </a:p>
          <a:p>
            <a:pPr marL="360000" indent="0">
              <a:spcBef>
                <a:spcPts val="0"/>
              </a:spcBef>
              <a:buNone/>
            </a:pPr>
            <a:r>
              <a:rPr lang="en-US" sz="1400" b="0" i="0" u="none" strike="noStrike" baseline="0" dirty="0">
                <a:solidFill>
                  <a:schemeClr val="tx1"/>
                </a:solidFill>
                <a:latin typeface="Cambria" panose="02040503050406030204" pitchFamily="18" charset="0"/>
                <a:ea typeface="Cambria" panose="02040503050406030204" pitchFamily="18" charset="0"/>
              </a:rPr>
              <a:t>		</a:t>
            </a:r>
            <a:r>
              <a:rPr lang="en-US" sz="1400" b="1" i="0" u="none" strike="noStrike" baseline="0" dirty="0">
                <a:solidFill>
                  <a:srgbClr val="FF0000"/>
                </a:solidFill>
                <a:latin typeface="Cambria" panose="02040503050406030204" pitchFamily="18" charset="0"/>
                <a:ea typeface="Cambria" panose="02040503050406030204" pitchFamily="18" charset="0"/>
              </a:rPr>
              <a:t>Successful students are those who have proceeded to the 4</a:t>
            </a:r>
            <a:r>
              <a:rPr lang="en-US" sz="1400" b="1" i="0" u="none" strike="noStrike" baseline="30000" dirty="0">
                <a:solidFill>
                  <a:srgbClr val="FF0000"/>
                </a:solidFill>
                <a:latin typeface="Cambria" panose="02040503050406030204" pitchFamily="18" charset="0"/>
                <a:ea typeface="Cambria" panose="02040503050406030204" pitchFamily="18" charset="0"/>
              </a:rPr>
              <a:t>th</a:t>
            </a:r>
            <a:r>
              <a:rPr lang="en-US" sz="1400" b="1" i="0" u="none" strike="noStrike" baseline="0" dirty="0">
                <a:solidFill>
                  <a:srgbClr val="FF0000"/>
                </a:solidFill>
                <a:latin typeface="Cambria" panose="02040503050406030204" pitchFamily="18" charset="0"/>
                <a:ea typeface="Cambria" panose="02040503050406030204" pitchFamily="18" charset="0"/>
              </a:rPr>
              <a:t> year</a:t>
            </a: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10091339-9D01-47CB-91B6-7ECDFCAFF0C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117</a:t>
            </a:fld>
            <a:endParaRPr lang="en-IN"/>
          </a:p>
        </p:txBody>
      </p:sp>
      <p:pic>
        <p:nvPicPr>
          <p:cNvPr id="7" name="Picture 6">
            <a:extLst>
              <a:ext uri="{FF2B5EF4-FFF2-40B4-BE49-F238E27FC236}">
                <a16:creationId xmlns="" xmlns:a16="http://schemas.microsoft.com/office/drawing/2014/main" id="{608DD4E6-AA79-4DBE-84E4-AB6D61CFBBE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C67FB797-1B8F-4C9A-853B-1E6D8409FCA8}"/>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A9AA4764-D369-4DB7-A915-71AABB5C1649}"/>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graphicFrame>
        <p:nvGraphicFramePr>
          <p:cNvPr id="2" name="Table 3">
            <a:extLst>
              <a:ext uri="{FF2B5EF4-FFF2-40B4-BE49-F238E27FC236}">
                <a16:creationId xmlns="" xmlns:a16="http://schemas.microsoft.com/office/drawing/2014/main" id="{CCCAB65B-1D94-4BD1-897E-DC4DB8311582}"/>
              </a:ext>
            </a:extLst>
          </p:cNvPr>
          <p:cNvGraphicFramePr>
            <a:graphicFrameLocks noGrp="1"/>
          </p:cNvGraphicFramePr>
          <p:nvPr>
            <p:extLst>
              <p:ext uri="{D42A27DB-BD31-4B8C-83A1-F6EECF244321}">
                <p14:modId xmlns:p14="http://schemas.microsoft.com/office/powerpoint/2010/main" xmlns="" val="2550286586"/>
              </p:ext>
            </p:extLst>
          </p:nvPr>
        </p:nvGraphicFramePr>
        <p:xfrm>
          <a:off x="1706879" y="3228746"/>
          <a:ext cx="6938029" cy="3230880"/>
        </p:xfrm>
        <a:graphic>
          <a:graphicData uri="http://schemas.openxmlformats.org/drawingml/2006/table">
            <a:tbl>
              <a:tblPr firstRow="1" bandRow="1">
                <a:tableStyleId>{5940675A-B579-460E-94D1-54222C63F5DA}</a:tableStyleId>
              </a:tblPr>
              <a:tblGrid>
                <a:gridCol w="3912679">
                  <a:extLst>
                    <a:ext uri="{9D8B030D-6E8A-4147-A177-3AD203B41FA5}">
                      <a16:colId xmlns="" xmlns:a16="http://schemas.microsoft.com/office/drawing/2014/main" val="537892938"/>
                    </a:ext>
                  </a:extLst>
                </a:gridCol>
                <a:gridCol w="1008450">
                  <a:extLst>
                    <a:ext uri="{9D8B030D-6E8A-4147-A177-3AD203B41FA5}">
                      <a16:colId xmlns="" xmlns:a16="http://schemas.microsoft.com/office/drawing/2014/main" val="1458586647"/>
                    </a:ext>
                  </a:extLst>
                </a:gridCol>
                <a:gridCol w="1008450">
                  <a:extLst>
                    <a:ext uri="{9D8B030D-6E8A-4147-A177-3AD203B41FA5}">
                      <a16:colId xmlns="" xmlns:a16="http://schemas.microsoft.com/office/drawing/2014/main" val="1967581767"/>
                    </a:ext>
                  </a:extLst>
                </a:gridCol>
                <a:gridCol w="1008450">
                  <a:extLst>
                    <a:ext uri="{9D8B030D-6E8A-4147-A177-3AD203B41FA5}">
                      <a16:colId xmlns="" xmlns:a16="http://schemas.microsoft.com/office/drawing/2014/main" val="239804320"/>
                    </a:ext>
                  </a:extLst>
                </a:gridCol>
              </a:tblGrid>
              <a:tr h="307430">
                <a:tc>
                  <a:txBody>
                    <a:bodyPr/>
                    <a:lstStyle/>
                    <a:p>
                      <a:pPr algn="ctr"/>
                      <a:r>
                        <a:rPr lang="en-IN" sz="1600" b="1" dirty="0">
                          <a:latin typeface="Cambria" panose="02040503050406030204" pitchFamily="18" charset="0"/>
                          <a:ea typeface="Cambria" panose="02040503050406030204" pitchFamily="18" charset="0"/>
                        </a:rPr>
                        <a:t>Academic Performance</a:t>
                      </a:r>
                    </a:p>
                  </a:txBody>
                  <a:tcPr anchor="ctr"/>
                </a:tc>
                <a:tc>
                  <a:txBody>
                    <a:bodyPr/>
                    <a:lstStyle/>
                    <a:p>
                      <a:pPr algn="ctr"/>
                      <a:r>
                        <a:rPr lang="en-IN" sz="1600" b="1" dirty="0">
                          <a:latin typeface="Cambria" panose="02040503050406030204" pitchFamily="18" charset="0"/>
                          <a:ea typeface="Cambria" panose="02040503050406030204" pitchFamily="18" charset="0"/>
                        </a:rPr>
                        <a:t>CAYm1</a:t>
                      </a:r>
                    </a:p>
                  </a:txBody>
                  <a:tcPr anchor="ctr"/>
                </a:tc>
                <a:tc>
                  <a:txBody>
                    <a:bodyPr/>
                    <a:lstStyle/>
                    <a:p>
                      <a:pPr algn="ctr"/>
                      <a:r>
                        <a:rPr lang="en-IN" sz="1600" b="1" dirty="0">
                          <a:latin typeface="Cambria" panose="02040503050406030204" pitchFamily="18" charset="0"/>
                          <a:ea typeface="Cambria" panose="02040503050406030204" pitchFamily="18" charset="0"/>
                        </a:rPr>
                        <a:t>CAYm2</a:t>
                      </a:r>
                    </a:p>
                  </a:txBody>
                  <a:tcPr anchor="ctr"/>
                </a:tc>
                <a:tc>
                  <a:txBody>
                    <a:bodyPr/>
                    <a:lstStyle/>
                    <a:p>
                      <a:pPr algn="ctr"/>
                      <a:r>
                        <a:rPr lang="en-IN" sz="16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3322124948"/>
                  </a:ext>
                </a:extLst>
              </a:tr>
              <a:tr h="1086534">
                <a:tc>
                  <a:txBody>
                    <a:bodyPr/>
                    <a:lstStyle/>
                    <a:p>
                      <a:pPr algn="just"/>
                      <a:r>
                        <a:rPr lang="en-US" sz="1600" b="0" kern="1200" dirty="0">
                          <a:solidFill>
                            <a:schemeClr val="tx1"/>
                          </a:solidFill>
                          <a:latin typeface="Cambria" panose="02040503050406030204" pitchFamily="18" charset="0"/>
                          <a:ea typeface="Cambria" panose="02040503050406030204" pitchFamily="18" charset="0"/>
                          <a:cs typeface="+mn-cs"/>
                        </a:rPr>
                        <a:t>X= 	(Mean of 3</a:t>
                      </a:r>
                      <a:r>
                        <a:rPr lang="en-US" sz="1600" b="0" kern="1200" baseline="30000" dirty="0">
                          <a:solidFill>
                            <a:schemeClr val="tx1"/>
                          </a:solidFill>
                          <a:latin typeface="Cambria" panose="02040503050406030204" pitchFamily="18" charset="0"/>
                          <a:ea typeface="Cambria" panose="02040503050406030204" pitchFamily="18" charset="0"/>
                          <a:cs typeface="+mn-cs"/>
                        </a:rPr>
                        <a:t>rd</a:t>
                      </a:r>
                      <a:r>
                        <a:rPr lang="en-US" sz="1600" b="0" kern="1200" dirty="0">
                          <a:solidFill>
                            <a:schemeClr val="tx1"/>
                          </a:solidFill>
                          <a:latin typeface="Cambria" panose="02040503050406030204" pitchFamily="18" charset="0"/>
                          <a:ea typeface="Cambria" panose="02040503050406030204" pitchFamily="18" charset="0"/>
                          <a:cs typeface="+mn-cs"/>
                        </a:rPr>
                        <a:t> year grade point average 	of all successful students on a 10-point 	scale) or (Mean of the percentage of 	marks of all successful students in 3</a:t>
                      </a:r>
                      <a:r>
                        <a:rPr lang="en-US" sz="1600" b="0" kern="1200" baseline="30000" dirty="0">
                          <a:solidFill>
                            <a:schemeClr val="tx1"/>
                          </a:solidFill>
                          <a:latin typeface="Cambria" panose="02040503050406030204" pitchFamily="18" charset="0"/>
                          <a:ea typeface="Cambria" panose="02040503050406030204" pitchFamily="18" charset="0"/>
                          <a:cs typeface="+mn-cs"/>
                        </a:rPr>
                        <a:t>rd</a:t>
                      </a:r>
                      <a:r>
                        <a:rPr lang="en-US" sz="1600" b="0" kern="1200" dirty="0">
                          <a:solidFill>
                            <a:schemeClr val="tx1"/>
                          </a:solidFill>
                          <a:latin typeface="Cambria" panose="02040503050406030204" pitchFamily="18" charset="0"/>
                          <a:ea typeface="Cambria" panose="02040503050406030204" pitchFamily="18" charset="0"/>
                          <a:cs typeface="+mn-cs"/>
                        </a:rPr>
                        <a:t>  	year/10) </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1116357870"/>
                  </a:ext>
                </a:extLst>
              </a:tr>
              <a:tr h="307430">
                <a:tc>
                  <a:txBody>
                    <a:bodyPr/>
                    <a:lstStyle/>
                    <a:p>
                      <a:pPr algn="just"/>
                      <a:r>
                        <a:rPr lang="en-US" sz="1600" b="0" kern="1200" dirty="0">
                          <a:solidFill>
                            <a:schemeClr val="tx1"/>
                          </a:solidFill>
                          <a:latin typeface="Cambria" panose="02040503050406030204" pitchFamily="18" charset="0"/>
                          <a:ea typeface="Cambria" panose="02040503050406030204" pitchFamily="18" charset="0"/>
                          <a:cs typeface="+mn-cs"/>
                        </a:rPr>
                        <a:t>Y= 	Total no. of successful students </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570101347"/>
                  </a:ext>
                </a:extLst>
              </a:tr>
              <a:tr h="480097">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Cambria" panose="02040503050406030204" pitchFamily="18" charset="0"/>
                          <a:ea typeface="Cambria" panose="02040503050406030204" pitchFamily="18" charset="0"/>
                          <a:cs typeface="+mn-cs"/>
                        </a:rPr>
                        <a:t>Z = Total no. of students appeared in the 	examination</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259356105"/>
                  </a:ext>
                </a:extLst>
              </a:tr>
              <a:tr h="30743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API = X* (Y/Z)</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AP1</a:t>
                      </a:r>
                    </a:p>
                  </a:txBody>
                  <a:tcPr/>
                </a:tc>
                <a:tc>
                  <a:txBody>
                    <a:bodyPr/>
                    <a:lstStyle/>
                    <a:p>
                      <a:pPr algn="ctr"/>
                      <a:r>
                        <a:rPr lang="en-IN" sz="1600" b="0" kern="1200" dirty="0">
                          <a:solidFill>
                            <a:schemeClr val="tx1"/>
                          </a:solidFill>
                          <a:latin typeface="Cambria" panose="02040503050406030204" pitchFamily="18" charset="0"/>
                          <a:ea typeface="Cambria" panose="02040503050406030204" pitchFamily="18" charset="0"/>
                          <a:cs typeface="+mn-cs"/>
                        </a:rPr>
                        <a:t>AP2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AP3</a:t>
                      </a:r>
                    </a:p>
                  </a:txBody>
                  <a:tcPr/>
                </a:tc>
                <a:extLst>
                  <a:ext uri="{0D108BD9-81ED-4DB2-BD59-A6C34878D82A}">
                    <a16:rowId xmlns="" xmlns:a16="http://schemas.microsoft.com/office/drawing/2014/main" val="4245951870"/>
                  </a:ext>
                </a:extLst>
              </a:tr>
              <a:tr h="30743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600" b="0" kern="1200" dirty="0">
                          <a:solidFill>
                            <a:schemeClr val="tx1"/>
                          </a:solidFill>
                          <a:latin typeface="Cambria" panose="02040503050406030204" pitchFamily="18" charset="0"/>
                          <a:ea typeface="Cambria" panose="02040503050406030204" pitchFamily="18" charset="0"/>
                          <a:cs typeface="+mn-cs"/>
                        </a:rPr>
                        <a:t>Average API = (AP1 + AP2 + AP3)/3</a:t>
                      </a: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just"/>
                      <a:endParaRPr lang="en-IN" sz="1600" b="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48999578"/>
                  </a:ext>
                </a:extLst>
              </a:tr>
            </a:tbl>
          </a:graphicData>
        </a:graphic>
      </p:graphicFrame>
    </p:spTree>
    <p:extLst>
      <p:ext uri="{BB962C8B-B14F-4D97-AF65-F5344CB8AC3E}">
        <p14:creationId xmlns:p14="http://schemas.microsoft.com/office/powerpoint/2010/main" xmlns="" val="12897747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65766" y="806025"/>
            <a:ext cx="8702946" cy="4645506"/>
          </a:xfrm>
          <a:noFill/>
        </p:spPr>
        <p:txBody>
          <a:bodyPr>
            <a:normAutofit/>
          </a:bodyPr>
          <a:lstStyle/>
          <a:p>
            <a:pPr marL="1073150" indent="-714375"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4.6 	Placement, Higher Studies and Entrepreneurship (30) </a:t>
            </a:r>
          </a:p>
          <a:p>
            <a:pPr marL="360000" indent="0">
              <a:lnSpc>
                <a:spcPct val="150000"/>
              </a:lnSpc>
              <a:spcBef>
                <a:spcPts val="0"/>
              </a:spcBef>
              <a:buNone/>
            </a:pPr>
            <a:r>
              <a:rPr lang="en-IN" sz="1800" b="0" i="0" u="none" strike="noStrike" baseline="0" dirty="0">
                <a:latin typeface="Cambria" panose="02040503050406030204" pitchFamily="18" charset="0"/>
                <a:ea typeface="Cambria" panose="02040503050406030204" pitchFamily="18" charset="0"/>
              </a:rPr>
              <a:t>		Placement index points= 0.3 * Average placement index (P),</a:t>
            </a:r>
          </a:p>
          <a:p>
            <a:pPr marL="360000" indent="0" algn="ctr">
              <a:spcBef>
                <a:spcPts val="0"/>
              </a:spcBef>
              <a:buNone/>
            </a:pPr>
            <a:endParaRPr lang="en-US" sz="600" b="1"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r>
              <a:rPr lang="en-US" b="1" i="0" u="none" strike="noStrike" baseline="0" dirty="0">
                <a:solidFill>
                  <a:srgbClr val="CC3300"/>
                </a:solidFill>
                <a:latin typeface="Cambria" panose="02040503050406030204" pitchFamily="18" charset="0"/>
                <a:ea typeface="Cambria" panose="02040503050406030204" pitchFamily="18" charset="0"/>
              </a:rPr>
              <a:t>Table No. 4.6.1</a:t>
            </a:r>
            <a:r>
              <a:rPr lang="en-US" b="1" i="0" u="none" strike="noStrike" baseline="0" dirty="0">
                <a:solidFill>
                  <a:srgbClr val="00B050"/>
                </a:solidFill>
                <a:latin typeface="Cambria" panose="02040503050406030204" pitchFamily="18" charset="0"/>
                <a:ea typeface="Cambria" panose="02040503050406030204" pitchFamily="18" charset="0"/>
              </a:rPr>
              <a:t>: </a:t>
            </a:r>
            <a:r>
              <a:rPr lang="en-US" b="0" i="0" u="none" strike="noStrike" baseline="0" dirty="0">
                <a:solidFill>
                  <a:srgbClr val="00B050"/>
                </a:solidFill>
                <a:latin typeface="Cambria" panose="02040503050406030204" pitchFamily="18" charset="0"/>
                <a:ea typeface="Cambria" panose="02040503050406030204" pitchFamily="18" charset="0"/>
              </a:rPr>
              <a:t>Placement, higher studies, and entrepreneurship details.</a:t>
            </a:r>
          </a:p>
          <a:p>
            <a:pPr marL="0" indent="0">
              <a:buNone/>
            </a:pPr>
            <a:endParaRPr lang="en-IN" sz="1600" b="0" i="0" u="none" strike="noStrike" baseline="0" dirty="0">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360000" indent="0">
              <a:spcBef>
                <a:spcPts val="0"/>
              </a:spcBef>
              <a:buNone/>
            </a:pPr>
            <a:endParaRPr lang="en-US" sz="1800" b="1" i="0" u="none" strike="noStrike" baseline="0" dirty="0">
              <a:solidFill>
                <a:srgbClr val="000000"/>
              </a:solidFill>
              <a:latin typeface="Cambria" panose="02040503050406030204" pitchFamily="18" charset="0"/>
              <a:ea typeface="Cambria" panose="02040503050406030204" pitchFamily="18" charset="0"/>
            </a:endParaRPr>
          </a:p>
        </p:txBody>
      </p:sp>
      <p:graphicFrame>
        <p:nvGraphicFramePr>
          <p:cNvPr id="2" name="Table 3">
            <a:extLst>
              <a:ext uri="{FF2B5EF4-FFF2-40B4-BE49-F238E27FC236}">
                <a16:creationId xmlns="" xmlns:a16="http://schemas.microsoft.com/office/drawing/2014/main" id="{560C92C1-788D-45ED-8150-D9F95E70AE9B}"/>
              </a:ext>
            </a:extLst>
          </p:cNvPr>
          <p:cNvGraphicFramePr>
            <a:graphicFrameLocks noGrp="1"/>
          </p:cNvGraphicFramePr>
          <p:nvPr>
            <p:extLst>
              <p:ext uri="{D42A27DB-BD31-4B8C-83A1-F6EECF244321}">
                <p14:modId xmlns:p14="http://schemas.microsoft.com/office/powerpoint/2010/main" xmlns="" val="4001652682"/>
              </p:ext>
            </p:extLst>
          </p:nvPr>
        </p:nvGraphicFramePr>
        <p:xfrm>
          <a:off x="1002889" y="2340540"/>
          <a:ext cx="7700351" cy="2682240"/>
        </p:xfrm>
        <a:graphic>
          <a:graphicData uri="http://schemas.openxmlformats.org/drawingml/2006/table">
            <a:tbl>
              <a:tblPr firstRow="1" bandRow="1">
                <a:tableStyleId>{5940675A-B579-460E-94D1-54222C63F5DA}</a:tableStyleId>
              </a:tblPr>
              <a:tblGrid>
                <a:gridCol w="5015345">
                  <a:extLst>
                    <a:ext uri="{9D8B030D-6E8A-4147-A177-3AD203B41FA5}">
                      <a16:colId xmlns="" xmlns:a16="http://schemas.microsoft.com/office/drawing/2014/main" val="1696063137"/>
                    </a:ext>
                  </a:extLst>
                </a:gridCol>
                <a:gridCol w="895002">
                  <a:extLst>
                    <a:ext uri="{9D8B030D-6E8A-4147-A177-3AD203B41FA5}">
                      <a16:colId xmlns="" xmlns:a16="http://schemas.microsoft.com/office/drawing/2014/main" val="2193143370"/>
                    </a:ext>
                  </a:extLst>
                </a:gridCol>
                <a:gridCol w="895002">
                  <a:extLst>
                    <a:ext uri="{9D8B030D-6E8A-4147-A177-3AD203B41FA5}">
                      <a16:colId xmlns="" xmlns:a16="http://schemas.microsoft.com/office/drawing/2014/main" val="3282585285"/>
                    </a:ext>
                  </a:extLst>
                </a:gridCol>
                <a:gridCol w="895002">
                  <a:extLst>
                    <a:ext uri="{9D8B030D-6E8A-4147-A177-3AD203B41FA5}">
                      <a16:colId xmlns="" xmlns:a16="http://schemas.microsoft.com/office/drawing/2014/main" val="1625200018"/>
                    </a:ext>
                  </a:extLst>
                </a:gridCol>
              </a:tblGrid>
              <a:tr h="26172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Item</a:t>
                      </a:r>
                    </a:p>
                  </a:txBody>
                  <a:tcPr/>
                </a:tc>
                <a:tc>
                  <a:txBody>
                    <a:bodyPr/>
                    <a:lstStyle/>
                    <a:p>
                      <a:pPr algn="ctr"/>
                      <a:r>
                        <a:rPr lang="en-IN" sz="1600" b="1" dirty="0">
                          <a:latin typeface="Cambria" panose="02040503050406030204" pitchFamily="18" charset="0"/>
                          <a:ea typeface="Cambria" panose="02040503050406030204" pitchFamily="18" charset="0"/>
                        </a:rPr>
                        <a:t>LYG</a:t>
                      </a:r>
                    </a:p>
                  </a:txBody>
                  <a:tcPr/>
                </a:tc>
                <a:tc>
                  <a:txBody>
                    <a:bodyPr/>
                    <a:lstStyle/>
                    <a:p>
                      <a:pPr algn="ctr"/>
                      <a:r>
                        <a:rPr kumimoji="0" lang="en-IN"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LYGm1</a:t>
                      </a:r>
                      <a:endParaRPr lang="en-IN" sz="1600" b="1" dirty="0">
                        <a:latin typeface="Cambria" panose="02040503050406030204" pitchFamily="18" charset="0"/>
                        <a:ea typeface="Cambria" panose="02040503050406030204" pitchFamily="18" charset="0"/>
                      </a:endParaRPr>
                    </a:p>
                  </a:txBody>
                  <a:tcPr/>
                </a:tc>
                <a:tc>
                  <a:txBody>
                    <a:bodyPr/>
                    <a:lstStyle/>
                    <a:p>
                      <a:pPr algn="ctr"/>
                      <a:r>
                        <a:rPr kumimoji="0" lang="en-IN"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LYGm2</a:t>
                      </a:r>
                      <a:endParaRPr lang="en-IN" sz="1600" b="1"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470882484"/>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FS*=Total no. of final year students</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223304528"/>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X= No. of students placed</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19048684"/>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Y= No. of students admitted to higher studies</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864870717"/>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Z= No. of students taking up entrepreneurship</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127174840"/>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X + Y + Z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n-NO" sz="1600" b="0" i="0" u="none" strike="noStrike" kern="1200" baseline="0" dirty="0">
                          <a:solidFill>
                            <a:schemeClr val="tx1"/>
                          </a:solidFill>
                          <a:latin typeface="Cambria" panose="02040503050406030204" pitchFamily="18" charset="0"/>
                          <a:ea typeface="Cambria" panose="02040503050406030204" pitchFamily="18" charset="0"/>
                          <a:cs typeface="+mn-cs"/>
                        </a:rPr>
                        <a:t>P_1</a:t>
                      </a:r>
                    </a:p>
                  </a:txBody>
                  <a:tcPr/>
                </a:tc>
                <a:tc>
                  <a:txBody>
                    <a:bodyPr/>
                    <a:lstStyle/>
                    <a:p>
                      <a:pPr algn="ctr"/>
                      <a:r>
                        <a:rPr lang="nn-NO" sz="1600" b="0" i="0" u="none" strike="noStrike" kern="1200" baseline="0" dirty="0">
                          <a:solidFill>
                            <a:schemeClr val="tx1"/>
                          </a:solidFill>
                          <a:latin typeface="Cambria" panose="02040503050406030204" pitchFamily="18" charset="0"/>
                          <a:ea typeface="Cambria" panose="02040503050406030204" pitchFamily="18" charset="0"/>
                          <a:cs typeface="+mn-cs"/>
                        </a:rPr>
                        <a:t>P_2 </a:t>
                      </a:r>
                      <a:endParaRPr lang="en-IN" sz="1600" dirty="0">
                        <a:latin typeface="Cambria" panose="02040503050406030204" pitchFamily="18" charset="0"/>
                        <a:ea typeface="Cambria" panose="02040503050406030204" pitchFamily="18" charset="0"/>
                      </a:endParaRPr>
                    </a:p>
                  </a:txBody>
                  <a:tcPr/>
                </a:tc>
                <a:tc>
                  <a:txBody>
                    <a:bodyPr/>
                    <a:lstStyle/>
                    <a:p>
                      <a:pPr algn="ctr"/>
                      <a:r>
                        <a:rPr lang="nn-NO" sz="1600" b="0" i="0" u="none" strike="noStrike" kern="1200" baseline="0" dirty="0">
                          <a:solidFill>
                            <a:schemeClr val="tx1"/>
                          </a:solidFill>
                          <a:latin typeface="Cambria" panose="02040503050406030204" pitchFamily="18" charset="0"/>
                          <a:ea typeface="Cambria" panose="02040503050406030204" pitchFamily="18" charset="0"/>
                          <a:cs typeface="+mn-cs"/>
                        </a:rPr>
                        <a:t>P-3</a:t>
                      </a:r>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29009057"/>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0" i="0" u="none" strike="noStrike" kern="1200" baseline="0" dirty="0">
                          <a:solidFill>
                            <a:schemeClr val="tx1"/>
                          </a:solidFill>
                          <a:latin typeface="Cambria" panose="02040503050406030204" pitchFamily="18" charset="0"/>
                          <a:ea typeface="Cambria" panose="02040503050406030204" pitchFamily="18" charset="0"/>
                          <a:cs typeface="+mn-cs"/>
                        </a:rPr>
                        <a:t>Placement Index (P) = (((X + Y + Z)/FS) * 100)</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877341867"/>
                  </a:ext>
                </a:extLst>
              </a:tr>
              <a:tr h="2617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Average placement index = (P_1 + P_2 + P_3)/3</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565659726"/>
                  </a:ext>
                </a:extLst>
              </a:tr>
            </a:tbl>
          </a:graphicData>
        </a:graphic>
      </p:graphicFrame>
      <p:sp>
        <p:nvSpPr>
          <p:cNvPr id="9" name="Slide Number Placeholder 8">
            <a:extLst>
              <a:ext uri="{FF2B5EF4-FFF2-40B4-BE49-F238E27FC236}">
                <a16:creationId xmlns="" xmlns:a16="http://schemas.microsoft.com/office/drawing/2014/main" id="{6890A16B-8657-4E85-90B7-38A016F2FFAB}"/>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118</a:t>
            </a:fld>
            <a:endParaRPr lang="en-IN"/>
          </a:p>
        </p:txBody>
      </p:sp>
      <p:pic>
        <p:nvPicPr>
          <p:cNvPr id="7" name="Picture 6">
            <a:extLst>
              <a:ext uri="{FF2B5EF4-FFF2-40B4-BE49-F238E27FC236}">
                <a16:creationId xmlns="" xmlns:a16="http://schemas.microsoft.com/office/drawing/2014/main" id="{65CE7269-C2E0-4EBF-9626-CD1E0F28BB8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8E832BC9-5DC7-41BC-8EFD-084B1786CA91}"/>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77D9DC7F-29A8-4391-BA1C-E038262D15EE}"/>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
        <p:nvSpPr>
          <p:cNvPr id="4" name="Rectangle 3"/>
          <p:cNvSpPr/>
          <p:nvPr/>
        </p:nvSpPr>
        <p:spPr>
          <a:xfrm>
            <a:off x="649224" y="5212570"/>
            <a:ext cx="8098019" cy="1569660"/>
          </a:xfrm>
          <a:prstGeom prst="rect">
            <a:avLst/>
          </a:prstGeom>
        </p:spPr>
        <p:txBody>
          <a:bodyPr wrap="square">
            <a:spAutoFit/>
          </a:bodyPr>
          <a:lstStyle/>
          <a:p>
            <a:pPr marL="895350" indent="-712788" algn="just">
              <a:lnSpc>
                <a:spcPct val="150000"/>
              </a:lnSpc>
              <a:spcBef>
                <a:spcPts val="0"/>
              </a:spcBef>
              <a:buNone/>
            </a:pPr>
            <a:r>
              <a:rPr lang="en-US" sz="1600" b="1" dirty="0">
                <a:latin typeface="Cambria" panose="02040503050406030204" pitchFamily="18" charset="0"/>
                <a:ea typeface="Cambria" panose="02040503050406030204" pitchFamily="18" charset="0"/>
              </a:rPr>
              <a:t>Note </a:t>
            </a:r>
            <a:r>
              <a:rPr lang="en-US" sz="1600" dirty="0">
                <a:latin typeface="Cambria" panose="02040503050406030204" pitchFamily="18" charset="0"/>
                <a:ea typeface="Cambria" panose="02040503050406030204" pitchFamily="18" charset="0"/>
              </a:rPr>
              <a:t>*: If the value of FS in Table No. 4.6.1 is less than the sum of the sanctioned intake (N) and the lateral entry including leftover seats (N2), then the value of FS in Table No. 4.6.1 should be the sum of the sanctioned intake (N) and the lateral entry including leftover seats (N2).</a:t>
            </a:r>
          </a:p>
        </p:txBody>
      </p:sp>
    </p:spTree>
    <p:extLst>
      <p:ext uri="{BB962C8B-B14F-4D97-AF65-F5344CB8AC3E}">
        <p14:creationId xmlns:p14="http://schemas.microsoft.com/office/powerpoint/2010/main" xmlns="" val="37398278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096926"/>
            <a:ext cx="8631936" cy="5267298"/>
          </a:xfrm>
          <a:noFill/>
        </p:spPr>
        <p:txBody>
          <a:bodyPr>
            <a:normAutofit/>
          </a:bodyPr>
          <a:lstStyle/>
          <a:p>
            <a:pPr marL="895350" indent="-712788">
              <a:lnSpc>
                <a:spcPct val="160000"/>
              </a:lnSpc>
              <a:spcBef>
                <a:spcPts val="0"/>
              </a:spcBef>
              <a:buNone/>
            </a:pPr>
            <a:r>
              <a:rPr lang="en-IN" sz="2200" b="1" dirty="0">
                <a:solidFill>
                  <a:srgbClr val="0000FF"/>
                </a:solidFill>
                <a:latin typeface="Cambria" panose="02040503050406030204" pitchFamily="18" charset="0"/>
                <a:ea typeface="Cambria" panose="02040503050406030204" pitchFamily="18" charset="0"/>
              </a:rPr>
              <a:t>4.7 	Professional Activities (25)</a:t>
            </a:r>
            <a:r>
              <a:rPr lang="en-IN" sz="1800" b="1" i="0" u="none" strike="noStrike" baseline="0" dirty="0">
                <a:solidFill>
                  <a:srgbClr val="000000"/>
                </a:solidFill>
                <a:latin typeface="Cambria" panose="02040503050406030204" pitchFamily="18" charset="0"/>
                <a:ea typeface="Cambria" panose="02040503050406030204" pitchFamily="18" charset="0"/>
              </a:rPr>
              <a:t> </a:t>
            </a:r>
          </a:p>
          <a:p>
            <a:pPr marL="895350" indent="-712788">
              <a:lnSpc>
                <a:spcPct val="160000"/>
              </a:lnSpc>
              <a:spcBef>
                <a:spcPts val="0"/>
              </a:spcBef>
              <a:buNone/>
            </a:pPr>
            <a:endParaRPr lang="en-IN" sz="1800" b="0" i="0" u="none" strike="noStrike" baseline="0" dirty="0">
              <a:solidFill>
                <a:srgbClr val="000000"/>
              </a:solidFill>
              <a:latin typeface="Cambria" panose="02040503050406030204" pitchFamily="18" charset="0"/>
              <a:ea typeface="Cambria" panose="02040503050406030204" pitchFamily="18" charset="0"/>
            </a:endParaRPr>
          </a:p>
          <a:p>
            <a:pPr marL="895350" indent="-712788" algn="just">
              <a:spcBef>
                <a:spcPts val="0"/>
              </a:spcBef>
              <a:buNone/>
            </a:pPr>
            <a:r>
              <a:rPr lang="en-US" sz="2000" b="1" dirty="0">
                <a:solidFill>
                  <a:srgbClr val="FF3300"/>
                </a:solidFill>
                <a:latin typeface="Cambria" panose="02040503050406030204" pitchFamily="18" charset="0"/>
                <a:ea typeface="Cambria" panose="02040503050406030204" pitchFamily="18" charset="0"/>
              </a:rPr>
              <a:t>4.7.1 	Professional Societies/ Bodies, Chapters, Clubs, and Professional Engineering Events Organized (05)</a:t>
            </a:r>
          </a:p>
          <a:p>
            <a:pPr marL="895350" indent="-712788" algn="just">
              <a:spcBef>
                <a:spcPts val="0"/>
              </a:spcBef>
              <a:buNone/>
            </a:pPr>
            <a:r>
              <a:rPr lang="en-US" sz="1800" b="0" i="0" u="none" strike="noStrike" baseline="0" dirty="0">
                <a:solidFill>
                  <a:schemeClr val="tx1"/>
                </a:solidFill>
                <a:latin typeface="Cambria" panose="02040503050406030204" pitchFamily="18" charset="0"/>
                <a:ea typeface="Cambria" panose="02040503050406030204" pitchFamily="18" charset="0"/>
              </a:rPr>
              <a:t>	(Provide a list of active professional societies/bodies, chapters, and clubs that exist at the departmental/cluster level in the past 3 years, and also provide a list of events organized by the professional societies, chapters, and clubs over the past 3 years.)</a:t>
            </a:r>
          </a:p>
          <a:p>
            <a:pPr marL="895350" indent="-712788">
              <a:lnSpc>
                <a:spcPct val="150000"/>
              </a:lnSpc>
              <a:spcBef>
                <a:spcPts val="0"/>
              </a:spcBef>
              <a:buNone/>
            </a:pPr>
            <a:r>
              <a:rPr lang="en-IN" sz="2000" b="1" dirty="0">
                <a:solidFill>
                  <a:srgbClr val="FF3300"/>
                </a:solidFill>
                <a:latin typeface="Cambria" panose="02040503050406030204" pitchFamily="18" charset="0"/>
                <a:ea typeface="Cambria" panose="02040503050406030204" pitchFamily="18" charset="0"/>
              </a:rPr>
              <a:t>4.7.2 	Student’s Participations in Professional Events (10) </a:t>
            </a:r>
          </a:p>
          <a:p>
            <a:pPr marL="895350" indent="-536575" algn="just">
              <a:lnSpc>
                <a:spcPct val="150000"/>
              </a:lnSpc>
              <a:spcBef>
                <a:spcPts val="0"/>
              </a:spcBef>
              <a:buNone/>
            </a:pPr>
            <a:r>
              <a:rPr lang="en-IN" sz="1800" b="0" i="0" u="none" strike="noStrike" baseline="0" dirty="0">
                <a:solidFill>
                  <a:srgbClr val="000000"/>
                </a:solidFill>
                <a:latin typeface="Cambria" panose="02040503050406030204" pitchFamily="18" charset="0"/>
                <a:ea typeface="Cambria" panose="02040503050406030204" pitchFamily="18" charset="0"/>
              </a:rPr>
              <a:t>	</a:t>
            </a:r>
            <a:r>
              <a:rPr lang="en-US" dirty="0">
                <a:solidFill>
                  <a:schemeClr val="tx1"/>
                </a:solidFill>
                <a:latin typeface="Cambria" panose="02040503050406030204" pitchFamily="18" charset="0"/>
                <a:ea typeface="Cambria" panose="02040503050406030204" pitchFamily="18" charset="0"/>
              </a:rPr>
              <a:t>(Provide details of students, who have participated </a:t>
            </a:r>
            <a:r>
              <a:rPr lang="en-US" dirty="0">
                <a:solidFill>
                  <a:srgbClr val="CC3300"/>
                </a:solidFill>
                <a:latin typeface="Cambria" panose="02040503050406030204" pitchFamily="18" charset="0"/>
                <a:ea typeface="Cambria" panose="02040503050406030204" pitchFamily="18" charset="0"/>
              </a:rPr>
              <a:t>at other institutes </a:t>
            </a:r>
            <a:r>
              <a:rPr lang="en-US" dirty="0">
                <a:solidFill>
                  <a:schemeClr val="tx1"/>
                </a:solidFill>
                <a:latin typeface="Cambria" panose="02040503050406030204" pitchFamily="18" charset="0"/>
                <a:ea typeface="Cambria" panose="02040503050406030204" pitchFamily="18" charset="0"/>
              </a:rPr>
              <a:t>in various professional events, such as hackathons, </a:t>
            </a:r>
            <a:r>
              <a:rPr lang="en-US" dirty="0" err="1">
                <a:solidFill>
                  <a:schemeClr val="tx1"/>
                </a:solidFill>
                <a:latin typeface="Cambria" panose="02040503050406030204" pitchFamily="18" charset="0"/>
                <a:ea typeface="Cambria" panose="02040503050406030204" pitchFamily="18" charset="0"/>
              </a:rPr>
              <a:t>codeathons</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ideathons</a:t>
            </a:r>
            <a:r>
              <a:rPr lang="en-US" dirty="0">
                <a:solidFill>
                  <a:schemeClr val="tx1"/>
                </a:solidFill>
                <a:latin typeface="Cambria" panose="02040503050406030204" pitchFamily="18" charset="0"/>
                <a:ea typeface="Cambria" panose="02040503050406030204" pitchFamily="18" charset="0"/>
              </a:rPr>
              <a:t>, etc., over the past 3 years.)</a:t>
            </a:r>
          </a:p>
          <a:p>
            <a:pPr marL="895350" indent="-712788" algn="just">
              <a:spcBef>
                <a:spcPts val="0"/>
              </a:spcBef>
              <a:buNone/>
            </a:pPr>
            <a:endParaRPr lang="en-IN" sz="1800" b="0" i="0" u="none" strike="noStrike" baseline="0" dirty="0">
              <a:solidFill>
                <a:srgbClr val="000000"/>
              </a:solidFill>
              <a:latin typeface="Cambria" panose="02040503050406030204" pitchFamily="18" charset="0"/>
              <a:ea typeface="Cambria" panose="02040503050406030204" pitchFamily="18" charset="0"/>
            </a:endParaRPr>
          </a:p>
          <a:p>
            <a:pPr marL="360000">
              <a:lnSpc>
                <a:spcPct val="150000"/>
              </a:lnSpc>
              <a:spcBef>
                <a:spcPts val="0"/>
              </a:spcBef>
            </a:pPr>
            <a:endParaRPr lang="en-IN" sz="1800" b="0" i="0" u="none" strike="noStrike" baseline="0" dirty="0">
              <a:solidFill>
                <a:srgbClr val="000000"/>
              </a:solidFill>
              <a:latin typeface="Cambria" panose="02040503050406030204" pitchFamily="18" charset="0"/>
              <a:ea typeface="Cambria" panose="02040503050406030204" pitchFamily="18" charset="0"/>
            </a:endParaRPr>
          </a:p>
          <a:p>
            <a:pPr marL="360000">
              <a:lnSpc>
                <a:spcPct val="150000"/>
              </a:lnSpc>
              <a:spcBef>
                <a:spcPts val="0"/>
              </a:spcBef>
            </a:pPr>
            <a:endParaRPr lang="en-IN"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DC1E8B09-A1DD-4A8F-BFD8-A20B5DBE612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119</a:t>
            </a:fld>
            <a:endParaRPr lang="en-IN"/>
          </a:p>
        </p:txBody>
      </p:sp>
      <p:pic>
        <p:nvPicPr>
          <p:cNvPr id="7" name="Picture 6">
            <a:extLst>
              <a:ext uri="{FF2B5EF4-FFF2-40B4-BE49-F238E27FC236}">
                <a16:creationId xmlns="" xmlns:a16="http://schemas.microsoft.com/office/drawing/2014/main" id="{45E9E67D-67D4-4490-8E5A-5265D46464D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BD599D26-F65C-40D4-9B7A-1B8DD3029425}"/>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F1E5F27D-4B72-4A09-BCDC-B7C5A9E8B4B8}"/>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42384754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051206"/>
            <a:ext cx="8702946" cy="5472000"/>
          </a:xfrm>
          <a:noFill/>
        </p:spPr>
        <p:txBody>
          <a:bodyPr>
            <a:normAutofit/>
          </a:bodyPr>
          <a:lstStyle/>
          <a:p>
            <a:pPr marL="936000" indent="-714375" algn="just">
              <a:spcBef>
                <a:spcPts val="600"/>
              </a:spcBef>
              <a:spcAft>
                <a:spcPts val="600"/>
              </a:spcAft>
              <a:buNone/>
            </a:pPr>
            <a:r>
              <a:rPr lang="en-IN" sz="2000" b="1" dirty="0">
                <a:solidFill>
                  <a:srgbClr val="FF3300"/>
                </a:solidFill>
                <a:latin typeface="Cambria" panose="02040503050406030204" pitchFamily="18" charset="0"/>
                <a:ea typeface="Cambria" panose="02040503050406030204" pitchFamily="18" charset="0"/>
              </a:rPr>
              <a:t>4.7.3 	</a:t>
            </a:r>
            <a:r>
              <a:rPr lang="en-US" sz="2000" b="1" dirty="0">
                <a:solidFill>
                  <a:srgbClr val="FF3300"/>
                </a:solidFill>
                <a:latin typeface="Cambria" panose="02040503050406030204" pitchFamily="18" charset="0"/>
                <a:ea typeface="Cambria" panose="02040503050406030204" pitchFamily="18" charset="0"/>
              </a:rPr>
              <a:t>Publication of Journals, Magazines, Newsletters, etc. in the Department (05)</a:t>
            </a:r>
          </a:p>
          <a:p>
            <a:pPr marL="896938" indent="-538163" algn="just">
              <a:spcBef>
                <a:spcPts val="600"/>
              </a:spcBef>
              <a:spcAft>
                <a:spcPts val="600"/>
              </a:spcAft>
              <a:buNone/>
            </a:pPr>
            <a:r>
              <a:rPr lang="en-US" sz="1500" dirty="0">
                <a:solidFill>
                  <a:srgbClr val="4472C5"/>
                </a:solidFill>
                <a:latin typeface="Cambria" panose="02040503050406030204" pitchFamily="18" charset="0"/>
                <a:ea typeface="Cambria" panose="02040503050406030204" pitchFamily="18" charset="0"/>
              </a:rPr>
              <a:t>	</a:t>
            </a:r>
            <a:r>
              <a:rPr lang="en-US" sz="1600" b="0" i="0" u="none" strike="noStrike" baseline="0" dirty="0">
                <a:solidFill>
                  <a:schemeClr val="tx1"/>
                </a:solidFill>
                <a:latin typeface="Cambria" panose="02040503050406030204" pitchFamily="18" charset="0"/>
                <a:ea typeface="Cambria" panose="02040503050406030204" pitchFamily="18" charset="0"/>
              </a:rPr>
              <a:t>(Provide details of journals, magazines, newsletters, etc., published by the department, along with the names of the editors, issue numbers, volume numbers, and a list of students involved for the past 3 years.)</a:t>
            </a:r>
          </a:p>
          <a:p>
            <a:pPr marL="0" indent="0" algn="ctr">
              <a:spcBef>
                <a:spcPts val="0"/>
              </a:spcBef>
              <a:buNone/>
            </a:pPr>
            <a:r>
              <a:rPr lang="en-US" sz="1600" b="1" i="0" u="none" strike="noStrike" baseline="0" dirty="0">
                <a:latin typeface="Cambria" panose="02040503050406030204" pitchFamily="18" charset="0"/>
                <a:ea typeface="Cambria" panose="02040503050406030204" pitchFamily="18" charset="0"/>
              </a:rPr>
              <a:t>	</a:t>
            </a:r>
            <a:r>
              <a:rPr lang="en-US" sz="1600" b="1" i="0" u="none" strike="noStrike" baseline="0" dirty="0">
                <a:solidFill>
                  <a:srgbClr val="990033"/>
                </a:solidFill>
                <a:latin typeface="Cambria" panose="02040503050406030204" pitchFamily="18" charset="0"/>
                <a:ea typeface="Cambria" panose="02040503050406030204" pitchFamily="18" charset="0"/>
              </a:rPr>
              <a:t>Table No. 4.7.3.1: </a:t>
            </a:r>
            <a:r>
              <a:rPr lang="en-US" sz="1600" b="0" i="0" u="none" strike="noStrike" baseline="0" dirty="0">
                <a:solidFill>
                  <a:srgbClr val="990033"/>
                </a:solidFill>
                <a:latin typeface="Cambria" panose="02040503050406030204" pitchFamily="18" charset="0"/>
                <a:ea typeface="Cambria" panose="02040503050406030204" pitchFamily="18" charset="0"/>
              </a:rPr>
              <a:t>List of students involved in publication of journals, magazines, </a:t>
            </a:r>
          </a:p>
          <a:p>
            <a:pPr marL="0" indent="0" algn="ctr">
              <a:spcBef>
                <a:spcPts val="0"/>
              </a:spcBef>
              <a:buNone/>
            </a:pPr>
            <a:r>
              <a:rPr lang="en-US" sz="1600" b="0" i="0" u="none" strike="noStrike" baseline="0" dirty="0">
                <a:solidFill>
                  <a:srgbClr val="990033"/>
                </a:solidFill>
                <a:latin typeface="Cambria" panose="02040503050406030204" pitchFamily="18" charset="0"/>
                <a:ea typeface="Cambria" panose="02040503050406030204" pitchFamily="18" charset="0"/>
              </a:rPr>
              <a:t>    and newsletters, etc. in the Department.</a:t>
            </a:r>
          </a:p>
          <a:p>
            <a:pPr marL="360000" indent="0" algn="ctr">
              <a:lnSpc>
                <a:spcPct val="150000"/>
              </a:lnSpc>
              <a:spcBef>
                <a:spcPts val="0"/>
              </a:spcBef>
              <a:buNone/>
            </a:pPr>
            <a:r>
              <a:rPr lang="en-US" sz="1600" dirty="0">
                <a:latin typeface="Cambria" panose="02040503050406030204" pitchFamily="18" charset="0"/>
                <a:ea typeface="Cambria" panose="02040503050406030204" pitchFamily="18" charset="0"/>
              </a:rPr>
              <a:t>.</a:t>
            </a: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graphicFrame>
        <p:nvGraphicFramePr>
          <p:cNvPr id="4" name="Table 4">
            <a:extLst>
              <a:ext uri="{FF2B5EF4-FFF2-40B4-BE49-F238E27FC236}">
                <a16:creationId xmlns="" xmlns:a16="http://schemas.microsoft.com/office/drawing/2014/main" id="{78FB83D9-68F7-4EB2-A5F0-0992A8D8137A}"/>
              </a:ext>
            </a:extLst>
          </p:cNvPr>
          <p:cNvGraphicFramePr>
            <a:graphicFrameLocks noGrp="1"/>
          </p:cNvGraphicFramePr>
          <p:nvPr>
            <p:extLst>
              <p:ext uri="{D42A27DB-BD31-4B8C-83A1-F6EECF244321}">
                <p14:modId xmlns:p14="http://schemas.microsoft.com/office/powerpoint/2010/main" xmlns="" val="1906700739"/>
              </p:ext>
            </p:extLst>
          </p:nvPr>
        </p:nvGraphicFramePr>
        <p:xfrm>
          <a:off x="1744556" y="3192346"/>
          <a:ext cx="7179694" cy="3230880"/>
        </p:xfrm>
        <a:graphic>
          <a:graphicData uri="http://schemas.openxmlformats.org/drawingml/2006/table">
            <a:tbl>
              <a:tblPr firstRow="1" bandRow="1">
                <a:tableStyleId>{5940675A-B579-460E-94D1-54222C63F5DA}</a:tableStyleId>
              </a:tblPr>
              <a:tblGrid>
                <a:gridCol w="484459">
                  <a:extLst>
                    <a:ext uri="{9D8B030D-6E8A-4147-A177-3AD203B41FA5}">
                      <a16:colId xmlns="" xmlns:a16="http://schemas.microsoft.com/office/drawing/2014/main" val="2802885177"/>
                    </a:ext>
                  </a:extLst>
                </a:gridCol>
                <a:gridCol w="1811216">
                  <a:extLst>
                    <a:ext uri="{9D8B030D-6E8A-4147-A177-3AD203B41FA5}">
                      <a16:colId xmlns="" xmlns:a16="http://schemas.microsoft.com/office/drawing/2014/main" val="2950172487"/>
                    </a:ext>
                  </a:extLst>
                </a:gridCol>
                <a:gridCol w="1072661">
                  <a:extLst>
                    <a:ext uri="{9D8B030D-6E8A-4147-A177-3AD203B41FA5}">
                      <a16:colId xmlns="" xmlns:a16="http://schemas.microsoft.com/office/drawing/2014/main" val="851574890"/>
                    </a:ext>
                  </a:extLst>
                </a:gridCol>
                <a:gridCol w="1749670">
                  <a:extLst>
                    <a:ext uri="{9D8B030D-6E8A-4147-A177-3AD203B41FA5}">
                      <a16:colId xmlns="" xmlns:a16="http://schemas.microsoft.com/office/drawing/2014/main" val="2592688717"/>
                    </a:ext>
                  </a:extLst>
                </a:gridCol>
                <a:gridCol w="729761">
                  <a:extLst>
                    <a:ext uri="{9D8B030D-6E8A-4147-A177-3AD203B41FA5}">
                      <a16:colId xmlns="" xmlns:a16="http://schemas.microsoft.com/office/drawing/2014/main" val="2218132462"/>
                    </a:ext>
                  </a:extLst>
                </a:gridCol>
                <a:gridCol w="1331927">
                  <a:extLst>
                    <a:ext uri="{9D8B030D-6E8A-4147-A177-3AD203B41FA5}">
                      <a16:colId xmlns="" xmlns:a16="http://schemas.microsoft.com/office/drawing/2014/main" val="2157344492"/>
                    </a:ext>
                  </a:extLst>
                </a:gridCol>
              </a:tblGrid>
              <a:tr h="0">
                <a:tc>
                  <a:txBody>
                    <a:bodyPr/>
                    <a:lstStyle/>
                    <a:p>
                      <a:pPr algn="ctr"/>
                      <a:r>
                        <a:rPr lang="en-IN" sz="1300" b="1" dirty="0">
                          <a:latin typeface="Cambria" panose="02040503050406030204" pitchFamily="18" charset="0"/>
                          <a:ea typeface="Cambria" panose="02040503050406030204" pitchFamily="18" charset="0"/>
                        </a:rPr>
                        <a:t>S.N.</a:t>
                      </a:r>
                    </a:p>
                  </a:txBody>
                  <a:tcPr anchor="ctr"/>
                </a:tc>
                <a:tc>
                  <a:txBody>
                    <a:bodyPr/>
                    <a:lstStyle/>
                    <a:p>
                      <a:pPr algn="ctr"/>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Journal, Magazine, Newsletter</a:t>
                      </a:r>
                    </a:p>
                  </a:txBody>
                  <a:tcPr anchor="ctr"/>
                </a:tc>
                <a:tc>
                  <a:txBody>
                    <a:bodyPr/>
                    <a:lstStyle/>
                    <a:p>
                      <a:pPr algn="ct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Editor</a:t>
                      </a:r>
                    </a:p>
                  </a:txBody>
                  <a:tcPr anchor="ctr"/>
                </a:tc>
                <a:tc>
                  <a:txBody>
                    <a:bodyPr/>
                    <a:lstStyle/>
                    <a:p>
                      <a:pPr algn="ctr"/>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Student &amp; Semester</a:t>
                      </a:r>
                      <a:endParaRPr lang="en-IN" sz="13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No. of Issues</a:t>
                      </a:r>
                      <a:endParaRPr lang="en-IN" dirty="0"/>
                    </a:p>
                  </a:txBody>
                  <a:tcPr anchor="ctr"/>
                </a:tc>
                <a:tc>
                  <a:txBody>
                    <a:bodyPr/>
                    <a:lstStyle/>
                    <a:p>
                      <a:pPr algn="ct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Hard copy/ Soft copy</a:t>
                      </a:r>
                    </a:p>
                  </a:txBody>
                  <a:tcPr anchor="ctr"/>
                </a:tc>
                <a:extLst>
                  <a:ext uri="{0D108BD9-81ED-4DB2-BD59-A6C34878D82A}">
                    <a16:rowId xmlns="" xmlns:a16="http://schemas.microsoft.com/office/drawing/2014/main" val="3970507472"/>
                  </a:ext>
                </a:extLst>
              </a:tr>
              <a:tr h="139912">
                <a:tc gridSpan="6">
                  <a:txBody>
                    <a:bodyPr/>
                    <a:lstStyle/>
                    <a:p>
                      <a:pPr algn="ctr"/>
                      <a:r>
                        <a:rPr lang="en-IN" sz="1400" b="1" dirty="0">
                          <a:latin typeface="Cambria" panose="02040503050406030204" pitchFamily="18" charset="0"/>
                          <a:ea typeface="Cambria" panose="02040503050406030204" pitchFamily="18" charset="0"/>
                        </a:rPr>
                        <a:t>CAYm1</a:t>
                      </a:r>
                    </a:p>
                  </a:txBody>
                  <a:tcPr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3182698850"/>
                  </a:ext>
                </a:extLst>
              </a:tr>
              <a:tr h="0">
                <a:tc>
                  <a:txBody>
                    <a:bodyPr/>
                    <a:lstStyle/>
                    <a:p>
                      <a:pPr algn="ctr"/>
                      <a:r>
                        <a:rPr lang="en-IN" sz="1400" b="1" dirty="0">
                          <a:latin typeface="Cambria" panose="02040503050406030204" pitchFamily="18" charset="0"/>
                          <a:ea typeface="Cambria" panose="02040503050406030204" pitchFamily="18" charset="0"/>
                        </a:rPr>
                        <a:t>1.</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701518918"/>
                  </a:ext>
                </a:extLst>
              </a:tr>
              <a:tr h="136398">
                <a:tc>
                  <a:txBody>
                    <a:bodyPr/>
                    <a:lstStyle/>
                    <a:p>
                      <a:pPr algn="ctr"/>
                      <a:r>
                        <a:rPr lang="en-IN" sz="1400" b="1" dirty="0">
                          <a:latin typeface="Cambria" panose="02040503050406030204" pitchFamily="18" charset="0"/>
                          <a:ea typeface="Cambria" panose="02040503050406030204" pitchFamily="18" charset="0"/>
                        </a:rPr>
                        <a:t>….</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1574673834"/>
                  </a:ext>
                </a:extLst>
              </a:tr>
              <a:tr h="118208">
                <a:tc gridSpan="6">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dirty="0">
                          <a:latin typeface="Cambria" panose="02040503050406030204" pitchFamily="18" charset="0"/>
                          <a:ea typeface="Cambria" panose="02040503050406030204" pitchFamily="18" charset="0"/>
                        </a:rPr>
                        <a:t>CAYm2</a:t>
                      </a:r>
                    </a:p>
                  </a:txBody>
                  <a:tcPr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3552997738"/>
                  </a:ext>
                </a:extLst>
              </a:tr>
              <a:tr h="275344">
                <a:tc>
                  <a:txBody>
                    <a:bodyPr/>
                    <a:lstStyle/>
                    <a:p>
                      <a:pPr algn="ctr"/>
                      <a:r>
                        <a:rPr lang="en-IN" sz="1400" b="1" dirty="0">
                          <a:latin typeface="Cambria" panose="02040503050406030204" pitchFamily="18" charset="0"/>
                          <a:ea typeface="Cambria" panose="02040503050406030204" pitchFamily="18" charset="0"/>
                        </a:rPr>
                        <a:t>1.</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910245197"/>
                  </a:ext>
                </a:extLst>
              </a:tr>
              <a:tr h="275344">
                <a:tc>
                  <a:txBody>
                    <a:bodyPr/>
                    <a:lstStyle/>
                    <a:p>
                      <a:pPr algn="ctr"/>
                      <a:r>
                        <a:rPr lang="en-IN" sz="1400" b="1" dirty="0">
                          <a:latin typeface="Cambria" panose="02040503050406030204" pitchFamily="18" charset="0"/>
                          <a:ea typeface="Cambria" panose="02040503050406030204" pitchFamily="18" charset="0"/>
                        </a:rPr>
                        <a:t>…</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93083938"/>
                  </a:ext>
                </a:extLst>
              </a:tr>
              <a:tr h="275344">
                <a:tc gridSpan="6">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dirty="0">
                          <a:latin typeface="Cambria" panose="02040503050406030204" pitchFamily="18" charset="0"/>
                          <a:ea typeface="Cambria" panose="02040503050406030204" pitchFamily="18" charset="0"/>
                        </a:rPr>
                        <a:t>CAYm3</a:t>
                      </a: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112389301"/>
                  </a:ext>
                </a:extLst>
              </a:tr>
              <a:tr h="275344">
                <a:tc>
                  <a:txBody>
                    <a:bodyPr/>
                    <a:lstStyle/>
                    <a:p>
                      <a:pPr algn="ctr"/>
                      <a:r>
                        <a:rPr lang="en-IN" sz="1400" b="1" dirty="0">
                          <a:latin typeface="Cambria" panose="02040503050406030204" pitchFamily="18" charset="0"/>
                          <a:ea typeface="Cambria" panose="02040503050406030204" pitchFamily="18" charset="0"/>
                        </a:rPr>
                        <a:t>1.</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2268768954"/>
                  </a:ext>
                </a:extLst>
              </a:tr>
              <a:tr h="275344">
                <a:tc>
                  <a:txBody>
                    <a:bodyPr/>
                    <a:lstStyle/>
                    <a:p>
                      <a:pPr algn="ctr"/>
                      <a:r>
                        <a:rPr lang="en-IN" sz="1400" b="1" dirty="0">
                          <a:latin typeface="Cambria" panose="02040503050406030204" pitchFamily="18" charset="0"/>
                          <a:ea typeface="Cambria" panose="02040503050406030204" pitchFamily="18" charset="0"/>
                        </a:rPr>
                        <a:t>…</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276327948"/>
                  </a:ext>
                </a:extLst>
              </a:tr>
            </a:tbl>
          </a:graphicData>
        </a:graphic>
      </p:graphicFrame>
      <p:sp>
        <p:nvSpPr>
          <p:cNvPr id="9" name="Slide Number Placeholder 8">
            <a:extLst>
              <a:ext uri="{FF2B5EF4-FFF2-40B4-BE49-F238E27FC236}">
                <a16:creationId xmlns="" xmlns:a16="http://schemas.microsoft.com/office/drawing/2014/main" id="{38333E14-901A-45A6-8694-DC6A8ACC537C}"/>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120</a:t>
            </a:fld>
            <a:endParaRPr lang="en-IN"/>
          </a:p>
        </p:txBody>
      </p:sp>
      <p:sp>
        <p:nvSpPr>
          <p:cNvPr id="5" name="Footer Placeholder 4"/>
          <p:cNvSpPr>
            <a:spLocks noGrp="1"/>
          </p:cNvSpPr>
          <p:nvPr>
            <p:ph type="ftr" sz="quarter" idx="4294967295"/>
          </p:nvPr>
        </p:nvSpPr>
        <p:spPr>
          <a:xfrm>
            <a:off x="2104283" y="6135810"/>
            <a:ext cx="6192862" cy="365125"/>
          </a:xfrm>
        </p:spPr>
        <p:txBody>
          <a:bodyPr/>
          <a:lstStyle/>
          <a:p>
            <a:r>
              <a:rPr lang="en-IN"/>
              <a:t>1</a:t>
            </a:r>
          </a:p>
        </p:txBody>
      </p:sp>
      <p:pic>
        <p:nvPicPr>
          <p:cNvPr id="7" name="Picture 6">
            <a:extLst>
              <a:ext uri="{FF2B5EF4-FFF2-40B4-BE49-F238E27FC236}">
                <a16:creationId xmlns="" xmlns:a16="http://schemas.microsoft.com/office/drawing/2014/main" id="{27126EFD-376D-4D8C-BDB9-ABF49D6EDFF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B4078B13-EF93-488A-A786-A581F53E9FC0}"/>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B6E53DED-8D97-4C0E-907B-8C8FE6728176}"/>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57232728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036384"/>
            <a:ext cx="8631936" cy="5472000"/>
          </a:xfrm>
          <a:noFill/>
        </p:spPr>
        <p:txBody>
          <a:bodyPr>
            <a:normAutofit/>
          </a:bodyPr>
          <a:lstStyle/>
          <a:p>
            <a:pPr marL="895350" indent="-712788" algn="just">
              <a:lnSpc>
                <a:spcPct val="150000"/>
              </a:lnSpc>
              <a:spcBef>
                <a:spcPts val="0"/>
              </a:spcBef>
              <a:buNone/>
            </a:pPr>
            <a:r>
              <a:rPr lang="en-IN" sz="2000" b="1" dirty="0">
                <a:solidFill>
                  <a:srgbClr val="FF3300"/>
                </a:solidFill>
                <a:latin typeface="Cambria" panose="02040503050406030204" pitchFamily="18" charset="0"/>
                <a:ea typeface="Cambria" panose="02040503050406030204" pitchFamily="18" charset="0"/>
              </a:rPr>
              <a:t>4.7.4 	Student Publications (05)</a:t>
            </a:r>
          </a:p>
          <a:p>
            <a:pPr marL="895350" indent="-712788" algn="just">
              <a:spcBef>
                <a:spcPts val="0"/>
              </a:spcBef>
              <a:buNone/>
            </a:pPr>
            <a:r>
              <a:rPr lang="en-IN" b="1" dirty="0">
                <a:solidFill>
                  <a:srgbClr val="FF3300"/>
                </a:solidFill>
                <a:latin typeface="Cambria" panose="02040503050406030204" pitchFamily="18" charset="0"/>
                <a:ea typeface="Cambria" panose="02040503050406030204" pitchFamily="18" charset="0"/>
              </a:rPr>
              <a:t>	</a:t>
            </a:r>
            <a:r>
              <a:rPr lang="en-US" b="0" i="0" u="none" strike="noStrike" baseline="0" dirty="0">
                <a:solidFill>
                  <a:schemeClr val="tx1"/>
                </a:solidFill>
                <a:latin typeface="Cambria" panose="02040503050406030204" pitchFamily="18" charset="0"/>
                <a:ea typeface="Cambria" panose="02040503050406030204" pitchFamily="18" charset="0"/>
              </a:rPr>
              <a:t>(Provide details of </a:t>
            </a:r>
            <a:r>
              <a:rPr lang="en-US" b="0" i="0" u="none" strike="noStrike" baseline="0" dirty="0">
                <a:solidFill>
                  <a:srgbClr val="990033"/>
                </a:solidFill>
                <a:latin typeface="Cambria" panose="02040503050406030204" pitchFamily="18" charset="0"/>
                <a:ea typeface="Cambria" panose="02040503050406030204" pitchFamily="18" charset="0"/>
              </a:rPr>
              <a:t>student publications in journals, conferences</a:t>
            </a:r>
            <a:r>
              <a:rPr lang="en-US" b="0" i="0" u="none" strike="noStrike" baseline="0" dirty="0">
                <a:solidFill>
                  <a:schemeClr val="tx1"/>
                </a:solidFill>
                <a:latin typeface="Cambria" panose="02040503050406030204" pitchFamily="18" charset="0"/>
                <a:ea typeface="Cambria" panose="02040503050406030204" pitchFamily="18" charset="0"/>
              </a:rPr>
              <a:t>, etc., for the past 3 years.)</a:t>
            </a:r>
          </a:p>
          <a:p>
            <a:pPr marL="1073150" indent="-714375" algn="ctr">
              <a:lnSpc>
                <a:spcPct val="150000"/>
              </a:lnSpc>
              <a:spcBef>
                <a:spcPts val="0"/>
              </a:spcBef>
              <a:buNone/>
            </a:pPr>
            <a:r>
              <a:rPr lang="en-US" b="1" dirty="0">
                <a:solidFill>
                  <a:srgbClr val="990033"/>
                </a:solidFill>
                <a:latin typeface="Cambria" panose="02040503050406030204" pitchFamily="18" charset="0"/>
                <a:ea typeface="Cambria" panose="02040503050406030204" pitchFamily="18" charset="0"/>
              </a:rPr>
              <a:t>Table No. 4.7.4.1: List of student publications</a:t>
            </a:r>
            <a:r>
              <a:rPr lang="en-US" sz="1800" b="0" i="0" u="none" strike="noStrike" baseline="0" dirty="0">
                <a:latin typeface="Verdana" panose="020B0604030504040204" pitchFamily="34" charset="0"/>
              </a:rPr>
              <a:t>.</a:t>
            </a:r>
            <a:endParaRPr lang="en-US" sz="1800" b="0" i="0" u="none" strike="noStrike" baseline="0" dirty="0">
              <a:latin typeface="Verdana-Bold"/>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graphicFrame>
        <p:nvGraphicFramePr>
          <p:cNvPr id="4" name="Table 4">
            <a:extLst>
              <a:ext uri="{FF2B5EF4-FFF2-40B4-BE49-F238E27FC236}">
                <a16:creationId xmlns="" xmlns:a16="http://schemas.microsoft.com/office/drawing/2014/main" id="{78FB83D9-68F7-4EB2-A5F0-0992A8D8137A}"/>
              </a:ext>
            </a:extLst>
          </p:cNvPr>
          <p:cNvGraphicFramePr>
            <a:graphicFrameLocks noGrp="1"/>
          </p:cNvGraphicFramePr>
          <p:nvPr>
            <p:extLst>
              <p:ext uri="{D42A27DB-BD31-4B8C-83A1-F6EECF244321}">
                <p14:modId xmlns:p14="http://schemas.microsoft.com/office/powerpoint/2010/main" xmlns="" val="2028466540"/>
              </p:ext>
            </p:extLst>
          </p:nvPr>
        </p:nvGraphicFramePr>
        <p:xfrm>
          <a:off x="1363153" y="2596098"/>
          <a:ext cx="7179694" cy="3429000"/>
        </p:xfrm>
        <a:graphic>
          <a:graphicData uri="http://schemas.openxmlformats.org/drawingml/2006/table">
            <a:tbl>
              <a:tblPr firstRow="1" bandRow="1">
                <a:tableStyleId>{5940675A-B579-460E-94D1-54222C63F5DA}</a:tableStyleId>
              </a:tblPr>
              <a:tblGrid>
                <a:gridCol w="484459">
                  <a:extLst>
                    <a:ext uri="{9D8B030D-6E8A-4147-A177-3AD203B41FA5}">
                      <a16:colId xmlns="" xmlns:a16="http://schemas.microsoft.com/office/drawing/2014/main" val="2802885177"/>
                    </a:ext>
                  </a:extLst>
                </a:gridCol>
                <a:gridCol w="1521070">
                  <a:extLst>
                    <a:ext uri="{9D8B030D-6E8A-4147-A177-3AD203B41FA5}">
                      <a16:colId xmlns="" xmlns:a16="http://schemas.microsoft.com/office/drawing/2014/main" val="2950172487"/>
                    </a:ext>
                  </a:extLst>
                </a:gridCol>
                <a:gridCol w="1362807">
                  <a:extLst>
                    <a:ext uri="{9D8B030D-6E8A-4147-A177-3AD203B41FA5}">
                      <a16:colId xmlns="" xmlns:a16="http://schemas.microsoft.com/office/drawing/2014/main" val="3266287576"/>
                    </a:ext>
                  </a:extLst>
                </a:gridCol>
                <a:gridCol w="1450731">
                  <a:extLst>
                    <a:ext uri="{9D8B030D-6E8A-4147-A177-3AD203B41FA5}">
                      <a16:colId xmlns="" xmlns:a16="http://schemas.microsoft.com/office/drawing/2014/main" val="2592688717"/>
                    </a:ext>
                  </a:extLst>
                </a:gridCol>
                <a:gridCol w="298939">
                  <a:extLst>
                    <a:ext uri="{9D8B030D-6E8A-4147-A177-3AD203B41FA5}">
                      <a16:colId xmlns="" xmlns:a16="http://schemas.microsoft.com/office/drawing/2014/main" val="1957212039"/>
                    </a:ext>
                  </a:extLst>
                </a:gridCol>
                <a:gridCol w="729761">
                  <a:extLst>
                    <a:ext uri="{9D8B030D-6E8A-4147-A177-3AD203B41FA5}">
                      <a16:colId xmlns="" xmlns:a16="http://schemas.microsoft.com/office/drawing/2014/main" val="2218132462"/>
                    </a:ext>
                  </a:extLst>
                </a:gridCol>
                <a:gridCol w="1331927">
                  <a:extLst>
                    <a:ext uri="{9D8B030D-6E8A-4147-A177-3AD203B41FA5}">
                      <a16:colId xmlns="" xmlns:a16="http://schemas.microsoft.com/office/drawing/2014/main" val="2157344492"/>
                    </a:ext>
                  </a:extLst>
                </a:gridCol>
              </a:tblGrid>
              <a:tr h="0">
                <a:tc>
                  <a:txBody>
                    <a:bodyPr/>
                    <a:lstStyle/>
                    <a:p>
                      <a:pPr algn="ctr"/>
                      <a:r>
                        <a:rPr lang="en-IN" sz="1300" b="1" dirty="0">
                          <a:latin typeface="Cambria" panose="02040503050406030204" pitchFamily="18" charset="0"/>
                          <a:ea typeface="Cambria" panose="02040503050406030204" pitchFamily="18" charset="0"/>
                        </a:rPr>
                        <a:t>S.N.</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Student &amp; Semester</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Publisher</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Journal/ Conference, etc.</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gridSpan="2">
                  <a:txBody>
                    <a:bodyPr/>
                    <a:lstStyle/>
                    <a:p>
                      <a:pPr algn="ct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Volume No. &amp; Issue No.</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Volume No. &amp; Issue No.</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Award if any</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970507472"/>
                  </a:ext>
                </a:extLst>
              </a:tr>
              <a:tr h="139912">
                <a:tc gridSpan="7">
                  <a:txBody>
                    <a:bodyPr/>
                    <a:lstStyle/>
                    <a:p>
                      <a:pPr algn="ctr"/>
                      <a:r>
                        <a:rPr lang="en-IN" sz="1400" b="1" dirty="0">
                          <a:latin typeface="Cambria" panose="02040503050406030204" pitchFamily="18" charset="0"/>
                          <a:ea typeface="Cambria" panose="02040503050406030204" pitchFamily="18" charset="0"/>
                        </a:rPr>
                        <a:t>CAYm1</a:t>
                      </a:r>
                    </a:p>
                  </a:txBody>
                  <a:tcPr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3182698850"/>
                  </a:ext>
                </a:extLst>
              </a:tr>
              <a:tr h="163945">
                <a:tc>
                  <a:txBody>
                    <a:bodyPr/>
                    <a:lstStyle/>
                    <a:p>
                      <a:pPr algn="ctr"/>
                      <a:r>
                        <a:rPr lang="en-IN" sz="1400" b="1" dirty="0">
                          <a:latin typeface="Cambria" panose="02040503050406030204" pitchFamily="18" charset="0"/>
                          <a:ea typeface="Cambria" panose="02040503050406030204" pitchFamily="18" charset="0"/>
                        </a:rPr>
                        <a:t>1.</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gridSpan="2">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701518918"/>
                  </a:ext>
                </a:extLst>
              </a:tr>
              <a:tr h="268198">
                <a:tc>
                  <a:txBody>
                    <a:bodyPr/>
                    <a:lstStyle/>
                    <a:p>
                      <a:pPr algn="ctr"/>
                      <a:r>
                        <a:rPr lang="en-IN" sz="1400" b="1" dirty="0">
                          <a:latin typeface="Cambria" panose="02040503050406030204" pitchFamily="18" charset="0"/>
                          <a:ea typeface="Cambria" panose="02040503050406030204" pitchFamily="18" charset="0"/>
                        </a:rPr>
                        <a:t>….</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gridSpan="2">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1574673834"/>
                  </a:ext>
                </a:extLst>
              </a:tr>
              <a:tr h="118208">
                <a:tc gridSpan="7">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dirty="0">
                          <a:latin typeface="Cambria" panose="02040503050406030204" pitchFamily="18" charset="0"/>
                          <a:ea typeface="Cambria" panose="02040503050406030204" pitchFamily="18" charset="0"/>
                        </a:rPr>
                        <a:t>CAYm2</a:t>
                      </a:r>
                    </a:p>
                  </a:txBody>
                  <a:tcPr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3552997738"/>
                  </a:ext>
                </a:extLst>
              </a:tr>
              <a:tr h="275344">
                <a:tc>
                  <a:txBody>
                    <a:bodyPr/>
                    <a:lstStyle/>
                    <a:p>
                      <a:pPr algn="ctr"/>
                      <a:r>
                        <a:rPr lang="en-IN" sz="1400" b="1" dirty="0">
                          <a:latin typeface="Cambria" panose="02040503050406030204" pitchFamily="18" charset="0"/>
                          <a:ea typeface="Cambria" panose="02040503050406030204" pitchFamily="18" charset="0"/>
                        </a:rPr>
                        <a:t>1.</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gridSpan="2">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910245197"/>
                  </a:ext>
                </a:extLst>
              </a:tr>
              <a:tr h="275344">
                <a:tc>
                  <a:txBody>
                    <a:bodyPr/>
                    <a:lstStyle/>
                    <a:p>
                      <a:pPr algn="ctr"/>
                      <a:r>
                        <a:rPr lang="en-IN" sz="1400" b="1" dirty="0">
                          <a:latin typeface="Cambria" panose="02040503050406030204" pitchFamily="18" charset="0"/>
                          <a:ea typeface="Cambria" panose="02040503050406030204" pitchFamily="18" charset="0"/>
                        </a:rPr>
                        <a:t>…</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gridSpan="2">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93083938"/>
                  </a:ext>
                </a:extLst>
              </a:tr>
              <a:tr h="275344">
                <a:tc gridSpan="7">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dirty="0">
                          <a:latin typeface="Cambria" panose="02040503050406030204" pitchFamily="18" charset="0"/>
                          <a:ea typeface="Cambria" panose="02040503050406030204" pitchFamily="18" charset="0"/>
                        </a:rPr>
                        <a:t>CAYm3</a:t>
                      </a: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112389301"/>
                  </a:ext>
                </a:extLst>
              </a:tr>
              <a:tr h="275344">
                <a:tc>
                  <a:txBody>
                    <a:bodyPr/>
                    <a:lstStyle/>
                    <a:p>
                      <a:pPr algn="ctr"/>
                      <a:r>
                        <a:rPr lang="en-IN" sz="1400" b="1" dirty="0">
                          <a:latin typeface="Cambria" panose="02040503050406030204" pitchFamily="18" charset="0"/>
                          <a:ea typeface="Cambria" panose="02040503050406030204" pitchFamily="18" charset="0"/>
                        </a:rPr>
                        <a:t>1.</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gridSpan="2">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2268768954"/>
                  </a:ext>
                </a:extLst>
              </a:tr>
              <a:tr h="275344">
                <a:tc>
                  <a:txBody>
                    <a:bodyPr/>
                    <a:lstStyle/>
                    <a:p>
                      <a:pPr algn="ctr"/>
                      <a:r>
                        <a:rPr lang="en-IN" sz="1400" b="1" dirty="0">
                          <a:latin typeface="Cambria" panose="02040503050406030204" pitchFamily="18" charset="0"/>
                          <a:ea typeface="Cambria" panose="02040503050406030204" pitchFamily="18" charset="0"/>
                        </a:rPr>
                        <a:t>…</a:t>
                      </a: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gridSpan="2">
                  <a:txBody>
                    <a:bodyPr/>
                    <a:lstStyle/>
                    <a:p>
                      <a:pPr algn="ctr"/>
                      <a:endParaRPr lang="en-IN" sz="1400" b="1" dirty="0">
                        <a:latin typeface="Cambria" panose="02040503050406030204" pitchFamily="18" charset="0"/>
                        <a:ea typeface="Cambria" panose="02040503050406030204" pitchFamily="18" charset="0"/>
                      </a:endParaRPr>
                    </a:p>
                  </a:txBody>
                  <a:tcPr anchor="ctr"/>
                </a:tc>
                <a:tc hMerge="1">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276327948"/>
                  </a:ext>
                </a:extLst>
              </a:tr>
            </a:tbl>
          </a:graphicData>
        </a:graphic>
      </p:graphicFrame>
      <p:sp>
        <p:nvSpPr>
          <p:cNvPr id="9" name="Slide Number Placeholder 8">
            <a:extLst>
              <a:ext uri="{FF2B5EF4-FFF2-40B4-BE49-F238E27FC236}">
                <a16:creationId xmlns="" xmlns:a16="http://schemas.microsoft.com/office/drawing/2014/main" id="{CCE7BB9D-E233-4919-BEA5-F4BD66A7394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121</a:t>
            </a:fld>
            <a:endParaRPr lang="en-IN"/>
          </a:p>
        </p:txBody>
      </p:sp>
      <p:pic>
        <p:nvPicPr>
          <p:cNvPr id="7" name="Picture 6">
            <a:extLst>
              <a:ext uri="{FF2B5EF4-FFF2-40B4-BE49-F238E27FC236}">
                <a16:creationId xmlns="" xmlns:a16="http://schemas.microsoft.com/office/drawing/2014/main" id="{9FB8B81A-36B7-45A0-98A0-6A06F6B423A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782FD8DA-B65B-4DFD-8948-F445EBE3B2F8}"/>
              </a:ext>
            </a:extLst>
          </p:cNvPr>
          <p:cNvSpPr txBox="1"/>
          <p:nvPr/>
        </p:nvSpPr>
        <p:spPr>
          <a:xfrm>
            <a:off x="649224" y="256134"/>
            <a:ext cx="7647921" cy="492443"/>
          </a:xfrm>
          <a:prstGeom prst="rect">
            <a:avLst/>
          </a:prstGeom>
          <a:noFill/>
        </p:spPr>
        <p:txBody>
          <a:bodyPr wrap="square">
            <a:spAutoFit/>
          </a:bodyPr>
          <a:lstStyle/>
          <a:p>
            <a:r>
              <a:rPr lang="en-US" sz="2600" b="1" dirty="0">
                <a:solidFill>
                  <a:srgbClr val="003366"/>
                </a:solidFill>
                <a:latin typeface="Cambria" panose="02040503050406030204" pitchFamily="18" charset="0"/>
                <a:ea typeface="Cambria" panose="02040503050406030204" pitchFamily="18" charset="0"/>
              </a:rPr>
              <a:t>Criterion 4: </a:t>
            </a:r>
            <a:r>
              <a:rPr lang="en-IN" sz="2600" b="1" dirty="0">
                <a:solidFill>
                  <a:srgbClr val="003366"/>
                </a:solidFill>
                <a:latin typeface="Cambria" panose="02040503050406030204" pitchFamily="18" charset="0"/>
                <a:ea typeface="Cambria" panose="02040503050406030204" pitchFamily="18" charset="0"/>
              </a:rPr>
              <a:t>Students’ Performance (120) </a:t>
            </a:r>
          </a:p>
        </p:txBody>
      </p:sp>
      <p:cxnSp>
        <p:nvCxnSpPr>
          <p:cNvPr id="10" name="Straight Connector 9">
            <a:extLst>
              <a:ext uri="{FF2B5EF4-FFF2-40B4-BE49-F238E27FC236}">
                <a16:creationId xmlns="" xmlns:a16="http://schemas.microsoft.com/office/drawing/2014/main" id="{580B2D40-7CBE-474C-88E4-C242097E12A7}"/>
              </a:ext>
            </a:extLst>
          </p:cNvPr>
          <p:cNvCxnSpPr/>
          <p:nvPr/>
        </p:nvCxnSpPr>
        <p:spPr>
          <a:xfrm>
            <a:off x="621792" y="832902"/>
            <a:ext cx="7807282"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7201289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82104"/>
            <a:ext cx="8659368" cy="5472000"/>
          </a:xfrm>
          <a:noFill/>
        </p:spPr>
        <p:txBody>
          <a:bodyPr>
            <a:normAutofit/>
          </a:bodyPr>
          <a:lstStyle/>
          <a:p>
            <a:pPr marL="1073150" indent="-714375" algn="ctr">
              <a:lnSpc>
                <a:spcPct val="150000"/>
              </a:lnSpc>
              <a:spcBef>
                <a:spcPts val="0"/>
              </a:spcBef>
              <a:buNone/>
            </a:pPr>
            <a:r>
              <a:rPr lang="en-IN" b="1" dirty="0">
                <a:solidFill>
                  <a:srgbClr val="FF3300"/>
                </a:solidFill>
                <a:latin typeface="Cambria" panose="02040503050406030204" pitchFamily="18" charset="0"/>
                <a:ea typeface="Cambria" panose="02040503050406030204" pitchFamily="18" charset="0"/>
              </a:rPr>
              <a:t>	</a:t>
            </a:r>
            <a:r>
              <a:rPr lang="en-US" b="1" dirty="0">
                <a:solidFill>
                  <a:srgbClr val="990033"/>
                </a:solidFill>
                <a:latin typeface="Cambria" panose="02040503050406030204" pitchFamily="18" charset="0"/>
                <a:ea typeface="Cambria" panose="02040503050406030204" pitchFamily="18" charset="0"/>
              </a:rPr>
              <a:t>Table No. 5A: Faculty details</a:t>
            </a:r>
          </a:p>
          <a:p>
            <a:pPr marL="1073150" indent="-714375" algn="just">
              <a:lnSpc>
                <a:spcPct val="150000"/>
              </a:lnSpc>
              <a:spcBef>
                <a:spcPts val="0"/>
              </a:spcBef>
              <a:buNone/>
            </a:pPr>
            <a:endParaRPr lang="en-US" sz="1600" b="1" dirty="0">
              <a:solidFill>
                <a:srgbClr val="990033"/>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graphicFrame>
        <p:nvGraphicFramePr>
          <p:cNvPr id="2" name="Table 4">
            <a:extLst>
              <a:ext uri="{FF2B5EF4-FFF2-40B4-BE49-F238E27FC236}">
                <a16:creationId xmlns="" xmlns:a16="http://schemas.microsoft.com/office/drawing/2014/main" id="{0F77C533-C2C8-496C-B3A9-8D520EDEB2E6}"/>
              </a:ext>
            </a:extLst>
          </p:cNvPr>
          <p:cNvGraphicFramePr>
            <a:graphicFrameLocks noGrp="1"/>
          </p:cNvGraphicFramePr>
          <p:nvPr>
            <p:extLst>
              <p:ext uri="{D42A27DB-BD31-4B8C-83A1-F6EECF244321}">
                <p14:modId xmlns:p14="http://schemas.microsoft.com/office/powerpoint/2010/main" xmlns="" val="3514414179"/>
              </p:ext>
            </p:extLst>
          </p:nvPr>
        </p:nvGraphicFramePr>
        <p:xfrm>
          <a:off x="1562569" y="1654715"/>
          <a:ext cx="7069018" cy="4352187"/>
        </p:xfrm>
        <a:graphic>
          <a:graphicData uri="http://schemas.openxmlformats.org/drawingml/2006/table">
            <a:tbl>
              <a:tblPr firstRow="1" bandRow="1">
                <a:tableStyleId>{5940675A-B579-460E-94D1-54222C63F5DA}</a:tableStyleId>
              </a:tblPr>
              <a:tblGrid>
                <a:gridCol w="404448">
                  <a:extLst>
                    <a:ext uri="{9D8B030D-6E8A-4147-A177-3AD203B41FA5}">
                      <a16:colId xmlns="" xmlns:a16="http://schemas.microsoft.com/office/drawing/2014/main" val="417681247"/>
                    </a:ext>
                  </a:extLst>
                </a:gridCol>
                <a:gridCol w="378070">
                  <a:extLst>
                    <a:ext uri="{9D8B030D-6E8A-4147-A177-3AD203B41FA5}">
                      <a16:colId xmlns="" xmlns:a16="http://schemas.microsoft.com/office/drawing/2014/main" val="1059048832"/>
                    </a:ext>
                  </a:extLst>
                </a:gridCol>
                <a:gridCol w="378069">
                  <a:extLst>
                    <a:ext uri="{9D8B030D-6E8A-4147-A177-3AD203B41FA5}">
                      <a16:colId xmlns="" xmlns:a16="http://schemas.microsoft.com/office/drawing/2014/main" val="2670956512"/>
                    </a:ext>
                  </a:extLst>
                </a:gridCol>
                <a:gridCol w="413238">
                  <a:extLst>
                    <a:ext uri="{9D8B030D-6E8A-4147-A177-3AD203B41FA5}">
                      <a16:colId xmlns="" xmlns:a16="http://schemas.microsoft.com/office/drawing/2014/main" val="572711006"/>
                    </a:ext>
                  </a:extLst>
                </a:gridCol>
                <a:gridCol w="342900">
                  <a:extLst>
                    <a:ext uri="{9D8B030D-6E8A-4147-A177-3AD203B41FA5}">
                      <a16:colId xmlns="" xmlns:a16="http://schemas.microsoft.com/office/drawing/2014/main" val="1667100235"/>
                    </a:ext>
                  </a:extLst>
                </a:gridCol>
                <a:gridCol w="351693">
                  <a:extLst>
                    <a:ext uri="{9D8B030D-6E8A-4147-A177-3AD203B41FA5}">
                      <a16:colId xmlns="" xmlns:a16="http://schemas.microsoft.com/office/drawing/2014/main" val="1808584897"/>
                    </a:ext>
                  </a:extLst>
                </a:gridCol>
                <a:gridCol w="369277">
                  <a:extLst>
                    <a:ext uri="{9D8B030D-6E8A-4147-A177-3AD203B41FA5}">
                      <a16:colId xmlns="" xmlns:a16="http://schemas.microsoft.com/office/drawing/2014/main" val="598238514"/>
                    </a:ext>
                  </a:extLst>
                </a:gridCol>
                <a:gridCol w="413238">
                  <a:extLst>
                    <a:ext uri="{9D8B030D-6E8A-4147-A177-3AD203B41FA5}">
                      <a16:colId xmlns="" xmlns:a16="http://schemas.microsoft.com/office/drawing/2014/main" val="3883606763"/>
                    </a:ext>
                  </a:extLst>
                </a:gridCol>
                <a:gridCol w="395654">
                  <a:extLst>
                    <a:ext uri="{9D8B030D-6E8A-4147-A177-3AD203B41FA5}">
                      <a16:colId xmlns="" xmlns:a16="http://schemas.microsoft.com/office/drawing/2014/main" val="3623483634"/>
                    </a:ext>
                  </a:extLst>
                </a:gridCol>
                <a:gridCol w="545123">
                  <a:extLst>
                    <a:ext uri="{9D8B030D-6E8A-4147-A177-3AD203B41FA5}">
                      <a16:colId xmlns="" xmlns:a16="http://schemas.microsoft.com/office/drawing/2014/main" val="716748921"/>
                    </a:ext>
                  </a:extLst>
                </a:gridCol>
                <a:gridCol w="404446">
                  <a:extLst>
                    <a:ext uri="{9D8B030D-6E8A-4147-A177-3AD203B41FA5}">
                      <a16:colId xmlns="" xmlns:a16="http://schemas.microsoft.com/office/drawing/2014/main" val="2925598167"/>
                    </a:ext>
                  </a:extLst>
                </a:gridCol>
                <a:gridCol w="527539">
                  <a:extLst>
                    <a:ext uri="{9D8B030D-6E8A-4147-A177-3AD203B41FA5}">
                      <a16:colId xmlns="" xmlns:a16="http://schemas.microsoft.com/office/drawing/2014/main" val="4257031529"/>
                    </a:ext>
                  </a:extLst>
                </a:gridCol>
                <a:gridCol w="562707">
                  <a:extLst>
                    <a:ext uri="{9D8B030D-6E8A-4147-A177-3AD203B41FA5}">
                      <a16:colId xmlns="" xmlns:a16="http://schemas.microsoft.com/office/drawing/2014/main" val="2317311913"/>
                    </a:ext>
                  </a:extLst>
                </a:gridCol>
                <a:gridCol w="606669">
                  <a:extLst>
                    <a:ext uri="{9D8B030D-6E8A-4147-A177-3AD203B41FA5}">
                      <a16:colId xmlns="" xmlns:a16="http://schemas.microsoft.com/office/drawing/2014/main" val="4290242438"/>
                    </a:ext>
                  </a:extLst>
                </a:gridCol>
                <a:gridCol w="360485">
                  <a:extLst>
                    <a:ext uri="{9D8B030D-6E8A-4147-A177-3AD203B41FA5}">
                      <a16:colId xmlns="" xmlns:a16="http://schemas.microsoft.com/office/drawing/2014/main" val="943319707"/>
                    </a:ext>
                  </a:extLst>
                </a:gridCol>
                <a:gridCol w="615462">
                  <a:extLst>
                    <a:ext uri="{9D8B030D-6E8A-4147-A177-3AD203B41FA5}">
                      <a16:colId xmlns="" xmlns:a16="http://schemas.microsoft.com/office/drawing/2014/main" val="3400957314"/>
                    </a:ext>
                  </a:extLst>
                </a:gridCol>
              </a:tblGrid>
              <a:tr h="3631223">
                <a:tc>
                  <a:txBody>
                    <a:bodyPr/>
                    <a:lstStyle/>
                    <a:p>
                      <a:pPr algn="l">
                        <a:lnSpc>
                          <a:spcPct val="100000"/>
                        </a:lnSpc>
                        <a:spcBef>
                          <a:spcPts val="600"/>
                        </a:spcBef>
                        <a:spcAft>
                          <a:spcPts val="600"/>
                        </a:spcAft>
                      </a:pPr>
                      <a:r>
                        <a:rPr lang="en-IN" sz="1400" b="1" u="none" strike="noStrike" kern="1200" baseline="0" dirty="0">
                          <a:solidFill>
                            <a:schemeClr val="tx1"/>
                          </a:solidFill>
                          <a:latin typeface="Cambria" panose="02040503050406030204" pitchFamily="18" charset="0"/>
                          <a:ea typeface="Cambria" panose="02040503050406030204" pitchFamily="18" charset="0"/>
                        </a:rPr>
                        <a:t>S.N. </a:t>
                      </a:r>
                      <a:r>
                        <a:rPr lang="en-IN" sz="1400" b="0" u="none" strike="noStrike" kern="1200" baseline="0" dirty="0">
                          <a:solidFill>
                            <a:schemeClr val="tx1"/>
                          </a:solidFill>
                          <a:latin typeface="Cambria" panose="02040503050406030204" pitchFamily="18" charset="0"/>
                          <a:ea typeface="Cambria" panose="02040503050406030204" pitchFamily="18" charset="0"/>
                        </a:rPr>
                        <a:t>	</a:t>
                      </a:r>
                    </a:p>
                    <a:p>
                      <a:pPr algn="l">
                        <a:lnSpc>
                          <a:spcPct val="100000"/>
                        </a:lnSpc>
                        <a:spcBef>
                          <a:spcPts val="600"/>
                        </a:spcBef>
                        <a:spcAft>
                          <a:spcPts val="600"/>
                        </a:spcAft>
                      </a:pPr>
                      <a:endParaRPr lang="en-IN" sz="1400" b="0" u="none" strike="noStrike" kern="1200" baseline="0" dirty="0">
                        <a:solidFill>
                          <a:schemeClr val="tx1"/>
                        </a:solidFill>
                        <a:latin typeface="Cambria" panose="02040503050406030204" pitchFamily="18" charset="0"/>
                        <a:ea typeface="Cambria" panose="02040503050406030204" pitchFamily="18" charset="0"/>
                      </a:endParaRPr>
                    </a:p>
                    <a:p>
                      <a:pPr algn="l">
                        <a:lnSpc>
                          <a:spcPct val="100000"/>
                        </a:lnSpc>
                        <a:spcBef>
                          <a:spcPts val="600"/>
                        </a:spcBef>
                        <a:spcAft>
                          <a:spcPts val="600"/>
                        </a:spcAft>
                      </a:pPr>
                      <a:endParaRPr lang="en-IN" sz="1400" b="0" u="none" strike="noStrike" kern="1200" baseline="0" dirty="0">
                        <a:solidFill>
                          <a:schemeClr val="tx1"/>
                        </a:solidFill>
                        <a:latin typeface="Cambria" panose="02040503050406030204" pitchFamily="18" charset="0"/>
                        <a:ea typeface="Cambria" panose="02040503050406030204" pitchFamily="18" charset="0"/>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Name of the Faculty </a:t>
                      </a: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	</a:t>
                      </a:r>
                    </a:p>
                    <a:p>
                      <a:pPr algn="l">
                        <a:lnSpc>
                          <a:spcPct val="100000"/>
                        </a:lnSpc>
                        <a:spcBef>
                          <a:spcPts val="600"/>
                        </a:spcBef>
                        <a:spcAft>
                          <a:spcPts val="600"/>
                        </a:spcAft>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PAN No.</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APAAR faculty ID*(if any)</a:t>
                      </a: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Highest degree</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University</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Area of Specialization</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Date of Joining in this Institution</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Experience in years in current </a:t>
                      </a: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institute</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600"/>
                        </a:spcBef>
                        <a:spcAft>
                          <a:spcPts val="600"/>
                        </a:spcAft>
                        <a:buClrTx/>
                        <a:buSzTx/>
                        <a:buFontTx/>
                        <a:buNone/>
                        <a:tabLst/>
                        <a:defRPr/>
                      </a:pP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Designation at Time Joining in this Institution</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600"/>
                        </a:spcBef>
                        <a:spcAft>
                          <a:spcPts val="60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Present Designation</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The date on which Designated as Professor/ Associate Professor if any </a:t>
                      </a: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	</a:t>
                      </a:r>
                    </a:p>
                    <a:p>
                      <a:pPr algn="l">
                        <a:lnSpc>
                          <a:spcPct val="100000"/>
                        </a:lnSpc>
                        <a:spcBef>
                          <a:spcPts val="600"/>
                        </a:spcBef>
                        <a:spcAft>
                          <a:spcPts val="600"/>
                        </a:spcAft>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Nature of Association (Regular/ Contract/ Ad hoc)</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If contractual mention Full time or (Part time or hourly based)</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600"/>
                        </a:spcBef>
                        <a:spcAft>
                          <a:spcPts val="60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Currently Associated (Y/N)</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600"/>
                        </a:spcBef>
                        <a:spcAft>
                          <a:spcPts val="60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Date of Leaving if any (In case Currently Associated is “No”)</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vert="vert270"/>
                </a:tc>
                <a:extLst>
                  <a:ext uri="{0D108BD9-81ED-4DB2-BD59-A6C34878D82A}">
                    <a16:rowId xmlns="" xmlns:a16="http://schemas.microsoft.com/office/drawing/2014/main" val="1233038306"/>
                  </a:ext>
                </a:extLst>
              </a:tr>
              <a:tr h="360482">
                <a:tc>
                  <a:txBody>
                    <a:bodyPr/>
                    <a:lstStyle/>
                    <a:p>
                      <a:pPr algn="l">
                        <a:lnSpc>
                          <a:spcPct val="100000"/>
                        </a:lnSpc>
                        <a:spcBef>
                          <a:spcPts val="600"/>
                        </a:spcBef>
                        <a:spcAft>
                          <a:spcPts val="600"/>
                        </a:spcAft>
                      </a:pPr>
                      <a:r>
                        <a:rPr lang="en-IN" sz="1400" dirty="0">
                          <a:solidFill>
                            <a:schemeClr val="tx1"/>
                          </a:solidFill>
                          <a:latin typeface="Cambria" panose="02040503050406030204" pitchFamily="18" charset="0"/>
                          <a:ea typeface="Cambria" panose="02040503050406030204" pitchFamily="18" charset="0"/>
                        </a:rPr>
                        <a:t>1.</a:t>
                      </a: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090742247"/>
                  </a:ext>
                </a:extLst>
              </a:tr>
              <a:tr h="360482">
                <a:tc>
                  <a:txBody>
                    <a:bodyPr/>
                    <a:lstStyle/>
                    <a:p>
                      <a:pPr algn="l">
                        <a:lnSpc>
                          <a:spcPct val="100000"/>
                        </a:lnSpc>
                        <a:spcBef>
                          <a:spcPts val="600"/>
                        </a:spcBef>
                        <a:spcAft>
                          <a:spcPts val="600"/>
                        </a:spcAft>
                      </a:pPr>
                      <a:r>
                        <a:rPr lang="en-IN" sz="1400" dirty="0">
                          <a:solidFill>
                            <a:schemeClr val="tx1"/>
                          </a:solidFill>
                          <a:latin typeface="Cambria" panose="02040503050406030204" pitchFamily="18" charset="0"/>
                          <a:ea typeface="Cambria" panose="02040503050406030204" pitchFamily="18" charset="0"/>
                        </a:rPr>
                        <a:t>….</a:t>
                      </a: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tc>
                  <a:txBody>
                    <a:bodyPr/>
                    <a:lstStyle/>
                    <a:p>
                      <a:pPr algn="l">
                        <a:lnSpc>
                          <a:spcPct val="100000"/>
                        </a:lnSpc>
                        <a:spcBef>
                          <a:spcPts val="600"/>
                        </a:spcBef>
                        <a:spcAft>
                          <a:spcPts val="600"/>
                        </a:spcAft>
                      </a:pPr>
                      <a:endParaRPr lang="en-IN" sz="1400" dirty="0">
                        <a:solidFill>
                          <a:schemeClr val="tx1"/>
                        </a:solidFill>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418161916"/>
                  </a:ext>
                </a:extLst>
              </a:tr>
            </a:tbl>
          </a:graphicData>
        </a:graphic>
      </p:graphicFrame>
      <p:sp>
        <p:nvSpPr>
          <p:cNvPr id="9" name="Slide Number Placeholder 8">
            <a:extLst>
              <a:ext uri="{FF2B5EF4-FFF2-40B4-BE49-F238E27FC236}">
                <a16:creationId xmlns="" xmlns:a16="http://schemas.microsoft.com/office/drawing/2014/main" id="{88531E0C-B4AD-4096-BEF2-5001A877DE5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122</a:t>
            </a:fld>
            <a:endParaRPr lang="en-IN"/>
          </a:p>
        </p:txBody>
      </p:sp>
      <p:pic>
        <p:nvPicPr>
          <p:cNvPr id="7" name="Picture 6">
            <a:extLst>
              <a:ext uri="{FF2B5EF4-FFF2-40B4-BE49-F238E27FC236}">
                <a16:creationId xmlns="" xmlns:a16="http://schemas.microsoft.com/office/drawing/2014/main" id="{89023508-F28C-49D5-9202-46874C134C2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8" name="Straight Connector 7">
            <a:extLst>
              <a:ext uri="{FF2B5EF4-FFF2-40B4-BE49-F238E27FC236}">
                <a16:creationId xmlns="" xmlns:a16="http://schemas.microsoft.com/office/drawing/2014/main" id="{15CB61C4-F647-473A-A505-7F9D25C4ED04}"/>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7987293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45528"/>
            <a:ext cx="8730378" cy="5154104"/>
          </a:xfrm>
          <a:noFill/>
        </p:spPr>
        <p:txBody>
          <a:bodyPr>
            <a:normAutofit fontScale="92500" lnSpcReduction="10000"/>
          </a:bodyPr>
          <a:lstStyle/>
          <a:p>
            <a:pPr marL="804863" indent="-622300" algn="just">
              <a:lnSpc>
                <a:spcPct val="150000"/>
              </a:lnSpc>
              <a:spcBef>
                <a:spcPts val="0"/>
              </a:spcBef>
              <a:buNone/>
            </a:pPr>
            <a:r>
              <a:rPr lang="en-US" sz="1600" b="1" i="0" u="none" strike="noStrike" baseline="0" dirty="0">
                <a:solidFill>
                  <a:srgbClr val="990033"/>
                </a:solidFill>
                <a:latin typeface="Cambria" panose="02040503050406030204" pitchFamily="18" charset="0"/>
                <a:ea typeface="Cambria" panose="02040503050406030204" pitchFamily="18" charset="0"/>
              </a:rPr>
              <a:t>Note 1</a:t>
            </a:r>
            <a:r>
              <a:rPr lang="en-US" sz="1600" b="1" i="0" u="none" strike="noStrike" baseline="0" dirty="0">
                <a:latin typeface="Cambria" panose="02040503050406030204" pitchFamily="18" charset="0"/>
                <a:ea typeface="Cambria" panose="02040503050406030204" pitchFamily="18" charset="0"/>
              </a:rPr>
              <a:t>: </a:t>
            </a:r>
            <a:r>
              <a:rPr lang="en-US" b="1" i="0" u="none" strike="noStrike" baseline="0" dirty="0">
                <a:solidFill>
                  <a:schemeClr val="accent1"/>
                </a:solidFill>
                <a:latin typeface="Cambria" panose="02040503050406030204" pitchFamily="18" charset="0"/>
                <a:ea typeface="Cambria" panose="02040503050406030204" pitchFamily="18" charset="0"/>
              </a:rPr>
              <a:t>Please provide details of the faculty in the Department and allied Departments, including cumulative information for all three academic years starting from the current academic year (CAY) in the specified format. </a:t>
            </a:r>
            <a:r>
              <a:rPr lang="en-US" b="1" i="0" u="none" strike="noStrike" baseline="0" dirty="0">
                <a:solidFill>
                  <a:srgbClr val="0000FF"/>
                </a:solidFill>
                <a:latin typeface="Cambria" panose="02040503050406030204" pitchFamily="18" charset="0"/>
                <a:ea typeface="Cambria" panose="02040503050406030204" pitchFamily="18" charset="0"/>
              </a:rPr>
              <a:t>Programs such as MCA, BCA, and other non-engineering programs running in the Department or allied Departments need to have sufficient faculty members to support those programs.</a:t>
            </a:r>
            <a:r>
              <a:rPr lang="en-US" b="1" i="0" u="none" strike="noStrike" baseline="0" dirty="0">
                <a:solidFill>
                  <a:schemeClr val="accent1"/>
                </a:solidFill>
                <a:latin typeface="Cambria" panose="02040503050406030204" pitchFamily="18" charset="0"/>
                <a:ea typeface="Cambria" panose="02040503050406030204" pitchFamily="18" charset="0"/>
              </a:rPr>
              <a:t> Note that these faculty members should not be included in the above said Table no. 5A.</a:t>
            </a:r>
          </a:p>
          <a:p>
            <a:pPr marL="804863" indent="-622300" algn="just">
              <a:lnSpc>
                <a:spcPct val="150000"/>
              </a:lnSpc>
              <a:spcBef>
                <a:spcPts val="0"/>
              </a:spcBef>
              <a:buNone/>
            </a:pPr>
            <a:endParaRPr lang="en-US" sz="1400" b="1" i="0" u="none" strike="noStrike" baseline="0" dirty="0">
              <a:solidFill>
                <a:srgbClr val="6600FF"/>
              </a:solidFill>
              <a:latin typeface="Cambria" panose="02040503050406030204" pitchFamily="18" charset="0"/>
              <a:ea typeface="Cambria" panose="02040503050406030204" pitchFamily="18" charset="0"/>
            </a:endParaRPr>
          </a:p>
          <a:p>
            <a:pPr marL="804863" indent="-622300" algn="just">
              <a:lnSpc>
                <a:spcPct val="150000"/>
              </a:lnSpc>
              <a:spcBef>
                <a:spcPts val="0"/>
              </a:spcBef>
              <a:buNone/>
            </a:pPr>
            <a:r>
              <a:rPr lang="en-US" sz="1600" b="1" i="0" u="none" strike="noStrike" baseline="0" dirty="0">
                <a:solidFill>
                  <a:srgbClr val="990033"/>
                </a:solidFill>
                <a:latin typeface="Cambria" panose="02040503050406030204" pitchFamily="18" charset="0"/>
                <a:ea typeface="Cambria" panose="02040503050406030204" pitchFamily="18" charset="0"/>
              </a:rPr>
              <a:t>Note 2</a:t>
            </a:r>
            <a:r>
              <a:rPr lang="en-US" sz="1600" b="1" i="0" u="none" strike="noStrike" baseline="0" dirty="0">
                <a:latin typeface="Cambria" panose="02040503050406030204" pitchFamily="18" charset="0"/>
                <a:ea typeface="Cambria" panose="02040503050406030204" pitchFamily="18" charset="0"/>
              </a:rPr>
              <a:t>: 	</a:t>
            </a:r>
            <a:r>
              <a:rPr lang="en-US" sz="1600" b="0" i="0" u="none" strike="noStrike" baseline="0" dirty="0">
                <a:latin typeface="Cambria" panose="02040503050406030204" pitchFamily="18" charset="0"/>
                <a:ea typeface="Cambria" panose="02040503050406030204" pitchFamily="18" charset="0"/>
              </a:rPr>
              <a:t>All the faculty whether regular or contractual (except part-time or hourly based), will be considered. All regular faculty members shall meet the AICTE qualifications and experience requirements. </a:t>
            </a:r>
            <a:r>
              <a:rPr lang="en-US" sz="1600" b="0" i="0" u="none" strike="noStrike" baseline="0" dirty="0">
                <a:solidFill>
                  <a:srgbClr val="6600FF"/>
                </a:solidFill>
                <a:latin typeface="Cambria" panose="02040503050406030204" pitchFamily="18" charset="0"/>
                <a:ea typeface="Cambria" panose="02040503050406030204" pitchFamily="18" charset="0"/>
              </a:rPr>
              <a:t>The contractual faculty appointed with any terminology </a:t>
            </a:r>
            <a:r>
              <a:rPr lang="en-US" sz="1600" b="0" i="0" u="none" strike="noStrike" baseline="0" dirty="0">
                <a:latin typeface="Cambria" panose="02040503050406030204" pitchFamily="18" charset="0"/>
                <a:ea typeface="Cambria" panose="02040503050406030204" pitchFamily="18" charset="0"/>
              </a:rPr>
              <a:t>whatsoever, who have taught for </a:t>
            </a:r>
            <a:r>
              <a:rPr lang="en-US" sz="1600" b="0" i="0" u="none" strike="noStrike" baseline="0" dirty="0">
                <a:solidFill>
                  <a:srgbClr val="6600FF"/>
                </a:solidFill>
                <a:latin typeface="Cambria" panose="02040503050406030204" pitchFamily="18" charset="0"/>
                <a:ea typeface="Cambria" panose="02040503050406030204" pitchFamily="18" charset="0"/>
              </a:rPr>
              <a:t>2 consecutive semesters</a:t>
            </a:r>
            <a:r>
              <a:rPr lang="en-US" sz="1600" b="0" i="0" u="none" strike="noStrike" baseline="0" dirty="0">
                <a:latin typeface="Cambria" panose="02040503050406030204" pitchFamily="18" charset="0"/>
                <a:ea typeface="Cambria" panose="02040503050406030204" pitchFamily="18" charset="0"/>
              </a:rPr>
              <a:t> with or without break between the 2 semesters in corresponding academic year on full-time basis shall be considered for the purpose of </a:t>
            </a:r>
            <a:r>
              <a:rPr lang="en-US" sz="1600" b="1" i="0" u="none" strike="noStrike" baseline="0" dirty="0">
                <a:solidFill>
                  <a:srgbClr val="6600FF"/>
                </a:solidFill>
                <a:latin typeface="Cambria" panose="02040503050406030204" pitchFamily="18" charset="0"/>
                <a:ea typeface="Cambria" panose="02040503050406030204" pitchFamily="18" charset="0"/>
              </a:rPr>
              <a:t>calculation in the faculty student ratio</a:t>
            </a:r>
            <a:r>
              <a:rPr lang="en-US" sz="1600" b="0" i="0" u="none" strike="noStrike" baseline="0" dirty="0">
                <a:latin typeface="Cambria" panose="02040503050406030204" pitchFamily="18" charset="0"/>
                <a:ea typeface="Cambria" panose="02040503050406030204" pitchFamily="18" charset="0"/>
              </a:rPr>
              <a:t>. However, following will be ensured in case of contractual faculty.</a:t>
            </a:r>
            <a:endParaRPr lang="en-US" sz="1600" b="1" dirty="0">
              <a:solidFill>
                <a:srgbClr val="00B050"/>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482DC711-20EA-40C1-ABB9-F41C1495ECF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123</a:t>
            </a:fld>
            <a:endParaRPr lang="en-IN"/>
          </a:p>
        </p:txBody>
      </p:sp>
      <p:pic>
        <p:nvPicPr>
          <p:cNvPr id="7" name="Picture 6">
            <a:extLst>
              <a:ext uri="{FF2B5EF4-FFF2-40B4-BE49-F238E27FC236}">
                <a16:creationId xmlns="" xmlns:a16="http://schemas.microsoft.com/office/drawing/2014/main" id="{3D1EE835-AE4B-4829-8477-3394B5C9D8D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9164469F-FE78-46B2-AEC1-3C72E66B6BB2}"/>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3BD8992A-FA69-40D3-B7C7-76EC44627842}"/>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5115321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36384"/>
            <a:ext cx="8730378" cy="4760912"/>
          </a:xfrm>
          <a:noFill/>
        </p:spPr>
        <p:txBody>
          <a:bodyPr>
            <a:normAutofit lnSpcReduction="10000"/>
          </a:bodyPr>
          <a:lstStyle/>
          <a:p>
            <a:pPr marL="720725" indent="-361950" algn="just">
              <a:lnSpc>
                <a:spcPct val="150000"/>
              </a:lnSpc>
              <a:spcBef>
                <a:spcPts val="0"/>
              </a:spcBef>
              <a:buNone/>
            </a:pPr>
            <a:r>
              <a:rPr lang="en-US" sz="1600" b="0" i="0" u="none" strike="noStrike" baseline="0" dirty="0">
                <a:latin typeface="Cambria" panose="02040503050406030204" pitchFamily="18" charset="0"/>
                <a:ea typeface="Cambria" panose="02040503050406030204" pitchFamily="18" charset="0"/>
              </a:rPr>
              <a:t>A. 	Shall have the AICTE prescribed qualifications and experience. </a:t>
            </a:r>
          </a:p>
          <a:p>
            <a:pPr marL="720725" indent="-361950" algn="just">
              <a:lnSpc>
                <a:spcPct val="150000"/>
              </a:lnSpc>
              <a:spcBef>
                <a:spcPts val="0"/>
              </a:spcBef>
              <a:buNone/>
            </a:pPr>
            <a:r>
              <a:rPr lang="en-US" sz="1600" b="0" i="0" u="none" strike="noStrike" baseline="0" dirty="0">
                <a:latin typeface="Cambria" panose="02040503050406030204" pitchFamily="18" charset="0"/>
                <a:ea typeface="Cambria" panose="02040503050406030204" pitchFamily="18" charset="0"/>
              </a:rPr>
              <a:t>B. </a:t>
            </a:r>
            <a:r>
              <a:rPr lang="en-US" sz="1600" b="1" i="0" u="none" strike="noStrike" baseline="0" dirty="0">
                <a:solidFill>
                  <a:schemeClr val="accent1"/>
                </a:solidFill>
                <a:latin typeface="Cambria" panose="02040503050406030204" pitchFamily="18" charset="0"/>
                <a:ea typeface="Cambria" panose="02040503050406030204" pitchFamily="18" charset="0"/>
              </a:rPr>
              <a:t>	Shall be appointed on full time basis and worked for consecutive two semesters with or without break between the 2 semesters during the particular academic year under consideration</a:t>
            </a:r>
            <a:r>
              <a:rPr lang="en-US" sz="1600" b="0" i="0" u="none" strike="noStrike" baseline="0" dirty="0">
                <a:latin typeface="Cambria" panose="02040503050406030204" pitchFamily="18" charset="0"/>
                <a:ea typeface="Cambria" panose="02040503050406030204" pitchFamily="18" charset="0"/>
              </a:rPr>
              <a:t>. </a:t>
            </a:r>
          </a:p>
          <a:p>
            <a:pPr marL="720725" indent="-361950" algn="just">
              <a:lnSpc>
                <a:spcPct val="150000"/>
              </a:lnSpc>
              <a:spcBef>
                <a:spcPts val="0"/>
              </a:spcBef>
              <a:buNone/>
            </a:pPr>
            <a:r>
              <a:rPr lang="en-US" sz="1600" b="0" i="0" u="none" strike="noStrike" baseline="0" dirty="0">
                <a:latin typeface="Cambria" panose="02040503050406030204" pitchFamily="18" charset="0"/>
                <a:ea typeface="Cambria" panose="02040503050406030204" pitchFamily="18" charset="0"/>
              </a:rPr>
              <a:t>C.	Should have gone through an appropriate process of selection and the records of 	the same shall be made available to the visiting team during NBA visit.</a:t>
            </a:r>
          </a:p>
          <a:p>
            <a:pPr marL="358775" indent="0" algn="just">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a:p>
            <a:pPr marL="358775" indent="0" algn="just">
              <a:lnSpc>
                <a:spcPct val="150000"/>
              </a:lnSpc>
              <a:spcBef>
                <a:spcPts val="0"/>
              </a:spcBef>
              <a:buNone/>
            </a:pPr>
            <a:r>
              <a:rPr lang="en-US" sz="1500" b="1" i="0" u="none" strike="noStrike" baseline="0" dirty="0">
                <a:latin typeface="Cambria" panose="02040503050406030204" pitchFamily="18" charset="0"/>
                <a:ea typeface="Cambria" panose="02040503050406030204" pitchFamily="18" charset="0"/>
              </a:rPr>
              <a:t>Note 3: </a:t>
            </a:r>
          </a:p>
          <a:p>
            <a:pPr marL="720725" indent="-361950" algn="just">
              <a:lnSpc>
                <a:spcPct val="150000"/>
              </a:lnSpc>
              <a:spcBef>
                <a:spcPts val="0"/>
              </a:spcBef>
              <a:buClrTx/>
              <a:buAutoNum type="alphaUcPeriod"/>
            </a:pPr>
            <a:r>
              <a:rPr lang="en-US" sz="1600" b="1" i="0" u="none" strike="noStrike" baseline="0" dirty="0">
                <a:solidFill>
                  <a:schemeClr val="accent1"/>
                </a:solidFill>
                <a:latin typeface="Cambria" panose="02040503050406030204" pitchFamily="18" charset="0"/>
                <a:ea typeface="Cambria" panose="02040503050406030204" pitchFamily="18" charset="0"/>
              </a:rPr>
              <a:t>Faculty members in the Department who do not have teaching, or practical loads, will not be counted</a:t>
            </a:r>
            <a:r>
              <a:rPr lang="en-US" sz="1500" b="0" i="0" u="none" strike="noStrike" baseline="0" dirty="0">
                <a:latin typeface="Cambria" panose="02040503050406030204" pitchFamily="18" charset="0"/>
                <a:ea typeface="Cambria" panose="02040503050406030204" pitchFamily="18" charset="0"/>
              </a:rPr>
              <a:t>.</a:t>
            </a:r>
          </a:p>
          <a:p>
            <a:pPr marL="720725" indent="-361950" algn="just">
              <a:lnSpc>
                <a:spcPct val="150000"/>
              </a:lnSpc>
              <a:spcBef>
                <a:spcPts val="0"/>
              </a:spcBef>
              <a:buClrTx/>
              <a:buAutoNum type="alphaUcPeriod"/>
            </a:pPr>
            <a:r>
              <a:rPr lang="en-US" sz="1500" b="1" i="0" u="none" strike="noStrike" baseline="0" dirty="0">
                <a:solidFill>
                  <a:srgbClr val="6600FF"/>
                </a:solidFill>
                <a:latin typeface="Cambria" panose="02040503050406030204" pitchFamily="18" charset="0"/>
                <a:ea typeface="Cambria" panose="02040503050406030204" pitchFamily="18" charset="0"/>
              </a:rPr>
              <a:t>Director/ Principal/ Dean/ other academic/administrative posts, who has teaching/ practical load in the Department will be counted</a:t>
            </a:r>
            <a:r>
              <a:rPr lang="en-US" sz="1500" b="0" i="0" u="none" strike="noStrike" baseline="0" dirty="0">
                <a:latin typeface="Cambria" panose="02040503050406030204" pitchFamily="18" charset="0"/>
                <a:ea typeface="Cambria" panose="02040503050406030204" pitchFamily="18" charset="0"/>
              </a:rPr>
              <a:t>.</a:t>
            </a:r>
          </a:p>
          <a:p>
            <a:pPr marL="720725" indent="-361950" algn="just">
              <a:lnSpc>
                <a:spcPct val="150000"/>
              </a:lnSpc>
              <a:spcBef>
                <a:spcPts val="0"/>
              </a:spcBef>
              <a:buClrTx/>
              <a:buAutoNum type="alphaUcPeriod"/>
            </a:pPr>
            <a:r>
              <a:rPr lang="en-US" sz="1500" b="1" i="0" u="none" strike="noStrike" baseline="0" dirty="0">
                <a:solidFill>
                  <a:schemeClr val="accent1"/>
                </a:solidFill>
                <a:latin typeface="Cambria" panose="02040503050406030204" pitchFamily="18" charset="0"/>
                <a:ea typeface="Cambria" panose="02040503050406030204" pitchFamily="18" charset="0"/>
              </a:rPr>
              <a:t>Visiting faculty/adjunct faculty, who are working on hourly based faculty will not be counted</a:t>
            </a: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DA8E3694-3C6F-4C34-BE31-86C254764401}"/>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124</a:t>
            </a:fld>
            <a:endParaRPr lang="en-IN"/>
          </a:p>
        </p:txBody>
      </p:sp>
      <p:pic>
        <p:nvPicPr>
          <p:cNvPr id="7" name="Picture 6">
            <a:extLst>
              <a:ext uri="{FF2B5EF4-FFF2-40B4-BE49-F238E27FC236}">
                <a16:creationId xmlns="" xmlns:a16="http://schemas.microsoft.com/office/drawing/2014/main" id="{307E516F-159C-4E37-91F7-F022275844D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4E68800F-ADF4-4B1E-8E31-DBD1B3529BE1}"/>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0D1EB54D-8DB7-4DD8-ADEB-7F0C9136BB30}"/>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7684321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82104"/>
            <a:ext cx="8650224" cy="4952936"/>
          </a:xfrm>
          <a:noFill/>
        </p:spPr>
        <p:txBody>
          <a:bodyPr>
            <a:normAutofit/>
          </a:bodyPr>
          <a:lstStyle/>
          <a:p>
            <a:pPr marL="1073150" indent="-714375">
              <a:lnSpc>
                <a:spcPct val="150000"/>
              </a:lnSpc>
              <a:spcBef>
                <a:spcPts val="0"/>
              </a:spcBef>
              <a:buNone/>
            </a:pPr>
            <a:r>
              <a:rPr lang="en-IN" sz="2200" b="1" dirty="0">
                <a:solidFill>
                  <a:srgbClr val="0000FF"/>
                </a:solidFill>
                <a:latin typeface="Cambria" panose="02040503050406030204" pitchFamily="18" charset="0"/>
                <a:ea typeface="Cambria" panose="02040503050406030204" pitchFamily="18" charset="0"/>
              </a:rPr>
              <a:t>5.1. 	Student-Faculty Ratio (30)</a:t>
            </a:r>
          </a:p>
          <a:p>
            <a:pPr marL="1073150" indent="-714375">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(SFR to be calculated at </a:t>
            </a:r>
            <a:r>
              <a:rPr lang="en-US" b="1" dirty="0">
                <a:solidFill>
                  <a:schemeClr val="accent1"/>
                </a:solidFill>
                <a:latin typeface="Cambria" panose="02040503050406030204" pitchFamily="18" charset="0"/>
                <a:ea typeface="Cambria" panose="02040503050406030204" pitchFamily="18" charset="0"/>
              </a:rPr>
              <a:t>Department level </a:t>
            </a:r>
            <a:r>
              <a:rPr lang="en-US" dirty="0">
                <a:solidFill>
                  <a:schemeClr val="tx1"/>
                </a:solidFill>
                <a:latin typeface="Cambria" panose="02040503050406030204" pitchFamily="18" charset="0"/>
                <a:ea typeface="Cambria" panose="02040503050406030204" pitchFamily="18" charset="0"/>
              </a:rPr>
              <a:t>considering all UG and PG engineering programs in the Department; </a:t>
            </a:r>
            <a:r>
              <a:rPr lang="en-US" b="1" dirty="0">
                <a:solidFill>
                  <a:schemeClr val="accent1"/>
                </a:solidFill>
                <a:latin typeface="Cambria" panose="02040503050406030204" pitchFamily="18" charset="0"/>
                <a:ea typeface="Cambria" panose="02040503050406030204" pitchFamily="18" charset="0"/>
              </a:rPr>
              <a:t>include allied department programs/clusters as well.)</a:t>
            </a:r>
          </a:p>
          <a:p>
            <a:pPr marL="1073150" indent="-714375">
              <a:spcBef>
                <a:spcPts val="0"/>
              </a:spcBef>
              <a:buNone/>
            </a:pPr>
            <a:endParaRPr lang="en-US" sz="140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Font typeface="Wingdings" panose="05000000000000000000" pitchFamily="2" charset="2"/>
              <a:buChar char="v"/>
            </a:pPr>
            <a:r>
              <a:rPr lang="en-US" sz="1800" b="0" i="0" u="none" strike="noStrike" baseline="0" dirty="0">
                <a:latin typeface="Cambria" panose="02040503050406030204" pitchFamily="18" charset="0"/>
                <a:ea typeface="Cambria" panose="02040503050406030204" pitchFamily="18" charset="0"/>
              </a:rPr>
              <a:t>No. of </a:t>
            </a:r>
            <a:r>
              <a:rPr lang="en-US" sz="1800" b="1" i="0" u="none" strike="noStrike" baseline="0" dirty="0">
                <a:solidFill>
                  <a:schemeClr val="accent1"/>
                </a:solidFill>
                <a:latin typeface="Cambria" panose="02040503050406030204" pitchFamily="18" charset="0"/>
                <a:ea typeface="Cambria" panose="02040503050406030204" pitchFamily="18" charset="0"/>
              </a:rPr>
              <a:t>UG (Engineering) programs </a:t>
            </a:r>
            <a:r>
              <a:rPr lang="en-US" sz="1800" b="0" i="0" u="none" strike="noStrike" baseline="0" dirty="0">
                <a:latin typeface="Cambria" panose="02040503050406030204" pitchFamily="18" charset="0"/>
                <a:ea typeface="Cambria" panose="02040503050406030204" pitchFamily="18" charset="0"/>
              </a:rPr>
              <a:t>in Department including allied departments/clusters (</a:t>
            </a:r>
            <a:r>
              <a:rPr lang="en-US" sz="1800" b="0" i="0" u="none" strike="noStrike" baseline="0" dirty="0" err="1">
                <a:latin typeface="Cambria" panose="02040503050406030204" pitchFamily="18" charset="0"/>
                <a:ea typeface="Cambria" panose="02040503050406030204" pitchFamily="18" charset="0"/>
              </a:rPr>
              <a:t>UG</a:t>
            </a:r>
            <a:r>
              <a:rPr lang="en-US" sz="1800" b="0" i="0" u="none" strike="noStrike" baseline="-25000" dirty="0" err="1">
                <a:latin typeface="Cambria" panose="02040503050406030204" pitchFamily="18" charset="0"/>
                <a:ea typeface="Cambria" panose="02040503050406030204" pitchFamily="18" charset="0"/>
              </a:rPr>
              <a:t>n</a:t>
            </a:r>
            <a:r>
              <a:rPr lang="en-US" sz="1800" b="0" i="0" u="none" strike="noStrike" baseline="0" dirty="0">
                <a:latin typeface="Cambria" panose="02040503050406030204" pitchFamily="18" charset="0"/>
                <a:ea typeface="Cambria" panose="02040503050406030204" pitchFamily="18" charset="0"/>
              </a:rPr>
              <a:t>): </a:t>
            </a:r>
          </a:p>
          <a:p>
            <a:pPr marL="1257300" indent="-536575" algn="just">
              <a:lnSpc>
                <a:spcPct val="150000"/>
              </a:lnSpc>
              <a:spcBef>
                <a:spcPts val="0"/>
              </a:spcBef>
              <a:buFont typeface="Wingdings" panose="05000000000000000000" pitchFamily="2" charset="2"/>
              <a:buChar char="Ø"/>
            </a:pPr>
            <a:r>
              <a:rPr lang="en-US" sz="1800" b="0" i="0" u="none" strike="noStrike" baseline="0" dirty="0">
                <a:latin typeface="Cambria" panose="02040503050406030204" pitchFamily="18" charset="0"/>
                <a:ea typeface="Cambria" panose="02040503050406030204" pitchFamily="18" charset="0"/>
              </a:rPr>
              <a:t>UG</a:t>
            </a:r>
            <a:r>
              <a:rPr lang="en-US" sz="1800" b="0" i="0" u="none" strike="noStrike" baseline="-25000" dirty="0">
                <a:latin typeface="Cambria" panose="02040503050406030204" pitchFamily="18" charset="0"/>
                <a:ea typeface="Cambria" panose="02040503050406030204" pitchFamily="18" charset="0"/>
              </a:rPr>
              <a:t>1</a:t>
            </a:r>
            <a:r>
              <a:rPr lang="en-US" sz="1800" b="0" i="0" u="none" strike="noStrike" baseline="0" dirty="0">
                <a:latin typeface="Cambria" panose="02040503050406030204" pitchFamily="18" charset="0"/>
                <a:ea typeface="Cambria" panose="02040503050406030204" pitchFamily="18" charset="0"/>
              </a:rPr>
              <a:t>=1</a:t>
            </a:r>
            <a:r>
              <a:rPr lang="en-US" sz="1800" b="0" i="0" u="none" strike="noStrike" baseline="30000" dirty="0">
                <a:latin typeface="Cambria" panose="02040503050406030204" pitchFamily="18" charset="0"/>
                <a:ea typeface="Cambria" panose="02040503050406030204" pitchFamily="18" charset="0"/>
              </a:rPr>
              <a:t>st</a:t>
            </a:r>
            <a:r>
              <a:rPr lang="en-US" sz="1800" b="0" i="0" u="none" strike="noStrike" baseline="0" dirty="0">
                <a:latin typeface="Cambria" panose="02040503050406030204" pitchFamily="18" charset="0"/>
                <a:ea typeface="Cambria" panose="02040503050406030204" pitchFamily="18" charset="0"/>
              </a:rPr>
              <a:t> UG program </a:t>
            </a:r>
            <a:endParaRPr lang="en-US" dirty="0">
              <a:latin typeface="Cambria" panose="02040503050406030204" pitchFamily="18" charset="0"/>
              <a:ea typeface="Cambria" panose="02040503050406030204" pitchFamily="18" charset="0"/>
            </a:endParaRPr>
          </a:p>
          <a:p>
            <a:pPr marL="1257300" indent="-536575" algn="just">
              <a:lnSpc>
                <a:spcPct val="150000"/>
              </a:lnSpc>
              <a:spcBef>
                <a:spcPts val="0"/>
              </a:spcBef>
              <a:buFont typeface="Wingdings" panose="05000000000000000000" pitchFamily="2" charset="2"/>
              <a:buChar char="Ø"/>
            </a:pPr>
            <a:r>
              <a:rPr lang="en-US" sz="1800" b="0" i="0" u="none" strike="noStrike" baseline="0" dirty="0" err="1">
                <a:latin typeface="Cambria" panose="02040503050406030204" pitchFamily="18" charset="0"/>
                <a:ea typeface="Cambria" panose="02040503050406030204" pitchFamily="18" charset="0"/>
              </a:rPr>
              <a:t>UG</a:t>
            </a:r>
            <a:r>
              <a:rPr lang="en-US" sz="1800" b="0" i="0" u="none" strike="noStrike" baseline="-25000" dirty="0" err="1">
                <a:latin typeface="Cambria" panose="02040503050406030204" pitchFamily="18" charset="0"/>
                <a:ea typeface="Cambria" panose="02040503050406030204" pitchFamily="18" charset="0"/>
              </a:rPr>
              <a:t>n</a:t>
            </a:r>
            <a:r>
              <a:rPr lang="en-US" sz="1800" b="0" i="0" u="none" strike="noStrike" baseline="0" dirty="0">
                <a:latin typeface="Cambria" panose="02040503050406030204" pitchFamily="18" charset="0"/>
                <a:ea typeface="Cambria" panose="02040503050406030204" pitchFamily="18" charset="0"/>
              </a:rPr>
              <a:t>= n</a:t>
            </a:r>
            <a:r>
              <a:rPr lang="en-US" sz="1800" b="0" i="0" u="none" strike="noStrike" baseline="30000" dirty="0">
                <a:latin typeface="Cambria" panose="02040503050406030204" pitchFamily="18" charset="0"/>
                <a:ea typeface="Cambria" panose="02040503050406030204" pitchFamily="18" charset="0"/>
              </a:rPr>
              <a:t>th</a:t>
            </a:r>
            <a:r>
              <a:rPr lang="en-US" sz="1800" b="0" i="0" u="none" strike="noStrike" baseline="0" dirty="0">
                <a:latin typeface="Cambria" panose="02040503050406030204" pitchFamily="18" charset="0"/>
                <a:ea typeface="Cambria" panose="02040503050406030204" pitchFamily="18" charset="0"/>
              </a:rPr>
              <a:t> UG program </a:t>
            </a:r>
            <a:endParaRPr lang="en-US" dirty="0">
              <a:latin typeface="Cambria" panose="02040503050406030204" pitchFamily="18" charset="0"/>
              <a:ea typeface="Cambria" panose="02040503050406030204" pitchFamily="18" charset="0"/>
            </a:endParaRPr>
          </a:p>
          <a:p>
            <a:pPr marL="1257300" indent="-360363" algn="just">
              <a:lnSpc>
                <a:spcPct val="150000"/>
              </a:lnSpc>
              <a:spcBef>
                <a:spcPts val="0"/>
              </a:spcBef>
              <a:buFont typeface="Wingdings" panose="05000000000000000000" pitchFamily="2" charset="2"/>
              <a:buChar char="§"/>
            </a:pPr>
            <a:r>
              <a:rPr lang="en-US" sz="1800" b="1" i="0" u="none" strike="noStrike" baseline="0" dirty="0">
                <a:latin typeface="Cambria" panose="02040503050406030204" pitchFamily="18" charset="0"/>
                <a:ea typeface="Cambria" panose="02040503050406030204" pitchFamily="18" charset="0"/>
              </a:rPr>
              <a:t>	B= </a:t>
            </a:r>
            <a:r>
              <a:rPr lang="en-US" sz="1800" b="0" i="0" u="none" strike="noStrike" baseline="0" dirty="0">
                <a:latin typeface="Cambria" panose="02040503050406030204" pitchFamily="18" charset="0"/>
                <a:ea typeface="Cambria" panose="02040503050406030204" pitchFamily="18" charset="0"/>
              </a:rPr>
              <a:t>No. of Students in UG 2</a:t>
            </a:r>
            <a:r>
              <a:rPr lang="en-US" sz="1800" b="0" i="0" u="none" strike="noStrike" baseline="30000" dirty="0">
                <a:latin typeface="Cambria" panose="02040503050406030204" pitchFamily="18" charset="0"/>
                <a:ea typeface="Cambria" panose="02040503050406030204" pitchFamily="18" charset="0"/>
              </a:rPr>
              <a:t>nd</a:t>
            </a:r>
            <a:r>
              <a:rPr lang="en-US" sz="1800" b="0" i="0" u="none" strike="noStrike" baseline="0" dirty="0">
                <a:latin typeface="Cambria" panose="02040503050406030204" pitchFamily="18" charset="0"/>
                <a:ea typeface="Cambria" panose="02040503050406030204" pitchFamily="18" charset="0"/>
              </a:rPr>
              <a:t> year (</a:t>
            </a:r>
            <a:r>
              <a:rPr lang="en-US" sz="1800" b="1" i="0" u="none" strike="noStrike" baseline="0" dirty="0">
                <a:latin typeface="Cambria" panose="02040503050406030204" pitchFamily="18" charset="0"/>
                <a:ea typeface="Cambria" panose="02040503050406030204" pitchFamily="18" charset="0"/>
              </a:rPr>
              <a:t>ST</a:t>
            </a:r>
            <a:r>
              <a:rPr lang="en-US" sz="1800" b="0" i="0" u="none" strike="noStrike" baseline="0" dirty="0">
                <a:latin typeface="Cambria" panose="02040503050406030204" pitchFamily="18" charset="0"/>
                <a:ea typeface="Cambria" panose="02040503050406030204" pitchFamily="18" charset="0"/>
              </a:rPr>
              <a:t>) </a:t>
            </a:r>
            <a:endParaRPr lang="en-US" dirty="0">
              <a:latin typeface="Cambria" panose="02040503050406030204" pitchFamily="18" charset="0"/>
              <a:ea typeface="Cambria" panose="02040503050406030204" pitchFamily="18" charset="0"/>
            </a:endParaRPr>
          </a:p>
          <a:p>
            <a:pPr marL="1257300" indent="-360363" algn="just">
              <a:lnSpc>
                <a:spcPct val="150000"/>
              </a:lnSpc>
              <a:spcBef>
                <a:spcPts val="0"/>
              </a:spcBef>
              <a:buFont typeface="Wingdings" panose="05000000000000000000" pitchFamily="2" charset="2"/>
              <a:buChar char="§"/>
            </a:pPr>
            <a:r>
              <a:rPr lang="en-US" sz="1800" b="1" i="0" u="none" strike="noStrike" baseline="0" dirty="0">
                <a:latin typeface="Cambria" panose="02040503050406030204" pitchFamily="18" charset="0"/>
                <a:ea typeface="Cambria" panose="02040503050406030204" pitchFamily="18" charset="0"/>
              </a:rPr>
              <a:t>	C= </a:t>
            </a:r>
            <a:r>
              <a:rPr lang="en-US" sz="1800" b="0" i="0" u="none" strike="noStrike" baseline="0" dirty="0">
                <a:latin typeface="Cambria" panose="02040503050406030204" pitchFamily="18" charset="0"/>
                <a:ea typeface="Cambria" panose="02040503050406030204" pitchFamily="18" charset="0"/>
              </a:rPr>
              <a:t>No. of Students in UG 3</a:t>
            </a:r>
            <a:r>
              <a:rPr lang="en-US" sz="1800" b="0" i="0" u="none" strike="noStrike" baseline="30000" dirty="0">
                <a:latin typeface="Cambria" panose="02040503050406030204" pitchFamily="18" charset="0"/>
                <a:ea typeface="Cambria" panose="02040503050406030204" pitchFamily="18" charset="0"/>
              </a:rPr>
              <a:t>rd </a:t>
            </a:r>
            <a:r>
              <a:rPr lang="en-US" sz="1800" b="0" i="0" u="none" strike="noStrike" baseline="0" dirty="0">
                <a:latin typeface="Cambria" panose="02040503050406030204" pitchFamily="18" charset="0"/>
                <a:ea typeface="Cambria" panose="02040503050406030204" pitchFamily="18" charset="0"/>
              </a:rPr>
              <a:t>year (</a:t>
            </a:r>
            <a:r>
              <a:rPr lang="en-US" sz="1800" b="1" i="0" u="none" strike="noStrike" baseline="0" dirty="0">
                <a:latin typeface="Cambria" panose="02040503050406030204" pitchFamily="18" charset="0"/>
                <a:ea typeface="Cambria" panose="02040503050406030204" pitchFamily="18" charset="0"/>
              </a:rPr>
              <a:t>ST</a:t>
            </a:r>
            <a:r>
              <a:rPr lang="en-US" sz="1800" b="0" i="0" u="none" strike="noStrike" baseline="0" dirty="0">
                <a:latin typeface="Cambria" panose="02040503050406030204" pitchFamily="18" charset="0"/>
                <a:ea typeface="Cambria" panose="02040503050406030204" pitchFamily="18" charset="0"/>
              </a:rPr>
              <a:t>) </a:t>
            </a:r>
            <a:endParaRPr lang="en-US" dirty="0">
              <a:latin typeface="Cambria" panose="02040503050406030204" pitchFamily="18" charset="0"/>
              <a:ea typeface="Cambria" panose="02040503050406030204" pitchFamily="18" charset="0"/>
            </a:endParaRPr>
          </a:p>
          <a:p>
            <a:pPr marL="1257300" indent="-360363" algn="just">
              <a:lnSpc>
                <a:spcPct val="150000"/>
              </a:lnSpc>
              <a:spcBef>
                <a:spcPts val="0"/>
              </a:spcBef>
              <a:buFont typeface="Wingdings" panose="05000000000000000000" pitchFamily="2" charset="2"/>
              <a:buChar char="§"/>
            </a:pPr>
            <a:r>
              <a:rPr lang="en-US" sz="1800" b="1" i="0" u="none" strike="noStrike" baseline="0" dirty="0">
                <a:latin typeface="Cambria" panose="02040503050406030204" pitchFamily="18" charset="0"/>
                <a:ea typeface="Cambria" panose="02040503050406030204" pitchFamily="18" charset="0"/>
              </a:rPr>
              <a:t>	D= </a:t>
            </a:r>
            <a:r>
              <a:rPr lang="en-US" sz="1800" b="0" i="0" u="none" strike="noStrike" baseline="0" dirty="0">
                <a:latin typeface="Cambria" panose="02040503050406030204" pitchFamily="18" charset="0"/>
                <a:ea typeface="Cambria" panose="02040503050406030204" pitchFamily="18" charset="0"/>
              </a:rPr>
              <a:t>No. of Students in UG 4</a:t>
            </a:r>
            <a:r>
              <a:rPr lang="en-US" sz="1800" b="0" i="0" u="none" strike="noStrike" baseline="30000" dirty="0">
                <a:latin typeface="Cambria" panose="02040503050406030204" pitchFamily="18" charset="0"/>
                <a:ea typeface="Cambria" panose="02040503050406030204" pitchFamily="18" charset="0"/>
              </a:rPr>
              <a:t>th</a:t>
            </a:r>
            <a:r>
              <a:rPr lang="en-US" sz="1800" b="0" i="0" u="none" strike="noStrike" baseline="0" dirty="0">
                <a:latin typeface="Cambria" panose="02040503050406030204" pitchFamily="18" charset="0"/>
                <a:ea typeface="Cambria" panose="02040503050406030204" pitchFamily="18" charset="0"/>
              </a:rPr>
              <a:t> year (</a:t>
            </a:r>
            <a:r>
              <a:rPr lang="en-US" sz="1800" b="1" i="0" u="none" strike="noStrike" baseline="0" dirty="0">
                <a:latin typeface="Cambria" panose="02040503050406030204" pitchFamily="18" charset="0"/>
                <a:ea typeface="Cambria" panose="02040503050406030204" pitchFamily="18" charset="0"/>
              </a:rPr>
              <a:t>ST</a:t>
            </a:r>
            <a:r>
              <a:rPr lang="en-US" sz="1800" b="0" i="0" u="none" strike="noStrike" baseline="0" dirty="0">
                <a:latin typeface="Cambria" panose="02040503050406030204" pitchFamily="18" charset="0"/>
                <a:ea typeface="Cambria" panose="02040503050406030204" pitchFamily="18" charset="0"/>
              </a:rPr>
              <a:t>)</a:t>
            </a:r>
          </a:p>
          <a:p>
            <a:pPr marL="1073150" indent="-714375" algn="just">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E4E73372-6513-43AA-A50C-284B60A8214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125</a:t>
            </a:fld>
            <a:endParaRPr lang="en-IN"/>
          </a:p>
        </p:txBody>
      </p:sp>
      <p:pic>
        <p:nvPicPr>
          <p:cNvPr id="7" name="Picture 6">
            <a:extLst>
              <a:ext uri="{FF2B5EF4-FFF2-40B4-BE49-F238E27FC236}">
                <a16:creationId xmlns="" xmlns:a16="http://schemas.microsoft.com/office/drawing/2014/main" id="{C4B6381F-003F-40AE-8F4D-3BE8F93A3A5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F6304EA5-9459-43BC-8C40-C8D67E3003B7}"/>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633E5EB4-CF08-423B-A767-1CCA684AF079}"/>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8398002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54672"/>
            <a:ext cx="8730378" cy="5547835"/>
          </a:xfrm>
          <a:noFill/>
        </p:spPr>
        <p:txBody>
          <a:bodyPr>
            <a:noAutofit/>
          </a:bodyPr>
          <a:lstStyle/>
          <a:p>
            <a:pPr marL="720725" algn="just">
              <a:lnSpc>
                <a:spcPct val="170000"/>
              </a:lnSpc>
              <a:spcBef>
                <a:spcPts val="0"/>
              </a:spcBef>
              <a:buFont typeface="Wingdings" panose="05000000000000000000" pitchFamily="2" charset="2"/>
              <a:buChar char="v"/>
            </a:pPr>
            <a:r>
              <a:rPr lang="en-US" sz="1600" b="0" i="0" u="none" strike="noStrike" baseline="0" dirty="0">
                <a:solidFill>
                  <a:schemeClr val="accent1"/>
                </a:solidFill>
                <a:latin typeface="Cambria" panose="02040503050406030204" pitchFamily="18" charset="0"/>
                <a:ea typeface="Cambria" panose="02040503050406030204" pitchFamily="18" charset="0"/>
              </a:rPr>
              <a:t>No. of PG (Engineering) programs </a:t>
            </a:r>
            <a:r>
              <a:rPr lang="en-US" sz="1600" b="0" i="0" u="none" strike="noStrike" baseline="0" dirty="0">
                <a:solidFill>
                  <a:srgbClr val="000000"/>
                </a:solidFill>
                <a:latin typeface="Cambria" panose="02040503050406030204" pitchFamily="18" charset="0"/>
                <a:ea typeface="Cambria" panose="02040503050406030204" pitchFamily="18" charset="0"/>
              </a:rPr>
              <a:t>in Department including allied departments/ clusters (</a:t>
            </a:r>
            <a:r>
              <a:rPr lang="en-US" sz="1600" b="0" i="0" u="none" strike="noStrike" baseline="0" dirty="0" err="1">
                <a:solidFill>
                  <a:srgbClr val="000000"/>
                </a:solidFill>
                <a:latin typeface="Cambria" panose="02040503050406030204" pitchFamily="18" charset="0"/>
                <a:ea typeface="Cambria" panose="02040503050406030204" pitchFamily="18" charset="0"/>
              </a:rPr>
              <a:t>PG</a:t>
            </a:r>
            <a:r>
              <a:rPr lang="en-US" sz="1600" b="0" i="0" u="none" strike="noStrike" baseline="-25000" dirty="0" err="1">
                <a:solidFill>
                  <a:srgbClr val="000000"/>
                </a:solidFill>
                <a:latin typeface="Cambria" panose="02040503050406030204" pitchFamily="18" charset="0"/>
                <a:ea typeface="Cambria" panose="02040503050406030204" pitchFamily="18" charset="0"/>
              </a:rPr>
              <a:t>m</a:t>
            </a:r>
            <a:r>
              <a:rPr lang="en-US" sz="1600" b="0" i="0" u="none" strike="noStrike" baseline="0" dirty="0">
                <a:solidFill>
                  <a:srgbClr val="000000"/>
                </a:solidFill>
                <a:latin typeface="Cambria" panose="02040503050406030204" pitchFamily="18" charset="0"/>
                <a:ea typeface="Cambria" panose="02040503050406030204" pitchFamily="18" charset="0"/>
              </a:rPr>
              <a:t>): </a:t>
            </a:r>
          </a:p>
          <a:p>
            <a:pPr marL="896938" algn="just" defTabSz="449263">
              <a:spcBef>
                <a:spcPts val="0"/>
              </a:spcBef>
              <a:buFont typeface="Wingdings" panose="05000000000000000000" pitchFamily="2" charset="2"/>
              <a:buChar char="Ø"/>
            </a:pPr>
            <a:r>
              <a:rPr lang="en-US" sz="1600" b="0" i="0" u="none" strike="noStrike" baseline="0" dirty="0">
                <a:solidFill>
                  <a:srgbClr val="000000"/>
                </a:solidFill>
                <a:latin typeface="Cambria" panose="02040503050406030204" pitchFamily="18" charset="0"/>
                <a:ea typeface="Cambria" panose="02040503050406030204" pitchFamily="18" charset="0"/>
              </a:rPr>
              <a:t>	PG</a:t>
            </a:r>
            <a:r>
              <a:rPr lang="en-US" sz="1600" b="0" i="0" u="none" strike="noStrike" baseline="-25000" dirty="0">
                <a:solidFill>
                  <a:srgbClr val="000000"/>
                </a:solidFill>
                <a:latin typeface="Cambria" panose="02040503050406030204" pitchFamily="18" charset="0"/>
                <a:ea typeface="Cambria" panose="02040503050406030204" pitchFamily="18" charset="0"/>
              </a:rPr>
              <a:t>1</a:t>
            </a:r>
            <a:r>
              <a:rPr lang="en-US" sz="1600" b="0" i="0" u="none" strike="noStrike" baseline="0" dirty="0">
                <a:solidFill>
                  <a:srgbClr val="000000"/>
                </a:solidFill>
                <a:latin typeface="Cambria" panose="02040503050406030204" pitchFamily="18" charset="0"/>
                <a:ea typeface="Cambria" panose="02040503050406030204" pitchFamily="18" charset="0"/>
              </a:rPr>
              <a:t>=1</a:t>
            </a:r>
            <a:r>
              <a:rPr lang="en-US" sz="1600" b="0" i="0" u="none" strike="noStrike" baseline="30000" dirty="0">
                <a:solidFill>
                  <a:srgbClr val="000000"/>
                </a:solidFill>
                <a:latin typeface="Cambria" panose="02040503050406030204" pitchFamily="18" charset="0"/>
                <a:ea typeface="Cambria" panose="02040503050406030204" pitchFamily="18" charset="0"/>
              </a:rPr>
              <a:t>st</a:t>
            </a:r>
            <a:r>
              <a:rPr lang="en-US" sz="1600" b="0" i="0" u="none" strike="noStrike" baseline="0" dirty="0">
                <a:solidFill>
                  <a:srgbClr val="000000"/>
                </a:solidFill>
                <a:latin typeface="Cambria" panose="02040503050406030204" pitchFamily="18" charset="0"/>
                <a:ea typeface="Cambria" panose="02040503050406030204" pitchFamily="18" charset="0"/>
              </a:rPr>
              <a:t> PG program. </a:t>
            </a:r>
          </a:p>
          <a:p>
            <a:pPr marL="896938" algn="just" defTabSz="449263">
              <a:spcBef>
                <a:spcPts val="0"/>
              </a:spcBef>
              <a:buFont typeface="Wingdings" panose="05000000000000000000" pitchFamily="2" charset="2"/>
              <a:buChar char="Ø"/>
            </a:pPr>
            <a:r>
              <a:rPr lang="en-IN" sz="1600" b="0" i="0" u="none" strike="noStrike" baseline="0" dirty="0">
                <a:latin typeface="Cambria" panose="02040503050406030204" pitchFamily="18" charset="0"/>
                <a:ea typeface="Cambria" panose="02040503050406030204" pitchFamily="18" charset="0"/>
              </a:rPr>
              <a:t>	</a:t>
            </a:r>
            <a:r>
              <a:rPr lang="en-IN" sz="1600" b="0" i="0" u="none" strike="noStrike" baseline="0" dirty="0" err="1">
                <a:latin typeface="Cambria" panose="02040503050406030204" pitchFamily="18" charset="0"/>
                <a:ea typeface="Cambria" panose="02040503050406030204" pitchFamily="18" charset="0"/>
              </a:rPr>
              <a:t>PG</a:t>
            </a:r>
            <a:r>
              <a:rPr lang="en-IN" sz="1600" b="0" i="0" u="none" strike="noStrike" baseline="-25000" dirty="0" err="1">
                <a:latin typeface="Cambria" panose="02040503050406030204" pitchFamily="18" charset="0"/>
                <a:ea typeface="Cambria" panose="02040503050406030204" pitchFamily="18" charset="0"/>
              </a:rPr>
              <a:t>m</a:t>
            </a:r>
            <a:r>
              <a:rPr lang="en-IN" sz="1600" b="0" i="0" u="none" strike="noStrike" baseline="0" dirty="0">
                <a:latin typeface="Cambria" panose="02040503050406030204" pitchFamily="18" charset="0"/>
                <a:ea typeface="Cambria" panose="02040503050406030204" pitchFamily="18" charset="0"/>
              </a:rPr>
              <a:t>=</a:t>
            </a:r>
            <a:r>
              <a:rPr lang="en-IN" sz="1600" b="0" i="0" u="none" strike="noStrike" baseline="0" dirty="0" err="1">
                <a:latin typeface="Cambria" panose="02040503050406030204" pitchFamily="18" charset="0"/>
                <a:ea typeface="Cambria" panose="02040503050406030204" pitchFamily="18" charset="0"/>
              </a:rPr>
              <a:t>m</a:t>
            </a:r>
            <a:r>
              <a:rPr lang="en-IN" sz="1600" b="0" i="0" u="none" strike="noStrike" baseline="30000" dirty="0" err="1">
                <a:latin typeface="Cambria" panose="02040503050406030204" pitchFamily="18" charset="0"/>
                <a:ea typeface="Cambria" panose="02040503050406030204" pitchFamily="18" charset="0"/>
              </a:rPr>
              <a:t>th</a:t>
            </a:r>
            <a:r>
              <a:rPr lang="en-IN" sz="1600" b="0" i="0" u="none" strike="noStrike" baseline="0" dirty="0">
                <a:latin typeface="Cambria" panose="02040503050406030204" pitchFamily="18" charset="0"/>
                <a:ea typeface="Cambria" panose="02040503050406030204" pitchFamily="18" charset="0"/>
              </a:rPr>
              <a:t> PG program</a:t>
            </a:r>
          </a:p>
          <a:p>
            <a:pPr marL="1073150" indent="-352425" algn="just">
              <a:spcBef>
                <a:spcPts val="0"/>
              </a:spcBef>
              <a:buFont typeface="Wingdings" panose="05000000000000000000" pitchFamily="2" charset="2"/>
              <a:buChar char="§"/>
            </a:pPr>
            <a:r>
              <a:rPr lang="en-US" sz="1600" b="1" i="0" u="none" strike="noStrike" baseline="0" dirty="0">
                <a:solidFill>
                  <a:srgbClr val="000000"/>
                </a:solidFill>
                <a:latin typeface="Cambria" panose="02040503050406030204" pitchFamily="18" charset="0"/>
                <a:ea typeface="Cambria" panose="02040503050406030204" pitchFamily="18" charset="0"/>
              </a:rPr>
              <a:t>A= </a:t>
            </a:r>
            <a:r>
              <a:rPr lang="en-US" sz="1600" b="0" i="0" u="none" strike="noStrike" baseline="0" dirty="0">
                <a:solidFill>
                  <a:srgbClr val="000000"/>
                </a:solidFill>
                <a:latin typeface="Cambria" panose="02040503050406030204" pitchFamily="18" charset="0"/>
                <a:ea typeface="Cambria" panose="02040503050406030204" pitchFamily="18" charset="0"/>
              </a:rPr>
              <a:t>No. of Students in PG 1</a:t>
            </a:r>
            <a:r>
              <a:rPr lang="en-US" sz="1600" b="0" i="0" u="none" strike="noStrike" baseline="30000" dirty="0">
                <a:solidFill>
                  <a:srgbClr val="000000"/>
                </a:solidFill>
                <a:latin typeface="Cambria" panose="02040503050406030204" pitchFamily="18" charset="0"/>
                <a:ea typeface="Cambria" panose="02040503050406030204" pitchFamily="18" charset="0"/>
              </a:rPr>
              <a:t>st</a:t>
            </a:r>
            <a:r>
              <a:rPr lang="en-US" sz="1600" b="0" i="0" u="none" strike="noStrike" baseline="0" dirty="0">
                <a:solidFill>
                  <a:srgbClr val="000000"/>
                </a:solidFill>
                <a:latin typeface="Cambria" panose="02040503050406030204" pitchFamily="18" charset="0"/>
                <a:ea typeface="Cambria" panose="02040503050406030204" pitchFamily="18" charset="0"/>
              </a:rPr>
              <a:t> year </a:t>
            </a:r>
          </a:p>
          <a:p>
            <a:pPr marL="1073150" indent="-352425" algn="just">
              <a:spcBef>
                <a:spcPts val="0"/>
              </a:spcBef>
              <a:buFont typeface="Wingdings" panose="05000000000000000000" pitchFamily="2" charset="2"/>
              <a:buChar char="§"/>
            </a:pPr>
            <a:r>
              <a:rPr lang="en-US" sz="1600" b="1" i="0" u="none" strike="noStrike" baseline="0" dirty="0">
                <a:solidFill>
                  <a:srgbClr val="000000"/>
                </a:solidFill>
                <a:latin typeface="Cambria" panose="02040503050406030204" pitchFamily="18" charset="0"/>
                <a:ea typeface="Cambria" panose="02040503050406030204" pitchFamily="18" charset="0"/>
              </a:rPr>
              <a:t>B= </a:t>
            </a:r>
            <a:r>
              <a:rPr lang="en-US" sz="1600" b="0" i="0" u="none" strike="noStrike" baseline="0" dirty="0">
                <a:solidFill>
                  <a:srgbClr val="000000"/>
                </a:solidFill>
                <a:latin typeface="Cambria" panose="02040503050406030204" pitchFamily="18" charset="0"/>
                <a:ea typeface="Cambria" panose="02040503050406030204" pitchFamily="18" charset="0"/>
              </a:rPr>
              <a:t>No. of Students in PG 2</a:t>
            </a:r>
            <a:r>
              <a:rPr lang="en-US" sz="1600" b="0" i="0" u="none" strike="noStrike" baseline="30000" dirty="0">
                <a:solidFill>
                  <a:srgbClr val="000000"/>
                </a:solidFill>
                <a:latin typeface="Cambria" panose="02040503050406030204" pitchFamily="18" charset="0"/>
                <a:ea typeface="Cambria" panose="02040503050406030204" pitchFamily="18" charset="0"/>
              </a:rPr>
              <a:t>nd</a:t>
            </a:r>
            <a:r>
              <a:rPr lang="en-US" sz="1600" b="0" i="0" u="none" strike="noStrike" baseline="0" dirty="0">
                <a:solidFill>
                  <a:srgbClr val="000000"/>
                </a:solidFill>
                <a:latin typeface="Cambria" panose="02040503050406030204" pitchFamily="18" charset="0"/>
                <a:ea typeface="Cambria" panose="02040503050406030204" pitchFamily="18" charset="0"/>
              </a:rPr>
              <a:t> year </a:t>
            </a:r>
          </a:p>
          <a:p>
            <a:pPr marL="720725" indent="-360363" algn="just">
              <a:lnSpc>
                <a:spcPct val="170000"/>
              </a:lnSpc>
              <a:spcBef>
                <a:spcPts val="0"/>
              </a:spcBef>
              <a:buFont typeface="Wingdings" panose="05000000000000000000" pitchFamily="2" charset="2"/>
              <a:buChar char="v"/>
            </a:pPr>
            <a:r>
              <a:rPr lang="en-US" sz="1600" b="1" i="0" u="none" strike="noStrike" baseline="0" dirty="0">
                <a:solidFill>
                  <a:schemeClr val="accent1"/>
                </a:solidFill>
                <a:latin typeface="Cambria" panose="02040503050406030204" pitchFamily="18" charset="0"/>
                <a:ea typeface="Cambria" panose="02040503050406030204" pitchFamily="18" charset="0"/>
              </a:rPr>
              <a:t>Student Faculty Ratio (SFR) = S/F </a:t>
            </a:r>
          </a:p>
          <a:p>
            <a:pPr marL="896938" indent="-360363" algn="just">
              <a:spcBef>
                <a:spcPts val="0"/>
              </a:spcBef>
              <a:buFont typeface="Wingdings" panose="05000000000000000000" pitchFamily="2" charset="2"/>
              <a:buChar char="Ø"/>
            </a:pPr>
            <a:r>
              <a:rPr lang="en-US" b="1" i="0" u="none" strike="noStrike" baseline="0" dirty="0">
                <a:solidFill>
                  <a:srgbClr val="000000"/>
                </a:solidFill>
                <a:latin typeface="Cambria" panose="02040503050406030204" pitchFamily="18" charset="0"/>
                <a:ea typeface="Cambria" panose="02040503050406030204" pitchFamily="18" charset="0"/>
              </a:rPr>
              <a:t>S</a:t>
            </a:r>
            <a:r>
              <a:rPr lang="en-US" sz="1600" b="0" i="0" u="none" strike="noStrike" baseline="0" dirty="0">
                <a:solidFill>
                  <a:srgbClr val="000000"/>
                </a:solidFill>
                <a:latin typeface="Cambria" panose="02040503050406030204" pitchFamily="18" charset="0"/>
                <a:ea typeface="Cambria" panose="02040503050406030204" pitchFamily="18" charset="0"/>
              </a:rPr>
              <a:t>=No. of students of all programs in the Department including all students of allied departments / clusters. </a:t>
            </a:r>
          </a:p>
          <a:p>
            <a:pPr marL="896938" indent="-360363" algn="just">
              <a:spcBef>
                <a:spcPts val="0"/>
              </a:spcBef>
              <a:buFont typeface="Wingdings" panose="05000000000000000000" pitchFamily="2" charset="2"/>
              <a:buChar char="Ø"/>
            </a:pPr>
            <a:endParaRPr lang="en-US" sz="1600" b="0" i="0" u="none" strike="noStrike" baseline="0" dirty="0">
              <a:solidFill>
                <a:srgbClr val="000000"/>
              </a:solidFill>
              <a:latin typeface="Cambria" panose="02040503050406030204" pitchFamily="18" charset="0"/>
              <a:ea typeface="Cambria" panose="02040503050406030204" pitchFamily="18" charset="0"/>
            </a:endParaRPr>
          </a:p>
          <a:p>
            <a:pPr marL="1073150" indent="-352425" algn="just">
              <a:spcBef>
                <a:spcPts val="0"/>
              </a:spcBef>
              <a:buFont typeface="Wingdings" panose="05000000000000000000" pitchFamily="2" charset="2"/>
              <a:buChar char="§"/>
            </a:pPr>
            <a:r>
              <a:rPr lang="en-US" sz="1600" b="1" i="0" u="none" strike="noStrike" baseline="0" dirty="0">
                <a:solidFill>
                  <a:srgbClr val="000000"/>
                </a:solidFill>
                <a:latin typeface="Cambria" panose="02040503050406030204" pitchFamily="18" charset="0"/>
                <a:ea typeface="Cambria" panose="02040503050406030204" pitchFamily="18" charset="0"/>
              </a:rPr>
              <a:t>No. of students (ST)=</a:t>
            </a:r>
            <a:r>
              <a:rPr lang="en-US" sz="1600" b="0" i="0" u="none" strike="noStrike" baseline="0" dirty="0">
                <a:solidFill>
                  <a:srgbClr val="000000"/>
                </a:solidFill>
                <a:latin typeface="Cambria" panose="02040503050406030204" pitchFamily="18" charset="0"/>
                <a:ea typeface="Cambria" panose="02040503050406030204" pitchFamily="18" charset="0"/>
              </a:rPr>
              <a:t>Sanctioned Intake (SA) + Actual admitted students via lateral entry including leftover seats (L) if any (limited to 10 % of SA) </a:t>
            </a:r>
          </a:p>
          <a:p>
            <a:pPr marL="720725" indent="0" algn="just">
              <a:spcBef>
                <a:spcPts val="0"/>
              </a:spcBef>
              <a:buNone/>
            </a:pPr>
            <a:endParaRPr lang="en-US" sz="1600" b="0" i="0" u="none" strike="noStrike" baseline="0" dirty="0">
              <a:solidFill>
                <a:srgbClr val="000000"/>
              </a:solidFill>
              <a:latin typeface="Cambria" panose="02040503050406030204" pitchFamily="18" charset="0"/>
              <a:ea typeface="Cambria" panose="02040503050406030204" pitchFamily="18" charset="0"/>
            </a:endParaRPr>
          </a:p>
          <a:p>
            <a:pPr marL="1073150" indent="-352425" algn="just">
              <a:spcBef>
                <a:spcPts val="0"/>
              </a:spcBef>
              <a:buFont typeface="Wingdings" panose="05000000000000000000" pitchFamily="2" charset="2"/>
              <a:buChar char="§"/>
            </a:pPr>
            <a:r>
              <a:rPr lang="en-US" sz="1600" b="0" i="0" u="none" strike="noStrike" baseline="0" dirty="0">
                <a:solidFill>
                  <a:schemeClr val="accent1"/>
                </a:solidFill>
                <a:latin typeface="Cambria" panose="02040503050406030204" pitchFamily="18" charset="0"/>
                <a:ea typeface="Cambria" panose="02040503050406030204" pitchFamily="18" charset="0"/>
              </a:rPr>
              <a:t>Students who admitted under supernumerary quotas (SNQ, EWS, </a:t>
            </a:r>
            <a:r>
              <a:rPr lang="en-US" sz="1600" b="0" i="0" u="none" strike="noStrike" baseline="0" dirty="0" err="1">
                <a:solidFill>
                  <a:schemeClr val="accent1"/>
                </a:solidFill>
                <a:latin typeface="Cambria" panose="02040503050406030204" pitchFamily="18" charset="0"/>
                <a:ea typeface="Cambria" panose="02040503050406030204" pitchFamily="18" charset="0"/>
              </a:rPr>
              <a:t>etc</a:t>
            </a:r>
            <a:r>
              <a:rPr lang="en-US" sz="1600" b="0" i="0" u="none" strike="noStrike" baseline="0" dirty="0">
                <a:solidFill>
                  <a:schemeClr val="accent1"/>
                </a:solidFill>
                <a:latin typeface="Cambria" panose="02040503050406030204" pitchFamily="18" charset="0"/>
                <a:ea typeface="Cambria" panose="02040503050406030204" pitchFamily="18" charset="0"/>
              </a:rPr>
              <a:t>) will not be considered in calculating SFR value. Those students are </a:t>
            </a:r>
            <a:r>
              <a:rPr lang="en-US" sz="1600" b="1" i="0" u="none" strike="noStrike" baseline="0" dirty="0">
                <a:solidFill>
                  <a:schemeClr val="accent1"/>
                </a:solidFill>
                <a:latin typeface="Cambria" panose="02040503050406030204" pitchFamily="18" charset="0"/>
                <a:ea typeface="Cambria" panose="02040503050406030204" pitchFamily="18" charset="0"/>
              </a:rPr>
              <a:t>exempted</a:t>
            </a:r>
            <a:r>
              <a:rPr lang="en-US" sz="1600" b="0" i="0" u="none" strike="noStrike" baseline="0" dirty="0">
                <a:solidFill>
                  <a:schemeClr val="accent1"/>
                </a:solidFill>
                <a:latin typeface="Cambria" panose="02040503050406030204" pitchFamily="18" charset="0"/>
                <a:ea typeface="Cambria" panose="02040503050406030204" pitchFamily="18" charset="0"/>
              </a:rPr>
              <a:t>. </a:t>
            </a:r>
          </a:p>
          <a:p>
            <a:pPr marL="720725" indent="0" algn="just">
              <a:spcBef>
                <a:spcPts val="0"/>
              </a:spcBef>
              <a:buNone/>
            </a:pPr>
            <a:endParaRPr lang="en-IN" sz="1600" b="0" i="0" u="none" strike="noStrike" baseline="0" dirty="0">
              <a:solidFill>
                <a:schemeClr val="accent1"/>
              </a:solidFill>
              <a:latin typeface="Cambria" panose="02040503050406030204" pitchFamily="18" charset="0"/>
              <a:ea typeface="Cambria" panose="02040503050406030204" pitchFamily="18" charset="0"/>
            </a:endParaRPr>
          </a:p>
          <a:p>
            <a:pPr marL="896938" indent="-360363" algn="just">
              <a:spcBef>
                <a:spcPts val="0"/>
              </a:spcBef>
              <a:buFont typeface="Wingdings" panose="05000000000000000000" pitchFamily="2" charset="2"/>
              <a:buChar char="Ø"/>
            </a:pPr>
            <a:r>
              <a:rPr lang="en-US" sz="1600" b="1" i="0" u="none" strike="noStrike" baseline="0" dirty="0">
                <a:solidFill>
                  <a:srgbClr val="000000"/>
                </a:solidFill>
                <a:latin typeface="Cambria" panose="02040503050406030204" pitchFamily="18" charset="0"/>
                <a:ea typeface="Cambria" panose="02040503050406030204" pitchFamily="18" charset="0"/>
              </a:rPr>
              <a:t>F</a:t>
            </a:r>
            <a:r>
              <a:rPr lang="en-US" sz="1600" b="0" i="0" u="none" strike="noStrike" baseline="0" dirty="0">
                <a:solidFill>
                  <a:srgbClr val="000000"/>
                </a:solidFill>
                <a:latin typeface="Cambria" panose="02040503050406030204" pitchFamily="18" charset="0"/>
                <a:ea typeface="Cambria" panose="02040503050406030204" pitchFamily="18" charset="0"/>
              </a:rPr>
              <a:t>= </a:t>
            </a:r>
            <a:r>
              <a:rPr lang="en-US" sz="1600" b="1" i="0" u="none" strike="noStrike" baseline="0" dirty="0">
                <a:solidFill>
                  <a:schemeClr val="accent1"/>
                </a:solidFill>
                <a:latin typeface="Cambria" panose="02040503050406030204" pitchFamily="18" charset="0"/>
                <a:ea typeface="Cambria" panose="02040503050406030204" pitchFamily="18" charset="0"/>
              </a:rPr>
              <a:t>Total no. of regular or contractual faculty members (Full Time) in the Department, including allied departments/clusters </a:t>
            </a:r>
            <a:r>
              <a:rPr lang="en-US" sz="1600" b="0" i="0" u="none" strike="noStrike" baseline="0" dirty="0">
                <a:solidFill>
                  <a:srgbClr val="000000"/>
                </a:solidFill>
                <a:latin typeface="Cambria" panose="02040503050406030204" pitchFamily="18" charset="0"/>
                <a:ea typeface="Cambria" panose="02040503050406030204" pitchFamily="18" charset="0"/>
              </a:rPr>
              <a:t>(excluding first year faculty (The faculty members who have a 100% teaching load in the first-year courses)). </a:t>
            </a:r>
            <a:endParaRPr lang="en-US" sz="1050" b="1" dirty="0">
              <a:solidFill>
                <a:srgbClr val="00B050"/>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000" b="1" dirty="0">
              <a:solidFill>
                <a:srgbClr val="00B050"/>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9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9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05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EA570F3A-3B08-43AA-85D3-51292A905631}"/>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126</a:t>
            </a:fld>
            <a:endParaRPr lang="en-IN"/>
          </a:p>
        </p:txBody>
      </p:sp>
      <p:pic>
        <p:nvPicPr>
          <p:cNvPr id="7" name="Picture 6">
            <a:extLst>
              <a:ext uri="{FF2B5EF4-FFF2-40B4-BE49-F238E27FC236}">
                <a16:creationId xmlns="" xmlns:a16="http://schemas.microsoft.com/office/drawing/2014/main" id="{93086304-B1F2-4598-9BFA-3CCD7AC52D2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84A1FC5F-44AB-4185-8F5A-E032BF0185CA}"/>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9F215ACC-6A5A-4478-82C5-82DFED4BBA9D}"/>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9263801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281734" y="832902"/>
            <a:ext cx="8280000" cy="5472000"/>
          </a:xfrm>
          <a:noFill/>
        </p:spPr>
        <p:txBody>
          <a:bodyPr>
            <a:normAutofit/>
          </a:bodyPr>
          <a:lstStyle/>
          <a:p>
            <a:pPr marL="447675" indent="0" algn="ctr">
              <a:buNone/>
            </a:pPr>
            <a:r>
              <a:rPr lang="en-US" sz="1600" i="1" dirty="0">
                <a:solidFill>
                  <a:schemeClr val="accent1"/>
                </a:solidFill>
                <a:latin typeface="Cambria" panose="02040503050406030204" pitchFamily="18" charset="0"/>
                <a:ea typeface="Cambria" panose="02040503050406030204" pitchFamily="18" charset="0"/>
              </a:rPr>
              <a:t>Example: Table No. 5.1.1: Calculation of no. of students admitted in the program though lateral entry or left-over seats. </a:t>
            </a:r>
          </a:p>
          <a:p>
            <a:endParaRPr lang="en-IN" sz="1800" b="0" i="0" u="none" strike="noStrike" baseline="0" dirty="0">
              <a:latin typeface="Wingdings" panose="05000000000000000000" pitchFamily="2" charset="2"/>
            </a:endParaRPr>
          </a:p>
          <a:p>
            <a:pPr marL="1073150" indent="-714375">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2" name="Table 3">
            <a:extLst>
              <a:ext uri="{FF2B5EF4-FFF2-40B4-BE49-F238E27FC236}">
                <a16:creationId xmlns="" xmlns:a16="http://schemas.microsoft.com/office/drawing/2014/main" id="{FABB5718-1304-49FA-9080-03094AE30AD2}"/>
              </a:ext>
            </a:extLst>
          </p:cNvPr>
          <p:cNvGraphicFramePr>
            <a:graphicFrameLocks noGrp="1"/>
          </p:cNvGraphicFramePr>
          <p:nvPr>
            <p:extLst>
              <p:ext uri="{D42A27DB-BD31-4B8C-83A1-F6EECF244321}">
                <p14:modId xmlns:p14="http://schemas.microsoft.com/office/powerpoint/2010/main" xmlns="" val="2503210664"/>
              </p:ext>
            </p:extLst>
          </p:nvPr>
        </p:nvGraphicFramePr>
        <p:xfrm>
          <a:off x="1065804" y="1447106"/>
          <a:ext cx="8245343" cy="3940221"/>
        </p:xfrm>
        <a:graphic>
          <a:graphicData uri="http://schemas.openxmlformats.org/drawingml/2006/table">
            <a:tbl>
              <a:tblPr firstRow="1" bandRow="1">
                <a:tableStyleId>{5940675A-B579-460E-94D1-54222C63F5DA}</a:tableStyleId>
              </a:tblPr>
              <a:tblGrid>
                <a:gridCol w="933819">
                  <a:extLst>
                    <a:ext uri="{9D8B030D-6E8A-4147-A177-3AD203B41FA5}">
                      <a16:colId xmlns="" xmlns:a16="http://schemas.microsoft.com/office/drawing/2014/main" val="4183574246"/>
                    </a:ext>
                  </a:extLst>
                </a:gridCol>
                <a:gridCol w="1266944">
                  <a:extLst>
                    <a:ext uri="{9D8B030D-6E8A-4147-A177-3AD203B41FA5}">
                      <a16:colId xmlns="" xmlns:a16="http://schemas.microsoft.com/office/drawing/2014/main" val="3077698709"/>
                    </a:ext>
                  </a:extLst>
                </a:gridCol>
                <a:gridCol w="1508727">
                  <a:extLst>
                    <a:ext uri="{9D8B030D-6E8A-4147-A177-3AD203B41FA5}">
                      <a16:colId xmlns="" xmlns:a16="http://schemas.microsoft.com/office/drawing/2014/main" val="970966693"/>
                    </a:ext>
                  </a:extLst>
                </a:gridCol>
                <a:gridCol w="2456518">
                  <a:extLst>
                    <a:ext uri="{9D8B030D-6E8A-4147-A177-3AD203B41FA5}">
                      <a16:colId xmlns="" xmlns:a16="http://schemas.microsoft.com/office/drawing/2014/main" val="2746807992"/>
                    </a:ext>
                  </a:extLst>
                </a:gridCol>
                <a:gridCol w="2079335">
                  <a:extLst>
                    <a:ext uri="{9D8B030D-6E8A-4147-A177-3AD203B41FA5}">
                      <a16:colId xmlns="" xmlns:a16="http://schemas.microsoft.com/office/drawing/2014/main" val="877464497"/>
                    </a:ext>
                  </a:extLst>
                </a:gridCol>
              </a:tblGrid>
              <a:tr h="374061">
                <a:tc gridSpan="5">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Let assume that sanctioned intake of the program (SA)=120</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 xmlns:a16="http://schemas.microsoft.com/office/drawing/2014/main" val="1416064817"/>
                  </a:ext>
                </a:extLst>
              </a:tr>
              <a:tr h="124978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Example case</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No. of students admitted in 1</a:t>
                      </a:r>
                      <a:r>
                        <a:rPr lang="en-US" sz="1200" b="1" i="0" u="none" strike="noStrike" kern="1200" baseline="30000" dirty="0">
                          <a:solidFill>
                            <a:schemeClr val="tx1"/>
                          </a:solidFill>
                          <a:latin typeface="Cambria" panose="02040503050406030204" pitchFamily="18" charset="0"/>
                          <a:ea typeface="Cambria" panose="02040503050406030204" pitchFamily="18" charset="0"/>
                          <a:cs typeface="+mn-cs"/>
                        </a:rPr>
                        <a:t>st</a:t>
                      </a: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 year</a:t>
                      </a:r>
                      <a:endParaRPr lang="en-US"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Leftover seats/ Unfilled seats in 1</a:t>
                      </a:r>
                      <a:r>
                        <a:rPr lang="en-US" sz="1200" b="1" i="0" u="none" strike="noStrike" kern="1200" baseline="30000" dirty="0">
                          <a:solidFill>
                            <a:schemeClr val="tx1"/>
                          </a:solidFill>
                          <a:latin typeface="Cambria" panose="02040503050406030204" pitchFamily="18" charset="0"/>
                          <a:ea typeface="Cambria" panose="02040503050406030204" pitchFamily="18" charset="0"/>
                          <a:cs typeface="+mn-cs"/>
                        </a:rPr>
                        <a:t>st</a:t>
                      </a: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 year</a:t>
                      </a:r>
                      <a:endParaRPr lang="en-US"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No. of actually students admitted in 2nd year,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L= a+ b;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a=Lateral entry admission (maximum 10% of SA)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b=Leftover seats admitted in 2</a:t>
                      </a:r>
                      <a:r>
                        <a:rPr lang="en-US" sz="1200" b="1" i="0" u="none" strike="noStrike" kern="1200" baseline="30000" dirty="0">
                          <a:solidFill>
                            <a:schemeClr val="tx1"/>
                          </a:solidFill>
                          <a:latin typeface="Cambria" panose="02040503050406030204" pitchFamily="18" charset="0"/>
                          <a:ea typeface="Cambria" panose="02040503050406030204" pitchFamily="18" charset="0"/>
                          <a:cs typeface="+mn-cs"/>
                        </a:rPr>
                        <a:t>nd</a:t>
                      </a: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 year</a:t>
                      </a:r>
                      <a:endParaRPr lang="en-US"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No. of students in the program to be considered for SFR calculation (ST) =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(SA + L) limited to 110 % of SA</a:t>
                      </a:r>
                      <a:endParaRPr lang="en-US"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288563948"/>
                  </a:ext>
                </a:extLst>
              </a:tr>
              <a:tr h="257687">
                <a:tc>
                  <a:txBody>
                    <a:bodyPr/>
                    <a:lstStyle/>
                    <a:p>
                      <a:r>
                        <a:rPr lang="en-IN" sz="1200" b="1" baseline="0" dirty="0">
                          <a:latin typeface="Cambria" panose="02040503050406030204" pitchFamily="18" charset="0"/>
                          <a:ea typeface="Cambria" panose="02040503050406030204" pitchFamily="18" charset="0"/>
                        </a:rPr>
                        <a:t>Case 1</a:t>
                      </a:r>
                    </a:p>
                  </a:txBody>
                  <a:tcPr/>
                </a:tc>
                <a:tc>
                  <a:txBody>
                    <a:bodyPr/>
                    <a:lstStyle/>
                    <a:p>
                      <a:pPr algn="ctr"/>
                      <a:r>
                        <a:rPr lang="en-IN" sz="1200" b="1" baseline="0" dirty="0">
                          <a:latin typeface="Cambria" panose="02040503050406030204" pitchFamily="18" charset="0"/>
                          <a:ea typeface="Cambria" panose="02040503050406030204" pitchFamily="18" charset="0"/>
                        </a:rPr>
                        <a:t>120</a:t>
                      </a:r>
                    </a:p>
                  </a:txBody>
                  <a:tcPr anchor="ctr"/>
                </a:tc>
                <a:tc>
                  <a:txBody>
                    <a:bodyPr/>
                    <a:lstStyle/>
                    <a:p>
                      <a:pPr algn="ctr"/>
                      <a:r>
                        <a:rPr lang="en-IN" sz="1200" b="1" baseline="0" dirty="0">
                          <a:latin typeface="Cambria" panose="02040503050406030204" pitchFamily="18" charset="0"/>
                          <a:ea typeface="Cambria" panose="02040503050406030204" pitchFamily="18" charset="0"/>
                        </a:rPr>
                        <a:t>00</a:t>
                      </a:r>
                    </a:p>
                  </a:txBody>
                  <a:tcPr anchor="ctr"/>
                </a:tc>
                <a:tc>
                  <a:txBody>
                    <a:bodyPr/>
                    <a:lstStyle/>
                    <a:p>
                      <a:pPr algn="ctr"/>
                      <a:r>
                        <a:rPr lang="en-IN" sz="1200" b="1" baseline="0" dirty="0">
                          <a:latin typeface="Cambria" panose="02040503050406030204" pitchFamily="18" charset="0"/>
                          <a:ea typeface="Cambria" panose="02040503050406030204" pitchFamily="18" charset="0"/>
                        </a:rPr>
                        <a:t>00</a:t>
                      </a:r>
                    </a:p>
                  </a:txBody>
                  <a:tcPr anchor="ctr"/>
                </a:tc>
                <a:tc>
                  <a:txBody>
                    <a:bodyPr/>
                    <a:lstStyle/>
                    <a:p>
                      <a:pPr marL="0" algn="ctr" defTabSz="457200" rtl="0" eaLnBrk="1" latinLnBrk="0" hangingPunct="1"/>
                      <a:r>
                        <a:rPr lang="en-IN" sz="1200" b="1" kern="1200" baseline="0" dirty="0">
                          <a:solidFill>
                            <a:schemeClr val="tx1"/>
                          </a:solidFill>
                          <a:latin typeface="Cambria" panose="02040503050406030204" pitchFamily="18" charset="0"/>
                          <a:ea typeface="Cambria" panose="02040503050406030204" pitchFamily="18" charset="0"/>
                          <a:cs typeface="+mn-cs"/>
                        </a:rPr>
                        <a:t>120 (120+00) </a:t>
                      </a:r>
                    </a:p>
                  </a:txBody>
                  <a:tcPr anchor="ctr"/>
                </a:tc>
                <a:extLst>
                  <a:ext uri="{0D108BD9-81ED-4DB2-BD59-A6C34878D82A}">
                    <a16:rowId xmlns="" xmlns:a16="http://schemas.microsoft.com/office/drawing/2014/main" val="3596617771"/>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2</a:t>
                      </a:r>
                    </a:p>
                  </a:txBody>
                  <a:tcPr/>
                </a:tc>
                <a:tc>
                  <a:txBody>
                    <a:bodyPr/>
                    <a:lstStyle/>
                    <a:p>
                      <a:pPr algn="ctr"/>
                      <a:r>
                        <a:rPr lang="en-IN" sz="1200" b="1" baseline="0" dirty="0">
                          <a:latin typeface="Cambria" panose="02040503050406030204" pitchFamily="18" charset="0"/>
                          <a:ea typeface="Cambria" panose="02040503050406030204" pitchFamily="18" charset="0"/>
                        </a:rPr>
                        <a:t>120</a:t>
                      </a:r>
                    </a:p>
                  </a:txBody>
                  <a:tcPr anchor="ctr"/>
                </a:tc>
                <a:tc>
                  <a:txBody>
                    <a:bodyPr/>
                    <a:lstStyle/>
                    <a:p>
                      <a:pPr algn="ctr"/>
                      <a:r>
                        <a:rPr lang="en-IN" sz="1200" b="1" baseline="0" dirty="0">
                          <a:latin typeface="Cambria" panose="02040503050406030204" pitchFamily="18" charset="0"/>
                          <a:ea typeface="Cambria" panose="02040503050406030204" pitchFamily="18" charset="0"/>
                        </a:rPr>
                        <a:t>00</a:t>
                      </a:r>
                    </a:p>
                  </a:txBody>
                  <a:tcPr anchor="ctr"/>
                </a:tc>
                <a:tc>
                  <a:txBody>
                    <a:bodyPr/>
                    <a:lstStyle/>
                    <a:p>
                      <a:pPr algn="ctr"/>
                      <a:r>
                        <a:rPr lang="en-IN" sz="1200" b="1" baseline="0" dirty="0">
                          <a:latin typeface="Cambria" panose="02040503050406030204" pitchFamily="18" charset="0"/>
                          <a:ea typeface="Cambria" panose="02040503050406030204" pitchFamily="18" charset="0"/>
                        </a:rPr>
                        <a:t>12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132 (120+12)</a:t>
                      </a:r>
                    </a:p>
                  </a:txBody>
                  <a:tcPr anchor="ctr"/>
                </a:tc>
                <a:extLst>
                  <a:ext uri="{0D108BD9-81ED-4DB2-BD59-A6C34878D82A}">
                    <a16:rowId xmlns="" xmlns:a16="http://schemas.microsoft.com/office/drawing/2014/main" val="620824431"/>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3</a:t>
                      </a:r>
                    </a:p>
                  </a:txBody>
                  <a:tcPr/>
                </a:tc>
                <a:tc>
                  <a:txBody>
                    <a:bodyPr/>
                    <a:lstStyle/>
                    <a:p>
                      <a:pPr algn="ctr"/>
                      <a:r>
                        <a:rPr lang="en-IN" sz="1200" b="1" baseline="0" dirty="0">
                          <a:latin typeface="Cambria" panose="02040503050406030204" pitchFamily="18" charset="0"/>
                          <a:ea typeface="Cambria" panose="02040503050406030204" pitchFamily="18" charset="0"/>
                        </a:rPr>
                        <a:t>120</a:t>
                      </a:r>
                    </a:p>
                  </a:txBody>
                  <a:tcPr anchor="ctr"/>
                </a:tc>
                <a:tc>
                  <a:txBody>
                    <a:bodyPr/>
                    <a:lstStyle/>
                    <a:p>
                      <a:pPr algn="ctr"/>
                      <a:r>
                        <a:rPr lang="en-IN" sz="1200" b="1" baseline="0" dirty="0">
                          <a:latin typeface="Cambria" panose="02040503050406030204" pitchFamily="18" charset="0"/>
                          <a:ea typeface="Cambria" panose="02040503050406030204" pitchFamily="18" charset="0"/>
                        </a:rPr>
                        <a:t>00</a:t>
                      </a:r>
                    </a:p>
                  </a:txBody>
                  <a:tcPr anchor="ctr"/>
                </a:tc>
                <a:tc>
                  <a:txBody>
                    <a:bodyPr/>
                    <a:lstStyle/>
                    <a:p>
                      <a:pPr algn="ctr"/>
                      <a:r>
                        <a:rPr lang="en-IN" sz="1200" b="1" baseline="0" dirty="0">
                          <a:latin typeface="Cambria" panose="02040503050406030204" pitchFamily="18" charset="0"/>
                          <a:ea typeface="Cambria" panose="02040503050406030204" pitchFamily="18" charset="0"/>
                        </a:rPr>
                        <a:t>06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126 (120+06)</a:t>
                      </a:r>
                    </a:p>
                  </a:txBody>
                  <a:tcPr anchor="ctr"/>
                </a:tc>
                <a:extLst>
                  <a:ext uri="{0D108BD9-81ED-4DB2-BD59-A6C34878D82A}">
                    <a16:rowId xmlns="" xmlns:a16="http://schemas.microsoft.com/office/drawing/2014/main" val="3639298659"/>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4</a:t>
                      </a:r>
                    </a:p>
                  </a:txBody>
                  <a:tcPr/>
                </a:tc>
                <a:tc>
                  <a:txBody>
                    <a:bodyPr/>
                    <a:lstStyle/>
                    <a:p>
                      <a:pPr algn="ctr"/>
                      <a:r>
                        <a:rPr lang="en-IN" sz="1200" b="1" baseline="0" dirty="0">
                          <a:latin typeface="Cambria" panose="02040503050406030204" pitchFamily="18" charset="0"/>
                          <a:ea typeface="Cambria" panose="02040503050406030204" pitchFamily="18" charset="0"/>
                        </a:rPr>
                        <a:t>60</a:t>
                      </a:r>
                    </a:p>
                  </a:txBody>
                  <a:tcPr anchor="ctr"/>
                </a:tc>
                <a:tc>
                  <a:txBody>
                    <a:bodyPr/>
                    <a:lstStyle/>
                    <a:p>
                      <a:pPr algn="ctr"/>
                      <a:r>
                        <a:rPr lang="en-IN" sz="1200" b="1" baseline="0" dirty="0">
                          <a:latin typeface="Cambria" panose="02040503050406030204" pitchFamily="18" charset="0"/>
                          <a:ea typeface="Cambria" panose="02040503050406030204" pitchFamily="18" charset="0"/>
                        </a:rPr>
                        <a:t>60</a:t>
                      </a:r>
                    </a:p>
                  </a:txBody>
                  <a:tcPr anchor="ctr"/>
                </a:tc>
                <a:tc>
                  <a:txBody>
                    <a:bodyPr/>
                    <a:lstStyle/>
                    <a:p>
                      <a:pPr algn="ctr"/>
                      <a:r>
                        <a:rPr lang="en-IN" sz="1200" b="1" baseline="0" dirty="0">
                          <a:latin typeface="Cambria" panose="02040503050406030204" pitchFamily="18" charset="0"/>
                          <a:ea typeface="Cambria" panose="02040503050406030204" pitchFamily="18" charset="0"/>
                        </a:rPr>
                        <a:t>00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120 (120+00)</a:t>
                      </a:r>
                    </a:p>
                  </a:txBody>
                  <a:tcPr anchor="ctr"/>
                </a:tc>
                <a:extLst>
                  <a:ext uri="{0D108BD9-81ED-4DB2-BD59-A6C34878D82A}">
                    <a16:rowId xmlns="" xmlns:a16="http://schemas.microsoft.com/office/drawing/2014/main" val="1684216666"/>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5</a:t>
                      </a:r>
                    </a:p>
                  </a:txBody>
                  <a:tcPr/>
                </a:tc>
                <a:tc>
                  <a:txBody>
                    <a:bodyPr/>
                    <a:lstStyle/>
                    <a:p>
                      <a:pPr algn="ctr"/>
                      <a:r>
                        <a:rPr lang="en-IN" sz="1200" b="1" baseline="0" dirty="0">
                          <a:latin typeface="Cambria" panose="02040503050406030204" pitchFamily="18" charset="0"/>
                          <a:ea typeface="Cambria" panose="02040503050406030204" pitchFamily="18" charset="0"/>
                        </a:rPr>
                        <a:t>75</a:t>
                      </a:r>
                    </a:p>
                  </a:txBody>
                  <a:tcPr anchor="ctr"/>
                </a:tc>
                <a:tc>
                  <a:txBody>
                    <a:bodyPr/>
                    <a:lstStyle/>
                    <a:p>
                      <a:pPr algn="ctr"/>
                      <a:r>
                        <a:rPr lang="en-IN" sz="1200" b="1" baseline="0" dirty="0">
                          <a:latin typeface="Cambria" panose="02040503050406030204" pitchFamily="18" charset="0"/>
                          <a:ea typeface="Cambria" panose="02040503050406030204" pitchFamily="18" charset="0"/>
                        </a:rPr>
                        <a:t>45</a:t>
                      </a:r>
                    </a:p>
                  </a:txBody>
                  <a:tcPr anchor="ctr"/>
                </a:tc>
                <a:tc>
                  <a:txBody>
                    <a:bodyPr/>
                    <a:lstStyle/>
                    <a:p>
                      <a:pPr algn="ctr"/>
                      <a:r>
                        <a:rPr lang="en-IN" sz="1200" b="1" baseline="0" dirty="0">
                          <a:latin typeface="Cambria" panose="02040503050406030204" pitchFamily="18" charset="0"/>
                          <a:ea typeface="Cambria" panose="02040503050406030204" pitchFamily="18" charset="0"/>
                        </a:rPr>
                        <a:t>06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126 (120+06)</a:t>
                      </a:r>
                    </a:p>
                  </a:txBody>
                  <a:tcPr anchor="ctr"/>
                </a:tc>
                <a:extLst>
                  <a:ext uri="{0D108BD9-81ED-4DB2-BD59-A6C34878D82A}">
                    <a16:rowId xmlns="" xmlns:a16="http://schemas.microsoft.com/office/drawing/2014/main" val="904080392"/>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6</a:t>
                      </a:r>
                    </a:p>
                  </a:txBody>
                  <a:tcPr/>
                </a:tc>
                <a:tc>
                  <a:txBody>
                    <a:bodyPr/>
                    <a:lstStyle/>
                    <a:p>
                      <a:pPr algn="ctr"/>
                      <a:r>
                        <a:rPr lang="en-IN" sz="1200" b="1" baseline="0" dirty="0">
                          <a:latin typeface="Cambria" panose="02040503050406030204" pitchFamily="18" charset="0"/>
                          <a:ea typeface="Cambria" panose="02040503050406030204" pitchFamily="18" charset="0"/>
                        </a:rPr>
                        <a:t>82</a:t>
                      </a:r>
                    </a:p>
                  </a:txBody>
                  <a:tcPr anchor="ctr"/>
                </a:tc>
                <a:tc>
                  <a:txBody>
                    <a:bodyPr/>
                    <a:lstStyle/>
                    <a:p>
                      <a:pPr algn="ctr"/>
                      <a:r>
                        <a:rPr lang="en-IN" sz="1200" b="1" baseline="0" dirty="0">
                          <a:latin typeface="Cambria" panose="02040503050406030204" pitchFamily="18" charset="0"/>
                          <a:ea typeface="Cambria" panose="02040503050406030204" pitchFamily="18" charset="0"/>
                        </a:rPr>
                        <a:t>38</a:t>
                      </a:r>
                    </a:p>
                  </a:txBody>
                  <a:tcPr anchor="ctr"/>
                </a:tc>
                <a:tc>
                  <a:txBody>
                    <a:bodyPr/>
                    <a:lstStyle/>
                    <a:p>
                      <a:pPr algn="ctr"/>
                      <a:r>
                        <a:rPr lang="en-IN" sz="1200" b="1" baseline="0" dirty="0">
                          <a:latin typeface="Cambria" panose="02040503050406030204" pitchFamily="18" charset="0"/>
                          <a:ea typeface="Cambria" panose="02040503050406030204" pitchFamily="18" charset="0"/>
                        </a:rPr>
                        <a:t>12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132 (120+12)</a:t>
                      </a:r>
                    </a:p>
                  </a:txBody>
                  <a:tcPr anchor="ctr"/>
                </a:tc>
                <a:extLst>
                  <a:ext uri="{0D108BD9-81ED-4DB2-BD59-A6C34878D82A}">
                    <a16:rowId xmlns="" xmlns:a16="http://schemas.microsoft.com/office/drawing/2014/main" val="1170643647"/>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7</a:t>
                      </a:r>
                    </a:p>
                  </a:txBody>
                  <a:tcPr/>
                </a:tc>
                <a:tc>
                  <a:txBody>
                    <a:bodyPr/>
                    <a:lstStyle/>
                    <a:p>
                      <a:pPr algn="ctr"/>
                      <a:r>
                        <a:rPr lang="en-IN" sz="1200" b="1" baseline="0" dirty="0">
                          <a:latin typeface="Cambria" panose="02040503050406030204" pitchFamily="18" charset="0"/>
                          <a:ea typeface="Cambria" panose="02040503050406030204" pitchFamily="18" charset="0"/>
                        </a:rPr>
                        <a:t>88</a:t>
                      </a:r>
                    </a:p>
                  </a:txBody>
                  <a:tcPr anchor="ctr"/>
                </a:tc>
                <a:tc>
                  <a:txBody>
                    <a:bodyPr/>
                    <a:lstStyle/>
                    <a:p>
                      <a:pPr algn="ctr"/>
                      <a:r>
                        <a:rPr lang="en-IN" sz="1200" b="1" baseline="0" dirty="0">
                          <a:latin typeface="Cambria" panose="02040503050406030204" pitchFamily="18" charset="0"/>
                          <a:ea typeface="Cambria" panose="02040503050406030204" pitchFamily="18" charset="0"/>
                        </a:rPr>
                        <a:t>32</a:t>
                      </a:r>
                    </a:p>
                  </a:txBody>
                  <a:tcPr anchor="ctr"/>
                </a:tc>
                <a:tc>
                  <a:txBody>
                    <a:bodyPr/>
                    <a:lstStyle/>
                    <a:p>
                      <a:pPr algn="ctr"/>
                      <a:r>
                        <a:rPr lang="en-IN" sz="1200" b="1" baseline="0" dirty="0">
                          <a:latin typeface="Cambria" panose="02040503050406030204" pitchFamily="18" charset="0"/>
                          <a:ea typeface="Cambria" panose="02040503050406030204" pitchFamily="18" charset="0"/>
                        </a:rPr>
                        <a:t>44*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132 (120+12)</a:t>
                      </a:r>
                    </a:p>
                  </a:txBody>
                  <a:tcPr anchor="ctr"/>
                </a:tc>
                <a:extLst>
                  <a:ext uri="{0D108BD9-81ED-4DB2-BD59-A6C34878D82A}">
                    <a16:rowId xmlns="" xmlns:a16="http://schemas.microsoft.com/office/drawing/2014/main" val="483182441"/>
                  </a:ext>
                </a:extLst>
              </a:tr>
              <a:tr h="25768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Case 8</a:t>
                      </a:r>
                    </a:p>
                  </a:txBody>
                  <a:tcPr/>
                </a:tc>
                <a:tc>
                  <a:txBody>
                    <a:bodyPr/>
                    <a:lstStyle/>
                    <a:p>
                      <a:pPr algn="ctr"/>
                      <a:r>
                        <a:rPr lang="en-IN" sz="1200" b="1" baseline="0" dirty="0">
                          <a:latin typeface="Cambria" panose="02040503050406030204" pitchFamily="18" charset="0"/>
                          <a:ea typeface="Cambria" panose="02040503050406030204" pitchFamily="18" charset="0"/>
                        </a:rPr>
                        <a:t>60</a:t>
                      </a:r>
                    </a:p>
                  </a:txBody>
                  <a:tcPr anchor="ctr"/>
                </a:tc>
                <a:tc>
                  <a:txBody>
                    <a:bodyPr/>
                    <a:lstStyle/>
                    <a:p>
                      <a:pPr algn="ctr"/>
                      <a:r>
                        <a:rPr lang="en-IN" sz="1200" b="1" baseline="0" dirty="0">
                          <a:latin typeface="Cambria" panose="02040503050406030204" pitchFamily="18" charset="0"/>
                          <a:ea typeface="Cambria" panose="02040503050406030204" pitchFamily="18" charset="0"/>
                        </a:rPr>
                        <a:t>60</a:t>
                      </a:r>
                    </a:p>
                  </a:txBody>
                  <a:tcPr anchor="ctr"/>
                </a:tc>
                <a:tc>
                  <a:txBody>
                    <a:bodyPr/>
                    <a:lstStyle/>
                    <a:p>
                      <a:pPr algn="ctr"/>
                      <a:r>
                        <a:rPr lang="en-IN" sz="1200" b="1" baseline="0" dirty="0">
                          <a:latin typeface="Cambria" panose="02040503050406030204" pitchFamily="18" charset="0"/>
                          <a:ea typeface="Cambria" panose="02040503050406030204" pitchFamily="18" charset="0"/>
                        </a:rPr>
                        <a:t>42*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kern="1200" baseline="0" dirty="0">
                          <a:solidFill>
                            <a:schemeClr val="tx1"/>
                          </a:solidFill>
                          <a:latin typeface="Cambria" panose="02040503050406030204" pitchFamily="18" charset="0"/>
                          <a:ea typeface="Cambria" panose="02040503050406030204" pitchFamily="18" charset="0"/>
                          <a:cs typeface="+mn-cs"/>
                        </a:rPr>
                        <a:t>132 (120+12)</a:t>
                      </a:r>
                    </a:p>
                  </a:txBody>
                  <a:tcPr anchor="ctr"/>
                </a:tc>
                <a:extLst>
                  <a:ext uri="{0D108BD9-81ED-4DB2-BD59-A6C34878D82A}">
                    <a16:rowId xmlns="" xmlns:a16="http://schemas.microsoft.com/office/drawing/2014/main" val="1629348752"/>
                  </a:ext>
                </a:extLst>
              </a:tr>
            </a:tbl>
          </a:graphicData>
        </a:graphic>
      </p:graphicFrame>
      <p:sp>
        <p:nvSpPr>
          <p:cNvPr id="9" name="Slide Number Placeholder 8">
            <a:extLst>
              <a:ext uri="{FF2B5EF4-FFF2-40B4-BE49-F238E27FC236}">
                <a16:creationId xmlns="" xmlns:a16="http://schemas.microsoft.com/office/drawing/2014/main" id="{B316ED71-C7D9-48B9-B184-8B1A79E59333}"/>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127</a:t>
            </a:fld>
            <a:endParaRPr lang="en-IN" dirty="0"/>
          </a:p>
        </p:txBody>
      </p:sp>
      <p:pic>
        <p:nvPicPr>
          <p:cNvPr id="7" name="Picture 6">
            <a:extLst>
              <a:ext uri="{FF2B5EF4-FFF2-40B4-BE49-F238E27FC236}">
                <a16:creationId xmlns="" xmlns:a16="http://schemas.microsoft.com/office/drawing/2014/main" id="{7CBBABC3-E614-4C43-AAC1-60F9343001D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F1F529D8-641B-42D2-AF00-B8FB63B3898A}"/>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4D7D0930-3120-4DCE-A9EE-BE1D8D6CE20D}"/>
              </a:ext>
            </a:extLst>
          </p:cNvPr>
          <p:cNvCxnSpPr/>
          <p:nvPr/>
        </p:nvCxnSpPr>
        <p:spPr>
          <a:xfrm>
            <a:off x="1730008" y="1152909"/>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
        <p:nvSpPr>
          <p:cNvPr id="11" name="Content Placeholder 2">
            <a:extLst>
              <a:ext uri="{FF2B5EF4-FFF2-40B4-BE49-F238E27FC236}">
                <a16:creationId xmlns="" xmlns:a16="http://schemas.microsoft.com/office/drawing/2014/main" id="{03ACDE5D-9200-459D-9C95-A90BC5B634DF}"/>
              </a:ext>
            </a:extLst>
          </p:cNvPr>
          <p:cNvSpPr txBox="1">
            <a:spLocks/>
          </p:cNvSpPr>
          <p:nvPr/>
        </p:nvSpPr>
        <p:spPr>
          <a:xfrm>
            <a:off x="402060" y="5350419"/>
            <a:ext cx="9135230" cy="2228973"/>
          </a:xfrm>
          <a:prstGeom prst="rect">
            <a:avLst/>
          </a:prstGeom>
          <a:no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endParaRPr lang="en-IN" sz="500" b="1" dirty="0">
              <a:solidFill>
                <a:srgbClr val="FF3300"/>
              </a:solidFill>
              <a:latin typeface="Cambria" panose="02040503050406030204" pitchFamily="18" charset="0"/>
              <a:ea typeface="Cambria" panose="02040503050406030204" pitchFamily="18" charset="0"/>
            </a:endParaRPr>
          </a:p>
          <a:p>
            <a:pPr marL="895350" indent="-712788" algn="just">
              <a:lnSpc>
                <a:spcPct val="150000"/>
              </a:lnSpc>
              <a:spcBef>
                <a:spcPts val="0"/>
              </a:spcBef>
              <a:buFont typeface="Wingdings 3" charset="2"/>
              <a:buNone/>
            </a:pPr>
            <a:r>
              <a:rPr lang="en-US" sz="1400" dirty="0">
                <a:solidFill>
                  <a:schemeClr val="tx1"/>
                </a:solidFill>
                <a:latin typeface="Cambria" panose="02040503050406030204" pitchFamily="18" charset="0"/>
                <a:ea typeface="Cambria" panose="02040503050406030204" pitchFamily="18" charset="0"/>
              </a:rPr>
              <a:t>*</a:t>
            </a:r>
            <a:r>
              <a:rPr lang="en-US" sz="1400" b="1" dirty="0">
                <a:solidFill>
                  <a:schemeClr val="tx1"/>
                </a:solidFill>
                <a:latin typeface="Cambria" panose="02040503050406030204" pitchFamily="18" charset="0"/>
                <a:ea typeface="Cambria" panose="02040503050406030204" pitchFamily="18" charset="0"/>
              </a:rPr>
              <a:t>Note: 	</a:t>
            </a:r>
            <a:r>
              <a:rPr lang="en-US" sz="1400" dirty="0">
                <a:solidFill>
                  <a:schemeClr val="tx1"/>
                </a:solidFill>
                <a:latin typeface="Cambria" panose="02040503050406030204" pitchFamily="18" charset="0"/>
                <a:ea typeface="Cambria" panose="02040503050406030204" pitchFamily="18" charset="0"/>
              </a:rPr>
              <a:t>If the number of students admitted in 2</a:t>
            </a:r>
            <a:r>
              <a:rPr lang="en-US" sz="1400" baseline="30000" dirty="0">
                <a:solidFill>
                  <a:schemeClr val="tx1"/>
                </a:solidFill>
                <a:latin typeface="Cambria" panose="02040503050406030204" pitchFamily="18" charset="0"/>
                <a:ea typeface="Cambria" panose="02040503050406030204" pitchFamily="18" charset="0"/>
              </a:rPr>
              <a:t>nd</a:t>
            </a:r>
            <a:r>
              <a:rPr lang="en-US" sz="1400" dirty="0">
                <a:solidFill>
                  <a:schemeClr val="tx1"/>
                </a:solidFill>
                <a:latin typeface="Cambria" panose="02040503050406030204" pitchFamily="18" charset="0"/>
                <a:ea typeface="Cambria" panose="02040503050406030204" pitchFamily="18" charset="0"/>
              </a:rPr>
              <a:t> year via lateral entry including left over seats (L) is more than 10% of the sanctioned intake in the respective program, then the total number of students considered to be admitted in the program (ST) should be the sanctioned intake program plus 10% of the sanctioned intake program. Additionally, the (ST) value cannot exceed 132 in the given example. </a:t>
            </a:r>
            <a:endParaRPr lang="en-US" sz="11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8457222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30439"/>
            <a:ext cx="8631936" cy="4401097"/>
          </a:xfrm>
          <a:noFill/>
        </p:spPr>
        <p:txBody>
          <a:bodyPr>
            <a:normAutofit/>
          </a:bodyPr>
          <a:lstStyle/>
          <a:p>
            <a:pPr marL="1252538" indent="-1069975" algn="just">
              <a:lnSpc>
                <a:spcPct val="150000"/>
              </a:lnSpc>
              <a:spcBef>
                <a:spcPts val="0"/>
              </a:spcBef>
              <a:buNone/>
            </a:pPr>
            <a:r>
              <a:rPr lang="en-US" sz="1800" b="1" i="0" u="none" strike="noStrike" baseline="0" dirty="0">
                <a:latin typeface="Cambria" panose="02040503050406030204" pitchFamily="18" charset="0"/>
                <a:ea typeface="Cambria" panose="02040503050406030204" pitchFamily="18" charset="0"/>
              </a:rPr>
              <a:t>Example1:	Computer Science and Engineering Department (Cluster </a:t>
            </a:r>
            <a:r>
              <a:rPr lang="en-US" b="1" dirty="0">
                <a:latin typeface="Cambria" panose="02040503050406030204" pitchFamily="18" charset="0"/>
                <a:ea typeface="Cambria" panose="02040503050406030204" pitchFamily="18" charset="0"/>
              </a:rPr>
              <a:t> 	</a:t>
            </a:r>
            <a:r>
              <a:rPr lang="en-US" sz="1800" b="1" i="0" u="none" strike="noStrike" baseline="0" dirty="0">
                <a:latin typeface="Cambria" panose="02040503050406030204" pitchFamily="18" charset="0"/>
                <a:ea typeface="Cambria" panose="02040503050406030204" pitchFamily="18" charset="0"/>
              </a:rPr>
              <a:t>Programs)/ (See Annexure-III): </a:t>
            </a:r>
          </a:p>
          <a:p>
            <a:pPr marL="712788" indent="0" algn="just">
              <a:lnSpc>
                <a:spcPct val="150000"/>
              </a:lnSpc>
              <a:spcBef>
                <a:spcPts val="0"/>
              </a:spcBef>
              <a:buNone/>
            </a:pPr>
            <a:r>
              <a:rPr lang="en-US" sz="1800" b="0" i="0" u="none" strike="noStrike" baseline="0" dirty="0">
                <a:latin typeface="Cambria" panose="02040503050406030204" pitchFamily="18" charset="0"/>
                <a:ea typeface="Cambria" panose="02040503050406030204" pitchFamily="18" charset="0"/>
              </a:rPr>
              <a:t>If the College offers a cluster of Undergraduate(UG) engineering programs &amp; Postgraduate (PG) Engineering Programs in for </a:t>
            </a:r>
            <a:r>
              <a:rPr lang="en-US" sz="1800" i="0" u="none" strike="noStrike" baseline="0" dirty="0">
                <a:latin typeface="Cambria" panose="02040503050406030204" pitchFamily="18" charset="0"/>
                <a:ea typeface="Cambria" panose="02040503050406030204" pitchFamily="18" charset="0"/>
              </a:rPr>
              <a:t>example</a:t>
            </a:r>
            <a:r>
              <a:rPr lang="en-US" sz="1800" b="1" i="0" u="none" strike="noStrike" baseline="0" dirty="0">
                <a:latin typeface="Cambria" panose="02040503050406030204" pitchFamily="18" charset="0"/>
                <a:ea typeface="Cambria" panose="02040503050406030204" pitchFamily="18" charset="0"/>
              </a:rPr>
              <a:t> Computer Science and Engineering (CSE), </a:t>
            </a:r>
            <a:r>
              <a:rPr lang="en-US" sz="1800" b="0" i="0" u="none" strike="noStrike" baseline="0" dirty="0">
                <a:latin typeface="Cambria" panose="02040503050406030204" pitchFamily="18" charset="0"/>
                <a:ea typeface="Cambria" panose="02040503050406030204" pitchFamily="18" charset="0"/>
              </a:rPr>
              <a:t>such as </a:t>
            </a:r>
            <a:r>
              <a:rPr lang="en-US" sz="1800" b="0" i="0" u="none" strike="noStrike" baseline="0" dirty="0">
                <a:solidFill>
                  <a:srgbClr val="FF0000"/>
                </a:solidFill>
                <a:latin typeface="Cambria" panose="02040503050406030204" pitchFamily="18" charset="0"/>
                <a:ea typeface="Cambria" panose="02040503050406030204" pitchFamily="18" charset="0"/>
              </a:rPr>
              <a:t>UG-Engineering-CSE, UG-Engineering-CSE (Artificial Intelligence), UG-Engineering-CSE (Artificial Intelligence and Machine Learning), UG-Engineering-CSE (Cyber Security), UG-Engineering-CSE (Data Science), UG-Engineering-Information Technology, PG-Engineering-CSE </a:t>
            </a:r>
            <a:r>
              <a:rPr lang="en-US" sz="1800" b="0" i="0" u="none" strike="noStrike" baseline="0" dirty="0">
                <a:latin typeface="Cambria" panose="02040503050406030204" pitchFamily="18" charset="0"/>
                <a:ea typeface="Cambria" panose="02040503050406030204" pitchFamily="18" charset="0"/>
              </a:rPr>
              <a:t>within the Department or a separate Department, they will be counted as </a:t>
            </a:r>
            <a:r>
              <a:rPr lang="en-US" sz="1800" b="1" i="0" u="none" strike="noStrike" baseline="0" dirty="0">
                <a:latin typeface="Cambria" panose="02040503050406030204" pitchFamily="18" charset="0"/>
                <a:ea typeface="Cambria" panose="02040503050406030204" pitchFamily="18" charset="0"/>
              </a:rPr>
              <a:t>one cluster(Department</a:t>
            </a:r>
            <a:r>
              <a:rPr lang="en-US" sz="1800" b="0" i="0" u="none" strike="noStrike" baseline="0" dirty="0">
                <a:latin typeface="Cambria" panose="02040503050406030204" pitchFamily="18" charset="0"/>
                <a:ea typeface="Cambria" panose="02040503050406030204" pitchFamily="18" charset="0"/>
              </a:rPr>
              <a:t>). The SFR should be calculated as follows:</a:t>
            </a: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A3A98833-19EF-4DD1-A716-3D6FA1AB1374}"/>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128</a:t>
            </a:fld>
            <a:endParaRPr lang="en-IN"/>
          </a:p>
        </p:txBody>
      </p:sp>
      <p:pic>
        <p:nvPicPr>
          <p:cNvPr id="7" name="Picture 6">
            <a:extLst>
              <a:ext uri="{FF2B5EF4-FFF2-40B4-BE49-F238E27FC236}">
                <a16:creationId xmlns="" xmlns:a16="http://schemas.microsoft.com/office/drawing/2014/main" id="{0575FC2F-0B76-4966-B749-01BD3EA5009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1B85221E-8594-4DFF-AF8F-64A49008D983}"/>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9CFD80AC-3648-4C03-8704-C79145305F55}"/>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41711415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94447"/>
            <a:ext cx="8730378" cy="3504985"/>
          </a:xfrm>
          <a:noFill/>
        </p:spPr>
        <p:txBody>
          <a:bodyPr>
            <a:normAutofit/>
          </a:bodyPr>
          <a:lstStyle/>
          <a:p>
            <a:pPr marL="895350" indent="-538163" algn="just">
              <a:lnSpc>
                <a:spcPct val="150000"/>
              </a:lnSpc>
              <a:spcBef>
                <a:spcPts val="0"/>
              </a:spcBef>
              <a:buFont typeface="Wingdings" panose="05000000000000000000" pitchFamily="2" charset="2"/>
              <a:buChar char="v"/>
            </a:pPr>
            <a:r>
              <a:rPr lang="en-IN" sz="1800" b="0" i="0" u="none" strike="noStrike" baseline="0" dirty="0">
                <a:solidFill>
                  <a:schemeClr val="tx1"/>
                </a:solidFill>
                <a:latin typeface="Cambria" panose="02040503050406030204" pitchFamily="18" charset="0"/>
                <a:ea typeface="Cambria" panose="02040503050406030204" pitchFamily="18" charset="0"/>
              </a:rPr>
              <a:t>No. of UG ((Engineering) Programs </a:t>
            </a:r>
            <a:r>
              <a:rPr lang="en-IN" sz="1800" b="1" i="0" u="none" strike="noStrike" baseline="0" dirty="0">
                <a:solidFill>
                  <a:srgbClr val="6600FF"/>
                </a:solidFill>
                <a:latin typeface="Cambria" panose="02040503050406030204" pitchFamily="18" charset="0"/>
                <a:ea typeface="Cambria" panose="02040503050406030204" pitchFamily="18" charset="0"/>
              </a:rPr>
              <a:t>in Department </a:t>
            </a:r>
            <a:r>
              <a:rPr lang="en-IN" sz="1800" b="0" i="0" u="none" strike="noStrike" baseline="0" dirty="0">
                <a:solidFill>
                  <a:schemeClr val="tx1"/>
                </a:solidFill>
                <a:latin typeface="Cambria" panose="02040503050406030204" pitchFamily="18" charset="0"/>
                <a:ea typeface="Cambria" panose="02040503050406030204" pitchFamily="18" charset="0"/>
              </a:rPr>
              <a:t>including allied departments/clusters (</a:t>
            </a:r>
            <a:r>
              <a:rPr lang="en-IN" sz="1800" b="0" i="0" u="none" strike="noStrike" baseline="0" dirty="0" err="1">
                <a:solidFill>
                  <a:schemeClr val="tx1"/>
                </a:solidFill>
                <a:latin typeface="Cambria" panose="02040503050406030204" pitchFamily="18" charset="0"/>
                <a:ea typeface="Cambria" panose="02040503050406030204" pitchFamily="18" charset="0"/>
              </a:rPr>
              <a:t>UG</a:t>
            </a:r>
            <a:r>
              <a:rPr lang="en-IN" sz="1800" b="0" i="0" u="none" strike="noStrike" baseline="-25000" dirty="0" err="1">
                <a:solidFill>
                  <a:schemeClr val="tx1"/>
                </a:solidFill>
                <a:latin typeface="Cambria" panose="02040503050406030204" pitchFamily="18" charset="0"/>
                <a:ea typeface="Cambria" panose="02040503050406030204" pitchFamily="18" charset="0"/>
              </a:rPr>
              <a:t>n</a:t>
            </a:r>
            <a:r>
              <a:rPr lang="en-IN" sz="1800" b="0" i="0" u="none" strike="noStrike" baseline="0" dirty="0">
                <a:solidFill>
                  <a:schemeClr val="tx1"/>
                </a:solidFill>
                <a:latin typeface="Cambria" panose="02040503050406030204" pitchFamily="18" charset="0"/>
                <a:ea typeface="Cambria" panose="02040503050406030204" pitchFamily="18" charset="0"/>
              </a:rPr>
              <a:t>): 6 </a:t>
            </a:r>
          </a:p>
          <a:p>
            <a:pPr marL="1252538" indent="-357188" algn="just">
              <a:lnSpc>
                <a:spcPct val="150000"/>
              </a:lnSpc>
              <a:spcBef>
                <a:spcPts val="0"/>
              </a:spcBef>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UG</a:t>
            </a:r>
            <a:r>
              <a:rPr lang="en-IN" sz="1800" b="0" i="0" u="none" strike="noStrike" baseline="-25000" dirty="0">
                <a:solidFill>
                  <a:schemeClr val="tx1"/>
                </a:solidFill>
                <a:latin typeface="Cambria" panose="02040503050406030204" pitchFamily="18" charset="0"/>
                <a:ea typeface="Cambria" panose="02040503050406030204" pitchFamily="18" charset="0"/>
              </a:rPr>
              <a:t>1</a:t>
            </a:r>
            <a:r>
              <a:rPr lang="en-IN" sz="1800" b="0" i="0" u="none" strike="noStrike" baseline="0" dirty="0">
                <a:solidFill>
                  <a:schemeClr val="tx1"/>
                </a:solidFill>
                <a:latin typeface="Cambria" panose="02040503050406030204" pitchFamily="18" charset="0"/>
                <a:ea typeface="Cambria" panose="02040503050406030204" pitchFamily="18" charset="0"/>
              </a:rPr>
              <a:t>=UG-Engineering-CSE </a:t>
            </a:r>
          </a:p>
          <a:p>
            <a:pPr marL="1252538" indent="-357188" algn="just">
              <a:lnSpc>
                <a:spcPct val="150000"/>
              </a:lnSpc>
              <a:spcBef>
                <a:spcPts val="0"/>
              </a:spcBef>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UG</a:t>
            </a:r>
            <a:r>
              <a:rPr lang="en-IN" baseline="-25000" dirty="0">
                <a:solidFill>
                  <a:schemeClr val="tx1"/>
                </a:solidFill>
                <a:latin typeface="Cambria" panose="02040503050406030204" pitchFamily="18" charset="0"/>
                <a:ea typeface="Cambria" panose="02040503050406030204" pitchFamily="18" charset="0"/>
              </a:rPr>
              <a:t>2</a:t>
            </a:r>
            <a:r>
              <a:rPr lang="en-IN" sz="1800" b="0" i="0" u="none" strike="noStrike" baseline="0" dirty="0">
                <a:solidFill>
                  <a:schemeClr val="tx1"/>
                </a:solidFill>
                <a:latin typeface="Cambria" panose="02040503050406030204" pitchFamily="18" charset="0"/>
                <a:ea typeface="Cambria" panose="02040503050406030204" pitchFamily="18" charset="0"/>
              </a:rPr>
              <a:t>=UG-Engineering-CSE (Artificial Intelligence) </a:t>
            </a:r>
          </a:p>
          <a:p>
            <a:pPr marL="1252538" indent="-357188" algn="just">
              <a:lnSpc>
                <a:spcPct val="150000"/>
              </a:lnSpc>
              <a:spcBef>
                <a:spcPts val="0"/>
              </a:spcBef>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UG</a:t>
            </a:r>
            <a:r>
              <a:rPr lang="en-IN" baseline="-25000" dirty="0">
                <a:solidFill>
                  <a:schemeClr val="tx1"/>
                </a:solidFill>
                <a:latin typeface="Cambria" panose="02040503050406030204" pitchFamily="18" charset="0"/>
                <a:ea typeface="Cambria" panose="02040503050406030204" pitchFamily="18" charset="0"/>
              </a:rPr>
              <a:t>3</a:t>
            </a:r>
            <a:r>
              <a:rPr lang="en-IN" sz="1800" b="0" i="0" u="none" strike="noStrike" baseline="0" dirty="0">
                <a:solidFill>
                  <a:schemeClr val="tx1"/>
                </a:solidFill>
                <a:latin typeface="Cambria" panose="02040503050406030204" pitchFamily="18" charset="0"/>
                <a:ea typeface="Cambria" panose="02040503050406030204" pitchFamily="18" charset="0"/>
              </a:rPr>
              <a:t>=UG-Engineering-CSE (Artificial Intelligence and Machine Learning)</a:t>
            </a:r>
          </a:p>
          <a:p>
            <a:pPr marL="1252538" indent="-357188" algn="just">
              <a:lnSpc>
                <a:spcPct val="150000"/>
              </a:lnSpc>
              <a:spcBef>
                <a:spcPts val="0"/>
              </a:spcBef>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UG</a:t>
            </a:r>
            <a:r>
              <a:rPr lang="en-IN" baseline="-25000" dirty="0">
                <a:solidFill>
                  <a:schemeClr val="tx1"/>
                </a:solidFill>
                <a:latin typeface="Cambria" panose="02040503050406030204" pitchFamily="18" charset="0"/>
                <a:ea typeface="Cambria" panose="02040503050406030204" pitchFamily="18" charset="0"/>
              </a:rPr>
              <a:t>4</a:t>
            </a:r>
            <a:r>
              <a:rPr lang="en-IN" sz="1800" b="0" i="0" u="none" strike="noStrike" baseline="0" dirty="0">
                <a:solidFill>
                  <a:schemeClr val="tx1"/>
                </a:solidFill>
                <a:latin typeface="Cambria" panose="02040503050406030204" pitchFamily="18" charset="0"/>
                <a:ea typeface="Cambria" panose="02040503050406030204" pitchFamily="18" charset="0"/>
              </a:rPr>
              <a:t>=UG-Engineering-CSE (Cyber Security) </a:t>
            </a:r>
          </a:p>
          <a:p>
            <a:pPr marL="1252538" indent="-357188" algn="just">
              <a:lnSpc>
                <a:spcPct val="150000"/>
              </a:lnSpc>
              <a:spcBef>
                <a:spcPts val="0"/>
              </a:spcBef>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UG</a:t>
            </a:r>
            <a:r>
              <a:rPr lang="en-IN" baseline="-25000" dirty="0">
                <a:solidFill>
                  <a:schemeClr val="tx1"/>
                </a:solidFill>
                <a:latin typeface="Cambria" panose="02040503050406030204" pitchFamily="18" charset="0"/>
                <a:ea typeface="Cambria" panose="02040503050406030204" pitchFamily="18" charset="0"/>
              </a:rPr>
              <a:t>5</a:t>
            </a:r>
            <a:r>
              <a:rPr lang="en-IN" sz="1800" b="0" i="0" u="none" strike="noStrike" baseline="0" dirty="0">
                <a:solidFill>
                  <a:schemeClr val="tx1"/>
                </a:solidFill>
                <a:latin typeface="Cambria" panose="02040503050406030204" pitchFamily="18" charset="0"/>
                <a:ea typeface="Cambria" panose="02040503050406030204" pitchFamily="18" charset="0"/>
              </a:rPr>
              <a:t>=UG-Engineering-CSE (Data Science) </a:t>
            </a:r>
          </a:p>
          <a:p>
            <a:pPr marL="1252538" indent="-357188" algn="just">
              <a:lnSpc>
                <a:spcPct val="150000"/>
              </a:lnSpc>
              <a:spcBef>
                <a:spcPts val="0"/>
              </a:spcBef>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UG</a:t>
            </a:r>
            <a:r>
              <a:rPr lang="en-IN" baseline="-25000" dirty="0">
                <a:solidFill>
                  <a:schemeClr val="tx1"/>
                </a:solidFill>
                <a:latin typeface="Cambria" panose="02040503050406030204" pitchFamily="18" charset="0"/>
                <a:ea typeface="Cambria" panose="02040503050406030204" pitchFamily="18" charset="0"/>
              </a:rPr>
              <a:t>6</a:t>
            </a:r>
            <a:r>
              <a:rPr lang="en-IN" sz="1800" b="0" i="0" u="none" strike="noStrike" baseline="0" dirty="0">
                <a:solidFill>
                  <a:schemeClr val="tx1"/>
                </a:solidFill>
                <a:latin typeface="Cambria" panose="02040503050406030204" pitchFamily="18" charset="0"/>
                <a:ea typeface="Cambria" panose="02040503050406030204" pitchFamily="18" charset="0"/>
              </a:rPr>
              <a:t>=UG-Engineering-Information Technology </a:t>
            </a:r>
          </a:p>
          <a:p>
            <a:pPr marL="712788"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B178D9CC-91BF-46BB-AA83-D1ABEA49B45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129</a:t>
            </a:fld>
            <a:endParaRPr lang="en-IN"/>
          </a:p>
        </p:txBody>
      </p:sp>
      <p:pic>
        <p:nvPicPr>
          <p:cNvPr id="7" name="Picture 6">
            <a:extLst>
              <a:ext uri="{FF2B5EF4-FFF2-40B4-BE49-F238E27FC236}">
                <a16:creationId xmlns="" xmlns:a16="http://schemas.microsoft.com/office/drawing/2014/main" id="{64C4BDB9-2893-431B-932E-FB4B1CCEEB2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BBD9C968-80AA-4CEA-8C46-102B78EDC314}"/>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BF5DE52A-87DF-4C8E-A091-FCC4ECCF0841}"/>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87064234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739032" y="1085303"/>
            <a:ext cx="8613138" cy="4455961"/>
          </a:xfrm>
          <a:noFill/>
        </p:spPr>
        <p:txBody>
          <a:bodyPr>
            <a:normAutofit/>
          </a:bodyPr>
          <a:lstStyle/>
          <a:p>
            <a:pPr marL="0" indent="0">
              <a:buNone/>
            </a:pPr>
            <a:endParaRPr lang="en-IN" sz="600" b="1" dirty="0">
              <a:solidFill>
                <a:srgbClr val="FF3300"/>
              </a:solidFill>
              <a:latin typeface="Cambria" panose="02040503050406030204" pitchFamily="18" charset="0"/>
              <a:ea typeface="Cambria" panose="02040503050406030204" pitchFamily="18" charset="0"/>
            </a:endParaRPr>
          </a:p>
          <a:p>
            <a:pPr marL="712788" indent="-530225" algn="just">
              <a:lnSpc>
                <a:spcPct val="150000"/>
              </a:lnSpc>
              <a:spcBef>
                <a:spcPts val="0"/>
              </a:spcBef>
              <a:buFont typeface="Wingdings" panose="05000000000000000000" pitchFamily="2" charset="2"/>
              <a:buChar char="v"/>
            </a:pPr>
            <a:r>
              <a:rPr lang="en-IN" sz="1800" b="0" i="0" u="none" strike="noStrike" baseline="0" dirty="0">
                <a:solidFill>
                  <a:schemeClr val="tx1"/>
                </a:solidFill>
                <a:latin typeface="Cambria" panose="02040503050406030204" pitchFamily="18" charset="0"/>
                <a:ea typeface="Cambria" panose="02040503050406030204" pitchFamily="18" charset="0"/>
              </a:rPr>
              <a:t>No. of PG ((Engineering) Programs in Department including allied departments/clusters (</a:t>
            </a:r>
            <a:r>
              <a:rPr lang="en-IN" sz="1800" b="0" i="0" u="none" strike="noStrike" baseline="0" dirty="0" err="1">
                <a:solidFill>
                  <a:schemeClr val="tx1"/>
                </a:solidFill>
                <a:latin typeface="Cambria" panose="02040503050406030204" pitchFamily="18" charset="0"/>
                <a:ea typeface="Cambria" panose="02040503050406030204" pitchFamily="18" charset="0"/>
              </a:rPr>
              <a:t>PG</a:t>
            </a:r>
            <a:r>
              <a:rPr lang="en-IN" sz="1800" b="0" i="0" u="none" strike="noStrike" baseline="-25000" dirty="0" err="1">
                <a:solidFill>
                  <a:schemeClr val="tx1"/>
                </a:solidFill>
                <a:latin typeface="Cambria" panose="02040503050406030204" pitchFamily="18" charset="0"/>
                <a:ea typeface="Cambria" panose="02040503050406030204" pitchFamily="18" charset="0"/>
              </a:rPr>
              <a:t>m</a:t>
            </a:r>
            <a:r>
              <a:rPr lang="en-IN" sz="1800" b="0" i="0" u="none" strike="noStrike" baseline="0" dirty="0">
                <a:solidFill>
                  <a:schemeClr val="tx1"/>
                </a:solidFill>
                <a:latin typeface="Cambria" panose="02040503050406030204" pitchFamily="18" charset="0"/>
                <a:ea typeface="Cambria" panose="02040503050406030204" pitchFamily="18" charset="0"/>
              </a:rPr>
              <a:t>): 1 </a:t>
            </a:r>
          </a:p>
          <a:p>
            <a:pPr marL="712788" lvl="1" indent="-355600" algn="just">
              <a:lnSpc>
                <a:spcPct val="150000"/>
              </a:lnSpc>
              <a:spcBef>
                <a:spcPts val="0"/>
              </a:spcBef>
              <a:buFont typeface="+mj-lt"/>
              <a:buAutoNum type="arabicPeriod"/>
            </a:pPr>
            <a:r>
              <a:rPr lang="en-IN" sz="1800" b="0" i="0" u="none" strike="noStrike" baseline="0" dirty="0">
                <a:solidFill>
                  <a:schemeClr val="tx1"/>
                </a:solidFill>
                <a:latin typeface="Cambria" panose="02040503050406030204" pitchFamily="18" charset="0"/>
                <a:ea typeface="Cambria" panose="02040503050406030204" pitchFamily="18" charset="0"/>
              </a:rPr>
              <a:t>PG</a:t>
            </a:r>
            <a:r>
              <a:rPr lang="en-IN" sz="1800" baseline="-25000" dirty="0">
                <a:solidFill>
                  <a:schemeClr val="tx1"/>
                </a:solidFill>
                <a:latin typeface="Cambria" panose="02040503050406030204" pitchFamily="18" charset="0"/>
                <a:ea typeface="Cambria" panose="02040503050406030204" pitchFamily="18" charset="0"/>
              </a:rPr>
              <a:t>1</a:t>
            </a:r>
            <a:r>
              <a:rPr lang="en-IN" sz="1800" b="0" i="0" u="none" strike="noStrike" baseline="0" dirty="0">
                <a:solidFill>
                  <a:schemeClr val="tx1"/>
                </a:solidFill>
                <a:latin typeface="Cambria" panose="02040503050406030204" pitchFamily="18" charset="0"/>
                <a:ea typeface="Cambria" panose="02040503050406030204" pitchFamily="18" charset="0"/>
              </a:rPr>
              <a:t>=PG-Engineering-CSE.</a:t>
            </a:r>
          </a:p>
          <a:p>
            <a:pPr marL="539750" indent="0" algn="just">
              <a:lnSpc>
                <a:spcPct val="150000"/>
              </a:lnSpc>
              <a:spcBef>
                <a:spcPts val="0"/>
              </a:spcBef>
              <a:buNone/>
            </a:pPr>
            <a:r>
              <a:rPr lang="en-US" sz="1800" b="0" i="0" u="none" strike="noStrike" baseline="0" dirty="0">
                <a:solidFill>
                  <a:schemeClr val="tx1"/>
                </a:solidFill>
                <a:latin typeface="Cambria" panose="02040503050406030204" pitchFamily="18" charset="0"/>
                <a:ea typeface="Cambria" panose="02040503050406030204" pitchFamily="18" charset="0"/>
              </a:rPr>
              <a:t>Let’s assume that the </a:t>
            </a:r>
            <a:r>
              <a:rPr lang="en-US" sz="1800" b="1" i="0" u="none" strike="noStrike" baseline="0" dirty="0">
                <a:solidFill>
                  <a:schemeClr val="tx1"/>
                </a:solidFill>
                <a:latin typeface="Cambria" panose="02040503050406030204" pitchFamily="18" charset="0"/>
                <a:ea typeface="Cambria" panose="02040503050406030204" pitchFamily="18" charset="0"/>
              </a:rPr>
              <a:t>Department of Computer Science </a:t>
            </a:r>
            <a:r>
              <a:rPr lang="en-US" sz="1800" b="0" i="0" u="none" strike="noStrike" baseline="0" dirty="0">
                <a:solidFill>
                  <a:schemeClr val="tx1"/>
                </a:solidFill>
                <a:latin typeface="Cambria" panose="02040503050406030204" pitchFamily="18" charset="0"/>
                <a:ea typeface="Cambria" panose="02040503050406030204" pitchFamily="18" charset="0"/>
              </a:rPr>
              <a:t>is offering programs Such</a:t>
            </a:r>
            <a:r>
              <a:rPr lang="en-US" sz="1800" b="0" i="0" u="none" strike="noStrike" dirty="0">
                <a:solidFill>
                  <a:schemeClr val="tx1"/>
                </a:solidFill>
                <a:latin typeface="Cambria" panose="02040503050406030204" pitchFamily="18" charset="0"/>
                <a:ea typeface="Cambria" panose="02040503050406030204" pitchFamily="18" charset="0"/>
              </a:rPr>
              <a:t> as </a:t>
            </a:r>
            <a:r>
              <a:rPr lang="en-US" sz="1800" b="0" i="0" u="none" strike="noStrike" baseline="0" dirty="0">
                <a:solidFill>
                  <a:srgbClr val="FF0000"/>
                </a:solidFill>
                <a:latin typeface="Cambria" panose="02040503050406030204" pitchFamily="18" charset="0"/>
                <a:ea typeface="Cambria" panose="02040503050406030204" pitchFamily="18" charset="0"/>
              </a:rPr>
              <a:t>UG1=UG-Engineering-CSE, UG2=UG-Engineering-CSE (Artificial Intelligence), UG3=UG-Engineering-CSE (Artificial Intelligence and Machine Learning), UG4=UG-Engineering-CSE (Cyber Security), UG5=UG-Engineering-CSE (Data Science), and PG1=PG-Engineering-CSE.</a:t>
            </a:r>
            <a:r>
              <a:rPr lang="en-US" sz="1800" b="0" i="0" u="none" strike="noStrike" baseline="0" dirty="0">
                <a:solidFill>
                  <a:schemeClr val="tx1"/>
                </a:solidFill>
                <a:latin typeface="Cambria" panose="02040503050406030204" pitchFamily="18" charset="0"/>
                <a:ea typeface="Cambria" panose="02040503050406030204" pitchFamily="18" charset="0"/>
              </a:rPr>
              <a:t> Additionally, </a:t>
            </a:r>
            <a:r>
              <a:rPr lang="en-US" sz="1800" b="1" i="0" u="none" strike="noStrike" baseline="0" dirty="0">
                <a:solidFill>
                  <a:schemeClr val="tx1"/>
                </a:solidFill>
                <a:latin typeface="Cambria" panose="02040503050406030204" pitchFamily="18" charset="0"/>
                <a:ea typeface="Cambria" panose="02040503050406030204" pitchFamily="18" charset="0"/>
              </a:rPr>
              <a:t>Allied Departments like Information Technology </a:t>
            </a:r>
            <a:r>
              <a:rPr lang="en-US" sz="1800" b="0" i="0" u="none" strike="noStrike" baseline="0" dirty="0">
                <a:solidFill>
                  <a:schemeClr val="tx1"/>
                </a:solidFill>
                <a:latin typeface="Cambria" panose="02040503050406030204" pitchFamily="18" charset="0"/>
                <a:ea typeface="Cambria" panose="02040503050406030204" pitchFamily="18" charset="0"/>
              </a:rPr>
              <a:t>is offering UG6=UG-Engineering-Information Technology in the above said example. The SFR is to be calculated as follows: </a:t>
            </a:r>
          </a:p>
          <a:p>
            <a:pPr marL="0" indent="0">
              <a:buNone/>
            </a:pPr>
            <a:endParaRPr lang="en-IN" sz="1800" b="0" i="0" u="none" strike="noStrike" baseline="0" dirty="0">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ECA65C8F-EE20-4A44-ADE3-FD4853E7AB5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130</a:t>
            </a:fld>
            <a:endParaRPr lang="en-IN"/>
          </a:p>
        </p:txBody>
      </p:sp>
      <p:pic>
        <p:nvPicPr>
          <p:cNvPr id="7" name="Picture 6">
            <a:extLst>
              <a:ext uri="{FF2B5EF4-FFF2-40B4-BE49-F238E27FC236}">
                <a16:creationId xmlns="" xmlns:a16="http://schemas.microsoft.com/office/drawing/2014/main" id="{7F358B49-B104-4C60-8B85-BFB6B915767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B214EB7E-5490-4B78-972E-1B027CA489E9}"/>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782B168E-2AF5-41AE-96E7-BB8A71E5BF76}"/>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417274894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67015"/>
            <a:ext cx="8241792" cy="5472000"/>
          </a:xfrm>
          <a:noFill/>
        </p:spPr>
        <p:txBody>
          <a:bodyPr>
            <a:normAutofit/>
          </a:bodyPr>
          <a:lstStyle/>
          <a:p>
            <a:pPr marL="0" indent="0">
              <a:buNone/>
            </a:pPr>
            <a:endParaRPr lang="en-IN" sz="600" b="1" dirty="0">
              <a:solidFill>
                <a:srgbClr val="FF3300"/>
              </a:solidFill>
              <a:latin typeface="Cambria" panose="02040503050406030204" pitchFamily="18" charset="0"/>
              <a:ea typeface="Cambria" panose="02040503050406030204" pitchFamily="18" charset="0"/>
            </a:endParaRPr>
          </a:p>
          <a:p>
            <a:pPr marL="0" indent="0" algn="ctr">
              <a:spcBef>
                <a:spcPts val="0"/>
              </a:spcBef>
              <a:buNone/>
            </a:pPr>
            <a:r>
              <a:rPr lang="en-US" sz="1800" b="1" i="0" u="none" strike="noStrike" baseline="0" dirty="0">
                <a:solidFill>
                  <a:srgbClr val="000000"/>
                </a:solidFill>
                <a:latin typeface="Verdana" panose="020B0604030504040204" pitchFamily="34" charset="0"/>
              </a:rPr>
              <a:t>	</a:t>
            </a:r>
            <a:r>
              <a:rPr lang="en-US" b="1" i="1" dirty="0">
                <a:solidFill>
                  <a:schemeClr val="accent1"/>
                </a:solidFill>
                <a:latin typeface="Cambria" panose="02040503050406030204" pitchFamily="18" charset="0"/>
                <a:ea typeface="Cambria" panose="02040503050406030204" pitchFamily="18" charset="0"/>
              </a:rPr>
              <a:t>Example: Student-Faculty Ratio for Table No. 5.1.2.</a:t>
            </a:r>
          </a:p>
          <a:p>
            <a:pPr marL="0" indent="0">
              <a:spcBef>
                <a:spcPts val="0"/>
              </a:spcBef>
              <a:buNone/>
            </a:pPr>
            <a:r>
              <a:rPr lang="en-US" sz="1800" b="1" i="0" u="none" strike="noStrike" baseline="0" dirty="0">
                <a:solidFill>
                  <a:schemeClr val="accent1"/>
                </a:solidFill>
                <a:latin typeface="Verdana" panose="020B0604030504040204" pitchFamily="34" charset="0"/>
              </a:rPr>
              <a:t> </a:t>
            </a:r>
            <a:endParaRPr lang="en-IN" sz="1800" b="1" i="0" u="none" strike="noStrike" baseline="0" dirty="0">
              <a:solidFill>
                <a:schemeClr val="accent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9" name="Table 3">
            <a:extLst>
              <a:ext uri="{FF2B5EF4-FFF2-40B4-BE49-F238E27FC236}">
                <a16:creationId xmlns="" xmlns:a16="http://schemas.microsoft.com/office/drawing/2014/main" id="{42A125A4-C401-4E30-A1E4-74B26DF5520F}"/>
              </a:ext>
            </a:extLst>
          </p:cNvPr>
          <p:cNvGraphicFramePr>
            <a:graphicFrameLocks noGrp="1"/>
          </p:cNvGraphicFramePr>
          <p:nvPr>
            <p:extLst>
              <p:ext uri="{D42A27DB-BD31-4B8C-83A1-F6EECF244321}">
                <p14:modId xmlns:p14="http://schemas.microsoft.com/office/powerpoint/2010/main" xmlns="" val="1611818222"/>
              </p:ext>
            </p:extLst>
          </p:nvPr>
        </p:nvGraphicFramePr>
        <p:xfrm>
          <a:off x="1168363" y="1686273"/>
          <a:ext cx="7469552" cy="4069080"/>
        </p:xfrm>
        <a:graphic>
          <a:graphicData uri="http://schemas.openxmlformats.org/drawingml/2006/table">
            <a:tbl>
              <a:tblPr firstRow="1" bandRow="1">
                <a:tableStyleId>{5940675A-B579-460E-94D1-54222C63F5DA}</a:tableStyleId>
              </a:tblPr>
              <a:tblGrid>
                <a:gridCol w="2278925">
                  <a:extLst>
                    <a:ext uri="{9D8B030D-6E8A-4147-A177-3AD203B41FA5}">
                      <a16:colId xmlns="" xmlns:a16="http://schemas.microsoft.com/office/drawing/2014/main" val="1434789297"/>
                    </a:ext>
                  </a:extLst>
                </a:gridCol>
                <a:gridCol w="1609344">
                  <a:extLst>
                    <a:ext uri="{9D8B030D-6E8A-4147-A177-3AD203B41FA5}">
                      <a16:colId xmlns="" xmlns:a16="http://schemas.microsoft.com/office/drawing/2014/main" val="2964153700"/>
                    </a:ext>
                  </a:extLst>
                </a:gridCol>
                <a:gridCol w="1713895">
                  <a:extLst>
                    <a:ext uri="{9D8B030D-6E8A-4147-A177-3AD203B41FA5}">
                      <a16:colId xmlns="" xmlns:a16="http://schemas.microsoft.com/office/drawing/2014/main" val="687607982"/>
                    </a:ext>
                  </a:extLst>
                </a:gridCol>
                <a:gridCol w="1867388">
                  <a:extLst>
                    <a:ext uri="{9D8B030D-6E8A-4147-A177-3AD203B41FA5}">
                      <a16:colId xmlns="" xmlns:a16="http://schemas.microsoft.com/office/drawing/2014/main" val="3390072810"/>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Year</a:t>
                      </a:r>
                    </a:p>
                  </a:txBody>
                  <a:tcPr/>
                </a:tc>
                <a:tc>
                  <a:txBody>
                    <a:bodyPr/>
                    <a:lstStyle/>
                    <a:p>
                      <a:pPr algn="ctr"/>
                      <a:r>
                        <a:rPr lang="en-IN" sz="1600" b="1" dirty="0">
                          <a:latin typeface="Cambria" panose="02040503050406030204" pitchFamily="18" charset="0"/>
                          <a:ea typeface="Cambria" panose="02040503050406030204" pitchFamily="18" charset="0"/>
                        </a:rPr>
                        <a:t>CAY</a:t>
                      </a:r>
                    </a:p>
                  </a:txBody>
                  <a:tcPr/>
                </a:tc>
                <a:tc>
                  <a:txBody>
                    <a:bodyPr/>
                    <a:lstStyle/>
                    <a:p>
                      <a:pPr algn="ctr"/>
                      <a:r>
                        <a:rPr lang="en-IN" sz="1600" b="1" dirty="0">
                          <a:latin typeface="Cambria" panose="02040503050406030204" pitchFamily="18" charset="0"/>
                          <a:ea typeface="Cambria" panose="02040503050406030204" pitchFamily="18" charset="0"/>
                        </a:rPr>
                        <a:t>CAYm1</a:t>
                      </a:r>
                    </a:p>
                  </a:txBody>
                  <a:tcPr/>
                </a:tc>
                <a:tc>
                  <a:txBody>
                    <a:bodyPr/>
                    <a:lstStyle/>
                    <a:p>
                      <a:pPr algn="ctr"/>
                      <a:r>
                        <a:rPr lang="en-IN" sz="1600" b="1" dirty="0">
                          <a:latin typeface="Cambria" panose="02040503050406030204" pitchFamily="18" charset="0"/>
                          <a:ea typeface="Cambria" panose="02040503050406030204" pitchFamily="18" charset="0"/>
                        </a:rPr>
                        <a:t>CAYm2</a:t>
                      </a:r>
                    </a:p>
                  </a:txBody>
                  <a:tcPr/>
                </a:tc>
                <a:extLst>
                  <a:ext uri="{0D108BD9-81ED-4DB2-BD59-A6C34878D82A}">
                    <a16:rowId xmlns="" xmlns:a16="http://schemas.microsoft.com/office/drawing/2014/main" val="64944010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a:t>
                      </a:r>
                      <a:endParaRPr lang="en-IN" sz="1600" dirty="0">
                        <a:latin typeface="Cambria" panose="02040503050406030204" pitchFamily="18" charset="0"/>
                        <a:ea typeface="Cambria" panose="02040503050406030204" pitchFamily="18" charset="0"/>
                      </a:endParaRPr>
                    </a:p>
                  </a:txBody>
                  <a:tcPr/>
                </a:tc>
                <a:tc>
                  <a:txBody>
                    <a:bodyPr/>
                    <a:lstStyle/>
                    <a:p>
                      <a:pPr algn="ctr"/>
                      <a:r>
                        <a:rPr lang="en-IN" sz="1600" dirty="0">
                          <a:latin typeface="Cambria" panose="02040503050406030204" pitchFamily="18" charset="0"/>
                          <a:ea typeface="Cambria" panose="02040503050406030204" pitchFamily="18" charset="0"/>
                        </a:rPr>
                        <a:t>132</a:t>
                      </a:r>
                    </a:p>
                  </a:txBody>
                  <a:tcPr anchor="ctr"/>
                </a:tc>
                <a:tc>
                  <a:txBody>
                    <a:bodyPr/>
                    <a:lstStyle/>
                    <a:p>
                      <a:pPr algn="ctr"/>
                      <a:r>
                        <a:rPr lang="en-IN" sz="1600" dirty="0">
                          <a:latin typeface="Cambria" panose="02040503050406030204" pitchFamily="18" charset="0"/>
                          <a:ea typeface="Cambria" panose="02040503050406030204" pitchFamily="18" charset="0"/>
                        </a:rPr>
                        <a:t>132</a:t>
                      </a:r>
                    </a:p>
                  </a:txBody>
                  <a:tcPr anchor="ctr"/>
                </a:tc>
                <a:tc>
                  <a:txBody>
                    <a:bodyPr/>
                    <a:lstStyle/>
                    <a:p>
                      <a:pPr algn="ctr"/>
                      <a:r>
                        <a:rPr lang="en-IN" sz="1600" dirty="0">
                          <a:latin typeface="Cambria" panose="02040503050406030204" pitchFamily="18" charset="0"/>
                          <a:ea typeface="Cambria" panose="02040503050406030204" pitchFamily="18" charset="0"/>
                        </a:rPr>
                        <a:t>131</a:t>
                      </a:r>
                    </a:p>
                  </a:txBody>
                  <a:tcPr anchor="ctr"/>
                </a:tc>
                <a:extLst>
                  <a:ext uri="{0D108BD9-81ED-4DB2-BD59-A6C34878D82A}">
                    <a16:rowId xmlns="" xmlns:a16="http://schemas.microsoft.com/office/drawing/2014/main" val="3661274719"/>
                  </a:ext>
                </a:extLst>
              </a:tr>
              <a:tr h="370840">
                <a:tc>
                  <a:txBody>
                    <a:bodyPr/>
                    <a:lstStyle/>
                    <a:p>
                      <a:pPr algn="l"/>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C </a:t>
                      </a:r>
                      <a:endParaRPr lang="en-IN" sz="1600" dirty="0">
                        <a:latin typeface="Cambria" panose="02040503050406030204" pitchFamily="18" charset="0"/>
                        <a:ea typeface="Cambria" panose="02040503050406030204" pitchFamily="18" charset="0"/>
                      </a:endParaRPr>
                    </a:p>
                  </a:txBody>
                  <a:tcPr/>
                </a:tc>
                <a:tc>
                  <a:txBody>
                    <a:bodyPr/>
                    <a:lstStyle/>
                    <a:p>
                      <a:pPr algn="ctr"/>
                      <a:r>
                        <a:rPr lang="en-IN" sz="1600" dirty="0">
                          <a:latin typeface="Cambria" panose="02040503050406030204" pitchFamily="18" charset="0"/>
                          <a:ea typeface="Cambria" panose="02040503050406030204" pitchFamily="18" charset="0"/>
                        </a:rPr>
                        <a:t>132</a:t>
                      </a:r>
                    </a:p>
                  </a:txBody>
                  <a:tcPr anchor="ctr"/>
                </a:tc>
                <a:tc>
                  <a:txBody>
                    <a:bodyPr/>
                    <a:lstStyle/>
                    <a:p>
                      <a:pPr algn="ctr"/>
                      <a:r>
                        <a:rPr lang="en-IN" sz="1600" dirty="0">
                          <a:latin typeface="Cambria" panose="02040503050406030204" pitchFamily="18" charset="0"/>
                          <a:ea typeface="Cambria" panose="02040503050406030204" pitchFamily="18" charset="0"/>
                        </a:rPr>
                        <a:t>131</a:t>
                      </a:r>
                    </a:p>
                  </a:txBody>
                  <a:tcPr anchor="ctr"/>
                </a:tc>
                <a:tc>
                  <a:txBody>
                    <a:bodyPr/>
                    <a:lstStyle/>
                    <a:p>
                      <a:pPr algn="ctr"/>
                      <a:r>
                        <a:rPr lang="en-IN" sz="1600" dirty="0">
                          <a:latin typeface="Cambria" panose="02040503050406030204" pitchFamily="18" charset="0"/>
                          <a:ea typeface="Cambria" panose="02040503050406030204" pitchFamily="18" charset="0"/>
                        </a:rPr>
                        <a:t>130</a:t>
                      </a:r>
                    </a:p>
                  </a:txBody>
                  <a:tcPr anchor="ctr"/>
                </a:tc>
                <a:extLst>
                  <a:ext uri="{0D108BD9-81ED-4DB2-BD59-A6C34878D82A}">
                    <a16:rowId xmlns="" xmlns:a16="http://schemas.microsoft.com/office/drawing/2014/main" val="319530339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D</a:t>
                      </a:r>
                    </a:p>
                  </a:txBody>
                  <a:tcPr/>
                </a:tc>
                <a:tc>
                  <a:txBody>
                    <a:bodyPr/>
                    <a:lstStyle/>
                    <a:p>
                      <a:pPr algn="ctr"/>
                      <a:r>
                        <a:rPr lang="en-IN" sz="1600" dirty="0">
                          <a:latin typeface="Cambria" panose="02040503050406030204" pitchFamily="18" charset="0"/>
                          <a:ea typeface="Cambria" panose="02040503050406030204" pitchFamily="18" charset="0"/>
                        </a:rPr>
                        <a:t>131</a:t>
                      </a:r>
                    </a:p>
                  </a:txBody>
                  <a:tcPr anchor="ctr"/>
                </a:tc>
                <a:tc>
                  <a:txBody>
                    <a:bodyPr/>
                    <a:lstStyle/>
                    <a:p>
                      <a:pPr algn="ctr"/>
                      <a:r>
                        <a:rPr lang="en-IN" sz="1600" dirty="0">
                          <a:latin typeface="Cambria" panose="02040503050406030204" pitchFamily="18" charset="0"/>
                          <a:ea typeface="Cambria" panose="02040503050406030204" pitchFamily="18" charset="0"/>
                        </a:rPr>
                        <a:t>130</a:t>
                      </a:r>
                    </a:p>
                  </a:txBody>
                  <a:tcPr anchor="ctr"/>
                </a:tc>
                <a:tc>
                  <a:txBody>
                    <a:bodyPr/>
                    <a:lstStyle/>
                    <a:p>
                      <a:pPr algn="ctr"/>
                      <a:r>
                        <a:rPr lang="en-IN" sz="1600" dirty="0">
                          <a:latin typeface="Cambria" panose="02040503050406030204" pitchFamily="18" charset="0"/>
                          <a:ea typeface="Cambria" panose="02040503050406030204" pitchFamily="18" charset="0"/>
                        </a:rPr>
                        <a:t>129</a:t>
                      </a:r>
                    </a:p>
                  </a:txBody>
                  <a:tcPr anchor="ctr"/>
                </a:tc>
                <a:extLst>
                  <a:ext uri="{0D108BD9-81ED-4DB2-BD59-A6C34878D82A}">
                    <a16:rowId xmlns="" xmlns:a16="http://schemas.microsoft.com/office/drawing/2014/main" val="358451180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rgbClr val="6600FF"/>
                          </a:solidFill>
                          <a:latin typeface="Cambria" panose="02040503050406030204" pitchFamily="18" charset="0"/>
                          <a:ea typeface="Cambria" panose="02040503050406030204" pitchFamily="18" charset="0"/>
                          <a:cs typeface="+mn-cs"/>
                        </a:rPr>
                        <a:t>(UG-Engineering-CSE)</a:t>
                      </a:r>
                      <a:endParaRPr lang="en-IN" sz="1400" b="0" i="0" u="none" strike="noStrike" kern="1200" baseline="0" dirty="0">
                        <a:solidFill>
                          <a:srgbClr val="6600FF"/>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395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393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390</a:t>
                      </a:r>
                    </a:p>
                  </a:txBody>
                  <a:tcPr anchor="ctr"/>
                </a:tc>
                <a:extLst>
                  <a:ext uri="{0D108BD9-81ED-4DB2-BD59-A6C34878D82A}">
                    <a16:rowId xmlns="" xmlns:a16="http://schemas.microsoft.com/office/drawing/2014/main" val="279762538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2</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a:t>
                      </a: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125</a:t>
                      </a:r>
                    </a:p>
                  </a:txBody>
                  <a:tcPr anchor="ctr"/>
                </a:tc>
                <a:extLst>
                  <a:ext uri="{0D108BD9-81ED-4DB2-BD59-A6C34878D82A}">
                    <a16:rowId xmlns="" xmlns:a16="http://schemas.microsoft.com/office/drawing/2014/main" val="51081153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2</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C </a:t>
                      </a: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125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extLst>
                  <a:ext uri="{0D108BD9-81ED-4DB2-BD59-A6C34878D82A}">
                    <a16:rowId xmlns="" xmlns:a16="http://schemas.microsoft.com/office/drawing/2014/main" val="46173141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2</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D</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125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123</a:t>
                      </a:r>
                    </a:p>
                  </a:txBody>
                  <a:tcPr anchor="ctr"/>
                </a:tc>
                <a:extLst>
                  <a:ext uri="{0D108BD9-81ED-4DB2-BD59-A6C34878D82A}">
                    <a16:rowId xmlns="" xmlns:a16="http://schemas.microsoft.com/office/drawing/2014/main" val="278444427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2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rgbClr val="6600FF"/>
                          </a:solidFill>
                          <a:latin typeface="Cambria" panose="02040503050406030204" pitchFamily="18" charset="0"/>
                          <a:ea typeface="Cambria" panose="02040503050406030204" pitchFamily="18" charset="0"/>
                          <a:cs typeface="+mn-cs"/>
                        </a:rPr>
                        <a:t>(UG-Engineering-CSE (Artificial Intelligence))</a:t>
                      </a:r>
                      <a:endParaRPr lang="en-IN" sz="1400" b="0" i="0" u="none" strike="noStrike" kern="1200" baseline="0" dirty="0">
                        <a:solidFill>
                          <a:srgbClr val="6600FF"/>
                        </a:solidFill>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6600FF"/>
                          </a:solidFill>
                          <a:latin typeface="Cambria" panose="02040503050406030204" pitchFamily="18" charset="0"/>
                          <a:ea typeface="Cambria" panose="02040503050406030204" pitchFamily="18" charset="0"/>
                          <a:cs typeface="+mn-cs"/>
                        </a:rPr>
                        <a:t>386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6600FF"/>
                          </a:solidFill>
                          <a:latin typeface="Cambria" panose="02040503050406030204" pitchFamily="18" charset="0"/>
                          <a:ea typeface="Cambria" panose="02040503050406030204" pitchFamily="18" charset="0"/>
                          <a:cs typeface="+mn-cs"/>
                        </a:rPr>
                        <a:t>385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6600FF"/>
                          </a:solidFill>
                          <a:latin typeface="Cambria" panose="02040503050406030204" pitchFamily="18" charset="0"/>
                          <a:ea typeface="Cambria" panose="02040503050406030204" pitchFamily="18" charset="0"/>
                          <a:cs typeface="+mn-cs"/>
                        </a:rPr>
                        <a:t>378</a:t>
                      </a:r>
                    </a:p>
                  </a:txBody>
                  <a:tcPr anchor="ctr"/>
                </a:tc>
                <a:extLst>
                  <a:ext uri="{0D108BD9-81ED-4DB2-BD59-A6C34878D82A}">
                    <a16:rowId xmlns="" xmlns:a16="http://schemas.microsoft.com/office/drawing/2014/main" val="3312879842"/>
                  </a:ext>
                </a:extLst>
              </a:tr>
            </a:tbl>
          </a:graphicData>
        </a:graphic>
      </p:graphicFrame>
      <p:sp>
        <p:nvSpPr>
          <p:cNvPr id="8" name="Slide Number Placeholder 7">
            <a:extLst>
              <a:ext uri="{FF2B5EF4-FFF2-40B4-BE49-F238E27FC236}">
                <a16:creationId xmlns="" xmlns:a16="http://schemas.microsoft.com/office/drawing/2014/main" id="{41895828-B773-422A-BF43-21431B8928DC}"/>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131</a:t>
            </a:fld>
            <a:endParaRPr lang="en-IN"/>
          </a:p>
        </p:txBody>
      </p:sp>
      <p:pic>
        <p:nvPicPr>
          <p:cNvPr id="7" name="Picture 6">
            <a:extLst>
              <a:ext uri="{FF2B5EF4-FFF2-40B4-BE49-F238E27FC236}">
                <a16:creationId xmlns="" xmlns:a16="http://schemas.microsoft.com/office/drawing/2014/main" id="{019F7D59-411E-4604-81B1-5D37D5367E2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0" name="TextBox 9">
            <a:extLst>
              <a:ext uri="{FF2B5EF4-FFF2-40B4-BE49-F238E27FC236}">
                <a16:creationId xmlns="" xmlns:a16="http://schemas.microsoft.com/office/drawing/2014/main" id="{D25D38AE-D27B-4625-8ACD-52DD1ECD7F20}"/>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1" name="Straight Connector 10">
            <a:extLst>
              <a:ext uri="{FF2B5EF4-FFF2-40B4-BE49-F238E27FC236}">
                <a16:creationId xmlns="" xmlns:a16="http://schemas.microsoft.com/office/drawing/2014/main" id="{597C71A5-C3AB-4388-AA09-63EC2B843679}"/>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1258296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28935"/>
            <a:ext cx="8730378" cy="5106689"/>
          </a:xfrm>
          <a:noFill/>
        </p:spPr>
        <p:txBody>
          <a:bodyPr>
            <a:normAutofit/>
          </a:bodyPr>
          <a:lstStyle/>
          <a:p>
            <a:pPr marL="0" indent="0">
              <a:buNone/>
            </a:pPr>
            <a:endParaRPr lang="en-IN" sz="600" b="1" dirty="0">
              <a:solidFill>
                <a:srgbClr val="FF3300"/>
              </a:solidFill>
              <a:latin typeface="Cambria" panose="02040503050406030204" pitchFamily="18" charset="0"/>
              <a:ea typeface="Cambria" panose="02040503050406030204" pitchFamily="18" charset="0"/>
            </a:endParaRPr>
          </a:p>
          <a:p>
            <a:pPr marL="0" indent="0" algn="ctr">
              <a:spcBef>
                <a:spcPts val="0"/>
              </a:spcBef>
              <a:buNone/>
            </a:pPr>
            <a:r>
              <a:rPr lang="en-US" sz="1800" b="0" i="0" u="none" strike="noStrike" baseline="0" dirty="0">
                <a:solidFill>
                  <a:srgbClr val="000000"/>
                </a:solidFill>
                <a:latin typeface="Verdana" panose="020B0604030504040204" pitchFamily="34" charset="0"/>
              </a:rPr>
              <a:t> </a:t>
            </a:r>
            <a:r>
              <a:rPr lang="en-US" i="1" dirty="0">
                <a:solidFill>
                  <a:srgbClr val="00B050"/>
                </a:solidFill>
                <a:latin typeface="Cambria" panose="02040503050406030204" pitchFamily="18" charset="0"/>
                <a:ea typeface="Cambria" panose="02040503050406030204" pitchFamily="18" charset="0"/>
              </a:rPr>
              <a:t>Example: Student-Faculty Ratio for Table No. 5.1.2.</a:t>
            </a: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9" name="Table 3">
            <a:extLst>
              <a:ext uri="{FF2B5EF4-FFF2-40B4-BE49-F238E27FC236}">
                <a16:creationId xmlns="" xmlns:a16="http://schemas.microsoft.com/office/drawing/2014/main" id="{42A125A4-C401-4E30-A1E4-74B26DF5520F}"/>
              </a:ext>
            </a:extLst>
          </p:cNvPr>
          <p:cNvGraphicFramePr>
            <a:graphicFrameLocks noGrp="1"/>
          </p:cNvGraphicFramePr>
          <p:nvPr>
            <p:extLst>
              <p:ext uri="{D42A27DB-BD31-4B8C-83A1-F6EECF244321}">
                <p14:modId xmlns:p14="http://schemas.microsoft.com/office/powerpoint/2010/main" xmlns="" val="3986015562"/>
              </p:ext>
            </p:extLst>
          </p:nvPr>
        </p:nvGraphicFramePr>
        <p:xfrm>
          <a:off x="1351243" y="1640553"/>
          <a:ext cx="7469552" cy="4287520"/>
        </p:xfrm>
        <a:graphic>
          <a:graphicData uri="http://schemas.openxmlformats.org/drawingml/2006/table">
            <a:tbl>
              <a:tblPr firstRow="1" bandRow="1">
                <a:tableStyleId>{5940675A-B579-460E-94D1-54222C63F5DA}</a:tableStyleId>
              </a:tblPr>
              <a:tblGrid>
                <a:gridCol w="2278925">
                  <a:extLst>
                    <a:ext uri="{9D8B030D-6E8A-4147-A177-3AD203B41FA5}">
                      <a16:colId xmlns="" xmlns:a16="http://schemas.microsoft.com/office/drawing/2014/main" val="1434789297"/>
                    </a:ext>
                  </a:extLst>
                </a:gridCol>
                <a:gridCol w="1609344">
                  <a:extLst>
                    <a:ext uri="{9D8B030D-6E8A-4147-A177-3AD203B41FA5}">
                      <a16:colId xmlns="" xmlns:a16="http://schemas.microsoft.com/office/drawing/2014/main" val="2964153700"/>
                    </a:ext>
                  </a:extLst>
                </a:gridCol>
                <a:gridCol w="1713895">
                  <a:extLst>
                    <a:ext uri="{9D8B030D-6E8A-4147-A177-3AD203B41FA5}">
                      <a16:colId xmlns="" xmlns:a16="http://schemas.microsoft.com/office/drawing/2014/main" val="687607982"/>
                    </a:ext>
                  </a:extLst>
                </a:gridCol>
                <a:gridCol w="1867388">
                  <a:extLst>
                    <a:ext uri="{9D8B030D-6E8A-4147-A177-3AD203B41FA5}">
                      <a16:colId xmlns="" xmlns:a16="http://schemas.microsoft.com/office/drawing/2014/main" val="3390072810"/>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Year</a:t>
                      </a:r>
                    </a:p>
                  </a:txBody>
                  <a:tcPr/>
                </a:tc>
                <a:tc>
                  <a:txBody>
                    <a:bodyPr/>
                    <a:lstStyle/>
                    <a:p>
                      <a:pPr algn="ctr"/>
                      <a:r>
                        <a:rPr lang="en-IN" sz="1600" b="1" dirty="0">
                          <a:latin typeface="Cambria" panose="02040503050406030204" pitchFamily="18" charset="0"/>
                          <a:ea typeface="Cambria" panose="02040503050406030204" pitchFamily="18" charset="0"/>
                        </a:rPr>
                        <a:t>CAY</a:t>
                      </a:r>
                    </a:p>
                  </a:txBody>
                  <a:tcPr/>
                </a:tc>
                <a:tc>
                  <a:txBody>
                    <a:bodyPr/>
                    <a:lstStyle/>
                    <a:p>
                      <a:pPr algn="ctr"/>
                      <a:r>
                        <a:rPr lang="en-IN" sz="1600" b="1" dirty="0">
                          <a:latin typeface="Cambria" panose="02040503050406030204" pitchFamily="18" charset="0"/>
                          <a:ea typeface="Cambria" panose="02040503050406030204" pitchFamily="18" charset="0"/>
                        </a:rPr>
                        <a:t>CAYm1</a:t>
                      </a:r>
                    </a:p>
                  </a:txBody>
                  <a:tcPr/>
                </a:tc>
                <a:tc>
                  <a:txBody>
                    <a:bodyPr/>
                    <a:lstStyle/>
                    <a:p>
                      <a:pPr algn="ctr"/>
                      <a:r>
                        <a:rPr lang="en-IN" sz="1600" b="1" dirty="0">
                          <a:latin typeface="Cambria" panose="02040503050406030204" pitchFamily="18" charset="0"/>
                          <a:ea typeface="Cambria" panose="02040503050406030204" pitchFamily="18" charset="0"/>
                        </a:rPr>
                        <a:t>CAYm2</a:t>
                      </a:r>
                    </a:p>
                  </a:txBody>
                  <a:tcPr/>
                </a:tc>
                <a:extLst>
                  <a:ext uri="{0D108BD9-81ED-4DB2-BD59-A6C34878D82A}">
                    <a16:rowId xmlns="" xmlns:a16="http://schemas.microsoft.com/office/drawing/2014/main" val="64944010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3</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a:t>
                      </a:r>
                      <a:endParaRPr lang="en-IN" sz="1600" dirty="0">
                        <a:latin typeface="Cambria" panose="02040503050406030204" pitchFamily="18" charset="0"/>
                        <a:ea typeface="Cambria" panose="02040503050406030204" pitchFamily="18" charset="0"/>
                      </a:endParaRPr>
                    </a:p>
                  </a:txBody>
                  <a:tcPr/>
                </a:tc>
                <a:tc>
                  <a:txBody>
                    <a:bodyPr/>
                    <a:lstStyle/>
                    <a:p>
                      <a:pPr algn="ctr"/>
                      <a:r>
                        <a:rPr lang="en-IN" sz="1600" dirty="0">
                          <a:latin typeface="Cambria" panose="02040503050406030204" pitchFamily="18" charset="0"/>
                          <a:ea typeface="Cambria" panose="02040503050406030204" pitchFamily="18" charset="0"/>
                        </a:rPr>
                        <a:t>126</a:t>
                      </a:r>
                    </a:p>
                  </a:txBody>
                  <a:tcPr anchor="ctr"/>
                </a:tc>
                <a:tc>
                  <a:txBody>
                    <a:bodyPr/>
                    <a:lstStyle/>
                    <a:p>
                      <a:pPr algn="ctr"/>
                      <a:r>
                        <a:rPr lang="en-IN" sz="1600" dirty="0">
                          <a:latin typeface="Cambria" panose="02040503050406030204" pitchFamily="18" charset="0"/>
                          <a:ea typeface="Cambria" panose="02040503050406030204" pitchFamily="18" charset="0"/>
                        </a:rPr>
                        <a:t>122</a:t>
                      </a:r>
                    </a:p>
                  </a:txBody>
                  <a:tcPr anchor="ctr"/>
                </a:tc>
                <a:tc>
                  <a:txBody>
                    <a:bodyPr/>
                    <a:lstStyle/>
                    <a:p>
                      <a:pPr algn="ctr"/>
                      <a:r>
                        <a:rPr lang="en-IN" sz="1600" dirty="0">
                          <a:latin typeface="Cambria" panose="02040503050406030204" pitchFamily="18" charset="0"/>
                          <a:ea typeface="Cambria" panose="02040503050406030204" pitchFamily="18" charset="0"/>
                        </a:rPr>
                        <a:t>120</a:t>
                      </a:r>
                    </a:p>
                  </a:txBody>
                  <a:tcPr anchor="ctr"/>
                </a:tc>
                <a:extLst>
                  <a:ext uri="{0D108BD9-81ED-4DB2-BD59-A6C34878D82A}">
                    <a16:rowId xmlns="" xmlns:a16="http://schemas.microsoft.com/office/drawing/2014/main" val="3661274719"/>
                  </a:ext>
                </a:extLst>
              </a:tr>
              <a:tr h="370840">
                <a:tc>
                  <a:txBody>
                    <a:bodyPr/>
                    <a:lstStyle/>
                    <a:p>
                      <a:pPr algn="l"/>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3</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C </a:t>
                      </a:r>
                      <a:endParaRPr lang="en-IN" sz="1600" dirty="0">
                        <a:latin typeface="Cambria" panose="02040503050406030204" pitchFamily="18" charset="0"/>
                        <a:ea typeface="Cambria" panose="02040503050406030204" pitchFamily="18" charset="0"/>
                      </a:endParaRPr>
                    </a:p>
                  </a:txBody>
                  <a:tcPr/>
                </a:tc>
                <a:tc>
                  <a:txBody>
                    <a:bodyPr/>
                    <a:lstStyle/>
                    <a:p>
                      <a:pPr algn="ctr"/>
                      <a:r>
                        <a:rPr lang="en-IN" sz="1600" dirty="0">
                          <a:latin typeface="Cambria" panose="02040503050406030204" pitchFamily="18" charset="0"/>
                          <a:ea typeface="Cambria" panose="02040503050406030204" pitchFamily="18" charset="0"/>
                        </a:rPr>
                        <a:t>122</a:t>
                      </a:r>
                    </a:p>
                  </a:txBody>
                  <a:tcPr anchor="ctr"/>
                </a:tc>
                <a:tc>
                  <a:txBody>
                    <a:bodyPr/>
                    <a:lstStyle/>
                    <a:p>
                      <a:pPr algn="ctr"/>
                      <a:r>
                        <a:rPr lang="en-IN" sz="1600" dirty="0">
                          <a:latin typeface="Cambria" panose="02040503050406030204" pitchFamily="18" charset="0"/>
                          <a:ea typeface="Cambria" panose="02040503050406030204" pitchFamily="18" charset="0"/>
                        </a:rPr>
                        <a:t>120</a:t>
                      </a:r>
                    </a:p>
                  </a:txBody>
                  <a:tcPr anchor="ctr"/>
                </a:tc>
                <a:tc>
                  <a:txBody>
                    <a:bodyPr/>
                    <a:lstStyle/>
                    <a:p>
                      <a:pPr algn="ctr"/>
                      <a:r>
                        <a:rPr lang="en-IN" sz="1600" dirty="0">
                          <a:latin typeface="Cambria" panose="02040503050406030204" pitchFamily="18" charset="0"/>
                          <a:ea typeface="Cambria" panose="02040503050406030204" pitchFamily="18" charset="0"/>
                        </a:rPr>
                        <a:t>112</a:t>
                      </a:r>
                    </a:p>
                  </a:txBody>
                  <a:tcPr anchor="ctr"/>
                </a:tc>
                <a:extLst>
                  <a:ext uri="{0D108BD9-81ED-4DB2-BD59-A6C34878D82A}">
                    <a16:rowId xmlns="" xmlns:a16="http://schemas.microsoft.com/office/drawing/2014/main" val="319530339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3</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D</a:t>
                      </a:r>
                    </a:p>
                  </a:txBody>
                  <a:tcPr/>
                </a:tc>
                <a:tc>
                  <a:txBody>
                    <a:bodyPr/>
                    <a:lstStyle/>
                    <a:p>
                      <a:pPr algn="ctr"/>
                      <a:r>
                        <a:rPr lang="en-IN" sz="1600" dirty="0">
                          <a:latin typeface="Cambria" panose="02040503050406030204" pitchFamily="18" charset="0"/>
                          <a:ea typeface="Cambria" panose="02040503050406030204" pitchFamily="18" charset="0"/>
                        </a:rPr>
                        <a:t>120</a:t>
                      </a:r>
                    </a:p>
                  </a:txBody>
                  <a:tcPr anchor="ctr"/>
                </a:tc>
                <a:tc>
                  <a:txBody>
                    <a:bodyPr/>
                    <a:lstStyle/>
                    <a:p>
                      <a:pPr algn="ctr"/>
                      <a:r>
                        <a:rPr lang="en-IN" sz="1600" dirty="0">
                          <a:latin typeface="Cambria" panose="02040503050406030204" pitchFamily="18" charset="0"/>
                          <a:ea typeface="Cambria" panose="02040503050406030204" pitchFamily="18" charset="0"/>
                        </a:rPr>
                        <a:t>122</a:t>
                      </a:r>
                    </a:p>
                  </a:txBody>
                  <a:tcPr anchor="ctr"/>
                </a:tc>
                <a:tc>
                  <a:txBody>
                    <a:bodyPr/>
                    <a:lstStyle/>
                    <a:p>
                      <a:pPr algn="ctr"/>
                      <a:r>
                        <a:rPr lang="en-IN" sz="1600" dirty="0">
                          <a:latin typeface="Cambria" panose="02040503050406030204" pitchFamily="18" charset="0"/>
                          <a:ea typeface="Cambria" panose="02040503050406030204" pitchFamily="18" charset="0"/>
                        </a:rPr>
                        <a:t>119</a:t>
                      </a:r>
                    </a:p>
                  </a:txBody>
                  <a:tcPr anchor="ctr"/>
                </a:tc>
                <a:extLst>
                  <a:ext uri="{0D108BD9-81ED-4DB2-BD59-A6C34878D82A}">
                    <a16:rowId xmlns="" xmlns:a16="http://schemas.microsoft.com/office/drawing/2014/main" val="358451180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3 </a:t>
                      </a: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i="0" u="none" strike="noStrike" kern="1200" baseline="0" dirty="0">
                          <a:solidFill>
                            <a:srgbClr val="6600FF"/>
                          </a:solidFill>
                          <a:latin typeface="Cambria" panose="02040503050406030204" pitchFamily="18" charset="0"/>
                          <a:ea typeface="Cambria" panose="02040503050406030204" pitchFamily="18" charset="0"/>
                          <a:cs typeface="+mn-cs"/>
                        </a:rPr>
                        <a:t>(UG-Engineering-CSE (Artificial Intelligence and Machine Learning))</a:t>
                      </a:r>
                      <a:endParaRPr lang="en-US" sz="1300" b="0" i="0" u="none" strike="noStrike" kern="1200" baseline="0" dirty="0">
                        <a:solidFill>
                          <a:srgbClr val="6600FF"/>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368</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364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351</a:t>
                      </a:r>
                    </a:p>
                  </a:txBody>
                  <a:tcPr anchor="ctr"/>
                </a:tc>
                <a:extLst>
                  <a:ext uri="{0D108BD9-81ED-4DB2-BD59-A6C34878D82A}">
                    <a16:rowId xmlns="" xmlns:a16="http://schemas.microsoft.com/office/drawing/2014/main" val="279762538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4</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a:t>
                      </a: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extLst>
                  <a:ext uri="{0D108BD9-81ED-4DB2-BD59-A6C34878D82A}">
                    <a16:rowId xmlns="" xmlns:a16="http://schemas.microsoft.com/office/drawing/2014/main" val="51081153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4</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C </a:t>
                      </a: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extLst>
                  <a:ext uri="{0D108BD9-81ED-4DB2-BD59-A6C34878D82A}">
                    <a16:rowId xmlns="" xmlns:a16="http://schemas.microsoft.com/office/drawing/2014/main" val="46173141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4</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D</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129</a:t>
                      </a:r>
                    </a:p>
                  </a:txBody>
                  <a:tcPr anchor="ctr"/>
                </a:tc>
                <a:extLst>
                  <a:ext uri="{0D108BD9-81ED-4DB2-BD59-A6C34878D82A}">
                    <a16:rowId xmlns="" xmlns:a16="http://schemas.microsoft.com/office/drawing/2014/main" val="278444427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4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(UG-Engineering-CSE (Cyber Security))</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6600FF"/>
                          </a:solidFill>
                          <a:latin typeface="Cambria" panose="02040503050406030204" pitchFamily="18" charset="0"/>
                          <a:ea typeface="Cambria" panose="02040503050406030204" pitchFamily="18" charset="0"/>
                          <a:cs typeface="+mn-cs"/>
                        </a:rPr>
                        <a:t>394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6600FF"/>
                          </a:solidFill>
                          <a:latin typeface="Cambria" panose="02040503050406030204" pitchFamily="18" charset="0"/>
                          <a:ea typeface="Cambria" panose="02040503050406030204" pitchFamily="18" charset="0"/>
                          <a:cs typeface="+mn-cs"/>
                        </a:rPr>
                        <a:t>392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6600FF"/>
                          </a:solidFill>
                          <a:latin typeface="Cambria" panose="02040503050406030204" pitchFamily="18" charset="0"/>
                          <a:ea typeface="Cambria" panose="02040503050406030204" pitchFamily="18" charset="0"/>
                          <a:cs typeface="+mn-cs"/>
                        </a:rPr>
                        <a:t>389</a:t>
                      </a:r>
                    </a:p>
                  </a:txBody>
                  <a:tcPr anchor="ctr"/>
                </a:tc>
                <a:extLst>
                  <a:ext uri="{0D108BD9-81ED-4DB2-BD59-A6C34878D82A}">
                    <a16:rowId xmlns="" xmlns:a16="http://schemas.microsoft.com/office/drawing/2014/main" val="3312879842"/>
                  </a:ext>
                </a:extLst>
              </a:tr>
            </a:tbl>
          </a:graphicData>
        </a:graphic>
      </p:graphicFrame>
      <p:sp>
        <p:nvSpPr>
          <p:cNvPr id="8" name="Slide Number Placeholder 7">
            <a:extLst>
              <a:ext uri="{FF2B5EF4-FFF2-40B4-BE49-F238E27FC236}">
                <a16:creationId xmlns="" xmlns:a16="http://schemas.microsoft.com/office/drawing/2014/main" id="{AE8BA497-6623-4EEC-9F75-CD3170A6F03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132</a:t>
            </a:fld>
            <a:endParaRPr lang="en-IN"/>
          </a:p>
        </p:txBody>
      </p:sp>
      <p:pic>
        <p:nvPicPr>
          <p:cNvPr id="7" name="Picture 6">
            <a:extLst>
              <a:ext uri="{FF2B5EF4-FFF2-40B4-BE49-F238E27FC236}">
                <a16:creationId xmlns="" xmlns:a16="http://schemas.microsoft.com/office/drawing/2014/main" id="{3D88CEB2-6531-4ACD-946B-C73A4E354B0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0" name="TextBox 9">
            <a:extLst>
              <a:ext uri="{FF2B5EF4-FFF2-40B4-BE49-F238E27FC236}">
                <a16:creationId xmlns="" xmlns:a16="http://schemas.microsoft.com/office/drawing/2014/main" id="{904D7FE9-CD06-4442-BD16-EA11258FD570}"/>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1" name="Straight Connector 10">
            <a:extLst>
              <a:ext uri="{FF2B5EF4-FFF2-40B4-BE49-F238E27FC236}">
                <a16:creationId xmlns="" xmlns:a16="http://schemas.microsoft.com/office/drawing/2014/main" id="{E082B5A5-1659-490C-B305-60ACB3A1EFCD}"/>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70402566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25456"/>
            <a:ext cx="8730378" cy="4994057"/>
          </a:xfrm>
          <a:noFill/>
        </p:spPr>
        <p:txBody>
          <a:bodyPr>
            <a:normAutofit/>
          </a:bodyPr>
          <a:lstStyle/>
          <a:p>
            <a:pPr marL="0" indent="0">
              <a:buNone/>
            </a:pPr>
            <a:endParaRPr lang="en-IN" sz="600" b="1" dirty="0">
              <a:solidFill>
                <a:srgbClr val="FF3300"/>
              </a:solidFill>
              <a:latin typeface="Cambria" panose="02040503050406030204" pitchFamily="18" charset="0"/>
              <a:ea typeface="Cambria" panose="02040503050406030204" pitchFamily="18" charset="0"/>
            </a:endParaRPr>
          </a:p>
          <a:p>
            <a:pPr marL="0" indent="0" algn="ctr">
              <a:spcBef>
                <a:spcPts val="0"/>
              </a:spcBef>
              <a:buNone/>
            </a:pPr>
            <a:r>
              <a:rPr lang="en-US" sz="1800" b="0" i="0" u="none" strike="noStrike" baseline="0" dirty="0">
                <a:solidFill>
                  <a:srgbClr val="000000"/>
                </a:solidFill>
                <a:latin typeface="Verdana" panose="020B0604030504040204" pitchFamily="34" charset="0"/>
              </a:rPr>
              <a:t> </a:t>
            </a:r>
            <a:r>
              <a:rPr lang="en-US" i="1" dirty="0">
                <a:solidFill>
                  <a:srgbClr val="00B050"/>
                </a:solidFill>
                <a:latin typeface="Cambria" panose="02040503050406030204" pitchFamily="18" charset="0"/>
                <a:ea typeface="Cambria" panose="02040503050406030204" pitchFamily="18" charset="0"/>
              </a:rPr>
              <a:t>Example: Student-Faculty Ratio for Table No. 5.1.2.</a:t>
            </a: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9" name="Table 3">
            <a:extLst>
              <a:ext uri="{FF2B5EF4-FFF2-40B4-BE49-F238E27FC236}">
                <a16:creationId xmlns="" xmlns:a16="http://schemas.microsoft.com/office/drawing/2014/main" id="{42A125A4-C401-4E30-A1E4-74B26DF5520F}"/>
              </a:ext>
            </a:extLst>
          </p:cNvPr>
          <p:cNvGraphicFramePr>
            <a:graphicFrameLocks noGrp="1"/>
          </p:cNvGraphicFramePr>
          <p:nvPr>
            <p:extLst>
              <p:ext uri="{D42A27DB-BD31-4B8C-83A1-F6EECF244321}">
                <p14:modId xmlns:p14="http://schemas.microsoft.com/office/powerpoint/2010/main" xmlns="" val="2839799769"/>
              </p:ext>
            </p:extLst>
          </p:nvPr>
        </p:nvGraphicFramePr>
        <p:xfrm>
          <a:off x="1378675" y="1686273"/>
          <a:ext cx="7469552" cy="4333240"/>
        </p:xfrm>
        <a:graphic>
          <a:graphicData uri="http://schemas.openxmlformats.org/drawingml/2006/table">
            <a:tbl>
              <a:tblPr firstRow="1" bandRow="1">
                <a:tableStyleId>{5940675A-B579-460E-94D1-54222C63F5DA}</a:tableStyleId>
              </a:tblPr>
              <a:tblGrid>
                <a:gridCol w="2278925">
                  <a:extLst>
                    <a:ext uri="{9D8B030D-6E8A-4147-A177-3AD203B41FA5}">
                      <a16:colId xmlns="" xmlns:a16="http://schemas.microsoft.com/office/drawing/2014/main" val="1434789297"/>
                    </a:ext>
                  </a:extLst>
                </a:gridCol>
                <a:gridCol w="1609344">
                  <a:extLst>
                    <a:ext uri="{9D8B030D-6E8A-4147-A177-3AD203B41FA5}">
                      <a16:colId xmlns="" xmlns:a16="http://schemas.microsoft.com/office/drawing/2014/main" val="2964153700"/>
                    </a:ext>
                  </a:extLst>
                </a:gridCol>
                <a:gridCol w="1713895">
                  <a:extLst>
                    <a:ext uri="{9D8B030D-6E8A-4147-A177-3AD203B41FA5}">
                      <a16:colId xmlns="" xmlns:a16="http://schemas.microsoft.com/office/drawing/2014/main" val="687607982"/>
                    </a:ext>
                  </a:extLst>
                </a:gridCol>
                <a:gridCol w="1867388">
                  <a:extLst>
                    <a:ext uri="{9D8B030D-6E8A-4147-A177-3AD203B41FA5}">
                      <a16:colId xmlns="" xmlns:a16="http://schemas.microsoft.com/office/drawing/2014/main" val="3390072810"/>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Year</a:t>
                      </a:r>
                    </a:p>
                  </a:txBody>
                  <a:tcPr/>
                </a:tc>
                <a:tc>
                  <a:txBody>
                    <a:bodyPr/>
                    <a:lstStyle/>
                    <a:p>
                      <a:pPr algn="ctr"/>
                      <a:r>
                        <a:rPr lang="en-IN" sz="1600" b="1" dirty="0">
                          <a:latin typeface="Cambria" panose="02040503050406030204" pitchFamily="18" charset="0"/>
                          <a:ea typeface="Cambria" panose="02040503050406030204" pitchFamily="18" charset="0"/>
                        </a:rPr>
                        <a:t>CAY</a:t>
                      </a:r>
                    </a:p>
                  </a:txBody>
                  <a:tcPr/>
                </a:tc>
                <a:tc>
                  <a:txBody>
                    <a:bodyPr/>
                    <a:lstStyle/>
                    <a:p>
                      <a:pPr algn="ctr"/>
                      <a:r>
                        <a:rPr lang="en-IN" sz="1600" b="1" dirty="0">
                          <a:latin typeface="Cambria" panose="02040503050406030204" pitchFamily="18" charset="0"/>
                          <a:ea typeface="Cambria" panose="02040503050406030204" pitchFamily="18" charset="0"/>
                        </a:rPr>
                        <a:t>CAYm1</a:t>
                      </a:r>
                    </a:p>
                  </a:txBody>
                  <a:tcPr/>
                </a:tc>
                <a:tc>
                  <a:txBody>
                    <a:bodyPr/>
                    <a:lstStyle/>
                    <a:p>
                      <a:pPr algn="ctr"/>
                      <a:r>
                        <a:rPr lang="en-IN" sz="1600" b="1" dirty="0">
                          <a:latin typeface="Cambria" panose="02040503050406030204" pitchFamily="18" charset="0"/>
                          <a:ea typeface="Cambria" panose="02040503050406030204" pitchFamily="18" charset="0"/>
                        </a:rPr>
                        <a:t>CAYm2</a:t>
                      </a:r>
                    </a:p>
                  </a:txBody>
                  <a:tcPr/>
                </a:tc>
                <a:extLst>
                  <a:ext uri="{0D108BD9-81ED-4DB2-BD59-A6C34878D82A}">
                    <a16:rowId xmlns="" xmlns:a16="http://schemas.microsoft.com/office/drawing/2014/main" val="64944010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5</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a:t>
                      </a:r>
                      <a:endParaRPr lang="en-IN" sz="1600" dirty="0">
                        <a:latin typeface="Cambria" panose="02040503050406030204" pitchFamily="18" charset="0"/>
                        <a:ea typeface="Cambria" panose="02040503050406030204" pitchFamily="18" charset="0"/>
                      </a:endParaRPr>
                    </a:p>
                  </a:txBody>
                  <a:tcPr/>
                </a:tc>
                <a:tc>
                  <a:txBody>
                    <a:bodyPr/>
                    <a:lstStyle/>
                    <a:p>
                      <a:pPr algn="ctr"/>
                      <a:r>
                        <a:rPr lang="en-IN" sz="1600" dirty="0">
                          <a:latin typeface="Cambria" panose="02040503050406030204" pitchFamily="18" charset="0"/>
                          <a:ea typeface="Cambria" panose="02040503050406030204" pitchFamily="18" charset="0"/>
                        </a:rPr>
                        <a:t>131</a:t>
                      </a:r>
                    </a:p>
                  </a:txBody>
                  <a:tcPr anchor="ctr"/>
                </a:tc>
                <a:tc>
                  <a:txBody>
                    <a:bodyPr/>
                    <a:lstStyle/>
                    <a:p>
                      <a:pPr algn="ctr"/>
                      <a:r>
                        <a:rPr lang="en-IN" sz="1600" dirty="0">
                          <a:latin typeface="Cambria" panose="02040503050406030204" pitchFamily="18" charset="0"/>
                          <a:ea typeface="Cambria" panose="02040503050406030204" pitchFamily="18" charset="0"/>
                        </a:rPr>
                        <a:t>130</a:t>
                      </a:r>
                    </a:p>
                  </a:txBody>
                  <a:tcPr anchor="ctr"/>
                </a:tc>
                <a:tc>
                  <a:txBody>
                    <a:bodyPr/>
                    <a:lstStyle/>
                    <a:p>
                      <a:pPr algn="ctr"/>
                      <a:r>
                        <a:rPr lang="en-IN" sz="1600" dirty="0">
                          <a:latin typeface="Cambria" panose="02040503050406030204" pitchFamily="18" charset="0"/>
                          <a:ea typeface="Cambria" panose="02040503050406030204" pitchFamily="18" charset="0"/>
                        </a:rPr>
                        <a:t>124</a:t>
                      </a:r>
                    </a:p>
                  </a:txBody>
                  <a:tcPr anchor="ctr"/>
                </a:tc>
                <a:extLst>
                  <a:ext uri="{0D108BD9-81ED-4DB2-BD59-A6C34878D82A}">
                    <a16:rowId xmlns="" xmlns:a16="http://schemas.microsoft.com/office/drawing/2014/main" val="3661274719"/>
                  </a:ext>
                </a:extLst>
              </a:tr>
              <a:tr h="370840">
                <a:tc>
                  <a:txBody>
                    <a:bodyPr/>
                    <a:lstStyle/>
                    <a:p>
                      <a:pPr algn="l"/>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5</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C </a:t>
                      </a:r>
                      <a:endParaRPr lang="en-IN" sz="1600" dirty="0">
                        <a:latin typeface="Cambria" panose="02040503050406030204" pitchFamily="18" charset="0"/>
                        <a:ea typeface="Cambria" panose="02040503050406030204" pitchFamily="18" charset="0"/>
                      </a:endParaRPr>
                    </a:p>
                  </a:txBody>
                  <a:tcPr/>
                </a:tc>
                <a:tc>
                  <a:txBody>
                    <a:bodyPr/>
                    <a:lstStyle/>
                    <a:p>
                      <a:pPr algn="ctr"/>
                      <a:r>
                        <a:rPr lang="en-IN" sz="1600" dirty="0">
                          <a:latin typeface="Cambria" panose="02040503050406030204" pitchFamily="18" charset="0"/>
                          <a:ea typeface="Cambria" panose="02040503050406030204" pitchFamily="18" charset="0"/>
                        </a:rPr>
                        <a:t>130</a:t>
                      </a:r>
                    </a:p>
                  </a:txBody>
                  <a:tcPr anchor="ctr"/>
                </a:tc>
                <a:tc>
                  <a:txBody>
                    <a:bodyPr/>
                    <a:lstStyle/>
                    <a:p>
                      <a:pPr algn="ctr"/>
                      <a:r>
                        <a:rPr lang="en-IN" sz="1600" dirty="0">
                          <a:latin typeface="Cambria" panose="02040503050406030204" pitchFamily="18" charset="0"/>
                          <a:ea typeface="Cambria" panose="02040503050406030204" pitchFamily="18" charset="0"/>
                        </a:rPr>
                        <a:t>124</a:t>
                      </a:r>
                    </a:p>
                  </a:txBody>
                  <a:tcPr anchor="ctr"/>
                </a:tc>
                <a:tc>
                  <a:txBody>
                    <a:bodyPr/>
                    <a:lstStyle/>
                    <a:p>
                      <a:pPr algn="ctr"/>
                      <a:r>
                        <a:rPr lang="en-IN" sz="1600" dirty="0">
                          <a:latin typeface="Cambria" panose="02040503050406030204" pitchFamily="18" charset="0"/>
                          <a:ea typeface="Cambria" panose="02040503050406030204" pitchFamily="18" charset="0"/>
                        </a:rPr>
                        <a:t>130</a:t>
                      </a:r>
                    </a:p>
                  </a:txBody>
                  <a:tcPr anchor="ctr"/>
                </a:tc>
                <a:extLst>
                  <a:ext uri="{0D108BD9-81ED-4DB2-BD59-A6C34878D82A}">
                    <a16:rowId xmlns="" xmlns:a16="http://schemas.microsoft.com/office/drawing/2014/main" val="319530339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5</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D</a:t>
                      </a:r>
                    </a:p>
                  </a:txBody>
                  <a:tcPr/>
                </a:tc>
                <a:tc>
                  <a:txBody>
                    <a:bodyPr/>
                    <a:lstStyle/>
                    <a:p>
                      <a:pPr algn="ctr"/>
                      <a:r>
                        <a:rPr lang="en-IN" sz="1600" dirty="0">
                          <a:latin typeface="Cambria" panose="02040503050406030204" pitchFamily="18" charset="0"/>
                          <a:ea typeface="Cambria" panose="02040503050406030204" pitchFamily="18" charset="0"/>
                        </a:rPr>
                        <a:t>124</a:t>
                      </a:r>
                    </a:p>
                  </a:txBody>
                  <a:tcPr anchor="ctr"/>
                </a:tc>
                <a:tc>
                  <a:txBody>
                    <a:bodyPr/>
                    <a:lstStyle/>
                    <a:p>
                      <a:pPr algn="ctr"/>
                      <a:r>
                        <a:rPr lang="en-IN" sz="1600" dirty="0">
                          <a:latin typeface="Cambria" panose="02040503050406030204" pitchFamily="18" charset="0"/>
                          <a:ea typeface="Cambria" panose="02040503050406030204" pitchFamily="18" charset="0"/>
                        </a:rPr>
                        <a:t>130</a:t>
                      </a:r>
                    </a:p>
                  </a:txBody>
                  <a:tcPr anchor="ctr"/>
                </a:tc>
                <a:tc>
                  <a:txBody>
                    <a:bodyPr/>
                    <a:lstStyle/>
                    <a:p>
                      <a:pPr algn="ctr"/>
                      <a:r>
                        <a:rPr lang="en-IN" sz="1600" dirty="0">
                          <a:latin typeface="Cambria" panose="02040503050406030204" pitchFamily="18" charset="0"/>
                          <a:ea typeface="Cambria" panose="02040503050406030204" pitchFamily="18" charset="0"/>
                        </a:rPr>
                        <a:t>121</a:t>
                      </a:r>
                    </a:p>
                  </a:txBody>
                  <a:tcPr anchor="ctr"/>
                </a:tc>
                <a:extLst>
                  <a:ext uri="{0D108BD9-81ED-4DB2-BD59-A6C34878D82A}">
                    <a16:rowId xmlns="" xmlns:a16="http://schemas.microsoft.com/office/drawing/2014/main" val="358451180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5 </a:t>
                      </a: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rgbClr val="6600FF"/>
                          </a:solidFill>
                          <a:latin typeface="Cambria" panose="02040503050406030204" pitchFamily="18" charset="0"/>
                          <a:ea typeface="Cambria" panose="02040503050406030204" pitchFamily="18" charset="0"/>
                          <a:cs typeface="+mn-cs"/>
                        </a:rPr>
                        <a:t>(UG-Engineering-CSE (Data science))</a:t>
                      </a:r>
                      <a:endParaRPr lang="en-IN" sz="1400" b="0" i="0" u="none" strike="noStrike" kern="1200" baseline="0" dirty="0">
                        <a:solidFill>
                          <a:srgbClr val="6600FF"/>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385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384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rgbClr val="6600FF"/>
                          </a:solidFill>
                          <a:latin typeface="Cambria" panose="02040503050406030204" pitchFamily="18" charset="0"/>
                          <a:ea typeface="Cambria" panose="02040503050406030204" pitchFamily="18" charset="0"/>
                          <a:cs typeface="+mn-cs"/>
                        </a:rPr>
                        <a:t>375</a:t>
                      </a:r>
                    </a:p>
                  </a:txBody>
                  <a:tcPr anchor="ctr"/>
                </a:tc>
                <a:extLst>
                  <a:ext uri="{0D108BD9-81ED-4DB2-BD59-A6C34878D82A}">
                    <a16:rowId xmlns="" xmlns:a16="http://schemas.microsoft.com/office/drawing/2014/main" val="279762538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6</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a:t>
                      </a: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extLst>
                  <a:ext uri="{0D108BD9-81ED-4DB2-BD59-A6C34878D82A}">
                    <a16:rowId xmlns="" xmlns:a16="http://schemas.microsoft.com/office/drawing/2014/main" val="51081153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6</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C </a:t>
                      </a:r>
                      <a:endParaRPr lang="en-IN" sz="1600" b="0" i="0" u="none" strike="noStrike" kern="1200" baseline="-250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extLst>
                  <a:ext uri="{0D108BD9-81ED-4DB2-BD59-A6C34878D82A}">
                    <a16:rowId xmlns="" xmlns:a16="http://schemas.microsoft.com/office/drawing/2014/main" val="46173141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6</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D</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130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128</a:t>
                      </a:r>
                    </a:p>
                  </a:txBody>
                  <a:tcPr anchor="ctr"/>
                </a:tc>
                <a:extLst>
                  <a:ext uri="{0D108BD9-81ED-4DB2-BD59-A6C34878D82A}">
                    <a16:rowId xmlns="" xmlns:a16="http://schemas.microsoft.com/office/drawing/2014/main" val="278444427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UG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6 </a:t>
                      </a:r>
                    </a:p>
                    <a:p>
                      <a:r>
                        <a:rPr lang="en-IN" sz="1400" b="1" i="0" u="none" strike="noStrike" kern="1200" baseline="0" dirty="0">
                          <a:solidFill>
                            <a:srgbClr val="FF0000"/>
                          </a:solidFill>
                          <a:latin typeface="Cambria" panose="02040503050406030204" pitchFamily="18" charset="0"/>
                          <a:ea typeface="Cambria" panose="02040503050406030204" pitchFamily="18" charset="0"/>
                          <a:cs typeface="+mn-cs"/>
                        </a:rPr>
                        <a:t>(UG-Engineering </a:t>
                      </a:r>
                      <a:endParaRPr lang="en-IN" sz="1400" b="0" i="0" u="none" strike="noStrike" kern="1200" baseline="0" dirty="0">
                        <a:solidFill>
                          <a:srgbClr val="FF0000"/>
                        </a:solidFill>
                        <a:latin typeface="Cambria" panose="02040503050406030204" pitchFamily="18" charset="0"/>
                        <a:ea typeface="Cambria" panose="02040503050406030204" pitchFamily="18" charset="0"/>
                        <a:cs typeface="+mn-cs"/>
                      </a:endParaRPr>
                    </a:p>
                    <a:p>
                      <a:r>
                        <a:rPr lang="en-IN" sz="1400" b="1" i="0" u="none" strike="noStrike" kern="1200" baseline="0" dirty="0">
                          <a:solidFill>
                            <a:srgbClr val="FF0000"/>
                          </a:solidFill>
                          <a:latin typeface="Cambria" panose="02040503050406030204" pitchFamily="18" charset="0"/>
                          <a:ea typeface="Cambria" panose="02040503050406030204" pitchFamily="18" charset="0"/>
                          <a:cs typeface="+mn-cs"/>
                        </a:rPr>
                        <a:t>(Information Technology))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FF0000"/>
                          </a:solidFill>
                          <a:latin typeface="Cambria" panose="02040503050406030204" pitchFamily="18" charset="0"/>
                          <a:ea typeface="Cambria" panose="02040503050406030204" pitchFamily="18" charset="0"/>
                          <a:cs typeface="+mn-cs"/>
                        </a:rPr>
                        <a:t>393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FF0000"/>
                          </a:solidFill>
                          <a:latin typeface="Cambria" panose="02040503050406030204" pitchFamily="18" charset="0"/>
                          <a:ea typeface="Cambria" panose="02040503050406030204" pitchFamily="18" charset="0"/>
                          <a:cs typeface="+mn-cs"/>
                        </a:rPr>
                        <a:t>391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FF0000"/>
                          </a:solidFill>
                          <a:latin typeface="Cambria" panose="02040503050406030204" pitchFamily="18" charset="0"/>
                          <a:ea typeface="Cambria" panose="02040503050406030204" pitchFamily="18" charset="0"/>
                          <a:cs typeface="+mn-cs"/>
                        </a:rPr>
                        <a:t>388</a:t>
                      </a:r>
                    </a:p>
                  </a:txBody>
                  <a:tcPr anchor="ctr"/>
                </a:tc>
                <a:extLst>
                  <a:ext uri="{0D108BD9-81ED-4DB2-BD59-A6C34878D82A}">
                    <a16:rowId xmlns="" xmlns:a16="http://schemas.microsoft.com/office/drawing/2014/main" val="3312879842"/>
                  </a:ext>
                </a:extLst>
              </a:tr>
            </a:tbl>
          </a:graphicData>
        </a:graphic>
      </p:graphicFrame>
      <p:sp>
        <p:nvSpPr>
          <p:cNvPr id="8" name="Slide Number Placeholder 7">
            <a:extLst>
              <a:ext uri="{FF2B5EF4-FFF2-40B4-BE49-F238E27FC236}">
                <a16:creationId xmlns="" xmlns:a16="http://schemas.microsoft.com/office/drawing/2014/main" id="{BD37E806-10B9-43CC-9291-86F52DCCA98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133</a:t>
            </a:fld>
            <a:endParaRPr lang="en-IN"/>
          </a:p>
        </p:txBody>
      </p:sp>
      <p:pic>
        <p:nvPicPr>
          <p:cNvPr id="7" name="Picture 6">
            <a:extLst>
              <a:ext uri="{FF2B5EF4-FFF2-40B4-BE49-F238E27FC236}">
                <a16:creationId xmlns="" xmlns:a16="http://schemas.microsoft.com/office/drawing/2014/main" id="{B7D31184-B6CB-489F-8A88-1B5AD3757D3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0" name="TextBox 9">
            <a:extLst>
              <a:ext uri="{FF2B5EF4-FFF2-40B4-BE49-F238E27FC236}">
                <a16:creationId xmlns="" xmlns:a16="http://schemas.microsoft.com/office/drawing/2014/main" id="{111CE223-9E92-47FE-9DC5-08A2FF513D2E}"/>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1" name="Straight Connector 10">
            <a:extLst>
              <a:ext uri="{FF2B5EF4-FFF2-40B4-BE49-F238E27FC236}">
                <a16:creationId xmlns="" xmlns:a16="http://schemas.microsoft.com/office/drawing/2014/main" id="{293E34C8-905C-4704-8326-E04D5200AFBD}"/>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6806792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055312"/>
            <a:ext cx="8730378" cy="5472000"/>
          </a:xfrm>
          <a:noFill/>
        </p:spPr>
        <p:txBody>
          <a:bodyPr>
            <a:normAutofit/>
          </a:bodyPr>
          <a:lstStyle/>
          <a:p>
            <a:pPr marL="0" indent="0" algn="ctr">
              <a:buNone/>
            </a:pPr>
            <a:r>
              <a:rPr lang="en-US" sz="1800" b="0" i="0" u="none" strike="noStrike" baseline="0" dirty="0">
                <a:solidFill>
                  <a:srgbClr val="000000"/>
                </a:solidFill>
                <a:latin typeface="Verdana" panose="020B0604030504040204" pitchFamily="34" charset="0"/>
              </a:rPr>
              <a:t> </a:t>
            </a:r>
            <a:r>
              <a:rPr lang="en-US" i="1" dirty="0">
                <a:solidFill>
                  <a:srgbClr val="00B050"/>
                </a:solidFill>
                <a:latin typeface="Cambria" panose="02040503050406030204" pitchFamily="18" charset="0"/>
                <a:ea typeface="Cambria" panose="02040503050406030204" pitchFamily="18" charset="0"/>
              </a:rPr>
              <a:t>Example: Student-Faculty Ratio for </a:t>
            </a:r>
            <a:r>
              <a:rPr lang="en-US" sz="2000" b="1" i="1" dirty="0">
                <a:solidFill>
                  <a:schemeClr val="accent1"/>
                </a:solidFill>
                <a:latin typeface="Cambria" panose="02040503050406030204" pitchFamily="18" charset="0"/>
                <a:ea typeface="Cambria" panose="02040503050406030204" pitchFamily="18" charset="0"/>
              </a:rPr>
              <a:t>Table No. 5.1.2.</a:t>
            </a:r>
            <a:endParaRPr lang="en-IN" sz="2000" b="1" i="0" u="none" strike="noStrike" baseline="0" dirty="0">
              <a:solidFill>
                <a:schemeClr val="accent1"/>
              </a:solidFill>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7" name="Table 3">
            <a:extLst>
              <a:ext uri="{FF2B5EF4-FFF2-40B4-BE49-F238E27FC236}">
                <a16:creationId xmlns="" xmlns:a16="http://schemas.microsoft.com/office/drawing/2014/main" id="{709388D8-8BCD-4339-8585-AECB3E9E304F}"/>
              </a:ext>
            </a:extLst>
          </p:cNvPr>
          <p:cNvGraphicFramePr>
            <a:graphicFrameLocks noGrp="1"/>
          </p:cNvGraphicFramePr>
          <p:nvPr>
            <p:extLst>
              <p:ext uri="{D42A27DB-BD31-4B8C-83A1-F6EECF244321}">
                <p14:modId xmlns:p14="http://schemas.microsoft.com/office/powerpoint/2010/main" xmlns="" val="2563945495"/>
              </p:ext>
            </p:extLst>
          </p:nvPr>
        </p:nvGraphicFramePr>
        <p:xfrm>
          <a:off x="1250659" y="1549113"/>
          <a:ext cx="7469552" cy="4495800"/>
        </p:xfrm>
        <a:graphic>
          <a:graphicData uri="http://schemas.openxmlformats.org/drawingml/2006/table">
            <a:tbl>
              <a:tblPr firstRow="1" bandRow="1">
                <a:tableStyleId>{5940675A-B579-460E-94D1-54222C63F5DA}</a:tableStyleId>
              </a:tblPr>
              <a:tblGrid>
                <a:gridCol w="2004605">
                  <a:extLst>
                    <a:ext uri="{9D8B030D-6E8A-4147-A177-3AD203B41FA5}">
                      <a16:colId xmlns="" xmlns:a16="http://schemas.microsoft.com/office/drawing/2014/main" val="1434789297"/>
                    </a:ext>
                  </a:extLst>
                </a:gridCol>
                <a:gridCol w="1730171">
                  <a:extLst>
                    <a:ext uri="{9D8B030D-6E8A-4147-A177-3AD203B41FA5}">
                      <a16:colId xmlns="" xmlns:a16="http://schemas.microsoft.com/office/drawing/2014/main" val="2964153700"/>
                    </a:ext>
                  </a:extLst>
                </a:gridCol>
                <a:gridCol w="1867388">
                  <a:extLst>
                    <a:ext uri="{9D8B030D-6E8A-4147-A177-3AD203B41FA5}">
                      <a16:colId xmlns="" xmlns:a16="http://schemas.microsoft.com/office/drawing/2014/main" val="687607982"/>
                    </a:ext>
                  </a:extLst>
                </a:gridCol>
                <a:gridCol w="1867388">
                  <a:extLst>
                    <a:ext uri="{9D8B030D-6E8A-4147-A177-3AD203B41FA5}">
                      <a16:colId xmlns="" xmlns:a16="http://schemas.microsoft.com/office/drawing/2014/main" val="3390072810"/>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Year</a:t>
                      </a:r>
                    </a:p>
                  </a:txBody>
                  <a:tcPr/>
                </a:tc>
                <a:tc>
                  <a:txBody>
                    <a:bodyPr/>
                    <a:lstStyle/>
                    <a:p>
                      <a:pPr algn="ctr"/>
                      <a:r>
                        <a:rPr lang="en-IN" sz="1600" b="1" dirty="0">
                          <a:latin typeface="Cambria" panose="02040503050406030204" pitchFamily="18" charset="0"/>
                          <a:ea typeface="Cambria" panose="02040503050406030204" pitchFamily="18" charset="0"/>
                        </a:rPr>
                        <a:t>CAY</a:t>
                      </a:r>
                    </a:p>
                  </a:txBody>
                  <a:tcPr/>
                </a:tc>
                <a:tc>
                  <a:txBody>
                    <a:bodyPr/>
                    <a:lstStyle/>
                    <a:p>
                      <a:pPr algn="ctr"/>
                      <a:r>
                        <a:rPr lang="en-IN" sz="1600" b="1" dirty="0">
                          <a:latin typeface="Cambria" panose="02040503050406030204" pitchFamily="18" charset="0"/>
                          <a:ea typeface="Cambria" panose="02040503050406030204" pitchFamily="18" charset="0"/>
                        </a:rPr>
                        <a:t>CAYm1</a:t>
                      </a:r>
                    </a:p>
                  </a:txBody>
                  <a:tcPr/>
                </a:tc>
                <a:tc>
                  <a:txBody>
                    <a:bodyPr/>
                    <a:lstStyle/>
                    <a:p>
                      <a:pPr algn="ctr"/>
                      <a:r>
                        <a:rPr lang="en-IN" sz="1600" b="1" dirty="0">
                          <a:latin typeface="Cambria" panose="02040503050406030204" pitchFamily="18" charset="0"/>
                          <a:ea typeface="Cambria" panose="02040503050406030204" pitchFamily="18" charset="0"/>
                        </a:rPr>
                        <a:t>CAYm2</a:t>
                      </a:r>
                    </a:p>
                  </a:txBody>
                  <a:tcPr/>
                </a:tc>
                <a:extLst>
                  <a:ext uri="{0D108BD9-81ED-4DB2-BD59-A6C34878D82A}">
                    <a16:rowId xmlns="" xmlns:a16="http://schemas.microsoft.com/office/drawing/2014/main" val="64944010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PG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A</a:t>
                      </a:r>
                      <a:endParaRPr lang="en-IN" sz="1600" dirty="0">
                        <a:latin typeface="Cambria" panose="02040503050406030204" pitchFamily="18" charset="0"/>
                        <a:ea typeface="Cambria" panose="020405030504060302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18</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18</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18</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661274719"/>
                  </a:ext>
                </a:extLst>
              </a:tr>
              <a:tr h="370840">
                <a:tc>
                  <a:txBody>
                    <a:bodyPr/>
                    <a:lstStyle/>
                    <a:p>
                      <a:pPr algn="l"/>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PG</a:t>
                      </a:r>
                      <a:r>
                        <a:rPr lang="da-DK"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da-DK" sz="1600" b="0" i="0" u="none" strike="noStrike" kern="1200" baseline="0" dirty="0">
                          <a:solidFill>
                            <a:schemeClr val="tx1"/>
                          </a:solidFill>
                          <a:latin typeface="Cambria" panose="02040503050406030204" pitchFamily="18" charset="0"/>
                          <a:ea typeface="Cambria" panose="02040503050406030204" pitchFamily="18" charset="0"/>
                          <a:cs typeface="+mn-cs"/>
                        </a:rPr>
                        <a:t>. B </a:t>
                      </a:r>
                      <a:endParaRPr lang="en-IN" sz="1600" dirty="0">
                        <a:latin typeface="Cambria" panose="02040503050406030204" pitchFamily="18" charset="0"/>
                        <a:ea typeface="Cambria" panose="020405030504060302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18</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18</a:t>
                      </a:r>
                      <a:endPar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18</a:t>
                      </a:r>
                    </a:p>
                  </a:txBody>
                  <a:tcPr anchor="ctr"/>
                </a:tc>
                <a:extLst>
                  <a:ext uri="{0D108BD9-81ED-4DB2-BD59-A6C34878D82A}">
                    <a16:rowId xmlns="" xmlns:a16="http://schemas.microsoft.com/office/drawing/2014/main" val="319530339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PG</a:t>
                      </a:r>
                      <a:r>
                        <a:rPr lang="en-IN" sz="1600" b="0" i="0" u="none" strike="noStrike" kern="1200" baseline="-25000" dirty="0">
                          <a:solidFill>
                            <a:schemeClr val="tx1"/>
                          </a:solidFill>
                          <a:latin typeface="Cambria" panose="02040503050406030204" pitchFamily="18" charset="0"/>
                          <a:ea typeface="Cambria" panose="02040503050406030204" pitchFamily="18" charset="0"/>
                          <a:cs typeface="+mn-cs"/>
                        </a:rPr>
                        <a:t>1</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rgbClr val="6600FF"/>
                          </a:solidFill>
                          <a:latin typeface="Cambria" panose="02040503050406030204" pitchFamily="18" charset="0"/>
                          <a:ea typeface="Cambria" panose="02040503050406030204" pitchFamily="18" charset="0"/>
                          <a:cs typeface="+mn-cs"/>
                        </a:rPr>
                        <a:t>(PG-Engineering-CSE)</a:t>
                      </a:r>
                      <a:endParaRPr lang="en-IN" sz="1400" b="0" i="0" u="none" strike="noStrike" kern="1200" baseline="0" dirty="0">
                        <a:solidFill>
                          <a:srgbClr val="6600FF"/>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9900"/>
                          </a:solidFill>
                          <a:effectLst/>
                          <a:uLnTx/>
                          <a:uFillTx/>
                          <a:latin typeface="Cambria" panose="02040503050406030204" pitchFamily="18" charset="0"/>
                          <a:ea typeface="Cambria" panose="02040503050406030204" pitchFamily="18" charset="0"/>
                          <a:cs typeface="+mn-cs"/>
                        </a:rPr>
                        <a:t>36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9900"/>
                          </a:solidFill>
                          <a:effectLst/>
                          <a:uLnTx/>
                          <a:uFillTx/>
                          <a:latin typeface="Cambria" panose="02040503050406030204" pitchFamily="18" charset="0"/>
                          <a:ea typeface="Cambria" panose="02040503050406030204" pitchFamily="18" charset="0"/>
                          <a:cs typeface="+mn-cs"/>
                        </a:rPr>
                        <a:t>36</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9900"/>
                          </a:solidFill>
                          <a:effectLst/>
                          <a:uLnTx/>
                          <a:uFillTx/>
                          <a:latin typeface="Cambria" panose="02040503050406030204" pitchFamily="18" charset="0"/>
                          <a:ea typeface="Cambria" panose="02040503050406030204" pitchFamily="18" charset="0"/>
                          <a:cs typeface="+mn-cs"/>
                        </a:rPr>
                        <a:t>36</a:t>
                      </a:r>
                    </a:p>
                  </a:txBody>
                  <a:tcPr anchor="ctr"/>
                </a:tc>
                <a:extLst>
                  <a:ext uri="{0D108BD9-81ED-4DB2-BD59-A6C34878D82A}">
                    <a16:rowId xmlns="" xmlns:a16="http://schemas.microsoft.com/office/drawing/2014/main" val="2797625382"/>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DS=Total no. of students in the Department (UG</a:t>
                      </a:r>
                      <a:r>
                        <a:rPr lang="en-US" sz="1400" b="1"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 UG</a:t>
                      </a:r>
                      <a:r>
                        <a:rPr lang="en-US" sz="1400" b="1" i="0" u="none" strike="noStrike" kern="1200" baseline="-25000" dirty="0">
                          <a:solidFill>
                            <a:schemeClr val="tx1"/>
                          </a:solidFill>
                          <a:latin typeface="Cambria" panose="02040503050406030204" pitchFamily="18" charset="0"/>
                          <a:ea typeface="Cambria" panose="02040503050406030204" pitchFamily="18" charset="0"/>
                          <a:cs typeface="+mn-cs"/>
                        </a:rPr>
                        <a:t>2</a:t>
                      </a: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 UG</a:t>
                      </a:r>
                      <a:r>
                        <a:rPr lang="en-US" sz="1400" b="1" i="0" u="none" strike="noStrike" kern="1200" baseline="-25000" dirty="0">
                          <a:solidFill>
                            <a:schemeClr val="tx1"/>
                          </a:solidFill>
                          <a:latin typeface="Cambria" panose="02040503050406030204" pitchFamily="18" charset="0"/>
                          <a:ea typeface="Cambria" panose="02040503050406030204" pitchFamily="18" charset="0"/>
                          <a:cs typeface="+mn-cs"/>
                        </a:rPr>
                        <a:t>4</a:t>
                      </a: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 UG</a:t>
                      </a:r>
                      <a:r>
                        <a:rPr lang="en-US" sz="1400" b="1" i="0" u="none" strike="noStrike" kern="1200" baseline="-25000" dirty="0">
                          <a:solidFill>
                            <a:schemeClr val="tx1"/>
                          </a:solidFill>
                          <a:latin typeface="Cambria" panose="02040503050406030204" pitchFamily="18" charset="0"/>
                          <a:ea typeface="Cambria" panose="02040503050406030204" pitchFamily="18" charset="0"/>
                          <a:cs typeface="+mn-cs"/>
                        </a:rPr>
                        <a:t>5</a:t>
                      </a: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 PG</a:t>
                      </a:r>
                      <a:r>
                        <a:rPr lang="en-US" sz="1400" b="1" i="0" u="none" strike="noStrike" kern="1200" baseline="-25000" dirty="0">
                          <a:solidFill>
                            <a:schemeClr val="tx1"/>
                          </a:solidFill>
                          <a:latin typeface="Cambria" panose="02040503050406030204" pitchFamily="18" charset="0"/>
                          <a:ea typeface="Cambria" panose="02040503050406030204" pitchFamily="18" charset="0"/>
                          <a:cs typeface="+mn-cs"/>
                        </a:rPr>
                        <a:t>1</a:t>
                      </a: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ctr"/>
                      <a:r>
                        <a:rPr lang="en-IN" sz="1400" b="1" dirty="0">
                          <a:solidFill>
                            <a:srgbClr val="6600FF"/>
                          </a:solidFill>
                          <a:latin typeface="Cambria" panose="02040503050406030204" pitchFamily="18" charset="0"/>
                          <a:ea typeface="Cambria" panose="02040503050406030204" pitchFamily="18" charset="0"/>
                        </a:rPr>
                        <a:t>1964</a:t>
                      </a:r>
                    </a:p>
                  </a:txBody>
                  <a:tcPr anchor="ctr"/>
                </a:tc>
                <a:tc>
                  <a:txBody>
                    <a:bodyPr/>
                    <a:lstStyle/>
                    <a:p>
                      <a:pPr algn="ctr"/>
                      <a:r>
                        <a:rPr lang="en-IN" sz="1400" b="1" dirty="0">
                          <a:solidFill>
                            <a:srgbClr val="6600FF"/>
                          </a:solidFill>
                          <a:latin typeface="Cambria" panose="02040503050406030204" pitchFamily="18" charset="0"/>
                          <a:ea typeface="Cambria" panose="02040503050406030204" pitchFamily="18" charset="0"/>
                        </a:rPr>
                        <a:t>1954</a:t>
                      </a:r>
                    </a:p>
                  </a:txBody>
                  <a:tcPr anchor="ctr"/>
                </a:tc>
                <a:tc>
                  <a:txBody>
                    <a:bodyPr/>
                    <a:lstStyle/>
                    <a:p>
                      <a:pPr algn="ctr"/>
                      <a:r>
                        <a:rPr lang="en-IN" sz="1400" b="1" dirty="0">
                          <a:solidFill>
                            <a:srgbClr val="6600FF"/>
                          </a:solidFill>
                          <a:latin typeface="Cambria" panose="02040503050406030204" pitchFamily="18" charset="0"/>
                          <a:ea typeface="Cambria" panose="02040503050406030204" pitchFamily="18" charset="0"/>
                        </a:rPr>
                        <a:t>1919</a:t>
                      </a:r>
                    </a:p>
                  </a:txBody>
                  <a:tcPr anchor="ctr"/>
                </a:tc>
                <a:extLst>
                  <a:ext uri="{0D108BD9-81ED-4DB2-BD59-A6C34878D82A}">
                    <a16:rowId xmlns="" xmlns:a16="http://schemas.microsoft.com/office/drawing/2014/main" val="510811531"/>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rgbClr val="333300"/>
                          </a:solidFill>
                          <a:latin typeface="Cambria" panose="02040503050406030204" pitchFamily="18" charset="0"/>
                          <a:ea typeface="Cambria" panose="02040503050406030204" pitchFamily="18" charset="0"/>
                          <a:cs typeface="+mn-cs"/>
                        </a:rPr>
                        <a:t>AS=Total no. of students in allied departments (UG</a:t>
                      </a:r>
                      <a:r>
                        <a:rPr lang="en-US" sz="1400" b="1" i="0" u="none" strike="noStrike" kern="1200" baseline="-25000" dirty="0">
                          <a:solidFill>
                            <a:srgbClr val="333300"/>
                          </a:solidFill>
                          <a:latin typeface="Cambria" panose="02040503050406030204" pitchFamily="18" charset="0"/>
                          <a:ea typeface="Cambria" panose="02040503050406030204" pitchFamily="18" charset="0"/>
                          <a:cs typeface="+mn-cs"/>
                        </a:rPr>
                        <a:t>6</a:t>
                      </a:r>
                      <a:r>
                        <a:rPr lang="en-US" sz="1400" b="1" i="0" u="none" strike="noStrike" kern="1200" baseline="0" dirty="0">
                          <a:solidFill>
                            <a:srgbClr val="333300"/>
                          </a:solidFill>
                          <a:latin typeface="Cambria" panose="02040503050406030204" pitchFamily="18" charset="0"/>
                          <a:ea typeface="Cambria" panose="02040503050406030204" pitchFamily="18" charset="0"/>
                          <a:cs typeface="+mn-cs"/>
                        </a:rPr>
                        <a:t>)</a:t>
                      </a:r>
                    </a:p>
                  </a:txBody>
                  <a:tcPr/>
                </a:tc>
                <a:tc>
                  <a:txBody>
                    <a:bodyPr/>
                    <a:lstStyle/>
                    <a:p>
                      <a:pPr algn="ctr"/>
                      <a:r>
                        <a:rPr lang="en-IN" sz="1600" dirty="0">
                          <a:solidFill>
                            <a:srgbClr val="333300"/>
                          </a:solidFill>
                          <a:latin typeface="Cambria" panose="02040503050406030204" pitchFamily="18" charset="0"/>
                          <a:ea typeface="Cambria" panose="02040503050406030204" pitchFamily="18" charset="0"/>
                        </a:rPr>
                        <a:t>393</a:t>
                      </a:r>
                    </a:p>
                  </a:txBody>
                  <a:tcPr anchor="ctr"/>
                </a:tc>
                <a:tc>
                  <a:txBody>
                    <a:bodyPr/>
                    <a:lstStyle/>
                    <a:p>
                      <a:pPr algn="ctr"/>
                      <a:r>
                        <a:rPr lang="en-IN" sz="1600" dirty="0">
                          <a:solidFill>
                            <a:srgbClr val="333300"/>
                          </a:solidFill>
                          <a:latin typeface="Cambria" panose="02040503050406030204" pitchFamily="18" charset="0"/>
                          <a:ea typeface="Cambria" panose="02040503050406030204" pitchFamily="18" charset="0"/>
                        </a:rPr>
                        <a:t>391</a:t>
                      </a:r>
                    </a:p>
                  </a:txBody>
                  <a:tcPr anchor="ctr"/>
                </a:tc>
                <a:tc>
                  <a:txBody>
                    <a:bodyPr/>
                    <a:lstStyle/>
                    <a:p>
                      <a:pPr algn="ctr"/>
                      <a:r>
                        <a:rPr lang="en-IN" sz="1600" dirty="0">
                          <a:solidFill>
                            <a:srgbClr val="333300"/>
                          </a:solidFill>
                          <a:latin typeface="Cambria" panose="02040503050406030204" pitchFamily="18" charset="0"/>
                          <a:ea typeface="Cambria" panose="02040503050406030204" pitchFamily="18" charset="0"/>
                        </a:rPr>
                        <a:t>388</a:t>
                      </a:r>
                    </a:p>
                  </a:txBody>
                  <a:tcPr anchor="ctr"/>
                </a:tc>
                <a:extLst>
                  <a:ext uri="{0D108BD9-81ED-4DB2-BD59-A6C34878D82A}">
                    <a16:rowId xmlns="" xmlns:a16="http://schemas.microsoft.com/office/drawing/2014/main" val="461731410"/>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rgbClr val="C00000"/>
                          </a:solidFill>
                          <a:latin typeface="Cambria" panose="02040503050406030204" pitchFamily="18" charset="0"/>
                          <a:ea typeface="Cambria" panose="02040503050406030204" pitchFamily="18" charset="0"/>
                          <a:cs typeface="+mn-cs"/>
                        </a:rPr>
                        <a:t>S=Total no. of students in the Department (DS) and allied departments (AS)</a:t>
                      </a:r>
                    </a:p>
                  </a:txBody>
                  <a:tcPr/>
                </a:tc>
                <a:tc>
                  <a:txBody>
                    <a:bodyPr/>
                    <a:lstStyle/>
                    <a:p>
                      <a:pPr algn="ctr"/>
                      <a:r>
                        <a:rPr lang="en-IN" sz="1400" b="1" i="0" u="none" strike="noStrike" kern="1200" baseline="0" dirty="0">
                          <a:solidFill>
                            <a:srgbClr val="C00000"/>
                          </a:solidFill>
                          <a:latin typeface="Cambria" panose="02040503050406030204" pitchFamily="18" charset="0"/>
                          <a:ea typeface="Cambria" panose="02040503050406030204" pitchFamily="18" charset="0"/>
                          <a:cs typeface="+mn-cs"/>
                        </a:rPr>
                        <a:t>S1=2,357 </a:t>
                      </a:r>
                    </a:p>
                    <a:p>
                      <a:pPr algn="ctr"/>
                      <a:r>
                        <a:rPr lang="en-IN" sz="1400" b="1" i="0" u="none" strike="noStrike" kern="1200" baseline="0" dirty="0">
                          <a:solidFill>
                            <a:srgbClr val="C00000"/>
                          </a:solidFill>
                          <a:latin typeface="Cambria" panose="02040503050406030204" pitchFamily="18" charset="0"/>
                          <a:ea typeface="Cambria" panose="02040503050406030204" pitchFamily="18" charset="0"/>
                          <a:cs typeface="+mn-cs"/>
                        </a:rPr>
                        <a:t>(2,321 (all UGs) +36(PG))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rgbClr val="C00000"/>
                          </a:solidFill>
                          <a:latin typeface="Cambria" panose="02040503050406030204" pitchFamily="18" charset="0"/>
                          <a:ea typeface="Cambria" panose="02040503050406030204" pitchFamily="18" charset="0"/>
                          <a:cs typeface="+mn-cs"/>
                        </a:rPr>
                        <a:t>S2=2,345 (2,309(all UGs)+36(PG))</a:t>
                      </a:r>
                    </a:p>
                  </a:txBody>
                  <a:tcPr anchor="ctr"/>
                </a:tc>
                <a:tc>
                  <a:txBody>
                    <a:bodyPr/>
                    <a:lstStyle/>
                    <a:p>
                      <a:pPr algn="ctr"/>
                      <a:r>
                        <a:rPr lang="en-IN" sz="1400" b="1" i="0" u="none" strike="noStrike" kern="1200" baseline="0" dirty="0">
                          <a:solidFill>
                            <a:srgbClr val="C00000"/>
                          </a:solidFill>
                          <a:latin typeface="Cambria" panose="02040503050406030204" pitchFamily="18" charset="0"/>
                          <a:ea typeface="Cambria" panose="02040503050406030204" pitchFamily="18" charset="0"/>
                          <a:cs typeface="+mn-cs"/>
                        </a:rPr>
                        <a:t>S3=2,307 </a:t>
                      </a:r>
                    </a:p>
                    <a:p>
                      <a:pPr algn="ctr"/>
                      <a:r>
                        <a:rPr lang="en-IN" sz="1400" b="1" i="0" u="none" strike="noStrike" kern="1200" baseline="0" dirty="0">
                          <a:solidFill>
                            <a:srgbClr val="C00000"/>
                          </a:solidFill>
                          <a:latin typeface="Cambria" panose="02040503050406030204" pitchFamily="18" charset="0"/>
                          <a:ea typeface="Cambria" panose="02040503050406030204" pitchFamily="18" charset="0"/>
                          <a:cs typeface="+mn-cs"/>
                        </a:rPr>
                        <a:t>(2,271(all UGs)+36(PG))</a:t>
                      </a:r>
                    </a:p>
                  </a:txBody>
                  <a:tcPr anchor="ctr"/>
                </a:tc>
                <a:extLst>
                  <a:ext uri="{0D108BD9-81ED-4DB2-BD59-A6C34878D82A}">
                    <a16:rowId xmlns="" xmlns:a16="http://schemas.microsoft.com/office/drawing/2014/main" val="3092931014"/>
                  </a:ext>
                </a:extLst>
              </a:tr>
            </a:tbl>
          </a:graphicData>
        </a:graphic>
      </p:graphicFrame>
      <p:sp>
        <p:nvSpPr>
          <p:cNvPr id="9" name="Slide Number Placeholder 8">
            <a:extLst>
              <a:ext uri="{FF2B5EF4-FFF2-40B4-BE49-F238E27FC236}">
                <a16:creationId xmlns="" xmlns:a16="http://schemas.microsoft.com/office/drawing/2014/main" id="{DB6948CB-53BC-41F9-A676-1A06A181D4F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134</a:t>
            </a:fld>
            <a:endParaRPr lang="en-IN"/>
          </a:p>
        </p:txBody>
      </p:sp>
      <p:pic>
        <p:nvPicPr>
          <p:cNvPr id="8" name="Picture 7">
            <a:extLst>
              <a:ext uri="{FF2B5EF4-FFF2-40B4-BE49-F238E27FC236}">
                <a16:creationId xmlns="" xmlns:a16="http://schemas.microsoft.com/office/drawing/2014/main" id="{6EFD7D8E-DDF7-4D87-96FB-98DD84D23C6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0" name="TextBox 9">
            <a:extLst>
              <a:ext uri="{FF2B5EF4-FFF2-40B4-BE49-F238E27FC236}">
                <a16:creationId xmlns="" xmlns:a16="http://schemas.microsoft.com/office/drawing/2014/main" id="{5B9FA324-8B50-48F6-9BD5-68A8BE933383}"/>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1" name="Straight Connector 10">
            <a:extLst>
              <a:ext uri="{FF2B5EF4-FFF2-40B4-BE49-F238E27FC236}">
                <a16:creationId xmlns="" xmlns:a16="http://schemas.microsoft.com/office/drawing/2014/main" id="{CF15ABDD-E97F-4A29-B9B1-427D29CEBEB9}"/>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41922956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1626000" y="1377911"/>
            <a:ext cx="8280000" cy="5472000"/>
          </a:xfrm>
          <a:noFill/>
        </p:spPr>
        <p:txBody>
          <a:bodyPr>
            <a:normAutofit/>
          </a:bodyPr>
          <a:lstStyle/>
          <a:p>
            <a:pPr marL="0" indent="0">
              <a:buNone/>
            </a:pPr>
            <a:endParaRPr lang="en-IN" sz="600" b="1" dirty="0">
              <a:solidFill>
                <a:srgbClr val="FF3300"/>
              </a:solidFill>
              <a:latin typeface="Cambria" panose="02040503050406030204" pitchFamily="18" charset="0"/>
              <a:ea typeface="Cambria" panose="02040503050406030204" pitchFamily="18" charset="0"/>
            </a:endParaRPr>
          </a:p>
          <a:p>
            <a:pPr marL="701675" indent="0" algn="just">
              <a:lnSpc>
                <a:spcPct val="150000"/>
              </a:lnSpc>
              <a:spcBef>
                <a:spcPts val="0"/>
              </a:spcBef>
              <a:buNone/>
            </a:pPr>
            <a:endParaRPr lang="en-IN" sz="1050" b="0" i="0" u="none" strike="noStrike" baseline="0" dirty="0">
              <a:latin typeface="Verdana" panose="020B0604030504040204" pitchFamily="34" charset="0"/>
            </a:endParaRPr>
          </a:p>
          <a:p>
            <a:pPr marL="0" indent="0">
              <a:buNone/>
            </a:pPr>
            <a:r>
              <a:rPr lang="en-US" sz="1800" b="0" i="0" u="none" strike="noStrike" baseline="0" dirty="0">
                <a:solidFill>
                  <a:srgbClr val="000000"/>
                </a:solidFill>
                <a:latin typeface="Verdana" panose="020B0604030504040204" pitchFamily="34" charset="0"/>
              </a:rPr>
              <a:t> </a:t>
            </a:r>
            <a:endParaRPr lang="en-IN" sz="1800" b="0" i="0" u="none" strike="noStrike" baseline="0" dirty="0">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7" name="Table 3">
            <a:extLst>
              <a:ext uri="{FF2B5EF4-FFF2-40B4-BE49-F238E27FC236}">
                <a16:creationId xmlns="" xmlns:a16="http://schemas.microsoft.com/office/drawing/2014/main" id="{709388D8-8BCD-4339-8585-AECB3E9E304F}"/>
              </a:ext>
            </a:extLst>
          </p:cNvPr>
          <p:cNvGraphicFramePr>
            <a:graphicFrameLocks noGrp="1"/>
          </p:cNvGraphicFramePr>
          <p:nvPr>
            <p:extLst>
              <p:ext uri="{D42A27DB-BD31-4B8C-83A1-F6EECF244321}">
                <p14:modId xmlns:p14="http://schemas.microsoft.com/office/powerpoint/2010/main" xmlns="" val="3811281461"/>
              </p:ext>
            </p:extLst>
          </p:nvPr>
        </p:nvGraphicFramePr>
        <p:xfrm>
          <a:off x="984069" y="1430241"/>
          <a:ext cx="8205651" cy="4246880"/>
        </p:xfrm>
        <a:graphic>
          <a:graphicData uri="http://schemas.openxmlformats.org/drawingml/2006/table">
            <a:tbl>
              <a:tblPr firstRow="1" bandRow="1">
                <a:tableStyleId>{5940675A-B579-460E-94D1-54222C63F5DA}</a:tableStyleId>
              </a:tblPr>
              <a:tblGrid>
                <a:gridCol w="2289483">
                  <a:extLst>
                    <a:ext uri="{9D8B030D-6E8A-4147-A177-3AD203B41FA5}">
                      <a16:colId xmlns="" xmlns:a16="http://schemas.microsoft.com/office/drawing/2014/main" val="1434789297"/>
                    </a:ext>
                  </a:extLst>
                </a:gridCol>
                <a:gridCol w="1929384">
                  <a:extLst>
                    <a:ext uri="{9D8B030D-6E8A-4147-A177-3AD203B41FA5}">
                      <a16:colId xmlns="" xmlns:a16="http://schemas.microsoft.com/office/drawing/2014/main" val="2964153700"/>
                    </a:ext>
                  </a:extLst>
                </a:gridCol>
                <a:gridCol w="1865376">
                  <a:extLst>
                    <a:ext uri="{9D8B030D-6E8A-4147-A177-3AD203B41FA5}">
                      <a16:colId xmlns="" xmlns:a16="http://schemas.microsoft.com/office/drawing/2014/main" val="687607982"/>
                    </a:ext>
                  </a:extLst>
                </a:gridCol>
                <a:gridCol w="2121408">
                  <a:extLst>
                    <a:ext uri="{9D8B030D-6E8A-4147-A177-3AD203B41FA5}">
                      <a16:colId xmlns="" xmlns:a16="http://schemas.microsoft.com/office/drawing/2014/main" val="3390072810"/>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Year</a:t>
                      </a:r>
                    </a:p>
                  </a:txBody>
                  <a:tcPr/>
                </a:tc>
                <a:tc>
                  <a:txBody>
                    <a:bodyPr/>
                    <a:lstStyle/>
                    <a:p>
                      <a:pPr algn="ctr"/>
                      <a:r>
                        <a:rPr lang="en-IN" sz="1600" b="1" dirty="0">
                          <a:latin typeface="Cambria" panose="02040503050406030204" pitchFamily="18" charset="0"/>
                          <a:ea typeface="Cambria" panose="02040503050406030204" pitchFamily="18" charset="0"/>
                        </a:rPr>
                        <a:t>CAY</a:t>
                      </a:r>
                    </a:p>
                  </a:txBody>
                  <a:tcPr/>
                </a:tc>
                <a:tc>
                  <a:txBody>
                    <a:bodyPr/>
                    <a:lstStyle/>
                    <a:p>
                      <a:pPr algn="ctr"/>
                      <a:r>
                        <a:rPr lang="en-IN" sz="1600" b="1" dirty="0">
                          <a:latin typeface="Cambria" panose="02040503050406030204" pitchFamily="18" charset="0"/>
                          <a:ea typeface="Cambria" panose="02040503050406030204" pitchFamily="18" charset="0"/>
                        </a:rPr>
                        <a:t>CAYm1</a:t>
                      </a:r>
                    </a:p>
                  </a:txBody>
                  <a:tcPr/>
                </a:tc>
                <a:tc>
                  <a:txBody>
                    <a:bodyPr/>
                    <a:lstStyle/>
                    <a:p>
                      <a:pPr algn="ctr"/>
                      <a:r>
                        <a:rPr lang="en-IN" sz="1600" b="1" dirty="0">
                          <a:latin typeface="Cambria" panose="02040503050406030204" pitchFamily="18" charset="0"/>
                          <a:ea typeface="Cambria" panose="02040503050406030204" pitchFamily="18" charset="0"/>
                        </a:rPr>
                        <a:t>CAYm2</a:t>
                      </a:r>
                    </a:p>
                  </a:txBody>
                  <a:tcPr/>
                </a:tc>
                <a:extLst>
                  <a:ext uri="{0D108BD9-81ED-4DB2-BD59-A6C34878D82A}">
                    <a16:rowId xmlns="" xmlns:a16="http://schemas.microsoft.com/office/drawing/2014/main" val="649440100"/>
                  </a:ext>
                </a:extLst>
              </a:tr>
              <a:tr h="370840">
                <a:tc>
                  <a:txBody>
                    <a:bodyPr/>
                    <a:lstStyle/>
                    <a:p>
                      <a:pPr algn="just"/>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DF=No. of faculty members in the Department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6600FF"/>
                          </a:solidFill>
                          <a:effectLst/>
                          <a:uLnTx/>
                          <a:uFillTx/>
                          <a:latin typeface="Cambria" panose="02040503050406030204" pitchFamily="18" charset="0"/>
                          <a:ea typeface="Cambria" panose="02040503050406030204" pitchFamily="18" charset="0"/>
                          <a:cs typeface="+mn-cs"/>
                        </a:rPr>
                        <a:t>95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6600FF"/>
                          </a:solidFill>
                          <a:effectLst/>
                          <a:uLnTx/>
                          <a:uFillTx/>
                          <a:latin typeface="Cambria" panose="02040503050406030204" pitchFamily="18" charset="0"/>
                          <a:ea typeface="Cambria" panose="02040503050406030204" pitchFamily="18" charset="0"/>
                          <a:cs typeface="+mn-cs"/>
                        </a:rPr>
                        <a:t>99</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6600FF"/>
                          </a:solidFill>
                          <a:effectLst/>
                          <a:uLnTx/>
                          <a:uFillTx/>
                          <a:latin typeface="Cambria" panose="02040503050406030204" pitchFamily="18" charset="0"/>
                          <a:ea typeface="Cambria" panose="02040503050406030204" pitchFamily="18" charset="0"/>
                          <a:cs typeface="+mn-cs"/>
                        </a:rPr>
                        <a:t>100</a:t>
                      </a:r>
                    </a:p>
                  </a:txBody>
                  <a:tcPr anchor="ctr"/>
                </a:tc>
                <a:extLst>
                  <a:ext uri="{0D108BD9-81ED-4DB2-BD59-A6C34878D82A}">
                    <a16:rowId xmlns="" xmlns:a16="http://schemas.microsoft.com/office/drawing/2014/main" val="3661274719"/>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AF=No. of faculty members in the allied Departments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CC3300"/>
                          </a:solidFill>
                          <a:effectLst/>
                          <a:uLnTx/>
                          <a:uFillTx/>
                          <a:latin typeface="Cambria" panose="02040503050406030204" pitchFamily="18" charset="0"/>
                          <a:ea typeface="Cambria" panose="02040503050406030204" pitchFamily="18" charset="0"/>
                          <a:cs typeface="+mn-cs"/>
                        </a:rPr>
                        <a:t>25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CC3300"/>
                          </a:solidFill>
                          <a:effectLst/>
                          <a:uLnTx/>
                          <a:uFillTx/>
                          <a:latin typeface="Cambria" panose="02040503050406030204" pitchFamily="18" charset="0"/>
                          <a:ea typeface="Cambria" panose="02040503050406030204" pitchFamily="18" charset="0"/>
                          <a:cs typeface="+mn-cs"/>
                        </a:rPr>
                        <a:t>25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CC3300"/>
                          </a:solidFill>
                          <a:effectLst/>
                          <a:uLnTx/>
                          <a:uFillTx/>
                          <a:latin typeface="Cambria" panose="02040503050406030204" pitchFamily="18" charset="0"/>
                          <a:ea typeface="Cambria" panose="02040503050406030204" pitchFamily="18" charset="0"/>
                          <a:cs typeface="+mn-cs"/>
                        </a:rPr>
                        <a:t>25</a:t>
                      </a:r>
                    </a:p>
                  </a:txBody>
                  <a:tcPr anchor="ctr"/>
                </a:tc>
                <a:extLst>
                  <a:ext uri="{0D108BD9-81ED-4DB2-BD59-A6C34878D82A}">
                    <a16:rowId xmlns="" xmlns:a16="http://schemas.microsoft.com/office/drawing/2014/main" val="3195303392"/>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F=Total no. of faculty members in the Department (DF) and allied Departments (AF)</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F1= 120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F2= 124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F3= 125</a:t>
                      </a:r>
                    </a:p>
                  </a:txBody>
                  <a:tcPr anchor="ctr"/>
                </a:tc>
                <a:extLst>
                  <a:ext uri="{0D108BD9-81ED-4DB2-BD59-A6C34878D82A}">
                    <a16:rowId xmlns="" xmlns:a16="http://schemas.microsoft.com/office/drawing/2014/main" val="2797625382"/>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FF=The faculty members who have a 100% teaching load in the first-year courses</a:t>
                      </a:r>
                    </a:p>
                  </a:txBody>
                  <a:tcPr/>
                </a:tc>
                <a:tc>
                  <a:txBody>
                    <a:bodyPr/>
                    <a:lstStyle/>
                    <a:p>
                      <a:pPr algn="ctr"/>
                      <a:r>
                        <a:rPr lang="en-IN" sz="1600" dirty="0">
                          <a:latin typeface="Cambria" panose="02040503050406030204" pitchFamily="18" charset="0"/>
                          <a:ea typeface="Cambria" panose="02040503050406030204" pitchFamily="18" charset="0"/>
                        </a:rPr>
                        <a:t>00</a:t>
                      </a:r>
                    </a:p>
                  </a:txBody>
                  <a:tcPr anchor="ctr"/>
                </a:tc>
                <a:tc>
                  <a:txBody>
                    <a:bodyPr/>
                    <a:lstStyle/>
                    <a:p>
                      <a:pPr algn="ctr"/>
                      <a:r>
                        <a:rPr lang="en-IN" sz="1600" dirty="0">
                          <a:latin typeface="Cambria" panose="02040503050406030204" pitchFamily="18" charset="0"/>
                          <a:ea typeface="Cambria" panose="02040503050406030204" pitchFamily="18" charset="0"/>
                        </a:rPr>
                        <a:t>00</a:t>
                      </a:r>
                    </a:p>
                  </a:txBody>
                  <a:tcPr anchor="ctr"/>
                </a:tc>
                <a:tc>
                  <a:txBody>
                    <a:bodyPr/>
                    <a:lstStyle/>
                    <a:p>
                      <a:pPr algn="ctr"/>
                      <a:r>
                        <a:rPr lang="en-IN" sz="1600" dirty="0">
                          <a:latin typeface="Cambria" panose="02040503050406030204" pitchFamily="18" charset="0"/>
                          <a:ea typeface="Cambria" panose="02040503050406030204" pitchFamily="18" charset="0"/>
                        </a:rPr>
                        <a:t>00</a:t>
                      </a:r>
                    </a:p>
                  </a:txBody>
                  <a:tcPr anchor="ctr"/>
                </a:tc>
                <a:extLst>
                  <a:ext uri="{0D108BD9-81ED-4DB2-BD59-A6C34878D82A}">
                    <a16:rowId xmlns="" xmlns:a16="http://schemas.microsoft.com/office/drawing/2014/main" val="510811531"/>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rgbClr val="CC3300"/>
                          </a:solidFill>
                          <a:latin typeface="Cambria" panose="02040503050406030204" pitchFamily="18" charset="0"/>
                          <a:ea typeface="Cambria" panose="02040503050406030204" pitchFamily="18" charset="0"/>
                          <a:cs typeface="+mn-cs"/>
                        </a:rPr>
                        <a:t>Student Faculty Ratio (SFR)=S/(F-FF)</a:t>
                      </a:r>
                      <a:endParaRPr lang="en-US" sz="1400" b="0" i="0" u="none" strike="noStrike" kern="1200" baseline="0" dirty="0">
                        <a:solidFill>
                          <a:srgbClr val="CC3300"/>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CC3300"/>
                          </a:solidFill>
                          <a:latin typeface="Cambria" panose="02040503050406030204" pitchFamily="18" charset="0"/>
                          <a:ea typeface="Cambria" panose="02040503050406030204" pitchFamily="18" charset="0"/>
                          <a:cs typeface="+mn-cs"/>
                        </a:rPr>
                        <a:t>SFR1=2,357/120= 19.64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CC3300"/>
                          </a:solidFill>
                          <a:latin typeface="Cambria" panose="02040503050406030204" pitchFamily="18" charset="0"/>
                          <a:ea typeface="Cambria" panose="02040503050406030204" pitchFamily="18" charset="0"/>
                          <a:cs typeface="+mn-cs"/>
                        </a:rPr>
                        <a:t>SFR2=2,345/124=18.91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CC3300"/>
                          </a:solidFill>
                          <a:latin typeface="Cambria" panose="02040503050406030204" pitchFamily="18" charset="0"/>
                          <a:ea typeface="Cambria" panose="02040503050406030204" pitchFamily="18" charset="0"/>
                          <a:cs typeface="+mn-cs"/>
                        </a:rPr>
                        <a:t>SFR3=2,307/125= 18.46</a:t>
                      </a:r>
                    </a:p>
                  </a:txBody>
                  <a:tcPr anchor="ctr"/>
                </a:tc>
                <a:extLst>
                  <a:ext uri="{0D108BD9-81ED-4DB2-BD59-A6C34878D82A}">
                    <a16:rowId xmlns="" xmlns:a16="http://schemas.microsoft.com/office/drawing/2014/main" val="461731410"/>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Average SFR for 3 years</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Average SFR= (19.64+18.91+18.46)/3=</a:t>
                      </a:r>
                      <a:r>
                        <a:rPr lang="en-IN" sz="1800" b="1" i="0" u="none" strike="noStrike" kern="1200" baseline="0" dirty="0">
                          <a:solidFill>
                            <a:srgbClr val="CC3300"/>
                          </a:solidFill>
                          <a:latin typeface="Cambria" panose="02040503050406030204" pitchFamily="18" charset="0"/>
                          <a:ea typeface="Cambria" panose="02040503050406030204" pitchFamily="18" charset="0"/>
                          <a:cs typeface="+mn-cs"/>
                        </a:rPr>
                        <a:t>19.00</a:t>
                      </a:r>
                    </a:p>
                  </a:txBody>
                  <a:tcPr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pPr algn="ct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092931014"/>
                  </a:ext>
                </a:extLst>
              </a:tr>
            </a:tbl>
          </a:graphicData>
        </a:graphic>
      </p:graphicFrame>
      <p:sp>
        <p:nvSpPr>
          <p:cNvPr id="8" name="TextBox 7">
            <a:extLst>
              <a:ext uri="{FF2B5EF4-FFF2-40B4-BE49-F238E27FC236}">
                <a16:creationId xmlns="" xmlns:a16="http://schemas.microsoft.com/office/drawing/2014/main" id="{39F2BB4F-9775-455A-A1DA-38FC5476EB84}"/>
              </a:ext>
            </a:extLst>
          </p:cNvPr>
          <p:cNvSpPr txBox="1"/>
          <p:nvPr/>
        </p:nvSpPr>
        <p:spPr>
          <a:xfrm>
            <a:off x="621792" y="970346"/>
            <a:ext cx="8730378" cy="369332"/>
          </a:xfrm>
          <a:prstGeom prst="rect">
            <a:avLst/>
          </a:prstGeom>
          <a:noFill/>
        </p:spPr>
        <p:txBody>
          <a:bodyPr wrap="square">
            <a:spAutoFit/>
          </a:bodyPr>
          <a:lstStyle/>
          <a:p>
            <a:pPr algn="ctr"/>
            <a:r>
              <a:rPr lang="en-US" i="1" dirty="0">
                <a:solidFill>
                  <a:srgbClr val="00B050"/>
                </a:solidFill>
                <a:latin typeface="Cambria" panose="02040503050406030204" pitchFamily="18" charset="0"/>
                <a:ea typeface="Cambria" panose="02040503050406030204" pitchFamily="18" charset="0"/>
              </a:rPr>
              <a:t>Example: Student-Faculty Ratio for Table No. 5.1.2.</a:t>
            </a:r>
            <a:endParaRPr lang="en-IN" dirty="0"/>
          </a:p>
        </p:txBody>
      </p:sp>
      <p:sp>
        <p:nvSpPr>
          <p:cNvPr id="10" name="Slide Number Placeholder 9">
            <a:extLst>
              <a:ext uri="{FF2B5EF4-FFF2-40B4-BE49-F238E27FC236}">
                <a16:creationId xmlns="" xmlns:a16="http://schemas.microsoft.com/office/drawing/2014/main" id="{D55B3FA8-952F-4F46-8E1F-0272A4342FA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135</a:t>
            </a:fld>
            <a:endParaRPr lang="en-IN"/>
          </a:p>
        </p:txBody>
      </p:sp>
      <p:pic>
        <p:nvPicPr>
          <p:cNvPr id="9" name="Picture 8">
            <a:extLst>
              <a:ext uri="{FF2B5EF4-FFF2-40B4-BE49-F238E27FC236}">
                <a16:creationId xmlns="" xmlns:a16="http://schemas.microsoft.com/office/drawing/2014/main" id="{BA8F2DDE-1E93-43AF-9BA1-7C4B486F4DD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1" name="TextBox 10">
            <a:extLst>
              <a:ext uri="{FF2B5EF4-FFF2-40B4-BE49-F238E27FC236}">
                <a16:creationId xmlns="" xmlns:a16="http://schemas.microsoft.com/office/drawing/2014/main" id="{774FE611-4BC7-4067-9CAD-F4933F7F9646}"/>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2" name="Straight Connector 11">
            <a:extLst>
              <a:ext uri="{FF2B5EF4-FFF2-40B4-BE49-F238E27FC236}">
                <a16:creationId xmlns="" xmlns:a16="http://schemas.microsoft.com/office/drawing/2014/main" id="{0EDE7C72-BCEE-4BE1-ADC0-0E3EED7BCE59}"/>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4178080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821328" y="1057871"/>
            <a:ext cx="8530842" cy="4510825"/>
          </a:xfrm>
          <a:noFill/>
        </p:spPr>
        <p:txBody>
          <a:bodyPr>
            <a:normAutofit/>
          </a:bodyPr>
          <a:lstStyle/>
          <a:p>
            <a:pPr marL="1079500" indent="-722313">
              <a:buNone/>
            </a:pPr>
            <a:r>
              <a:rPr lang="en-IN" b="1" i="0" u="none" strike="noStrike" baseline="0" dirty="0">
                <a:solidFill>
                  <a:schemeClr val="tx1"/>
                </a:solidFill>
                <a:latin typeface="Cambria" panose="02040503050406030204" pitchFamily="18" charset="0"/>
                <a:ea typeface="Cambria" panose="02040503050406030204" pitchFamily="18" charset="0"/>
              </a:rPr>
              <a:t>Note: </a:t>
            </a:r>
          </a:p>
          <a:p>
            <a:pPr marL="1079500" indent="-722313" algn="just">
              <a:spcBef>
                <a:spcPts val="0"/>
              </a:spcBef>
              <a:buNone/>
            </a:pPr>
            <a:r>
              <a:rPr lang="en-US" sz="1600" b="0" i="0" u="none" strike="noStrike" baseline="0" dirty="0">
                <a:solidFill>
                  <a:schemeClr val="tx1"/>
                </a:solidFill>
                <a:latin typeface="Cambria" panose="02040503050406030204" pitchFamily="18" charset="0"/>
                <a:ea typeface="Cambria" panose="02040503050406030204" pitchFamily="18" charset="0"/>
              </a:rPr>
              <a:t>	</a:t>
            </a:r>
            <a:r>
              <a:rPr lang="en-US" sz="2000" b="0" i="0" u="none" strike="noStrike" baseline="0" dirty="0">
                <a:solidFill>
                  <a:schemeClr val="tx1"/>
                </a:solidFill>
                <a:latin typeface="Cambria" panose="02040503050406030204" pitchFamily="18" charset="0"/>
                <a:ea typeface="Cambria" panose="02040503050406030204" pitchFamily="18" charset="0"/>
              </a:rPr>
              <a:t>Marks to be given proportionally from a maximum of 30 to a minimum of 10 for average SFR between 15:1 to 25:1, and zero for average SFR higher than 25:1. Marks distribution is given as below: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SFR 	&lt; 15 - 30 Marks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&lt; 17 - 26 Marks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&lt; 19 - 22 Marks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&lt; 21 - 18 Marks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&lt; 23 - 14 Marks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&lt; 25 - 10 Marks </a:t>
            </a:r>
          </a:p>
          <a:p>
            <a:pPr marL="1079500" indent="-722313">
              <a:buNone/>
            </a:pPr>
            <a:r>
              <a:rPr lang="en-US" sz="2000" b="0" i="0" u="none" strike="noStrike" baseline="0" dirty="0">
                <a:solidFill>
                  <a:schemeClr val="tx1"/>
                </a:solidFill>
                <a:latin typeface="Cambria" panose="02040503050406030204" pitchFamily="18" charset="0"/>
                <a:ea typeface="Cambria" panose="02040503050406030204" pitchFamily="18" charset="0"/>
              </a:rPr>
              <a:t>			&gt; 25 - 00 Mark</a:t>
            </a:r>
            <a:endParaRPr lang="en-US" sz="20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24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24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3ACC5CD8-6181-4752-8F20-D60DC77E154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136</a:t>
            </a:fld>
            <a:endParaRPr lang="en-IN"/>
          </a:p>
        </p:txBody>
      </p:sp>
      <p:pic>
        <p:nvPicPr>
          <p:cNvPr id="7" name="Picture 6">
            <a:extLst>
              <a:ext uri="{FF2B5EF4-FFF2-40B4-BE49-F238E27FC236}">
                <a16:creationId xmlns="" xmlns:a16="http://schemas.microsoft.com/office/drawing/2014/main" id="{BDE97C4E-9FBB-49E9-AFDF-EC7109F82E8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1B7B8C4C-A873-44A4-8811-C1786D37D9A0}"/>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BD3EBE01-AFD3-42B0-AA0C-A5CDAC5E0536}"/>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81302507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94447"/>
            <a:ext cx="8659368" cy="4821721"/>
          </a:xfrm>
          <a:noFill/>
        </p:spPr>
        <p:txBody>
          <a:bodyPr>
            <a:normAutofit/>
          </a:bodyPr>
          <a:lstStyle/>
          <a:p>
            <a:pPr marL="0" indent="0">
              <a:buNone/>
            </a:pPr>
            <a:endParaRPr lang="en-IN" sz="600" b="1" dirty="0">
              <a:solidFill>
                <a:srgbClr val="FF3300"/>
              </a:solidFill>
              <a:latin typeface="Cambria" panose="02040503050406030204" pitchFamily="18" charset="0"/>
              <a:ea typeface="Cambria" panose="02040503050406030204" pitchFamily="18" charset="0"/>
            </a:endParaRPr>
          </a:p>
          <a:p>
            <a:pPr marL="1079500" indent="-722313" algn="just">
              <a:lnSpc>
                <a:spcPct val="150000"/>
              </a:lnSpc>
              <a:spcBef>
                <a:spcPts val="0"/>
              </a:spcBef>
              <a:buNone/>
            </a:pPr>
            <a:r>
              <a:rPr lang="en-IN" sz="2200" b="1" dirty="0">
                <a:solidFill>
                  <a:srgbClr val="0000FF"/>
                </a:solidFill>
                <a:latin typeface="Cambria" panose="02040503050406030204" pitchFamily="18" charset="0"/>
                <a:ea typeface="Cambria" panose="02040503050406030204" pitchFamily="18" charset="0"/>
              </a:rPr>
              <a:t>5.2. 	Faculty Qualification (25)</a:t>
            </a:r>
            <a:r>
              <a:rPr lang="en-IN" sz="1800" b="1" i="0" u="none" strike="noStrike" baseline="0" dirty="0">
                <a:solidFill>
                  <a:srgbClr val="000000"/>
                </a:solidFill>
                <a:latin typeface="Verdana" panose="020B0604030504040204" pitchFamily="34" charset="0"/>
              </a:rPr>
              <a:t> </a:t>
            </a:r>
            <a:endParaRPr lang="en-IN" sz="1800" b="0" i="0" u="none" strike="noStrike" baseline="0" dirty="0">
              <a:solidFill>
                <a:srgbClr val="000000"/>
              </a:solidFill>
              <a:latin typeface="Verdana" panose="020B0604030504040204" pitchFamily="34" charset="0"/>
            </a:endParaRPr>
          </a:p>
          <a:p>
            <a:pPr marL="895350" indent="-355600" algn="just">
              <a:lnSpc>
                <a:spcPct val="150000"/>
              </a:lnSpc>
              <a:spcBef>
                <a:spcPts val="0"/>
              </a:spcBef>
              <a:buFont typeface="Wingdings" panose="05000000000000000000" pitchFamily="2" charset="2"/>
              <a:buChar char="v"/>
            </a:pPr>
            <a:r>
              <a:rPr lang="en-US" sz="2000" dirty="0">
                <a:solidFill>
                  <a:schemeClr val="tx1"/>
                </a:solidFill>
                <a:latin typeface="Cambria" panose="02040503050406030204" pitchFamily="18" charset="0"/>
                <a:ea typeface="Cambria" panose="02040503050406030204" pitchFamily="18" charset="0"/>
              </a:rPr>
              <a:t>	Faculty qualification index (FQI) = </a:t>
            </a:r>
            <a:r>
              <a:rPr lang="en-US" sz="2000" b="1" dirty="0">
                <a:solidFill>
                  <a:srgbClr val="CC3300"/>
                </a:solidFill>
                <a:latin typeface="Cambria" panose="02040503050406030204" pitchFamily="18" charset="0"/>
                <a:ea typeface="Cambria" panose="02040503050406030204" pitchFamily="18" charset="0"/>
              </a:rPr>
              <a:t>2.5 * [(10X +4Y)/RF] </a:t>
            </a:r>
            <a:r>
              <a:rPr lang="en-US" sz="2000" dirty="0">
                <a:solidFill>
                  <a:schemeClr val="tx1"/>
                </a:solidFill>
                <a:latin typeface="Cambria" panose="02040503050406030204" pitchFamily="18" charset="0"/>
                <a:ea typeface="Cambria" panose="02040503050406030204" pitchFamily="18" charset="0"/>
              </a:rPr>
              <a:t>where </a:t>
            </a:r>
          </a:p>
          <a:p>
            <a:pPr marL="1252538" indent="-357188" algn="just">
              <a:lnSpc>
                <a:spcPct val="150000"/>
              </a:lnSpc>
              <a:spcBef>
                <a:spcPts val="0"/>
              </a:spcBef>
              <a:buFont typeface="Wingdings" panose="05000000000000000000" pitchFamily="2" charset="2"/>
              <a:buChar char="Ø"/>
            </a:pPr>
            <a:r>
              <a:rPr lang="en-US" sz="2000" dirty="0">
                <a:solidFill>
                  <a:srgbClr val="CC3300"/>
                </a:solidFill>
                <a:latin typeface="Cambria" panose="02040503050406030204" pitchFamily="18" charset="0"/>
                <a:ea typeface="Cambria" panose="02040503050406030204" pitchFamily="18" charset="0"/>
              </a:rPr>
              <a:t>X=No. of faculty members with Ph.D. degree or equivalent as per AICTE/UGC norms. </a:t>
            </a:r>
          </a:p>
          <a:p>
            <a:pPr marL="1252538" indent="-357188" algn="just">
              <a:lnSpc>
                <a:spcPct val="150000"/>
              </a:lnSpc>
              <a:spcBef>
                <a:spcPts val="0"/>
              </a:spcBef>
              <a:buFont typeface="Wingdings" panose="05000000000000000000" pitchFamily="2" charset="2"/>
              <a:buChar char="Ø"/>
            </a:pPr>
            <a:r>
              <a:rPr lang="en-US" sz="2000" dirty="0">
                <a:solidFill>
                  <a:schemeClr val="tx1"/>
                </a:solidFill>
                <a:latin typeface="Cambria" panose="02040503050406030204" pitchFamily="18" charset="0"/>
                <a:ea typeface="Cambria" panose="02040503050406030204" pitchFamily="18" charset="0"/>
              </a:rPr>
              <a:t>Y=No. of faculty members with M. Tech. or ME degree or equivalent as per AICTE/ UGC norms. </a:t>
            </a:r>
          </a:p>
          <a:p>
            <a:pPr marL="1252538" indent="-357188" algn="just">
              <a:lnSpc>
                <a:spcPct val="150000"/>
              </a:lnSpc>
              <a:spcBef>
                <a:spcPts val="0"/>
              </a:spcBef>
              <a:buFont typeface="Wingdings" panose="05000000000000000000" pitchFamily="2" charset="2"/>
              <a:buChar char="Ø"/>
            </a:pPr>
            <a:r>
              <a:rPr lang="en-US" sz="2000" dirty="0">
                <a:solidFill>
                  <a:schemeClr val="tx1"/>
                </a:solidFill>
                <a:latin typeface="Cambria" panose="02040503050406030204" pitchFamily="18" charset="0"/>
                <a:ea typeface="Cambria" panose="02040503050406030204" pitchFamily="18" charset="0"/>
              </a:rPr>
              <a:t>RF=No. of required faculty in the Department including allied Departments to adhere to the 20:1 Student-Faculty ratio, with calculations based on both student numbers and faculty requirements as per </a:t>
            </a:r>
            <a:r>
              <a:rPr lang="en-US" sz="2000" dirty="0">
                <a:solidFill>
                  <a:srgbClr val="CC3300"/>
                </a:solidFill>
                <a:latin typeface="Cambria" panose="02040503050406030204" pitchFamily="18" charset="0"/>
                <a:ea typeface="Cambria" panose="02040503050406030204" pitchFamily="18" charset="0"/>
              </a:rPr>
              <a:t>section 5.1 of SAR</a:t>
            </a:r>
            <a:r>
              <a:rPr lang="en-US" sz="2000" dirty="0">
                <a:solidFill>
                  <a:schemeClr val="tx1"/>
                </a:solidFill>
                <a:latin typeface="Cambria" panose="02040503050406030204" pitchFamily="18" charset="0"/>
                <a:ea typeface="Cambria" panose="02040503050406030204" pitchFamily="18" charset="0"/>
              </a:rPr>
              <a:t>; (RF=S/20).</a:t>
            </a:r>
          </a:p>
          <a:p>
            <a:pPr marL="0" indent="0">
              <a:buNone/>
            </a:pPr>
            <a:endParaRPr lang="en-IN" sz="1800" b="0" i="0" u="none" strike="noStrike" baseline="0" dirty="0">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sz="1600" b="0"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US" sz="16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3E71BA85-C55D-4638-BE16-55972BD8513F}"/>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137</a:t>
            </a:fld>
            <a:endParaRPr lang="en-IN"/>
          </a:p>
        </p:txBody>
      </p:sp>
      <p:pic>
        <p:nvPicPr>
          <p:cNvPr id="7" name="Picture 6">
            <a:extLst>
              <a:ext uri="{FF2B5EF4-FFF2-40B4-BE49-F238E27FC236}">
                <a16:creationId xmlns="" xmlns:a16="http://schemas.microsoft.com/office/drawing/2014/main" id="{F03C59D2-B5EF-4200-829B-851823C6B88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08379555-6A9D-46F9-9E6E-3C4E0D84AFF1}"/>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DAC692E8-4393-47DF-875B-9FF8C7DE00E0}"/>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66485086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103591"/>
            <a:ext cx="8659368" cy="5370361"/>
          </a:xfrm>
          <a:noFill/>
        </p:spPr>
        <p:txBody>
          <a:bodyPr>
            <a:normAutofit fontScale="77500" lnSpcReduction="20000"/>
          </a:bodyPr>
          <a:lstStyle/>
          <a:p>
            <a:pPr marL="0" indent="0" algn="ctr">
              <a:lnSpc>
                <a:spcPct val="120000"/>
              </a:lnSpc>
              <a:spcBef>
                <a:spcPts val="0"/>
              </a:spcBef>
              <a:buNone/>
            </a:pPr>
            <a:r>
              <a:rPr lang="en-US" sz="2300" i="1" dirty="0">
                <a:solidFill>
                  <a:srgbClr val="00B050"/>
                </a:solidFill>
                <a:latin typeface="Cambria" panose="02040503050406030204" pitchFamily="18" charset="0"/>
                <a:ea typeface="Cambria" panose="02040503050406030204" pitchFamily="18" charset="0"/>
              </a:rPr>
              <a:t>Table No.5.2.1: Faculty qualification</a:t>
            </a:r>
            <a:r>
              <a:rPr lang="en-US" sz="2600" i="1" dirty="0">
                <a:solidFill>
                  <a:srgbClr val="00B050"/>
                </a:solidFill>
                <a:latin typeface="Cambria" panose="02040503050406030204" pitchFamily="18" charset="0"/>
                <a:ea typeface="Cambria" panose="02040503050406030204" pitchFamily="18" charset="0"/>
              </a:rPr>
              <a:t>. </a:t>
            </a: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a:p>
            <a:pPr marL="357187" indent="0" algn="just">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1079500" indent="-722313">
              <a:buNone/>
            </a:pPr>
            <a:endParaRPr lang="en-IN" sz="1800" b="1"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a:p>
            <a:pPr marL="1073150" indent="-714375" algn="just">
              <a:lnSpc>
                <a:spcPct val="150000"/>
              </a:lnSpc>
              <a:spcBef>
                <a:spcPts val="0"/>
              </a:spcBef>
              <a:buNone/>
            </a:pPr>
            <a:endParaRPr lang="en-US" b="1" dirty="0">
              <a:latin typeface="Verdana-Bold"/>
            </a:endParaRPr>
          </a:p>
          <a:p>
            <a:pPr marL="1073150" indent="-890588" algn="just">
              <a:lnSpc>
                <a:spcPct val="150000"/>
              </a:lnSpc>
              <a:spcBef>
                <a:spcPts val="0"/>
              </a:spcBef>
              <a:buNone/>
            </a:pPr>
            <a:r>
              <a:rPr lang="en-US" sz="2100" b="1" i="0" u="none" strike="noStrike" baseline="0" dirty="0">
                <a:latin typeface="Cambria" panose="02040503050406030204" pitchFamily="18" charset="0"/>
                <a:ea typeface="Cambria" panose="02040503050406030204" pitchFamily="18" charset="0"/>
              </a:rPr>
              <a:t>Note: </a:t>
            </a:r>
          </a:p>
          <a:p>
            <a:pPr marL="539750" indent="-357188" algn="just">
              <a:lnSpc>
                <a:spcPct val="150000"/>
              </a:lnSpc>
              <a:spcBef>
                <a:spcPts val="0"/>
              </a:spcBef>
              <a:buFont typeface="Wingdings" panose="05000000000000000000" pitchFamily="2" charset="2"/>
              <a:buChar char="v"/>
            </a:pPr>
            <a:r>
              <a:rPr lang="en-US" sz="2100" b="0" i="0" u="none" strike="noStrike" baseline="0" dirty="0">
                <a:latin typeface="Cambria" panose="02040503050406030204" pitchFamily="18" charset="0"/>
                <a:ea typeface="Cambria" panose="02040503050406030204" pitchFamily="18" charset="0"/>
              </a:rPr>
              <a:t>To determine the RF value (No. of required faculty in the Department, including allied Departments to adhere to the 20:1 Student-Faculty ratio), all students (</a:t>
            </a:r>
            <a:r>
              <a:rPr lang="en-US" sz="2100" b="1" i="0" u="none" strike="noStrike" baseline="0" dirty="0">
                <a:solidFill>
                  <a:schemeClr val="accent1"/>
                </a:solidFill>
                <a:latin typeface="Cambria" panose="02040503050406030204" pitchFamily="18" charset="0"/>
                <a:ea typeface="Cambria" panose="02040503050406030204" pitchFamily="18" charset="0"/>
              </a:rPr>
              <a:t>S as defined in section 5.1 of SAR</a:t>
            </a:r>
            <a:r>
              <a:rPr lang="en-US" sz="2100" b="0" i="0" u="none" strike="noStrike" baseline="0" dirty="0">
                <a:latin typeface="Cambria" panose="02040503050406030204" pitchFamily="18" charset="0"/>
                <a:ea typeface="Cambria" panose="02040503050406030204" pitchFamily="18" charset="0"/>
              </a:rPr>
              <a:t>) in the department, as well as those in allied departments, need to be considered. </a:t>
            </a:r>
          </a:p>
          <a:p>
            <a:pPr marL="539750" indent="-357188" algn="just">
              <a:lnSpc>
                <a:spcPct val="150000"/>
              </a:lnSpc>
              <a:spcBef>
                <a:spcPts val="0"/>
              </a:spcBef>
              <a:buFont typeface="Wingdings" panose="05000000000000000000" pitchFamily="2" charset="2"/>
              <a:buChar char="v"/>
            </a:pPr>
            <a:r>
              <a:rPr lang="en-US" sz="2100" b="0" i="0" u="none" strike="noStrike" baseline="0" dirty="0">
                <a:latin typeface="Cambria" panose="02040503050406030204" pitchFamily="18" charset="0"/>
                <a:ea typeface="Cambria" panose="02040503050406030204" pitchFamily="18" charset="0"/>
              </a:rPr>
              <a:t>The programs, such as MCA, BCA, and other non-engineering programs running in the Department or allied Departments, need to have sufficient faculty members to support those programs and exclude the faculty members and students listed in Table No. 5.2.1 (X, Y, and RF)</a:t>
            </a:r>
            <a:endParaRPr lang="en-US" sz="210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800" b="0" i="0" u="none" strike="noStrike" baseline="0"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dirty="0">
              <a:latin typeface="Cambria" panose="02040503050406030204" pitchFamily="18" charset="0"/>
              <a:ea typeface="Cambria" panose="02040503050406030204" pitchFamily="18" charset="0"/>
            </a:endParaRPr>
          </a:p>
          <a:p>
            <a:pPr marL="360000" indent="0" algn="l">
              <a:lnSpc>
                <a:spcPct val="150000"/>
              </a:lnSpc>
              <a:spcBef>
                <a:spcPts val="0"/>
              </a:spcBef>
              <a:buNone/>
            </a:pPr>
            <a:endParaRPr lang="en-US" sz="1200" b="0" i="0" u="none" strike="noStrike" baseline="0" dirty="0">
              <a:latin typeface="Cambria" panose="02040503050406030204" pitchFamily="18" charset="0"/>
              <a:ea typeface="Cambria" panose="02040503050406030204" pitchFamily="18" charset="0"/>
            </a:endParaRPr>
          </a:p>
        </p:txBody>
      </p:sp>
      <p:graphicFrame>
        <p:nvGraphicFramePr>
          <p:cNvPr id="2" name="Table 3">
            <a:extLst>
              <a:ext uri="{FF2B5EF4-FFF2-40B4-BE49-F238E27FC236}">
                <a16:creationId xmlns="" xmlns:a16="http://schemas.microsoft.com/office/drawing/2014/main" id="{A197965C-0421-48D1-91C8-B43E04DB3A90}"/>
              </a:ext>
            </a:extLst>
          </p:cNvPr>
          <p:cNvGraphicFramePr>
            <a:graphicFrameLocks noGrp="1"/>
          </p:cNvGraphicFramePr>
          <p:nvPr>
            <p:extLst>
              <p:ext uri="{D42A27DB-BD31-4B8C-83A1-F6EECF244321}">
                <p14:modId xmlns:p14="http://schemas.microsoft.com/office/powerpoint/2010/main" xmlns="" val="3837589943"/>
              </p:ext>
            </p:extLst>
          </p:nvPr>
        </p:nvGraphicFramePr>
        <p:xfrm>
          <a:off x="1326264" y="1565994"/>
          <a:ext cx="7506025" cy="1820334"/>
        </p:xfrm>
        <a:graphic>
          <a:graphicData uri="http://schemas.openxmlformats.org/drawingml/2006/table">
            <a:tbl>
              <a:tblPr firstRow="1" bandRow="1">
                <a:tableStyleId>{5940675A-B579-460E-94D1-54222C63F5DA}</a:tableStyleId>
              </a:tblPr>
              <a:tblGrid>
                <a:gridCol w="1228309">
                  <a:extLst>
                    <a:ext uri="{9D8B030D-6E8A-4147-A177-3AD203B41FA5}">
                      <a16:colId xmlns="" xmlns:a16="http://schemas.microsoft.com/office/drawing/2014/main" val="3749657800"/>
                    </a:ext>
                  </a:extLst>
                </a:gridCol>
                <a:gridCol w="994548">
                  <a:extLst>
                    <a:ext uri="{9D8B030D-6E8A-4147-A177-3AD203B41FA5}">
                      <a16:colId xmlns="" xmlns:a16="http://schemas.microsoft.com/office/drawing/2014/main" val="77365506"/>
                    </a:ext>
                  </a:extLst>
                </a:gridCol>
                <a:gridCol w="1061488">
                  <a:extLst>
                    <a:ext uri="{9D8B030D-6E8A-4147-A177-3AD203B41FA5}">
                      <a16:colId xmlns="" xmlns:a16="http://schemas.microsoft.com/office/drawing/2014/main" val="3577049860"/>
                    </a:ext>
                  </a:extLst>
                </a:gridCol>
                <a:gridCol w="1128428">
                  <a:extLst>
                    <a:ext uri="{9D8B030D-6E8A-4147-A177-3AD203B41FA5}">
                      <a16:colId xmlns="" xmlns:a16="http://schemas.microsoft.com/office/drawing/2014/main" val="2376800138"/>
                    </a:ext>
                  </a:extLst>
                </a:gridCol>
                <a:gridCol w="3093252">
                  <a:extLst>
                    <a:ext uri="{9D8B030D-6E8A-4147-A177-3AD203B41FA5}">
                      <a16:colId xmlns="" xmlns:a16="http://schemas.microsoft.com/office/drawing/2014/main" val="1591100896"/>
                    </a:ext>
                  </a:extLst>
                </a:gridCol>
              </a:tblGrid>
              <a:tr h="372534">
                <a:tc>
                  <a:txBody>
                    <a:bodyPr/>
                    <a:lstStyle/>
                    <a:p>
                      <a:pPr algn="ctr"/>
                      <a:r>
                        <a:rPr lang="en-IN" sz="1600" dirty="0">
                          <a:latin typeface="Cambria" panose="02040503050406030204" pitchFamily="18" charset="0"/>
                          <a:ea typeface="Cambria" panose="02040503050406030204" pitchFamily="18" charset="0"/>
                        </a:rPr>
                        <a:t>Year</a:t>
                      </a:r>
                    </a:p>
                  </a:txBody>
                  <a:tcPr anchor="ctr"/>
                </a:tc>
                <a:tc>
                  <a:txBody>
                    <a:bodyPr/>
                    <a:lstStyle/>
                    <a:p>
                      <a:pPr algn="ctr"/>
                      <a:r>
                        <a:rPr lang="en-IN" sz="1600" dirty="0">
                          <a:latin typeface="Cambria" panose="02040503050406030204" pitchFamily="18" charset="0"/>
                          <a:ea typeface="Cambria" panose="02040503050406030204" pitchFamily="18" charset="0"/>
                        </a:rPr>
                        <a:t>X</a:t>
                      </a:r>
                    </a:p>
                  </a:txBody>
                  <a:tcPr anchor="ctr"/>
                </a:tc>
                <a:tc>
                  <a:txBody>
                    <a:bodyPr/>
                    <a:lstStyle/>
                    <a:p>
                      <a:pPr algn="ctr"/>
                      <a:r>
                        <a:rPr lang="en-IN" sz="1600" dirty="0">
                          <a:latin typeface="Cambria" panose="02040503050406030204" pitchFamily="18" charset="0"/>
                          <a:ea typeface="Cambria" panose="02040503050406030204" pitchFamily="18" charset="0"/>
                        </a:rPr>
                        <a:t>Y</a:t>
                      </a:r>
                    </a:p>
                  </a:txBody>
                  <a:tcPr anchor="ctr"/>
                </a:tc>
                <a:tc>
                  <a:txBody>
                    <a:bodyPr/>
                    <a:lstStyle/>
                    <a:p>
                      <a:pPr algn="ctr"/>
                      <a:r>
                        <a:rPr lang="en-IN" sz="1600" dirty="0">
                          <a:latin typeface="Cambria" panose="02040503050406030204" pitchFamily="18" charset="0"/>
                          <a:ea typeface="Cambria" panose="02040503050406030204" pitchFamily="18" charset="0"/>
                        </a:rPr>
                        <a:t>RF</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dirty="0">
                          <a:latin typeface="Cambria" panose="02040503050406030204" pitchFamily="18" charset="0"/>
                          <a:ea typeface="Cambria" panose="02040503050406030204" pitchFamily="18" charset="0"/>
                        </a:rPr>
                        <a:t>FQI=</a:t>
                      </a: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2.5 * [(10X +4Y)/RF]</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3745999418"/>
                  </a:ext>
                </a:extLst>
              </a:tr>
              <a:tr h="265176">
                <a:tc>
                  <a:txBody>
                    <a:bodyPr/>
                    <a:lstStyle/>
                    <a:p>
                      <a:r>
                        <a:rPr lang="en-IN" sz="1600" dirty="0">
                          <a:latin typeface="Cambria" panose="02040503050406030204" pitchFamily="18" charset="0"/>
                          <a:ea typeface="Cambria" panose="02040503050406030204" pitchFamily="18" charset="0"/>
                        </a:rPr>
                        <a:t>CAY</a:t>
                      </a: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10328777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CAYm1</a:t>
                      </a: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95083332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CAYm2</a:t>
                      </a: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830025460"/>
                  </a:ext>
                </a:extLst>
              </a:tr>
              <a:tr h="370840">
                <a:tc gridSpan="4">
                  <a:txBody>
                    <a:bodyPr/>
                    <a:lstStyle/>
                    <a:p>
                      <a:pPr algn="r"/>
                      <a:r>
                        <a:rPr lang="en-IN" sz="1600" dirty="0">
                          <a:latin typeface="Cambria" panose="02040503050406030204" pitchFamily="18" charset="0"/>
                          <a:ea typeface="Cambria" panose="02040503050406030204" pitchFamily="18" charset="0"/>
                        </a:rPr>
                        <a:t>Average Assessment</a:t>
                      </a:r>
                    </a:p>
                  </a:txBody>
                  <a:tcPr/>
                </a:tc>
                <a:tc hMerge="1">
                  <a:txBody>
                    <a:bodyPr/>
                    <a:lstStyle/>
                    <a:p>
                      <a:endParaRPr lang="en-IN" sz="1800" dirty="0">
                        <a:latin typeface="Cambria" panose="02040503050406030204" pitchFamily="18" charset="0"/>
                        <a:ea typeface="Cambria" panose="02040503050406030204" pitchFamily="18" charset="0"/>
                      </a:endParaRPr>
                    </a:p>
                  </a:txBody>
                  <a:tcPr/>
                </a:tc>
                <a:tc hMerge="1">
                  <a:txBody>
                    <a:bodyPr/>
                    <a:lstStyle/>
                    <a:p>
                      <a:endParaRPr lang="en-IN" sz="1800" dirty="0">
                        <a:latin typeface="Cambria" panose="02040503050406030204" pitchFamily="18" charset="0"/>
                        <a:ea typeface="Cambria" panose="02040503050406030204" pitchFamily="18" charset="0"/>
                      </a:endParaRPr>
                    </a:p>
                  </a:txBody>
                  <a:tcPr/>
                </a:tc>
                <a:tc hMerge="1">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54023154"/>
                  </a:ext>
                </a:extLst>
              </a:tr>
            </a:tbl>
          </a:graphicData>
        </a:graphic>
      </p:graphicFrame>
      <p:sp>
        <p:nvSpPr>
          <p:cNvPr id="9" name="Slide Number Placeholder 8">
            <a:extLst>
              <a:ext uri="{FF2B5EF4-FFF2-40B4-BE49-F238E27FC236}">
                <a16:creationId xmlns="" xmlns:a16="http://schemas.microsoft.com/office/drawing/2014/main" id="{FA2B0285-6FD9-427A-833F-217074EC0AF3}"/>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138</a:t>
            </a:fld>
            <a:endParaRPr lang="en-IN"/>
          </a:p>
        </p:txBody>
      </p:sp>
      <p:pic>
        <p:nvPicPr>
          <p:cNvPr id="7" name="Picture 6">
            <a:extLst>
              <a:ext uri="{FF2B5EF4-FFF2-40B4-BE49-F238E27FC236}">
                <a16:creationId xmlns="" xmlns:a16="http://schemas.microsoft.com/office/drawing/2014/main" id="{89ACE025-70D5-42C2-BF32-D2FCF144DB4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E2679236-FBC1-4B5C-B579-61CE4F921B01}"/>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28898270-C9AD-4BB8-8409-0E652D81B9AF}"/>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5062149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28935"/>
            <a:ext cx="8650224" cy="5207273"/>
          </a:xfrm>
          <a:noFill/>
        </p:spPr>
        <p:txBody>
          <a:bodyPr>
            <a:normAutofit lnSpcReduction="10000"/>
          </a:bodyPr>
          <a:lstStyle/>
          <a:p>
            <a:pPr marL="895350" indent="-712788" algn="just">
              <a:lnSpc>
                <a:spcPct val="150000"/>
              </a:lnSpc>
              <a:spcBef>
                <a:spcPts val="0"/>
              </a:spcBef>
              <a:buNone/>
            </a:pPr>
            <a:r>
              <a:rPr lang="en-IN" sz="2200" b="1" dirty="0">
                <a:solidFill>
                  <a:srgbClr val="0000FF"/>
                </a:solidFill>
                <a:latin typeface="Cambria" panose="02040503050406030204" pitchFamily="18" charset="0"/>
                <a:ea typeface="Cambria" panose="02040503050406030204" pitchFamily="18" charset="0"/>
              </a:rPr>
              <a:t>5.3. 	Faculty Cadre Proportion (25)</a:t>
            </a:r>
          </a:p>
          <a:p>
            <a:pPr marL="895350" lvl="1" indent="-355600" algn="just">
              <a:lnSpc>
                <a:spcPct val="150000"/>
              </a:lnSpc>
              <a:spcBef>
                <a:spcPts val="0"/>
              </a:spcBef>
              <a:buFont typeface="Wingdings" panose="05000000000000000000" pitchFamily="2" charset="2"/>
              <a:buChar char="v"/>
            </a:pPr>
            <a:r>
              <a:rPr lang="en-US" sz="1800" b="1" i="0" u="none" strike="noStrike" baseline="0" dirty="0">
                <a:solidFill>
                  <a:srgbClr val="6600FF"/>
                </a:solidFill>
                <a:latin typeface="Cambria" panose="02040503050406030204" pitchFamily="18" charset="0"/>
                <a:ea typeface="Cambria" panose="02040503050406030204" pitchFamily="18" charset="0"/>
              </a:rPr>
              <a:t>Faculty Cadre Proportion is 1(RF1): 2(RF2): 6(RF3)</a:t>
            </a:r>
            <a:r>
              <a:rPr lang="en-US" b="1" i="0" u="none" strike="noStrike" baseline="0" dirty="0">
                <a:solidFill>
                  <a:srgbClr val="6600FF"/>
                </a:solidFill>
                <a:latin typeface="Cambria" panose="02040503050406030204" pitchFamily="18" charset="0"/>
                <a:ea typeface="Cambria" panose="02040503050406030204" pitchFamily="18" charset="0"/>
              </a:rPr>
              <a:t> </a:t>
            </a:r>
          </a:p>
          <a:p>
            <a:pPr marL="1079500" indent="-366713" algn="just">
              <a:lnSpc>
                <a:spcPct val="150000"/>
              </a:lnSpc>
              <a:spcBef>
                <a:spcPts val="0"/>
              </a:spcBef>
              <a:buFont typeface="Wingdings" panose="05000000000000000000" pitchFamily="2" charset="2"/>
              <a:buChar char="Ø"/>
            </a:pPr>
            <a:r>
              <a:rPr lang="en-US" sz="1800" b="0" i="0" u="none" strike="noStrike" baseline="0" dirty="0">
                <a:latin typeface="Cambria" panose="02040503050406030204" pitchFamily="18" charset="0"/>
                <a:ea typeface="Cambria" panose="02040503050406030204" pitchFamily="18" charset="0"/>
              </a:rPr>
              <a:t>RF1=No. of Professors required = 1/9 * No. of Faculty required to comply with 20:1 Student-Faculty ratio based on no. of students (S) as per section 5.1 of SAR. </a:t>
            </a:r>
            <a:endParaRPr lang="en-US" dirty="0">
              <a:latin typeface="Cambria" panose="02040503050406030204" pitchFamily="18" charset="0"/>
              <a:ea typeface="Cambria" panose="02040503050406030204" pitchFamily="18" charset="0"/>
            </a:endParaRPr>
          </a:p>
          <a:p>
            <a:pPr marL="1079500" indent="-366713" algn="just">
              <a:lnSpc>
                <a:spcPct val="150000"/>
              </a:lnSpc>
              <a:spcBef>
                <a:spcPts val="0"/>
              </a:spcBef>
              <a:buFont typeface="Wingdings" panose="05000000000000000000" pitchFamily="2" charset="2"/>
              <a:buChar char="Ø"/>
            </a:pPr>
            <a:r>
              <a:rPr lang="en-US" sz="1800" b="0" i="0" u="none" strike="noStrike" baseline="0" dirty="0">
                <a:latin typeface="Cambria" panose="02040503050406030204" pitchFamily="18" charset="0"/>
                <a:ea typeface="Cambria" panose="02040503050406030204" pitchFamily="18" charset="0"/>
              </a:rPr>
              <a:t>RF2= No. of Associate Professors required = 2/9 * No. of Faculty required to comply with 20:1 Student-Faculty ratio based on no. of students (S) as per section 5.1 of SAR. </a:t>
            </a:r>
            <a:endParaRPr lang="en-US" dirty="0">
              <a:latin typeface="Cambria" panose="02040503050406030204" pitchFamily="18" charset="0"/>
              <a:ea typeface="Cambria" panose="02040503050406030204" pitchFamily="18" charset="0"/>
            </a:endParaRPr>
          </a:p>
          <a:p>
            <a:pPr marL="1079500" indent="-366713" algn="just">
              <a:lnSpc>
                <a:spcPct val="150000"/>
              </a:lnSpc>
              <a:spcBef>
                <a:spcPts val="0"/>
              </a:spcBef>
              <a:buFont typeface="Wingdings" panose="05000000000000000000" pitchFamily="2" charset="2"/>
              <a:buChar char="Ø"/>
            </a:pPr>
            <a:r>
              <a:rPr lang="en-US" sz="1800" b="0" i="0" u="none" strike="noStrike" baseline="0" dirty="0">
                <a:latin typeface="Cambria" panose="02040503050406030204" pitchFamily="18" charset="0"/>
                <a:ea typeface="Cambria" panose="02040503050406030204" pitchFamily="18" charset="0"/>
              </a:rPr>
              <a:t>RF3= No. of Assistant Professors required = 6/9 * No. of Faculty required to comply with 20:1 Student-Faculty ratio based on no. of students (S) as per section 5.1 of SAR. </a:t>
            </a:r>
            <a:endParaRPr lang="en-US" dirty="0">
              <a:latin typeface="Cambria" panose="02040503050406030204" pitchFamily="18" charset="0"/>
              <a:ea typeface="Cambria" panose="02040503050406030204" pitchFamily="18" charset="0"/>
            </a:endParaRPr>
          </a:p>
          <a:p>
            <a:pPr marL="895350" indent="-355600" algn="just">
              <a:lnSpc>
                <a:spcPct val="150000"/>
              </a:lnSpc>
              <a:spcBef>
                <a:spcPts val="0"/>
              </a:spcBef>
              <a:buFont typeface="Wingdings" panose="05000000000000000000" pitchFamily="2" charset="2"/>
              <a:buChar char="v"/>
            </a:pPr>
            <a:r>
              <a:rPr lang="en-US" sz="1800" b="0" i="0" u="none" strike="noStrike" baseline="0" dirty="0">
                <a:latin typeface="Cambria" panose="02040503050406030204" pitchFamily="18" charset="0"/>
                <a:ea typeface="Cambria" panose="02040503050406030204" pitchFamily="18" charset="0"/>
              </a:rPr>
              <a:t>Faculty cadre and qualification and experience should be as per AICTE/UGC norms.</a:t>
            </a:r>
          </a:p>
        </p:txBody>
      </p:sp>
      <p:sp>
        <p:nvSpPr>
          <p:cNvPr id="8" name="Slide Number Placeholder 7">
            <a:extLst>
              <a:ext uri="{FF2B5EF4-FFF2-40B4-BE49-F238E27FC236}">
                <a16:creationId xmlns="" xmlns:a16="http://schemas.microsoft.com/office/drawing/2014/main" id="{2870ECF2-0601-41B3-A0C4-558B693F7D5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139</a:t>
            </a:fld>
            <a:endParaRPr lang="en-IN"/>
          </a:p>
        </p:txBody>
      </p:sp>
      <p:pic>
        <p:nvPicPr>
          <p:cNvPr id="7" name="Picture 6">
            <a:extLst>
              <a:ext uri="{FF2B5EF4-FFF2-40B4-BE49-F238E27FC236}">
                <a16:creationId xmlns="" xmlns:a16="http://schemas.microsoft.com/office/drawing/2014/main" id="{0954A6A7-1286-4E79-8F22-E2600AD755D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08F86317-F803-4317-A103-FE115157461B}"/>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134AF4DE-A123-4BA7-B7A3-8E93EFFF9FE9}"/>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59475585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85303"/>
            <a:ext cx="8659368" cy="3724441"/>
          </a:xfrm>
          <a:noFill/>
        </p:spPr>
        <p:txBody>
          <a:bodyPr>
            <a:normAutofit/>
          </a:bodyPr>
          <a:lstStyle/>
          <a:p>
            <a:pPr marL="0" indent="0" algn="ctr">
              <a:buNone/>
            </a:pPr>
            <a:r>
              <a:rPr lang="en-IN" i="1" dirty="0">
                <a:solidFill>
                  <a:srgbClr val="00B050"/>
                </a:solidFill>
                <a:latin typeface="Cambria" panose="02040503050406030204" pitchFamily="18" charset="0"/>
                <a:ea typeface="Cambria" panose="02040503050406030204" pitchFamily="18" charset="0"/>
              </a:rPr>
              <a:t>Table No.5.3.1: Faculty cadre proportion details. </a:t>
            </a:r>
          </a:p>
          <a:p>
            <a:pPr marL="0" indent="0">
              <a:buNone/>
            </a:pPr>
            <a:endParaRPr lang="en-IN" sz="1800" b="0" i="0" u="none" strike="noStrike" baseline="0" dirty="0">
              <a:latin typeface="Verdana" panose="020B0604030504040204" pitchFamily="34" charset="0"/>
            </a:endParaRPr>
          </a:p>
          <a:p>
            <a:pPr marL="0" indent="0" algn="l">
              <a:buNone/>
            </a:pPr>
            <a:endParaRPr lang="en-IN" sz="1800" b="0" i="0" u="none" strike="noStrike" baseline="0" dirty="0">
              <a:latin typeface="Verdana-Bold"/>
            </a:endParaRPr>
          </a:p>
        </p:txBody>
      </p:sp>
      <p:graphicFrame>
        <p:nvGraphicFramePr>
          <p:cNvPr id="2" name="Table 3">
            <a:extLst>
              <a:ext uri="{FF2B5EF4-FFF2-40B4-BE49-F238E27FC236}">
                <a16:creationId xmlns="" xmlns:a16="http://schemas.microsoft.com/office/drawing/2014/main" id="{9CF55A57-9C00-46FE-93CC-48265699A384}"/>
              </a:ext>
            </a:extLst>
          </p:cNvPr>
          <p:cNvGraphicFramePr>
            <a:graphicFrameLocks noGrp="1"/>
          </p:cNvGraphicFramePr>
          <p:nvPr>
            <p:extLst>
              <p:ext uri="{D42A27DB-BD31-4B8C-83A1-F6EECF244321}">
                <p14:modId xmlns:p14="http://schemas.microsoft.com/office/powerpoint/2010/main" xmlns="" val="3676092508"/>
              </p:ext>
            </p:extLst>
          </p:nvPr>
        </p:nvGraphicFramePr>
        <p:xfrm>
          <a:off x="1212088" y="1630002"/>
          <a:ext cx="7465568" cy="2946400"/>
        </p:xfrm>
        <a:graphic>
          <a:graphicData uri="http://schemas.openxmlformats.org/drawingml/2006/table">
            <a:tbl>
              <a:tblPr firstRow="1" bandRow="1">
                <a:tableStyleId>{5940675A-B579-460E-94D1-54222C63F5DA}</a:tableStyleId>
              </a:tblPr>
              <a:tblGrid>
                <a:gridCol w="1156208">
                  <a:extLst>
                    <a:ext uri="{9D8B030D-6E8A-4147-A177-3AD203B41FA5}">
                      <a16:colId xmlns="" xmlns:a16="http://schemas.microsoft.com/office/drawing/2014/main" val="1458814675"/>
                    </a:ext>
                  </a:extLst>
                </a:gridCol>
                <a:gridCol w="1051560">
                  <a:extLst>
                    <a:ext uri="{9D8B030D-6E8A-4147-A177-3AD203B41FA5}">
                      <a16:colId xmlns="" xmlns:a16="http://schemas.microsoft.com/office/drawing/2014/main" val="570019682"/>
                    </a:ext>
                  </a:extLst>
                </a:gridCol>
                <a:gridCol w="1051560">
                  <a:extLst>
                    <a:ext uri="{9D8B030D-6E8A-4147-A177-3AD203B41FA5}">
                      <a16:colId xmlns="" xmlns:a16="http://schemas.microsoft.com/office/drawing/2014/main" val="3892582400"/>
                    </a:ext>
                  </a:extLst>
                </a:gridCol>
                <a:gridCol w="1051560">
                  <a:extLst>
                    <a:ext uri="{9D8B030D-6E8A-4147-A177-3AD203B41FA5}">
                      <a16:colId xmlns="" xmlns:a16="http://schemas.microsoft.com/office/drawing/2014/main" val="997393924"/>
                    </a:ext>
                  </a:extLst>
                </a:gridCol>
                <a:gridCol w="1051560">
                  <a:extLst>
                    <a:ext uri="{9D8B030D-6E8A-4147-A177-3AD203B41FA5}">
                      <a16:colId xmlns="" xmlns:a16="http://schemas.microsoft.com/office/drawing/2014/main" val="1270035998"/>
                    </a:ext>
                  </a:extLst>
                </a:gridCol>
                <a:gridCol w="1051560">
                  <a:extLst>
                    <a:ext uri="{9D8B030D-6E8A-4147-A177-3AD203B41FA5}">
                      <a16:colId xmlns="" xmlns:a16="http://schemas.microsoft.com/office/drawing/2014/main" val="3444518550"/>
                    </a:ext>
                  </a:extLst>
                </a:gridCol>
                <a:gridCol w="1051560">
                  <a:extLst>
                    <a:ext uri="{9D8B030D-6E8A-4147-A177-3AD203B41FA5}">
                      <a16:colId xmlns="" xmlns:a16="http://schemas.microsoft.com/office/drawing/2014/main" val="3755504801"/>
                    </a:ext>
                  </a:extLst>
                </a:gridCol>
              </a:tblGrid>
              <a:tr h="370840">
                <a:tc rowSpan="2">
                  <a:txBody>
                    <a:bodyPr/>
                    <a:lstStyle/>
                    <a:p>
                      <a:pPr algn="ctr"/>
                      <a:r>
                        <a:rPr lang="en-IN" sz="1800" dirty="0">
                          <a:latin typeface="Cambria" panose="02040503050406030204" pitchFamily="18" charset="0"/>
                          <a:ea typeface="Cambria" panose="02040503050406030204" pitchFamily="18" charset="0"/>
                        </a:rPr>
                        <a:t>Year</a:t>
                      </a:r>
                    </a:p>
                  </a:txBody>
                  <a:tcPr anchor="ctr"/>
                </a:tc>
                <a:tc gridSpan="2">
                  <a:txBody>
                    <a:bodyPr/>
                    <a:lstStyle/>
                    <a:p>
                      <a:pPr algn="ctr"/>
                      <a:r>
                        <a:rPr lang="en-IN" sz="1600" b="1" dirty="0">
                          <a:latin typeface="Cambria" panose="02040503050406030204" pitchFamily="18" charset="0"/>
                          <a:ea typeface="Cambria" panose="02040503050406030204" pitchFamily="18" charset="0"/>
                        </a:rPr>
                        <a:t>Professor</a:t>
                      </a:r>
                    </a:p>
                  </a:txBody>
                  <a:tcPr anchor="ctr"/>
                </a:tc>
                <a:tc hMerge="1">
                  <a:txBody>
                    <a:bodyPr/>
                    <a:lstStyle/>
                    <a:p>
                      <a:endParaRPr lang="en-IN" dirty="0"/>
                    </a:p>
                  </a:txBody>
                  <a:tcPr/>
                </a:tc>
                <a:tc gridSpan="2">
                  <a:txBody>
                    <a:bodyPr/>
                    <a:lstStyle/>
                    <a:p>
                      <a:pPr algn="ctr"/>
                      <a:r>
                        <a:rPr lang="en-IN" sz="1600" b="1" dirty="0">
                          <a:latin typeface="Cambria" panose="02040503050406030204" pitchFamily="18" charset="0"/>
                          <a:ea typeface="Cambria" panose="02040503050406030204" pitchFamily="18" charset="0"/>
                        </a:rPr>
                        <a:t>Associate Professor</a:t>
                      </a:r>
                    </a:p>
                  </a:txBody>
                  <a:tcPr anchor="ctr"/>
                </a:tc>
                <a:tc hMerge="1">
                  <a:txBody>
                    <a:bodyPr/>
                    <a:lstStyle/>
                    <a:p>
                      <a:endParaRPr lang="en-IN" dirty="0"/>
                    </a:p>
                  </a:txBody>
                  <a:tcPr/>
                </a:tc>
                <a:tc gridSpan="2">
                  <a:txBody>
                    <a:bodyPr/>
                    <a:lstStyle/>
                    <a:p>
                      <a:pPr algn="ctr"/>
                      <a:r>
                        <a:rPr lang="en-IN" sz="1600" b="1" dirty="0">
                          <a:latin typeface="Cambria" panose="02040503050406030204" pitchFamily="18" charset="0"/>
                          <a:ea typeface="Cambria" panose="02040503050406030204" pitchFamily="18" charset="0"/>
                        </a:rPr>
                        <a:t>Assistant Professor</a:t>
                      </a:r>
                    </a:p>
                  </a:txBody>
                  <a:tcPr anchor="ctr"/>
                </a:tc>
                <a:tc hMerge="1">
                  <a:txBody>
                    <a:bodyPr/>
                    <a:lstStyle/>
                    <a:p>
                      <a:endParaRPr lang="en-IN" dirty="0"/>
                    </a:p>
                  </a:txBody>
                  <a:tcPr/>
                </a:tc>
                <a:extLst>
                  <a:ext uri="{0D108BD9-81ED-4DB2-BD59-A6C34878D82A}">
                    <a16:rowId xmlns="" xmlns:a16="http://schemas.microsoft.com/office/drawing/2014/main" val="3235639801"/>
                  </a:ext>
                </a:extLst>
              </a:tr>
              <a:tr h="370840">
                <a:tc vMerge="1">
                  <a:txBody>
                    <a:bodyPr/>
                    <a:lstStyle/>
                    <a:p>
                      <a:endParaRPr lang="en-IN" sz="1800" dirty="0">
                        <a:latin typeface="Cambria" panose="02040503050406030204" pitchFamily="18" charset="0"/>
                        <a:ea typeface="Cambria" panose="020405030504060302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Required Faculty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(RF1)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Available Faculty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(AF1)</a:t>
                      </a:r>
                    </a:p>
                  </a:txBody>
                  <a:tcPr anchor="ctr"/>
                </a:tc>
                <a:tc>
                  <a:txBody>
                    <a:bodyPr/>
                    <a:lstStyle/>
                    <a:p>
                      <a:pPr algn="ct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Required Faculty</a:t>
                      </a:r>
                    </a:p>
                    <a:p>
                      <a:pPr algn="ct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(RF2)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Available Faculty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(AF2)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Required Faculty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(RF3)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Available Faculty</a:t>
                      </a:r>
                    </a:p>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(AF3)</a:t>
                      </a:r>
                    </a:p>
                  </a:txBody>
                  <a:tcPr anchor="ctr"/>
                </a:tc>
                <a:extLst>
                  <a:ext uri="{0D108BD9-81ED-4DB2-BD59-A6C34878D82A}">
                    <a16:rowId xmlns="" xmlns:a16="http://schemas.microsoft.com/office/drawing/2014/main" val="2548670353"/>
                  </a:ext>
                </a:extLst>
              </a:tr>
              <a:tr h="370840">
                <a:tc>
                  <a:txBody>
                    <a:bodyPr/>
                    <a:lstStyle/>
                    <a:p>
                      <a:r>
                        <a:rPr lang="en-IN" sz="1800" dirty="0">
                          <a:latin typeface="Cambria" panose="02040503050406030204" pitchFamily="18" charset="0"/>
                          <a:ea typeface="Cambria" panose="02040503050406030204" pitchFamily="18" charset="0"/>
                        </a:rPr>
                        <a:t>CAY</a:t>
                      </a: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4064443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800" dirty="0">
                          <a:latin typeface="Cambria" panose="02040503050406030204" pitchFamily="18" charset="0"/>
                          <a:ea typeface="Cambria" panose="02040503050406030204" pitchFamily="18" charset="0"/>
                        </a:rPr>
                        <a:t>CAYm1</a:t>
                      </a: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86383530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800" dirty="0">
                          <a:latin typeface="Cambria" panose="02040503050406030204" pitchFamily="18" charset="0"/>
                          <a:ea typeface="Cambria" panose="02040503050406030204" pitchFamily="18" charset="0"/>
                        </a:rPr>
                        <a:t>CAYm2</a:t>
                      </a: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tc>
                  <a:txBody>
                    <a:bodyPr/>
                    <a:lstStyle/>
                    <a:p>
                      <a:endParaRPr lang="en-IN" sz="18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82534113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Average Numbers</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RF1=</a:t>
                      </a:r>
                    </a:p>
                  </a:txBody>
                  <a:tcPr anchor="ctr"/>
                </a:tc>
                <a:tc>
                  <a:txBody>
                    <a:bodyPr/>
                    <a:lstStyle/>
                    <a:p>
                      <a:pPr algn="ct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AF1=</a:t>
                      </a:r>
                      <a:endParaRPr lang="en-IN" sz="1800" dirty="0">
                        <a:latin typeface="Cambria" panose="02040503050406030204" pitchFamily="18" charset="0"/>
                        <a:ea typeface="Cambria" panose="020405030504060302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RF2=</a:t>
                      </a:r>
                    </a:p>
                  </a:txBody>
                  <a:tcPr anchor="ctr"/>
                </a:tc>
                <a:tc>
                  <a:txBody>
                    <a:bodyPr/>
                    <a:lstStyle/>
                    <a:p>
                      <a:pPr algn="ct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AF2=</a:t>
                      </a:r>
                      <a:endParaRPr lang="en-IN" sz="1800" dirty="0">
                        <a:latin typeface="Cambria" panose="02040503050406030204" pitchFamily="18" charset="0"/>
                        <a:ea typeface="Cambria" panose="020405030504060302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RF3=</a:t>
                      </a:r>
                    </a:p>
                  </a:txBody>
                  <a:tcPr anchor="ctr"/>
                </a:tc>
                <a:tc>
                  <a:txBody>
                    <a:bodyPr/>
                    <a:lstStyle/>
                    <a:p>
                      <a:pPr algn="ctr"/>
                      <a:r>
                        <a:rPr lang="en-IN" sz="1800" b="0" i="0" u="none" strike="noStrike" kern="1200" baseline="0" dirty="0">
                          <a:solidFill>
                            <a:schemeClr val="tx1"/>
                          </a:solidFill>
                          <a:latin typeface="Cambria" panose="02040503050406030204" pitchFamily="18" charset="0"/>
                          <a:ea typeface="Cambria" panose="02040503050406030204" pitchFamily="18" charset="0"/>
                          <a:cs typeface="+mn-cs"/>
                        </a:rPr>
                        <a:t>AF3=</a:t>
                      </a:r>
                      <a:endParaRPr lang="en-IN" sz="1800"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551595801"/>
                  </a:ext>
                </a:extLst>
              </a:tr>
            </a:tbl>
          </a:graphicData>
        </a:graphic>
      </p:graphicFrame>
      <p:sp>
        <p:nvSpPr>
          <p:cNvPr id="9" name="Slide Number Placeholder 8">
            <a:extLst>
              <a:ext uri="{FF2B5EF4-FFF2-40B4-BE49-F238E27FC236}">
                <a16:creationId xmlns="" xmlns:a16="http://schemas.microsoft.com/office/drawing/2014/main" id="{604105DF-9F4D-4BFB-B26D-D75B99536E9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140</a:t>
            </a:fld>
            <a:endParaRPr lang="en-IN"/>
          </a:p>
        </p:txBody>
      </p:sp>
      <p:pic>
        <p:nvPicPr>
          <p:cNvPr id="7" name="Picture 6">
            <a:extLst>
              <a:ext uri="{FF2B5EF4-FFF2-40B4-BE49-F238E27FC236}">
                <a16:creationId xmlns="" xmlns:a16="http://schemas.microsoft.com/office/drawing/2014/main" id="{6AD75089-0A86-47A6-AE94-E8589FDD9CE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402424BF-ED1D-400B-8281-4425F4F75FD5}"/>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F16FC1AE-7831-41A3-BAF9-CA6A681F9388}"/>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32250354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377911"/>
            <a:ext cx="8651747" cy="4044481"/>
          </a:xfrm>
          <a:noFill/>
        </p:spPr>
        <p:txBody>
          <a:bodyPr>
            <a:normAutofit/>
          </a:bodyPr>
          <a:lstStyle/>
          <a:p>
            <a:pPr marL="0" indent="0" algn="l">
              <a:buNone/>
            </a:pPr>
            <a:endParaRPr lang="en-IN" sz="1800" b="0" i="0" u="none" strike="noStrike" baseline="0" dirty="0">
              <a:latin typeface="Wingdings-Regular"/>
            </a:endParaRPr>
          </a:p>
          <a:p>
            <a:pPr marL="0" indent="0" algn="l">
              <a:buNone/>
            </a:pPr>
            <a:endParaRPr lang="en-IN" dirty="0">
              <a:latin typeface="Wingdings-Regular"/>
            </a:endParaRPr>
          </a:p>
          <a:p>
            <a:pPr marL="539750" indent="0" algn="just">
              <a:lnSpc>
                <a:spcPct val="150000"/>
              </a:lnSpc>
              <a:spcBef>
                <a:spcPts val="0"/>
              </a:spcBef>
              <a:buNone/>
            </a:pPr>
            <a:endParaRPr lang="en-IN" dirty="0">
              <a:latin typeface="Wingdings-Regular"/>
            </a:endParaRPr>
          </a:p>
          <a:p>
            <a:pPr marL="539750" indent="0" algn="just">
              <a:spcBef>
                <a:spcPts val="0"/>
              </a:spcBef>
              <a:buNone/>
            </a:pPr>
            <a:endParaRPr lang="en-IN" sz="1200" b="0" i="0" u="none" strike="noStrike" baseline="0" dirty="0">
              <a:latin typeface="Cambria" panose="02040503050406030204" pitchFamily="18" charset="0"/>
              <a:ea typeface="Cambria" panose="02040503050406030204" pitchFamily="18" charset="0"/>
            </a:endParaRPr>
          </a:p>
          <a:p>
            <a:pPr marL="1079500" indent="-539750" algn="just">
              <a:lnSpc>
                <a:spcPct val="150000"/>
              </a:lnSpc>
              <a:spcBef>
                <a:spcPts val="0"/>
              </a:spcBef>
              <a:buFont typeface="Wingdings" panose="05000000000000000000" pitchFamily="2" charset="2"/>
              <a:buChar char="v"/>
            </a:pPr>
            <a:r>
              <a:rPr lang="en-IN" sz="1800" b="0" i="0" u="none" strike="noStrike" baseline="0" dirty="0">
                <a:latin typeface="Cambria" panose="02040503050406030204" pitchFamily="18" charset="0"/>
                <a:ea typeface="Cambria" panose="02040503050406030204" pitchFamily="18" charset="0"/>
              </a:rPr>
              <a:t>If AF1 = AF2= 0, then zero mark</a:t>
            </a:r>
          </a:p>
          <a:p>
            <a:pPr marL="1079500" indent="-539750" algn="just">
              <a:lnSpc>
                <a:spcPct val="150000"/>
              </a:lnSpc>
              <a:spcBef>
                <a:spcPts val="0"/>
              </a:spcBef>
              <a:buFont typeface="Wingdings" panose="05000000000000000000" pitchFamily="2" charset="2"/>
              <a:buChar char="v"/>
            </a:pPr>
            <a:r>
              <a:rPr lang="en-IN" sz="1800" b="0" i="0" u="none" strike="noStrike" baseline="0" dirty="0">
                <a:latin typeface="Cambria" panose="02040503050406030204" pitchFamily="18" charset="0"/>
                <a:ea typeface="Cambria" panose="02040503050406030204" pitchFamily="18" charset="0"/>
              </a:rPr>
              <a:t>Maximum marks should be limited to 25 if they exceed the allocated marks </a:t>
            </a:r>
          </a:p>
          <a:p>
            <a:pPr marL="1252538" indent="-357188" algn="just">
              <a:lnSpc>
                <a:spcPct val="150000"/>
              </a:lnSpc>
              <a:spcBef>
                <a:spcPts val="0"/>
              </a:spcBef>
              <a:buFont typeface="Wingdings" panose="05000000000000000000" pitchFamily="2" charset="2"/>
              <a:buChar char="Ø"/>
            </a:pPr>
            <a:r>
              <a:rPr lang="en-IN" sz="1800" b="0" i="0" u="none" strike="noStrike" baseline="0" dirty="0">
                <a:latin typeface="Cambria" panose="02040503050406030204" pitchFamily="18" charset="0"/>
                <a:ea typeface="Cambria" panose="02040503050406030204" pitchFamily="18" charset="0"/>
              </a:rPr>
              <a:t>Case 1: AF1/RF1=1; AF2/RF2=1; AF3/RF3=1 </a:t>
            </a:r>
          </a:p>
          <a:p>
            <a:pPr marL="1252538" indent="-357188" algn="just">
              <a:lnSpc>
                <a:spcPct val="150000"/>
              </a:lnSpc>
              <a:spcBef>
                <a:spcPts val="0"/>
              </a:spcBef>
              <a:buNone/>
            </a:pPr>
            <a:r>
              <a:rPr lang="en-IN" sz="1800" b="0" i="0" u="none" strike="noStrike" baseline="0" dirty="0">
                <a:latin typeface="Cambria" panose="02040503050406030204" pitchFamily="18" charset="0"/>
                <a:ea typeface="Cambria" panose="02040503050406030204" pitchFamily="18" charset="0"/>
              </a:rPr>
              <a:t>	Faculty Cadre Proportion marks= (1+0.6+0.4) * 12.5=25. </a:t>
            </a:r>
          </a:p>
          <a:p>
            <a:pPr marL="1252538" indent="-357188" algn="just">
              <a:lnSpc>
                <a:spcPct val="150000"/>
              </a:lnSpc>
              <a:spcBef>
                <a:spcPts val="0"/>
              </a:spcBef>
              <a:buFont typeface="Wingdings" panose="05000000000000000000" pitchFamily="2" charset="2"/>
              <a:buChar char="Ø"/>
            </a:pPr>
            <a:r>
              <a:rPr lang="en-IN" sz="1800" b="0" i="0" u="none" strike="noStrike" baseline="0" dirty="0">
                <a:latin typeface="Cambria" panose="02040503050406030204" pitchFamily="18" charset="0"/>
                <a:ea typeface="Cambria" panose="02040503050406030204" pitchFamily="18" charset="0"/>
              </a:rPr>
              <a:t>Case 2: AF1/RF1=1; AF2/RF2=4/2; AF3/RF3=8/9 </a:t>
            </a:r>
          </a:p>
          <a:p>
            <a:pPr marL="1252538" indent="-357188" algn="just">
              <a:lnSpc>
                <a:spcPct val="150000"/>
              </a:lnSpc>
              <a:spcBef>
                <a:spcPts val="0"/>
              </a:spcBef>
              <a:buNone/>
            </a:pPr>
            <a:r>
              <a:rPr lang="en-IN" sz="1800" b="0" i="0" u="none" strike="noStrike" baseline="0" dirty="0">
                <a:latin typeface="Cambria" panose="02040503050406030204" pitchFamily="18" charset="0"/>
                <a:ea typeface="Cambria" panose="02040503050406030204" pitchFamily="18" charset="0"/>
              </a:rPr>
              <a:t>	Faculty Cadre Proportion marks=(1+1.2+0.36)* 12.5=32(limited to 25)</a:t>
            </a:r>
          </a:p>
        </p:txBody>
      </p:sp>
      <p:pic>
        <p:nvPicPr>
          <p:cNvPr id="5" name="Picture 4">
            <a:extLst>
              <a:ext uri="{FF2B5EF4-FFF2-40B4-BE49-F238E27FC236}">
                <a16:creationId xmlns="" xmlns:a16="http://schemas.microsoft.com/office/drawing/2014/main" id="{3B4987B5-F1CD-44C9-BC05-5758B87942B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2461" y="1192757"/>
            <a:ext cx="8392668" cy="1440387"/>
          </a:xfrm>
          <a:prstGeom prst="rect">
            <a:avLst/>
          </a:prstGeom>
        </p:spPr>
      </p:pic>
      <p:sp>
        <p:nvSpPr>
          <p:cNvPr id="9" name="Slide Number Placeholder 8">
            <a:extLst>
              <a:ext uri="{FF2B5EF4-FFF2-40B4-BE49-F238E27FC236}">
                <a16:creationId xmlns="" xmlns:a16="http://schemas.microsoft.com/office/drawing/2014/main" id="{ACA9FB19-6485-4F78-9E2D-3A2624399202}"/>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141</a:t>
            </a:fld>
            <a:endParaRPr lang="en-IN"/>
          </a:p>
        </p:txBody>
      </p:sp>
      <p:pic>
        <p:nvPicPr>
          <p:cNvPr id="7" name="Picture 6">
            <a:extLst>
              <a:ext uri="{FF2B5EF4-FFF2-40B4-BE49-F238E27FC236}">
                <a16:creationId xmlns="" xmlns:a16="http://schemas.microsoft.com/office/drawing/2014/main" id="{6218DBC0-8C81-465F-A28D-3A2FD27A6BF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38BA7DF4-A54C-497E-8AD7-768D0EAAF8FF}"/>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0E88F256-B183-4E10-A122-1B675D3E52F9}"/>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3624405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975575"/>
            <a:ext cx="8659368" cy="4922305"/>
          </a:xfrm>
          <a:noFill/>
        </p:spPr>
        <p:txBody>
          <a:bodyPr>
            <a:normAutofit/>
          </a:bodyPr>
          <a:lstStyle/>
          <a:p>
            <a:pPr marL="895350" indent="-538163" algn="just">
              <a:buNone/>
            </a:pPr>
            <a:r>
              <a:rPr lang="en-US" sz="1800" b="1" i="0" u="none" strike="noStrike" baseline="0" dirty="0">
                <a:latin typeface="Cambria" panose="02040503050406030204" pitchFamily="18" charset="0"/>
                <a:ea typeface="Cambria" panose="02040503050406030204" pitchFamily="18" charset="0"/>
              </a:rPr>
              <a:t>Note</a:t>
            </a:r>
            <a:r>
              <a:rPr lang="en-US" sz="1800" b="0" i="0" u="none" strike="noStrike" baseline="0" dirty="0">
                <a:latin typeface="Cambria" panose="02040503050406030204" pitchFamily="18" charset="0"/>
                <a:ea typeface="Cambria" panose="02040503050406030204" pitchFamily="18" charset="0"/>
              </a:rPr>
              <a:t>: </a:t>
            </a:r>
          </a:p>
          <a:p>
            <a:pPr marL="1079500" indent="-539750" algn="just">
              <a:lnSpc>
                <a:spcPct val="150000"/>
              </a:lnSpc>
              <a:spcBef>
                <a:spcPts val="0"/>
              </a:spcBef>
              <a:buFont typeface="Wingdings" panose="05000000000000000000" pitchFamily="2" charset="2"/>
              <a:buChar char="v"/>
            </a:pPr>
            <a:r>
              <a:rPr lang="en-US" sz="1800" b="1" i="0" u="none" strike="noStrike" baseline="0" dirty="0">
                <a:solidFill>
                  <a:srgbClr val="CC3300"/>
                </a:solidFill>
                <a:latin typeface="Cambria" panose="02040503050406030204" pitchFamily="18" charset="0"/>
                <a:ea typeface="Cambria" panose="02040503050406030204" pitchFamily="18" charset="0"/>
              </a:rPr>
              <a:t>All Professors (RF1, AF1), all Associate Professors (RF2, AF2), and all Assistant Professors (RF3, AF3) in the department, as well as those in allied departments, should be considered for the calculation of faculty cadre proportion marks </a:t>
            </a:r>
          </a:p>
          <a:p>
            <a:pPr marL="1079500" indent="-539750" algn="just">
              <a:lnSpc>
                <a:spcPct val="150000"/>
              </a:lnSpc>
              <a:spcBef>
                <a:spcPts val="0"/>
              </a:spcBef>
              <a:buFont typeface="Wingdings" panose="05000000000000000000" pitchFamily="2" charset="2"/>
              <a:buChar char="v"/>
            </a:pPr>
            <a:r>
              <a:rPr lang="en-US" sz="1800" b="0" i="0" u="none" strike="noStrike" baseline="0" dirty="0">
                <a:solidFill>
                  <a:srgbClr val="6600FF"/>
                </a:solidFill>
                <a:latin typeface="Cambria" panose="02040503050406030204" pitchFamily="18" charset="0"/>
                <a:ea typeface="Cambria" panose="02040503050406030204" pitchFamily="18" charset="0"/>
              </a:rPr>
              <a:t>To determine the RF1, RF2, and RF3 values, all students (S as defined in the section 5.1 of SAR) in the department, as well as those in allied departments, need to be considered. </a:t>
            </a:r>
          </a:p>
          <a:p>
            <a:pPr marL="1079500" indent="-539750" algn="just">
              <a:lnSpc>
                <a:spcPct val="150000"/>
              </a:lnSpc>
              <a:spcBef>
                <a:spcPts val="0"/>
              </a:spcBef>
              <a:buFont typeface="Wingdings" panose="05000000000000000000" pitchFamily="2" charset="2"/>
              <a:buChar char="v"/>
            </a:pPr>
            <a:r>
              <a:rPr lang="en-US" sz="1800" b="0" i="0" u="none" strike="noStrike" baseline="0" dirty="0">
                <a:latin typeface="Cambria" panose="02040503050406030204" pitchFamily="18" charset="0"/>
                <a:ea typeface="Cambria" panose="02040503050406030204" pitchFamily="18" charset="0"/>
              </a:rPr>
              <a:t>The programs, such as MCA, BCA, and other non-engineering programs running in the Department or allied Departments, need to have sufficient faculty members to support them and exclude the faculty members listed in Table No. 5.3.1 (AF1, AF2, AF3).</a:t>
            </a:r>
          </a:p>
        </p:txBody>
      </p:sp>
      <p:sp>
        <p:nvSpPr>
          <p:cNvPr id="8" name="Slide Number Placeholder 7">
            <a:extLst>
              <a:ext uri="{FF2B5EF4-FFF2-40B4-BE49-F238E27FC236}">
                <a16:creationId xmlns="" xmlns:a16="http://schemas.microsoft.com/office/drawing/2014/main" id="{1FBD730A-3E7E-4C65-B26A-A017B7E157F0}"/>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142</a:t>
            </a:fld>
            <a:endParaRPr lang="en-IN"/>
          </a:p>
        </p:txBody>
      </p:sp>
      <p:pic>
        <p:nvPicPr>
          <p:cNvPr id="7" name="Picture 6">
            <a:extLst>
              <a:ext uri="{FF2B5EF4-FFF2-40B4-BE49-F238E27FC236}">
                <a16:creationId xmlns="" xmlns:a16="http://schemas.microsoft.com/office/drawing/2014/main" id="{1AD14F80-B7F7-425A-AF26-B09A2E319E4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78880AB9-D8F8-42EC-9547-038BFD822C2C}"/>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DFBEC747-C385-43AC-A9E4-4FCC5F5EA47F}"/>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2008632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85310" y="1039583"/>
            <a:ext cx="8666859" cy="5105185"/>
          </a:xfrm>
          <a:noFill/>
        </p:spPr>
        <p:txBody>
          <a:bodyPr>
            <a:normAutofit/>
          </a:bodyPr>
          <a:lstStyle/>
          <a:p>
            <a:pPr marL="1079500" indent="-720725" algn="just">
              <a:lnSpc>
                <a:spcPct val="160000"/>
              </a:lnSpc>
              <a:spcBef>
                <a:spcPts val="0"/>
              </a:spcBef>
              <a:buNone/>
            </a:pPr>
            <a:r>
              <a:rPr lang="en-US" sz="2200" b="1" dirty="0">
                <a:solidFill>
                  <a:srgbClr val="0000FF"/>
                </a:solidFill>
                <a:latin typeface="Cambria" panose="02040503050406030204" pitchFamily="18" charset="0"/>
                <a:ea typeface="Cambria" panose="02040503050406030204" pitchFamily="18" charset="0"/>
              </a:rPr>
              <a:t>5.4. 	Visiting/Adjunct Faculty/Professor of Practice (10)</a:t>
            </a:r>
          </a:p>
          <a:p>
            <a:pPr marL="1079500" indent="-366713" algn="just">
              <a:spcBef>
                <a:spcPts val="0"/>
              </a:spcBef>
              <a:buNone/>
            </a:pPr>
            <a:r>
              <a:rPr lang="en-US" sz="1800" b="0" i="0" u="none" strike="noStrike" baseline="0" dirty="0">
                <a:solidFill>
                  <a:srgbClr val="4472C5"/>
                </a:solidFill>
                <a:latin typeface="Cambria" panose="02040503050406030204" pitchFamily="18" charset="0"/>
                <a:ea typeface="Cambria" panose="02040503050406030204" pitchFamily="18" charset="0"/>
              </a:rPr>
              <a:t>	</a:t>
            </a:r>
            <a:r>
              <a:rPr lang="en-US" sz="1800" b="0" i="0" u="none" strike="noStrike" baseline="0" dirty="0">
                <a:solidFill>
                  <a:schemeClr val="tx1"/>
                </a:solidFill>
                <a:latin typeface="Cambria" panose="02040503050406030204" pitchFamily="18" charset="0"/>
                <a:ea typeface="Cambria" panose="02040503050406030204" pitchFamily="18" charset="0"/>
              </a:rPr>
              <a:t>(Provide details of participation and contributions in teaching, learning, or practical work by visiting, adjunct, emeritus faculty, professors of practice, etc., from industry, research organizations &amp; reputed institutions as well as retired professors, during the assessment period.)</a:t>
            </a:r>
          </a:p>
          <a:p>
            <a:pPr marL="1079500" indent="-366713" algn="just">
              <a:spcBef>
                <a:spcPts val="0"/>
              </a:spcBef>
              <a:buNone/>
            </a:pPr>
            <a:endParaRPr lang="en-US" sz="1200" b="0" i="0" u="none" strike="noStrike" baseline="0" dirty="0">
              <a:solidFill>
                <a:srgbClr val="000000"/>
              </a:solidFill>
              <a:latin typeface="Cambria" panose="02040503050406030204" pitchFamily="18" charset="0"/>
              <a:ea typeface="Cambria" panose="02040503050406030204" pitchFamily="18" charset="0"/>
            </a:endParaRPr>
          </a:p>
          <a:p>
            <a:pPr marL="987425" indent="-447675" algn="just">
              <a:lnSpc>
                <a:spcPct val="150000"/>
              </a:lnSpc>
              <a:spcBef>
                <a:spcPts val="0"/>
              </a:spcBef>
              <a:buFont typeface="Wingdings" panose="05000000000000000000" pitchFamily="2" charset="2"/>
              <a:buChar char="v"/>
            </a:pPr>
            <a:r>
              <a:rPr lang="en-US" sz="1800" b="0" i="0" u="none" strike="noStrike" baseline="0" dirty="0">
                <a:solidFill>
                  <a:srgbClr val="000000"/>
                </a:solidFill>
                <a:latin typeface="Cambria" panose="02040503050406030204" pitchFamily="18" charset="0"/>
                <a:ea typeface="Cambria" panose="02040503050406030204" pitchFamily="18" charset="0"/>
              </a:rPr>
              <a:t>Provision of visiting or adjunct faculty/emeritus professor/professor of practice etc. (1) </a:t>
            </a:r>
          </a:p>
          <a:p>
            <a:pPr marL="987425" indent="-447675" algn="just">
              <a:lnSpc>
                <a:spcPct val="150000"/>
              </a:lnSpc>
              <a:spcBef>
                <a:spcPts val="0"/>
              </a:spcBef>
              <a:buFont typeface="Wingdings" panose="05000000000000000000" pitchFamily="2" charset="2"/>
              <a:buChar char="v"/>
            </a:pPr>
            <a:r>
              <a:rPr lang="en-US" sz="1800" b="1" i="0" u="none" strike="noStrike" baseline="0" dirty="0">
                <a:solidFill>
                  <a:srgbClr val="6600FF"/>
                </a:solidFill>
                <a:latin typeface="Cambria" panose="02040503050406030204" pitchFamily="18" charset="0"/>
                <a:ea typeface="Cambria" panose="02040503050406030204" pitchFamily="18" charset="0"/>
              </a:rPr>
              <a:t>Minimum 50 hours per year of interaction </a:t>
            </a:r>
            <a:r>
              <a:rPr lang="en-US" sz="1800" b="0" i="0" u="none" strike="noStrike" baseline="0" dirty="0">
                <a:solidFill>
                  <a:srgbClr val="000000"/>
                </a:solidFill>
                <a:latin typeface="Cambria" panose="02040503050406030204" pitchFamily="18" charset="0"/>
                <a:ea typeface="Cambria" panose="02040503050406030204" pitchFamily="18" charset="0"/>
              </a:rPr>
              <a:t>with adjunct faculty from industry or research organization, retired professors, etc. (9) </a:t>
            </a:r>
          </a:p>
          <a:p>
            <a:pPr marL="987425" indent="-447675" algn="just">
              <a:lnSpc>
                <a:spcPct val="150000"/>
              </a:lnSpc>
              <a:spcBef>
                <a:spcPts val="0"/>
              </a:spcBef>
              <a:buFont typeface="Wingdings" panose="05000000000000000000" pitchFamily="2" charset="2"/>
              <a:buChar char="v"/>
            </a:pPr>
            <a:r>
              <a:rPr lang="en-US" sz="1800" b="0" i="0" u="none" strike="noStrike" baseline="0" dirty="0">
                <a:solidFill>
                  <a:srgbClr val="000000"/>
                </a:solidFill>
                <a:latin typeface="Cambria" panose="02040503050406030204" pitchFamily="18" charset="0"/>
                <a:ea typeface="Cambria" panose="02040503050406030204" pitchFamily="18" charset="0"/>
              </a:rPr>
              <a:t>A minimum of 50 hours of interaction in a year will result in 3 marks for that year (3 marks * 3 years = 9 marks). </a:t>
            </a:r>
            <a:endParaRPr lang="en-IN" sz="1800" b="0" i="0" u="none" strike="noStrike" baseline="0" dirty="0">
              <a:solidFill>
                <a:srgbClr val="000000"/>
              </a:solidFill>
              <a:latin typeface="Wingdings" panose="05000000000000000000" pitchFamily="2" charset="2"/>
            </a:endParaRPr>
          </a:p>
          <a:p>
            <a:endParaRPr lang="en-IN" sz="1800" b="0" i="0" u="none" strike="noStrike" baseline="0" dirty="0">
              <a:latin typeface="Wingdings" panose="05000000000000000000" pitchFamily="2" charset="2"/>
            </a:endParaRPr>
          </a:p>
          <a:p>
            <a:pPr marL="0" indent="0" algn="l">
              <a:buNone/>
            </a:pPr>
            <a:endParaRPr lang="en-IN" sz="1800" b="0" i="0" u="none" strike="noStrike" baseline="0" dirty="0">
              <a:latin typeface="Wingdings-Regular"/>
            </a:endParaRPr>
          </a:p>
        </p:txBody>
      </p:sp>
      <p:sp>
        <p:nvSpPr>
          <p:cNvPr id="8" name="Slide Number Placeholder 7">
            <a:extLst>
              <a:ext uri="{FF2B5EF4-FFF2-40B4-BE49-F238E27FC236}">
                <a16:creationId xmlns="" xmlns:a16="http://schemas.microsoft.com/office/drawing/2014/main" id="{E5246CF4-47DC-4D7B-B021-8F8984DF0D6B}"/>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143</a:t>
            </a:fld>
            <a:endParaRPr lang="en-IN"/>
          </a:p>
        </p:txBody>
      </p:sp>
      <p:pic>
        <p:nvPicPr>
          <p:cNvPr id="7" name="Picture 6">
            <a:extLst>
              <a:ext uri="{FF2B5EF4-FFF2-40B4-BE49-F238E27FC236}">
                <a16:creationId xmlns="" xmlns:a16="http://schemas.microsoft.com/office/drawing/2014/main" id="{76DD2C89-AFD4-4F40-B998-39867FD2ED7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44273FFB-7967-4C10-A723-1A43B1CBDF1A}"/>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7F25B326-254B-4B83-8E62-8AD2448AC174}"/>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3006461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01872" y="984719"/>
            <a:ext cx="8280000" cy="5472000"/>
          </a:xfrm>
          <a:noFill/>
        </p:spPr>
        <p:txBody>
          <a:bodyPr>
            <a:normAutofit/>
          </a:bodyPr>
          <a:lstStyle/>
          <a:p>
            <a:pPr marL="1079500" indent="-722313" algn="l">
              <a:spcBef>
                <a:spcPts val="0"/>
              </a:spcBef>
              <a:buNone/>
            </a:pPr>
            <a:r>
              <a:rPr lang="en-IN" sz="2200" b="1" dirty="0">
                <a:solidFill>
                  <a:srgbClr val="0000FF"/>
                </a:solidFill>
                <a:latin typeface="Cambria" panose="02040503050406030204" pitchFamily="18" charset="0"/>
                <a:ea typeface="Cambria" panose="02040503050406030204" pitchFamily="18" charset="0"/>
              </a:rPr>
              <a:t>5.5. 	Faculty Retention (10)</a:t>
            </a:r>
          </a:p>
          <a:p>
            <a:pPr marL="0" indent="0" algn="ctr">
              <a:spcBef>
                <a:spcPts val="0"/>
              </a:spcBef>
              <a:buNone/>
            </a:pPr>
            <a:endParaRPr lang="en-US" sz="1200" i="1" dirty="0">
              <a:solidFill>
                <a:srgbClr val="00B050"/>
              </a:solidFill>
              <a:latin typeface="Cambria" panose="02040503050406030204" pitchFamily="18" charset="0"/>
              <a:ea typeface="Cambria" panose="02040503050406030204" pitchFamily="18" charset="0"/>
            </a:endParaRPr>
          </a:p>
          <a:p>
            <a:pPr marL="0" indent="0" algn="ctr">
              <a:spcBef>
                <a:spcPts val="0"/>
              </a:spcBef>
              <a:buNone/>
            </a:pPr>
            <a:r>
              <a:rPr lang="en-US" i="1" dirty="0">
                <a:solidFill>
                  <a:srgbClr val="00B050"/>
                </a:solidFill>
                <a:latin typeface="Cambria" panose="02040503050406030204" pitchFamily="18" charset="0"/>
                <a:ea typeface="Cambria" panose="02040503050406030204" pitchFamily="18" charset="0"/>
              </a:rPr>
              <a:t>Table No.5.5.1: Faculty retention ratio.</a:t>
            </a:r>
          </a:p>
          <a:p>
            <a:pPr marL="0" indent="0" algn="l">
              <a:buNone/>
            </a:pPr>
            <a:endParaRPr lang="en-IN" sz="1800" b="0" i="0" u="none" strike="noStrike" baseline="0" dirty="0">
              <a:latin typeface="Verdana-Bold"/>
            </a:endParaRPr>
          </a:p>
        </p:txBody>
      </p:sp>
      <p:graphicFrame>
        <p:nvGraphicFramePr>
          <p:cNvPr id="4" name="Table 4">
            <a:extLst>
              <a:ext uri="{FF2B5EF4-FFF2-40B4-BE49-F238E27FC236}">
                <a16:creationId xmlns="" xmlns:a16="http://schemas.microsoft.com/office/drawing/2014/main" id="{668E7DF0-6B31-4D36-91C0-603140725770}"/>
              </a:ext>
            </a:extLst>
          </p:cNvPr>
          <p:cNvGraphicFramePr>
            <a:graphicFrameLocks noGrp="1"/>
          </p:cNvGraphicFramePr>
          <p:nvPr>
            <p:extLst>
              <p:ext uri="{D42A27DB-BD31-4B8C-83A1-F6EECF244321}">
                <p14:modId xmlns:p14="http://schemas.microsoft.com/office/powerpoint/2010/main" xmlns="" val="4063872529"/>
              </p:ext>
            </p:extLst>
          </p:nvPr>
        </p:nvGraphicFramePr>
        <p:xfrm>
          <a:off x="1186651" y="1950042"/>
          <a:ext cx="7284917" cy="4150360"/>
        </p:xfrm>
        <a:graphic>
          <a:graphicData uri="http://schemas.openxmlformats.org/drawingml/2006/table">
            <a:tbl>
              <a:tblPr firstRow="1" bandRow="1">
                <a:tableStyleId>{5940675A-B579-460E-94D1-54222C63F5DA}</a:tableStyleId>
              </a:tblPr>
              <a:tblGrid>
                <a:gridCol w="4308893">
                  <a:extLst>
                    <a:ext uri="{9D8B030D-6E8A-4147-A177-3AD203B41FA5}">
                      <a16:colId xmlns="" xmlns:a16="http://schemas.microsoft.com/office/drawing/2014/main" val="1277010814"/>
                    </a:ext>
                  </a:extLst>
                </a:gridCol>
                <a:gridCol w="992008">
                  <a:extLst>
                    <a:ext uri="{9D8B030D-6E8A-4147-A177-3AD203B41FA5}">
                      <a16:colId xmlns="" xmlns:a16="http://schemas.microsoft.com/office/drawing/2014/main" val="3575875680"/>
                    </a:ext>
                  </a:extLst>
                </a:gridCol>
                <a:gridCol w="992008">
                  <a:extLst>
                    <a:ext uri="{9D8B030D-6E8A-4147-A177-3AD203B41FA5}">
                      <a16:colId xmlns="" xmlns:a16="http://schemas.microsoft.com/office/drawing/2014/main" val="3486418843"/>
                    </a:ext>
                  </a:extLst>
                </a:gridCol>
                <a:gridCol w="992008">
                  <a:extLst>
                    <a:ext uri="{9D8B030D-6E8A-4147-A177-3AD203B41FA5}">
                      <a16:colId xmlns="" xmlns:a16="http://schemas.microsoft.com/office/drawing/2014/main" val="776091520"/>
                    </a:ext>
                  </a:extLst>
                </a:gridCol>
              </a:tblGrid>
              <a:tr h="370840">
                <a:tc>
                  <a:txBody>
                    <a:bodyPr/>
                    <a:lstStyle/>
                    <a:p>
                      <a:pPr algn="ctr"/>
                      <a:r>
                        <a:rPr lang="en-IN" sz="1600" b="1" dirty="0">
                          <a:latin typeface="Cambria" panose="02040503050406030204" pitchFamily="18" charset="0"/>
                          <a:ea typeface="Cambria" panose="02040503050406030204" pitchFamily="18" charset="0"/>
                        </a:rPr>
                        <a:t>Item</a:t>
                      </a:r>
                    </a:p>
                  </a:txBody>
                  <a:tcPr anchor="ctr"/>
                </a:tc>
                <a:tc>
                  <a:txBody>
                    <a:bodyPr/>
                    <a:lstStyle/>
                    <a:p>
                      <a:pPr algn="ctr"/>
                      <a:r>
                        <a:rPr lang="en-IN" sz="1600" b="1" dirty="0">
                          <a:latin typeface="Cambria" panose="02040503050406030204" pitchFamily="18" charset="0"/>
                          <a:ea typeface="Cambria" panose="02040503050406030204" pitchFamily="18" charset="0"/>
                        </a:rPr>
                        <a:t>CAYm1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CAYm2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2838441966"/>
                  </a:ext>
                </a:extLst>
              </a:tr>
              <a:tr h="324000">
                <a:tc>
                  <a:txBody>
                    <a:bodyPr/>
                    <a:lstStyle/>
                    <a:p>
                      <a:pPr marL="357188" indent="-357188" algn="just"/>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RF=	</a:t>
                      </a:r>
                      <a:r>
                        <a:rPr lang="en-US" sz="1600" b="0" i="0" u="none" strike="noStrike" kern="1200" baseline="0" dirty="0">
                          <a:solidFill>
                            <a:srgbClr val="6600FF"/>
                          </a:solidFill>
                          <a:latin typeface="Cambria" panose="02040503050406030204" pitchFamily="18" charset="0"/>
                          <a:ea typeface="Cambria" panose="02040503050406030204" pitchFamily="18" charset="0"/>
                          <a:cs typeface="+mn-cs"/>
                        </a:rPr>
                        <a:t>No. of required faculty in the Department including allied Departments to adhere to the 20:1 Student-Faculty ratio, with calculations based on both student numbers and faculty requirements as per section 5.1 of SAR; (RF=S/20). 	</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001288561"/>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AF=	The no. of available faculty members in the Department including allied Departments</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881811839"/>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 The no. of faculty members at the current institute with </a:t>
                      </a:r>
                      <a:r>
                        <a:rPr lang="en-US" sz="1600" b="1" i="0" u="none" strike="noStrike" kern="1200" baseline="0" dirty="0">
                          <a:solidFill>
                            <a:schemeClr val="accent1"/>
                          </a:solidFill>
                          <a:latin typeface="Cambria" panose="02040503050406030204" pitchFamily="18" charset="0"/>
                          <a:ea typeface="Cambria" panose="02040503050406030204" pitchFamily="18" charset="0"/>
                          <a:cs typeface="+mn-cs"/>
                        </a:rPr>
                        <a:t>less than 1 year of experience </a:t>
                      </a: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 in AF)</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560320165"/>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B= The no. of faculty members at the current institute with more than 1 year and less than 2 years of experience (B in AF)</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386095673"/>
                  </a:ext>
                </a:extLst>
              </a:tr>
            </a:tbl>
          </a:graphicData>
        </a:graphic>
      </p:graphicFrame>
      <p:sp>
        <p:nvSpPr>
          <p:cNvPr id="9" name="Slide Number Placeholder 8">
            <a:extLst>
              <a:ext uri="{FF2B5EF4-FFF2-40B4-BE49-F238E27FC236}">
                <a16:creationId xmlns="" xmlns:a16="http://schemas.microsoft.com/office/drawing/2014/main" id="{6E23A186-78BB-4D68-9B6C-23A4FC6D8D2B}"/>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144</a:t>
            </a:fld>
            <a:endParaRPr lang="en-IN"/>
          </a:p>
        </p:txBody>
      </p:sp>
      <p:pic>
        <p:nvPicPr>
          <p:cNvPr id="7" name="Picture 6">
            <a:extLst>
              <a:ext uri="{FF2B5EF4-FFF2-40B4-BE49-F238E27FC236}">
                <a16:creationId xmlns="" xmlns:a16="http://schemas.microsoft.com/office/drawing/2014/main" id="{255606AF-CD40-4D72-BC32-62FC964DFE4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6A8C256C-F5D2-40B6-8DB6-7F86BFEC056D}"/>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49611A3A-62D8-4C58-8411-B221F2A5665A}"/>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84344024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3316" y="970346"/>
            <a:ext cx="8659368" cy="4836094"/>
          </a:xfrm>
          <a:noFill/>
        </p:spPr>
        <p:txBody>
          <a:bodyPr>
            <a:normAutofit/>
          </a:bodyPr>
          <a:lstStyle/>
          <a:p>
            <a:pPr marL="0" indent="0" algn="ctr">
              <a:lnSpc>
                <a:spcPct val="150000"/>
              </a:lnSpc>
              <a:spcBef>
                <a:spcPts val="0"/>
              </a:spcBef>
              <a:buNone/>
            </a:pPr>
            <a:r>
              <a:rPr lang="en-US" i="1" dirty="0">
                <a:solidFill>
                  <a:srgbClr val="00B050"/>
                </a:solidFill>
                <a:latin typeface="Cambria" panose="02040503050406030204" pitchFamily="18" charset="0"/>
                <a:ea typeface="Cambria" panose="02040503050406030204" pitchFamily="18" charset="0"/>
              </a:rPr>
              <a:t>Table No.5.5.1: Faculty retention ratio.</a:t>
            </a:r>
          </a:p>
          <a:p>
            <a:pPr marL="0" indent="0" algn="l">
              <a:buNone/>
            </a:pPr>
            <a:endParaRPr lang="en-IN" sz="1800" b="0" i="0" u="none" strike="noStrike" baseline="0" dirty="0">
              <a:latin typeface="Verdana-Bold"/>
            </a:endParaRPr>
          </a:p>
        </p:txBody>
      </p:sp>
      <p:graphicFrame>
        <p:nvGraphicFramePr>
          <p:cNvPr id="4" name="Table 4">
            <a:extLst>
              <a:ext uri="{FF2B5EF4-FFF2-40B4-BE49-F238E27FC236}">
                <a16:creationId xmlns="" xmlns:a16="http://schemas.microsoft.com/office/drawing/2014/main" id="{668E7DF0-6B31-4D36-91C0-603140725770}"/>
              </a:ext>
            </a:extLst>
          </p:cNvPr>
          <p:cNvGraphicFramePr>
            <a:graphicFrameLocks noGrp="1"/>
          </p:cNvGraphicFramePr>
          <p:nvPr>
            <p:extLst>
              <p:ext uri="{D42A27DB-BD31-4B8C-83A1-F6EECF244321}">
                <p14:modId xmlns:p14="http://schemas.microsoft.com/office/powerpoint/2010/main" xmlns="" val="2267751075"/>
              </p:ext>
            </p:extLst>
          </p:nvPr>
        </p:nvGraphicFramePr>
        <p:xfrm>
          <a:off x="1259802" y="1607851"/>
          <a:ext cx="7284917" cy="3997960"/>
        </p:xfrm>
        <a:graphic>
          <a:graphicData uri="http://schemas.openxmlformats.org/drawingml/2006/table">
            <a:tbl>
              <a:tblPr firstRow="1" bandRow="1">
                <a:tableStyleId>{5940675A-B579-460E-94D1-54222C63F5DA}</a:tableStyleId>
              </a:tblPr>
              <a:tblGrid>
                <a:gridCol w="4308893">
                  <a:extLst>
                    <a:ext uri="{9D8B030D-6E8A-4147-A177-3AD203B41FA5}">
                      <a16:colId xmlns="" xmlns:a16="http://schemas.microsoft.com/office/drawing/2014/main" val="1277010814"/>
                    </a:ext>
                  </a:extLst>
                </a:gridCol>
                <a:gridCol w="992008">
                  <a:extLst>
                    <a:ext uri="{9D8B030D-6E8A-4147-A177-3AD203B41FA5}">
                      <a16:colId xmlns="" xmlns:a16="http://schemas.microsoft.com/office/drawing/2014/main" val="3575875680"/>
                    </a:ext>
                  </a:extLst>
                </a:gridCol>
                <a:gridCol w="992008">
                  <a:extLst>
                    <a:ext uri="{9D8B030D-6E8A-4147-A177-3AD203B41FA5}">
                      <a16:colId xmlns="" xmlns:a16="http://schemas.microsoft.com/office/drawing/2014/main" val="3486418843"/>
                    </a:ext>
                  </a:extLst>
                </a:gridCol>
                <a:gridCol w="992008">
                  <a:extLst>
                    <a:ext uri="{9D8B030D-6E8A-4147-A177-3AD203B41FA5}">
                      <a16:colId xmlns="" xmlns:a16="http://schemas.microsoft.com/office/drawing/2014/main" val="776091520"/>
                    </a:ext>
                  </a:extLst>
                </a:gridCol>
              </a:tblGrid>
              <a:tr h="370840">
                <a:tc>
                  <a:txBody>
                    <a:bodyPr/>
                    <a:lstStyle/>
                    <a:p>
                      <a:pPr algn="ctr"/>
                      <a:r>
                        <a:rPr lang="en-IN" sz="1600" b="1" dirty="0">
                          <a:latin typeface="Cambria" panose="02040503050406030204" pitchFamily="18" charset="0"/>
                          <a:ea typeface="Cambria" panose="02040503050406030204" pitchFamily="18" charset="0"/>
                        </a:rPr>
                        <a:t>Item</a:t>
                      </a:r>
                    </a:p>
                  </a:txBody>
                  <a:tcPr anchor="ctr"/>
                </a:tc>
                <a:tc>
                  <a:txBody>
                    <a:bodyPr/>
                    <a:lstStyle/>
                    <a:p>
                      <a:pPr algn="ctr"/>
                      <a:r>
                        <a:rPr lang="en-IN" sz="1600" b="1" dirty="0">
                          <a:latin typeface="Cambria" panose="02040503050406030204" pitchFamily="18" charset="0"/>
                          <a:ea typeface="Cambria" panose="02040503050406030204" pitchFamily="18" charset="0"/>
                        </a:rPr>
                        <a:t>CAYm1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CAYm2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2838441966"/>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C= The no. of faculty members at the current institute with more than 2 years and less than 3 years of experience (C in AF)</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001288561"/>
                  </a:ext>
                </a:extLst>
              </a:tr>
              <a:tr h="324000">
                <a:tc>
                  <a:txBody>
                    <a:bodyPr/>
                    <a:lstStyle/>
                    <a:p>
                      <a:pPr marL="357188" indent="-357188" algn="just"/>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D=	The no. of faculty members at the current institute with more than 3 years and less than 4 years of experience (D in AF) 	</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881811839"/>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E= The no. of faculty members at the current institute with </a:t>
                      </a:r>
                      <a:r>
                        <a:rPr lang="en-US" sz="1600" b="0" i="0" u="none" strike="noStrike" kern="1200" baseline="0" dirty="0">
                          <a:solidFill>
                            <a:schemeClr val="accent1"/>
                          </a:solidFill>
                          <a:latin typeface="Cambria" panose="02040503050406030204" pitchFamily="18" charset="0"/>
                          <a:ea typeface="Cambria" panose="02040503050406030204" pitchFamily="18" charset="0"/>
                          <a:cs typeface="+mn-cs"/>
                        </a:rPr>
                        <a:t>more than 4 years </a:t>
                      </a: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of experience (E in AF)</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560320165"/>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FR=	(((A*0)+(B*1)+(C*2)+(D*3)+(E*4))/RF) *2.50 (points limited to 10]</a:t>
                      </a:r>
                    </a:p>
                  </a:txBody>
                  <a:tcPr/>
                </a:tc>
                <a:tc>
                  <a:txBody>
                    <a:bodyPr/>
                    <a:lstStyle/>
                    <a:p>
                      <a:pPr algn="ctr"/>
                      <a:r>
                        <a:rPr lang="en-IN" sz="1600" b="0" i="0" u="none" strike="noStrike" baseline="0">
                          <a:latin typeface="Cambria" panose="02040503050406030204" pitchFamily="18" charset="0"/>
                          <a:ea typeface="Cambria" panose="02040503050406030204" pitchFamily="18" charset="0"/>
                        </a:rPr>
                        <a:t>FR_1</a:t>
                      </a:r>
                    </a:p>
                  </a:txBody>
                  <a:tcPr anchor="ctr"/>
                </a:tc>
                <a:tc>
                  <a:txBody>
                    <a:bodyPr/>
                    <a:lstStyle/>
                    <a:p>
                      <a:pPr algn="ctr"/>
                      <a:r>
                        <a:rPr lang="en-IN" sz="1600" b="0" i="0" u="none" strike="noStrike" baseline="0" dirty="0">
                          <a:latin typeface="Cambria" panose="02040503050406030204" pitchFamily="18" charset="0"/>
                          <a:ea typeface="Cambria" panose="02040503050406030204" pitchFamily="18" charset="0"/>
                        </a:rPr>
                        <a:t>FR_2</a:t>
                      </a:r>
                    </a:p>
                  </a:txBody>
                  <a:tcPr anchor="ctr"/>
                </a:tc>
                <a:tc>
                  <a:txBody>
                    <a:bodyPr/>
                    <a:lstStyle/>
                    <a:p>
                      <a:pPr algn="ctr"/>
                      <a:r>
                        <a:rPr lang="en-IN" sz="1600" b="0" i="0" u="none" strike="noStrike" baseline="0" dirty="0">
                          <a:latin typeface="Cambria" panose="02040503050406030204" pitchFamily="18" charset="0"/>
                          <a:ea typeface="Cambria" panose="02040503050406030204" pitchFamily="18" charset="0"/>
                        </a:rPr>
                        <a:t>FR_3</a:t>
                      </a:r>
                    </a:p>
                  </a:txBody>
                  <a:tcPr anchor="ctr"/>
                </a:tc>
                <a:extLst>
                  <a:ext uri="{0D108BD9-81ED-4DB2-BD59-A6C34878D82A}">
                    <a16:rowId xmlns="" xmlns:a16="http://schemas.microsoft.com/office/drawing/2014/main" val="1386095673"/>
                  </a:ext>
                </a:extLst>
              </a:tr>
              <a:tr h="324000">
                <a:tc>
                  <a:txBody>
                    <a:bodyPr/>
                    <a:lstStyle/>
                    <a:p>
                      <a:pPr marL="804863" marR="0" lvl="0" indent="-804863"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Average FR= ((FR_1+ FR_2+ FR_3)/3) (marks limited to 10)</a:t>
                      </a: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tc>
                  <a:txBody>
                    <a:bodyPr/>
                    <a:lstStyle/>
                    <a:p>
                      <a:pPr algn="just"/>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743046438"/>
                  </a:ext>
                </a:extLst>
              </a:tr>
            </a:tbl>
          </a:graphicData>
        </a:graphic>
      </p:graphicFrame>
      <p:sp>
        <p:nvSpPr>
          <p:cNvPr id="9" name="Slide Number Placeholder 8">
            <a:extLst>
              <a:ext uri="{FF2B5EF4-FFF2-40B4-BE49-F238E27FC236}">
                <a16:creationId xmlns="" xmlns:a16="http://schemas.microsoft.com/office/drawing/2014/main" id="{34DC2466-B024-417F-90A1-35A07ED5AB04}"/>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145</a:t>
            </a:fld>
            <a:endParaRPr lang="en-IN"/>
          </a:p>
        </p:txBody>
      </p:sp>
      <p:pic>
        <p:nvPicPr>
          <p:cNvPr id="7" name="Picture 6">
            <a:extLst>
              <a:ext uri="{FF2B5EF4-FFF2-40B4-BE49-F238E27FC236}">
                <a16:creationId xmlns="" xmlns:a16="http://schemas.microsoft.com/office/drawing/2014/main" id="{5B1AB00C-1C40-4437-89E7-0A93C857512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AE7BE782-764F-417D-937E-688C4932A1BD}"/>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3C34DAA9-2209-4490-9D81-0264F1AA1082}"/>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19805032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792" y="1057871"/>
            <a:ext cx="8650224" cy="4840009"/>
          </a:xfrm>
          <a:noFill/>
        </p:spPr>
        <p:txBody>
          <a:bodyPr>
            <a:normAutofit/>
          </a:bodyPr>
          <a:lstStyle/>
          <a:p>
            <a:pPr marL="0" indent="0" algn="ctr">
              <a:spcBef>
                <a:spcPts val="0"/>
              </a:spcBef>
              <a:buNone/>
            </a:pPr>
            <a:r>
              <a:rPr lang="en-US" i="1" dirty="0">
                <a:solidFill>
                  <a:srgbClr val="6600FF"/>
                </a:solidFill>
                <a:latin typeface="Cambria" panose="02040503050406030204" pitchFamily="18" charset="0"/>
                <a:ea typeface="Cambria" panose="02040503050406030204" pitchFamily="18" charset="0"/>
              </a:rPr>
              <a:t>Example for Table No.5.5.1: Faculty retention ratio</a:t>
            </a:r>
            <a:r>
              <a:rPr lang="en-US" i="1" dirty="0">
                <a:solidFill>
                  <a:srgbClr val="00B050"/>
                </a:solidFill>
                <a:latin typeface="Cambria" panose="02040503050406030204" pitchFamily="18" charset="0"/>
                <a:ea typeface="Cambria" panose="02040503050406030204" pitchFamily="18" charset="0"/>
              </a:rPr>
              <a:t>.</a:t>
            </a:r>
          </a:p>
          <a:p>
            <a:pPr marL="0" indent="0" algn="l">
              <a:buNone/>
            </a:pPr>
            <a:endParaRPr lang="en-US" sz="1800" b="1" i="0" u="none" strike="noStrike" baseline="0" dirty="0">
              <a:latin typeface="Verdana-Bold"/>
            </a:endParaRPr>
          </a:p>
        </p:txBody>
      </p:sp>
      <p:graphicFrame>
        <p:nvGraphicFramePr>
          <p:cNvPr id="4" name="Table 4">
            <a:extLst>
              <a:ext uri="{FF2B5EF4-FFF2-40B4-BE49-F238E27FC236}">
                <a16:creationId xmlns="" xmlns:a16="http://schemas.microsoft.com/office/drawing/2014/main" id="{897FBEB9-010E-4C96-A915-019666D33287}"/>
              </a:ext>
            </a:extLst>
          </p:cNvPr>
          <p:cNvGraphicFramePr>
            <a:graphicFrameLocks noGrp="1"/>
          </p:cNvGraphicFramePr>
          <p:nvPr>
            <p:extLst>
              <p:ext uri="{D42A27DB-BD31-4B8C-83A1-F6EECF244321}">
                <p14:modId xmlns:p14="http://schemas.microsoft.com/office/powerpoint/2010/main" xmlns="" val="1334965949"/>
              </p:ext>
            </p:extLst>
          </p:nvPr>
        </p:nvGraphicFramePr>
        <p:xfrm>
          <a:off x="1332955" y="1538562"/>
          <a:ext cx="7284917" cy="4150360"/>
        </p:xfrm>
        <a:graphic>
          <a:graphicData uri="http://schemas.openxmlformats.org/drawingml/2006/table">
            <a:tbl>
              <a:tblPr firstRow="1" bandRow="1">
                <a:tableStyleId>{5940675A-B579-460E-94D1-54222C63F5DA}</a:tableStyleId>
              </a:tblPr>
              <a:tblGrid>
                <a:gridCol w="4308893">
                  <a:extLst>
                    <a:ext uri="{9D8B030D-6E8A-4147-A177-3AD203B41FA5}">
                      <a16:colId xmlns="" xmlns:a16="http://schemas.microsoft.com/office/drawing/2014/main" val="1277010814"/>
                    </a:ext>
                  </a:extLst>
                </a:gridCol>
                <a:gridCol w="992008">
                  <a:extLst>
                    <a:ext uri="{9D8B030D-6E8A-4147-A177-3AD203B41FA5}">
                      <a16:colId xmlns="" xmlns:a16="http://schemas.microsoft.com/office/drawing/2014/main" val="3575875680"/>
                    </a:ext>
                  </a:extLst>
                </a:gridCol>
                <a:gridCol w="992008">
                  <a:extLst>
                    <a:ext uri="{9D8B030D-6E8A-4147-A177-3AD203B41FA5}">
                      <a16:colId xmlns="" xmlns:a16="http://schemas.microsoft.com/office/drawing/2014/main" val="3486418843"/>
                    </a:ext>
                  </a:extLst>
                </a:gridCol>
                <a:gridCol w="992008">
                  <a:extLst>
                    <a:ext uri="{9D8B030D-6E8A-4147-A177-3AD203B41FA5}">
                      <a16:colId xmlns="" xmlns:a16="http://schemas.microsoft.com/office/drawing/2014/main" val="776091520"/>
                    </a:ext>
                  </a:extLst>
                </a:gridCol>
              </a:tblGrid>
              <a:tr h="370840">
                <a:tc>
                  <a:txBody>
                    <a:bodyPr/>
                    <a:lstStyle/>
                    <a:p>
                      <a:pPr algn="ctr"/>
                      <a:r>
                        <a:rPr lang="en-IN" sz="1600" b="1" dirty="0">
                          <a:latin typeface="Cambria" panose="02040503050406030204" pitchFamily="18" charset="0"/>
                          <a:ea typeface="Cambria" panose="02040503050406030204" pitchFamily="18" charset="0"/>
                        </a:rPr>
                        <a:t>Item</a:t>
                      </a:r>
                    </a:p>
                  </a:txBody>
                  <a:tcPr anchor="ctr"/>
                </a:tc>
                <a:tc>
                  <a:txBody>
                    <a:bodyPr/>
                    <a:lstStyle/>
                    <a:p>
                      <a:pPr algn="ctr"/>
                      <a:r>
                        <a:rPr lang="en-IN" sz="1600" b="1" dirty="0">
                          <a:latin typeface="Cambria" panose="02040503050406030204" pitchFamily="18" charset="0"/>
                          <a:ea typeface="Cambria" panose="02040503050406030204" pitchFamily="18" charset="0"/>
                        </a:rPr>
                        <a:t>CAYm1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CAYm2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2838441966"/>
                  </a:ext>
                </a:extLst>
              </a:tr>
              <a:tr h="324000">
                <a:tc>
                  <a:txBody>
                    <a:bodyPr/>
                    <a:lstStyle/>
                    <a:p>
                      <a:pPr marL="357188" indent="-357188" algn="just"/>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RF=	No. of required faculty in the Department including allied Departments to adhere to the 20:1 Student-Faculty ratio, with calculations based on both student numbers and faculty requirements as per section 5.1 of SAR; (RF=S/20).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2,357/20=117</a:t>
                      </a:r>
                    </a:p>
                  </a:txBody>
                  <a:tcPr anchor="ctr"/>
                </a:tc>
                <a:tc>
                  <a:txBody>
                    <a:bodyPr/>
                    <a:lstStyle/>
                    <a:p>
                      <a:pPr algn="ct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2,345/20=117</a:t>
                      </a:r>
                      <a:endParaRPr lang="en-IN" sz="1400" b="1" dirty="0">
                        <a:latin typeface="Cambria" panose="02040503050406030204" pitchFamily="18" charset="0"/>
                        <a:ea typeface="Cambria" panose="02040503050406030204" pitchFamily="18" charset="0"/>
                      </a:endParaRPr>
                    </a:p>
                  </a:txBody>
                  <a:tcPr anchor="ctr"/>
                </a:tc>
                <a:tc>
                  <a:txBody>
                    <a:bodyPr/>
                    <a:lstStyle/>
                    <a:p>
                      <a:pPr algn="ct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2,307/20=115</a:t>
                      </a:r>
                      <a:endParaRPr lang="en-IN" sz="1400" b="1"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1001288561"/>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AF=	The no. of available faculty members in the Department including allied Departments</a:t>
                      </a:r>
                    </a:p>
                  </a:txBody>
                  <a:tcPr/>
                </a:tc>
                <a:tc>
                  <a:txBody>
                    <a:bodyPr/>
                    <a:lstStyle/>
                    <a:p>
                      <a:pPr algn="ctr"/>
                      <a:r>
                        <a:rPr lang="en-IN" sz="1600" b="0" i="0" u="none" strike="noStrike" baseline="0" dirty="0">
                          <a:latin typeface="Cambria" panose="02040503050406030204" pitchFamily="18" charset="0"/>
                          <a:ea typeface="Cambria" panose="02040503050406030204" pitchFamily="18" charset="0"/>
                        </a:rPr>
                        <a:t>120</a:t>
                      </a:r>
                    </a:p>
                  </a:txBody>
                  <a:tcPr anchor="ctr"/>
                </a:tc>
                <a:tc>
                  <a:txBody>
                    <a:bodyPr/>
                    <a:lstStyle/>
                    <a:p>
                      <a:pPr algn="ctr"/>
                      <a:r>
                        <a:rPr lang="en-IN" sz="1600" b="0" i="0" u="none" strike="noStrike" baseline="0" dirty="0">
                          <a:latin typeface="Cambria" panose="02040503050406030204" pitchFamily="18" charset="0"/>
                          <a:ea typeface="Cambria" panose="02040503050406030204" pitchFamily="18" charset="0"/>
                        </a:rPr>
                        <a:t>124 </a:t>
                      </a:r>
                    </a:p>
                  </a:txBody>
                  <a:tcPr anchor="ctr"/>
                </a:tc>
                <a:tc>
                  <a:txBody>
                    <a:bodyPr/>
                    <a:lstStyle/>
                    <a:p>
                      <a:pPr algn="ctr"/>
                      <a:r>
                        <a:rPr lang="en-IN" sz="1600" b="0" i="0" u="none" strike="noStrike" baseline="0" dirty="0">
                          <a:latin typeface="Cambria" panose="02040503050406030204" pitchFamily="18" charset="0"/>
                          <a:ea typeface="Cambria" panose="02040503050406030204" pitchFamily="18" charset="0"/>
                        </a:rPr>
                        <a:t>125</a:t>
                      </a:r>
                    </a:p>
                  </a:txBody>
                  <a:tcPr anchor="ctr"/>
                </a:tc>
                <a:extLst>
                  <a:ext uri="{0D108BD9-81ED-4DB2-BD59-A6C34878D82A}">
                    <a16:rowId xmlns="" xmlns:a16="http://schemas.microsoft.com/office/drawing/2014/main" val="2881811839"/>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 The no. of faculty members at the current institute with less than 1 year of experience (A in AF)</a:t>
                      </a:r>
                    </a:p>
                  </a:txBody>
                  <a:tcPr/>
                </a:tc>
                <a:tc>
                  <a:txBody>
                    <a:bodyPr/>
                    <a:lstStyle/>
                    <a:p>
                      <a:pPr algn="ctr"/>
                      <a:r>
                        <a:rPr lang="en-IN" sz="1600" dirty="0">
                          <a:latin typeface="Cambria" panose="02040503050406030204" pitchFamily="18" charset="0"/>
                          <a:ea typeface="Cambria" panose="02040503050406030204" pitchFamily="18" charset="0"/>
                        </a:rPr>
                        <a:t>1</a:t>
                      </a:r>
                    </a:p>
                  </a:txBody>
                  <a:tcPr anchor="ctr"/>
                </a:tc>
                <a:tc>
                  <a:txBody>
                    <a:bodyPr/>
                    <a:lstStyle/>
                    <a:p>
                      <a:pPr algn="ctr"/>
                      <a:r>
                        <a:rPr lang="en-IN" sz="1600" dirty="0">
                          <a:latin typeface="Cambria" panose="02040503050406030204" pitchFamily="18" charset="0"/>
                          <a:ea typeface="Cambria" panose="02040503050406030204" pitchFamily="18" charset="0"/>
                        </a:rPr>
                        <a:t>0</a:t>
                      </a:r>
                    </a:p>
                  </a:txBody>
                  <a:tcPr anchor="ctr"/>
                </a:tc>
                <a:tc>
                  <a:txBody>
                    <a:bodyPr/>
                    <a:lstStyle/>
                    <a:p>
                      <a:pPr algn="ctr"/>
                      <a:r>
                        <a:rPr lang="en-IN" sz="1600" dirty="0">
                          <a:latin typeface="Cambria" panose="02040503050406030204" pitchFamily="18" charset="0"/>
                          <a:ea typeface="Cambria" panose="02040503050406030204" pitchFamily="18" charset="0"/>
                        </a:rPr>
                        <a:t>2</a:t>
                      </a:r>
                    </a:p>
                  </a:txBody>
                  <a:tcPr anchor="ctr"/>
                </a:tc>
                <a:extLst>
                  <a:ext uri="{0D108BD9-81ED-4DB2-BD59-A6C34878D82A}">
                    <a16:rowId xmlns="" xmlns:a16="http://schemas.microsoft.com/office/drawing/2014/main" val="560320165"/>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B= The no. of faculty members at the current institute with more than 1 year and less than 2 years of experience (B in AF)</a:t>
                      </a:r>
                    </a:p>
                  </a:txBody>
                  <a:tcPr/>
                </a:tc>
                <a:tc>
                  <a:txBody>
                    <a:bodyPr/>
                    <a:lstStyle/>
                    <a:p>
                      <a:pPr algn="ctr"/>
                      <a:r>
                        <a:rPr lang="en-IN" sz="1600" dirty="0">
                          <a:latin typeface="Cambria" panose="02040503050406030204" pitchFamily="18" charset="0"/>
                          <a:ea typeface="Cambria" panose="02040503050406030204" pitchFamily="18" charset="0"/>
                        </a:rPr>
                        <a:t>2</a:t>
                      </a:r>
                    </a:p>
                  </a:txBody>
                  <a:tcPr anchor="ctr"/>
                </a:tc>
                <a:tc>
                  <a:txBody>
                    <a:bodyPr/>
                    <a:lstStyle/>
                    <a:p>
                      <a:pPr algn="ctr"/>
                      <a:r>
                        <a:rPr lang="en-IN" sz="1600" dirty="0">
                          <a:latin typeface="Cambria" panose="02040503050406030204" pitchFamily="18" charset="0"/>
                          <a:ea typeface="Cambria" panose="02040503050406030204" pitchFamily="18" charset="0"/>
                        </a:rPr>
                        <a:t>3</a:t>
                      </a:r>
                    </a:p>
                  </a:txBody>
                  <a:tcPr anchor="ctr"/>
                </a:tc>
                <a:tc>
                  <a:txBody>
                    <a:bodyPr/>
                    <a:lstStyle/>
                    <a:p>
                      <a:pPr algn="ctr"/>
                      <a:r>
                        <a:rPr lang="en-IN" sz="1600" dirty="0">
                          <a:latin typeface="Cambria" panose="02040503050406030204" pitchFamily="18" charset="0"/>
                          <a:ea typeface="Cambria" panose="02040503050406030204" pitchFamily="18" charset="0"/>
                        </a:rPr>
                        <a:t>10</a:t>
                      </a:r>
                    </a:p>
                  </a:txBody>
                  <a:tcPr anchor="ctr"/>
                </a:tc>
                <a:extLst>
                  <a:ext uri="{0D108BD9-81ED-4DB2-BD59-A6C34878D82A}">
                    <a16:rowId xmlns="" xmlns:a16="http://schemas.microsoft.com/office/drawing/2014/main" val="1386095673"/>
                  </a:ext>
                </a:extLst>
              </a:tr>
            </a:tbl>
          </a:graphicData>
        </a:graphic>
      </p:graphicFrame>
      <p:sp>
        <p:nvSpPr>
          <p:cNvPr id="9" name="Slide Number Placeholder 8">
            <a:extLst>
              <a:ext uri="{FF2B5EF4-FFF2-40B4-BE49-F238E27FC236}">
                <a16:creationId xmlns="" xmlns:a16="http://schemas.microsoft.com/office/drawing/2014/main" id="{94163F4C-A877-440C-8863-3B0FEDEE0D5E}"/>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146</a:t>
            </a:fld>
            <a:endParaRPr lang="en-IN"/>
          </a:p>
        </p:txBody>
      </p:sp>
      <p:pic>
        <p:nvPicPr>
          <p:cNvPr id="7" name="Picture 6">
            <a:extLst>
              <a:ext uri="{FF2B5EF4-FFF2-40B4-BE49-F238E27FC236}">
                <a16:creationId xmlns="" xmlns:a16="http://schemas.microsoft.com/office/drawing/2014/main" id="{3FB5A485-8F29-4317-9367-D99D039C3EE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6668C67E-2109-487A-A7CF-C5C336C57C75}"/>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0DC62FCD-EDA8-4FDC-BB47-05067F234BD0}"/>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0990585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775608" y="1076159"/>
            <a:ext cx="8280000" cy="5472000"/>
          </a:xfrm>
          <a:noFill/>
        </p:spPr>
        <p:txBody>
          <a:bodyPr>
            <a:normAutofit/>
          </a:bodyPr>
          <a:lstStyle/>
          <a:p>
            <a:pPr marL="0" indent="0" algn="ctr">
              <a:buNone/>
            </a:pPr>
            <a:r>
              <a:rPr lang="en-US" i="1" dirty="0">
                <a:solidFill>
                  <a:srgbClr val="00B050"/>
                </a:solidFill>
                <a:latin typeface="Cambria" panose="02040503050406030204" pitchFamily="18" charset="0"/>
                <a:ea typeface="Cambria" panose="02040503050406030204" pitchFamily="18" charset="0"/>
              </a:rPr>
              <a:t>Example for Table No.5.5.1: Faculty retention ratio.</a:t>
            </a:r>
          </a:p>
          <a:p>
            <a:pPr marL="0" indent="0" algn="l">
              <a:buNone/>
            </a:pPr>
            <a:endParaRPr lang="en-US" sz="1800" b="1" i="0" u="none" strike="noStrike" baseline="0" dirty="0">
              <a:latin typeface="Verdana-Bold"/>
            </a:endParaRPr>
          </a:p>
        </p:txBody>
      </p:sp>
      <p:graphicFrame>
        <p:nvGraphicFramePr>
          <p:cNvPr id="5" name="Table 4">
            <a:extLst>
              <a:ext uri="{FF2B5EF4-FFF2-40B4-BE49-F238E27FC236}">
                <a16:creationId xmlns="" xmlns:a16="http://schemas.microsoft.com/office/drawing/2014/main" id="{493D1B52-FC24-4981-832C-1BC9566CDB7D}"/>
              </a:ext>
            </a:extLst>
          </p:cNvPr>
          <p:cNvGraphicFramePr>
            <a:graphicFrameLocks noGrp="1"/>
          </p:cNvGraphicFramePr>
          <p:nvPr>
            <p:extLst>
              <p:ext uri="{D42A27DB-BD31-4B8C-83A1-F6EECF244321}">
                <p14:modId xmlns:p14="http://schemas.microsoft.com/office/powerpoint/2010/main" xmlns="" val="3497501870"/>
              </p:ext>
            </p:extLst>
          </p:nvPr>
        </p:nvGraphicFramePr>
        <p:xfrm>
          <a:off x="850392" y="1543843"/>
          <a:ext cx="8247887" cy="4196080"/>
        </p:xfrm>
        <a:graphic>
          <a:graphicData uri="http://schemas.openxmlformats.org/drawingml/2006/table">
            <a:tbl>
              <a:tblPr firstRow="1" bandRow="1">
                <a:tableStyleId>{5940675A-B579-460E-94D1-54222C63F5DA}</a:tableStyleId>
              </a:tblPr>
              <a:tblGrid>
                <a:gridCol w="3493008">
                  <a:extLst>
                    <a:ext uri="{9D8B030D-6E8A-4147-A177-3AD203B41FA5}">
                      <a16:colId xmlns="" xmlns:a16="http://schemas.microsoft.com/office/drawing/2014/main" val="1277010814"/>
                    </a:ext>
                  </a:extLst>
                </a:gridCol>
                <a:gridCol w="1591056">
                  <a:extLst>
                    <a:ext uri="{9D8B030D-6E8A-4147-A177-3AD203B41FA5}">
                      <a16:colId xmlns="" xmlns:a16="http://schemas.microsoft.com/office/drawing/2014/main" val="3575875680"/>
                    </a:ext>
                  </a:extLst>
                </a:gridCol>
                <a:gridCol w="1438663">
                  <a:extLst>
                    <a:ext uri="{9D8B030D-6E8A-4147-A177-3AD203B41FA5}">
                      <a16:colId xmlns="" xmlns:a16="http://schemas.microsoft.com/office/drawing/2014/main" val="3486418843"/>
                    </a:ext>
                  </a:extLst>
                </a:gridCol>
                <a:gridCol w="1725160">
                  <a:extLst>
                    <a:ext uri="{9D8B030D-6E8A-4147-A177-3AD203B41FA5}">
                      <a16:colId xmlns="" xmlns:a16="http://schemas.microsoft.com/office/drawing/2014/main" val="776091520"/>
                    </a:ext>
                  </a:extLst>
                </a:gridCol>
              </a:tblGrid>
              <a:tr h="370840">
                <a:tc>
                  <a:txBody>
                    <a:bodyPr/>
                    <a:lstStyle/>
                    <a:p>
                      <a:pPr algn="ctr"/>
                      <a:r>
                        <a:rPr lang="en-IN" sz="1400" b="1" dirty="0">
                          <a:latin typeface="Cambria" panose="02040503050406030204" pitchFamily="18" charset="0"/>
                          <a:ea typeface="Cambria" panose="02040503050406030204" pitchFamily="18" charset="0"/>
                        </a:rPr>
                        <a:t>Item</a:t>
                      </a:r>
                    </a:p>
                  </a:txBody>
                  <a:tcPr anchor="ctr"/>
                </a:tc>
                <a:tc>
                  <a:txBody>
                    <a:bodyPr/>
                    <a:lstStyle/>
                    <a:p>
                      <a:pPr algn="ctr"/>
                      <a:r>
                        <a:rPr lang="en-IN" sz="1400" b="1" dirty="0">
                          <a:latin typeface="Cambria" panose="02040503050406030204" pitchFamily="18" charset="0"/>
                          <a:ea typeface="Cambria" panose="02040503050406030204" pitchFamily="18" charset="0"/>
                        </a:rPr>
                        <a:t>CAYm1</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dirty="0">
                          <a:latin typeface="Cambria" panose="02040503050406030204" pitchFamily="18" charset="0"/>
                          <a:ea typeface="Cambria" panose="02040503050406030204" pitchFamily="18" charset="0"/>
                        </a:rPr>
                        <a:t>CAYm2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dirty="0">
                          <a:latin typeface="Cambria" panose="02040503050406030204" pitchFamily="18" charset="0"/>
                          <a:ea typeface="Cambria" panose="02040503050406030204" pitchFamily="18" charset="0"/>
                        </a:rPr>
                        <a:t>CAYm3</a:t>
                      </a:r>
                    </a:p>
                  </a:txBody>
                  <a:tcPr anchor="ctr"/>
                </a:tc>
                <a:extLst>
                  <a:ext uri="{0D108BD9-81ED-4DB2-BD59-A6C34878D82A}">
                    <a16:rowId xmlns="" xmlns:a16="http://schemas.microsoft.com/office/drawing/2014/main" val="2838441966"/>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C= The no. of faculty members at the current institute with more than 2 years and less than 3 years of experience (C in AF)</a:t>
                      </a:r>
                    </a:p>
                  </a:txBody>
                  <a:tcPr/>
                </a:tc>
                <a:tc>
                  <a:txBody>
                    <a:bodyPr/>
                    <a:lstStyle/>
                    <a:p>
                      <a:pPr algn="ctr"/>
                      <a:r>
                        <a:rPr lang="en-IN" sz="1600" dirty="0">
                          <a:latin typeface="Cambria" panose="02040503050406030204" pitchFamily="18" charset="0"/>
                          <a:ea typeface="Cambria" panose="02040503050406030204" pitchFamily="18" charset="0"/>
                        </a:rPr>
                        <a:t>1</a:t>
                      </a:r>
                    </a:p>
                  </a:txBody>
                  <a:tcPr anchor="ctr"/>
                </a:tc>
                <a:tc>
                  <a:txBody>
                    <a:bodyPr/>
                    <a:lstStyle/>
                    <a:p>
                      <a:pPr algn="ctr"/>
                      <a:r>
                        <a:rPr lang="en-IN" sz="1600" dirty="0">
                          <a:latin typeface="Cambria" panose="02040503050406030204" pitchFamily="18" charset="0"/>
                          <a:ea typeface="Cambria" panose="02040503050406030204" pitchFamily="18" charset="0"/>
                        </a:rPr>
                        <a:t>2</a:t>
                      </a:r>
                    </a:p>
                  </a:txBody>
                  <a:tcPr anchor="ctr"/>
                </a:tc>
                <a:tc>
                  <a:txBody>
                    <a:bodyPr/>
                    <a:lstStyle/>
                    <a:p>
                      <a:pPr algn="ctr"/>
                      <a:r>
                        <a:rPr lang="en-IN" sz="1600" dirty="0">
                          <a:latin typeface="Cambria" panose="02040503050406030204" pitchFamily="18" charset="0"/>
                          <a:ea typeface="Cambria" panose="02040503050406030204" pitchFamily="18" charset="0"/>
                        </a:rPr>
                        <a:t>2</a:t>
                      </a:r>
                    </a:p>
                  </a:txBody>
                  <a:tcPr anchor="ctr"/>
                </a:tc>
                <a:extLst>
                  <a:ext uri="{0D108BD9-81ED-4DB2-BD59-A6C34878D82A}">
                    <a16:rowId xmlns="" xmlns:a16="http://schemas.microsoft.com/office/drawing/2014/main" val="1001288561"/>
                  </a:ext>
                </a:extLst>
              </a:tr>
              <a:tr h="324000">
                <a:tc>
                  <a:txBody>
                    <a:bodyPr/>
                    <a:lstStyle/>
                    <a:p>
                      <a:pPr marL="357188" indent="-357188" algn="just"/>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D=	The no. of faculty members at the current institute with more than 3 years and less than 4 years of experience (D in AF) 	</a:t>
                      </a:r>
                    </a:p>
                  </a:txBody>
                  <a:tcPr/>
                </a:tc>
                <a:tc>
                  <a:txBody>
                    <a:bodyPr/>
                    <a:lstStyle/>
                    <a:p>
                      <a:pPr algn="ctr"/>
                      <a:r>
                        <a:rPr lang="en-IN" sz="1600" dirty="0">
                          <a:latin typeface="Cambria" panose="02040503050406030204" pitchFamily="18" charset="0"/>
                          <a:ea typeface="Cambria" panose="02040503050406030204" pitchFamily="18" charset="0"/>
                        </a:rPr>
                        <a:t>1</a:t>
                      </a:r>
                    </a:p>
                  </a:txBody>
                  <a:tcPr anchor="ctr"/>
                </a:tc>
                <a:tc>
                  <a:txBody>
                    <a:bodyPr/>
                    <a:lstStyle/>
                    <a:p>
                      <a:pPr algn="ctr"/>
                      <a:r>
                        <a:rPr lang="en-IN" sz="1600" dirty="0">
                          <a:latin typeface="Cambria" panose="02040503050406030204" pitchFamily="18" charset="0"/>
                          <a:ea typeface="Cambria" panose="02040503050406030204" pitchFamily="18" charset="0"/>
                        </a:rPr>
                        <a:t>0</a:t>
                      </a:r>
                    </a:p>
                  </a:txBody>
                  <a:tcPr anchor="ctr"/>
                </a:tc>
                <a:tc>
                  <a:txBody>
                    <a:bodyPr/>
                    <a:lstStyle/>
                    <a:p>
                      <a:pPr algn="ctr"/>
                      <a:r>
                        <a:rPr lang="en-IN" sz="1600" dirty="0">
                          <a:latin typeface="Cambria" panose="02040503050406030204" pitchFamily="18" charset="0"/>
                          <a:ea typeface="Cambria" panose="02040503050406030204" pitchFamily="18" charset="0"/>
                        </a:rPr>
                        <a:t>1</a:t>
                      </a:r>
                    </a:p>
                  </a:txBody>
                  <a:tcPr anchor="ctr"/>
                </a:tc>
                <a:extLst>
                  <a:ext uri="{0D108BD9-81ED-4DB2-BD59-A6C34878D82A}">
                    <a16:rowId xmlns="" xmlns:a16="http://schemas.microsoft.com/office/drawing/2014/main" val="2881811839"/>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E= The no. of faculty members at the current institute with more than 4 years of experience (E in AF)</a:t>
                      </a:r>
                    </a:p>
                  </a:txBody>
                  <a:tcPr/>
                </a:tc>
                <a:tc>
                  <a:txBody>
                    <a:bodyPr/>
                    <a:lstStyle/>
                    <a:p>
                      <a:pPr algn="ctr"/>
                      <a:r>
                        <a:rPr lang="en-IN" sz="1600" dirty="0">
                          <a:latin typeface="Cambria" panose="02040503050406030204" pitchFamily="18" charset="0"/>
                          <a:ea typeface="Cambria" panose="02040503050406030204" pitchFamily="18" charset="0"/>
                        </a:rPr>
                        <a:t>115</a:t>
                      </a:r>
                    </a:p>
                  </a:txBody>
                  <a:tcPr anchor="ctr"/>
                </a:tc>
                <a:tc>
                  <a:txBody>
                    <a:bodyPr/>
                    <a:lstStyle/>
                    <a:p>
                      <a:pPr algn="ctr"/>
                      <a:r>
                        <a:rPr lang="en-IN" sz="1600" dirty="0">
                          <a:latin typeface="Cambria" panose="02040503050406030204" pitchFamily="18" charset="0"/>
                          <a:ea typeface="Cambria" panose="02040503050406030204" pitchFamily="18" charset="0"/>
                        </a:rPr>
                        <a:t>119</a:t>
                      </a:r>
                    </a:p>
                  </a:txBody>
                  <a:tcPr anchor="ctr"/>
                </a:tc>
                <a:tc>
                  <a:txBody>
                    <a:bodyPr/>
                    <a:lstStyle/>
                    <a:p>
                      <a:pPr algn="ctr"/>
                      <a:r>
                        <a:rPr lang="en-IN" sz="1600" dirty="0">
                          <a:latin typeface="Cambria" panose="02040503050406030204" pitchFamily="18" charset="0"/>
                          <a:ea typeface="Cambria" panose="02040503050406030204" pitchFamily="18" charset="0"/>
                        </a:rPr>
                        <a:t>110</a:t>
                      </a:r>
                    </a:p>
                  </a:txBody>
                  <a:tcPr anchor="ctr"/>
                </a:tc>
                <a:extLst>
                  <a:ext uri="{0D108BD9-81ED-4DB2-BD59-A6C34878D82A}">
                    <a16:rowId xmlns="" xmlns:a16="http://schemas.microsoft.com/office/drawing/2014/main" val="560320165"/>
                  </a:ext>
                </a:extLst>
              </a:tr>
              <a:tr h="324000">
                <a:tc>
                  <a:txBody>
                    <a:bodyPr/>
                    <a:lstStyle/>
                    <a:p>
                      <a:pPr marL="357188" marR="0" lvl="0" indent="-357188"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FR=	(((A*0)+(B*1)+(C*2)+(D*3)+(E*4))/R	F) *2.50 (points limited to 10</a:t>
                      </a:r>
                    </a:p>
                  </a:txBody>
                  <a:tcPr anchor="ctr"/>
                </a:tc>
                <a:tc>
                  <a:txBody>
                    <a:bodyPr/>
                    <a:lstStyle/>
                    <a:p>
                      <a:pPr algn="l"/>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FR_1= ((0+2+2+3 +460) /117) *2.50 = 9.98 </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FR_2= ((0+3+4+0 +476) /117) *2.50= 10(10.32)</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300" b="0" i="0" u="none" strike="noStrike" kern="1200" baseline="0" dirty="0">
                          <a:solidFill>
                            <a:schemeClr val="tx1"/>
                          </a:solidFill>
                          <a:latin typeface="Cambria" panose="02040503050406030204" pitchFamily="18" charset="0"/>
                          <a:ea typeface="Cambria" panose="02040503050406030204" pitchFamily="18" charset="0"/>
                          <a:cs typeface="+mn-cs"/>
                        </a:rPr>
                        <a:t>FR_3= ((0+10+4+ 3 + 440)/115) *2.50 = 9.93</a:t>
                      </a:r>
                    </a:p>
                  </a:txBody>
                  <a:tcPr anchor="ctr"/>
                </a:tc>
                <a:extLst>
                  <a:ext uri="{0D108BD9-81ED-4DB2-BD59-A6C34878D82A}">
                    <a16:rowId xmlns="" xmlns:a16="http://schemas.microsoft.com/office/drawing/2014/main" val="1386095673"/>
                  </a:ext>
                </a:extLst>
              </a:tr>
              <a:tr h="324000">
                <a:tc>
                  <a:txBody>
                    <a:bodyPr/>
                    <a:lstStyle/>
                    <a:p>
                      <a:pPr marL="804863" marR="0" lvl="0" indent="-804863" algn="just" defTabSz="4572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Average FR= ((FR_1+ FR_2+ FR_3)/3) (marks limited to 10)</a:t>
                      </a:r>
                    </a:p>
                  </a:txBody>
                  <a:tcPr anchor="ct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Cambria" panose="02040503050406030204" pitchFamily="18" charset="0"/>
                          <a:ea typeface="Cambria" panose="02040503050406030204" pitchFamily="18" charset="0"/>
                          <a:cs typeface="+mn-cs"/>
                        </a:rPr>
                        <a:t>(9.98+10+9.93)/3=29.04/3=</a:t>
                      </a:r>
                      <a:r>
                        <a:rPr lang="en-IN" sz="1600" b="0" i="0" u="none" strike="noStrike" kern="1200" baseline="0" dirty="0">
                          <a:solidFill>
                            <a:schemeClr val="accent1"/>
                          </a:solidFill>
                          <a:latin typeface="Cambria" panose="02040503050406030204" pitchFamily="18" charset="0"/>
                          <a:ea typeface="Cambria" panose="02040503050406030204" pitchFamily="18" charset="0"/>
                          <a:cs typeface="+mn-cs"/>
                        </a:rPr>
                        <a:t>9.97</a:t>
                      </a:r>
                    </a:p>
                  </a:txBody>
                  <a:tcPr anchor="ctr"/>
                </a:tc>
                <a:tc hMerge="1">
                  <a:txBody>
                    <a:bodyPr/>
                    <a:lstStyle/>
                    <a:p>
                      <a:pPr algn="just"/>
                      <a:endParaRPr lang="en-IN" sz="1400" dirty="0">
                        <a:latin typeface="Cambria" panose="02040503050406030204" pitchFamily="18" charset="0"/>
                        <a:ea typeface="Cambria" panose="02040503050406030204" pitchFamily="18" charset="0"/>
                      </a:endParaRPr>
                    </a:p>
                  </a:txBody>
                  <a:tcPr anchor="ctr"/>
                </a:tc>
                <a:tc hMerge="1">
                  <a:txBody>
                    <a:bodyPr/>
                    <a:lstStyle/>
                    <a:p>
                      <a:pPr algn="just"/>
                      <a:endParaRPr lang="en-IN" sz="1400" dirty="0">
                        <a:latin typeface="Cambria" panose="02040503050406030204" pitchFamily="18" charset="0"/>
                        <a:ea typeface="Cambria" panose="02040503050406030204" pitchFamily="18" charset="0"/>
                      </a:endParaRPr>
                    </a:p>
                  </a:txBody>
                  <a:tcPr anchor="ctr"/>
                </a:tc>
                <a:extLst>
                  <a:ext uri="{0D108BD9-81ED-4DB2-BD59-A6C34878D82A}">
                    <a16:rowId xmlns="" xmlns:a16="http://schemas.microsoft.com/office/drawing/2014/main" val="3743046438"/>
                  </a:ext>
                </a:extLst>
              </a:tr>
            </a:tbl>
          </a:graphicData>
        </a:graphic>
      </p:graphicFrame>
      <p:sp>
        <p:nvSpPr>
          <p:cNvPr id="9" name="Slide Number Placeholder 8">
            <a:extLst>
              <a:ext uri="{FF2B5EF4-FFF2-40B4-BE49-F238E27FC236}">
                <a16:creationId xmlns="" xmlns:a16="http://schemas.microsoft.com/office/drawing/2014/main" id="{590447D3-7B7E-4701-B6A3-4F439560174E}"/>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147</a:t>
            </a:fld>
            <a:endParaRPr lang="en-IN"/>
          </a:p>
        </p:txBody>
      </p:sp>
      <p:pic>
        <p:nvPicPr>
          <p:cNvPr id="7" name="Picture 6">
            <a:extLst>
              <a:ext uri="{FF2B5EF4-FFF2-40B4-BE49-F238E27FC236}">
                <a16:creationId xmlns="" xmlns:a16="http://schemas.microsoft.com/office/drawing/2014/main" id="{43CA5D58-F507-44E5-A916-FCDECFF9A34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34407D20-020D-4C21-A724-32C7B2876127}"/>
              </a:ext>
            </a:extLst>
          </p:cNvPr>
          <p:cNvSpPr txBox="1"/>
          <p:nvPr/>
        </p:nvSpPr>
        <p:spPr>
          <a:xfrm>
            <a:off x="621792" y="255493"/>
            <a:ext cx="7807282" cy="492443"/>
          </a:xfrm>
          <a:prstGeom prst="rect">
            <a:avLst/>
          </a:prstGeom>
          <a:noFill/>
        </p:spPr>
        <p:txBody>
          <a:bodyPr wrap="square">
            <a:spAutoFit/>
          </a:bodyPr>
          <a:lstStyle/>
          <a:p>
            <a:r>
              <a:rPr lang="en-US" sz="2600" b="1" dirty="0">
                <a:solidFill>
                  <a:srgbClr val="0000FF"/>
                </a:solidFill>
                <a:latin typeface="Cambria" panose="02040503050406030204" pitchFamily="18" charset="0"/>
                <a:ea typeface="Cambria" panose="02040503050406030204" pitchFamily="18" charset="0"/>
              </a:rPr>
              <a:t>Criterion 5: </a:t>
            </a:r>
            <a:r>
              <a:rPr lang="en-IN" sz="2600" b="1" dirty="0">
                <a:solidFill>
                  <a:srgbClr val="0000FF"/>
                </a:solidFill>
                <a:latin typeface="Cambria" panose="02040503050406030204" pitchFamily="18" charset="0"/>
                <a:ea typeface="Cambria" panose="02040503050406030204" pitchFamily="18" charset="0"/>
              </a:rPr>
              <a:t>Faculty Information (100) </a:t>
            </a:r>
          </a:p>
        </p:txBody>
      </p:sp>
      <p:cxnSp>
        <p:nvCxnSpPr>
          <p:cNvPr id="10" name="Straight Connector 9">
            <a:extLst>
              <a:ext uri="{FF2B5EF4-FFF2-40B4-BE49-F238E27FC236}">
                <a16:creationId xmlns="" xmlns:a16="http://schemas.microsoft.com/office/drawing/2014/main" id="{9E8126F4-12F5-404C-A089-BF5BD529A103}"/>
              </a:ext>
            </a:extLst>
          </p:cNvPr>
          <p:cNvCxnSpPr/>
          <p:nvPr/>
        </p:nvCxnSpPr>
        <p:spPr>
          <a:xfrm>
            <a:off x="621792" y="832902"/>
            <a:ext cx="7807282" cy="0"/>
          </a:xfrm>
          <a:prstGeom prst="line">
            <a:avLst/>
          </a:prstGeom>
          <a:ln>
            <a:solidFill>
              <a:srgbClr val="00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79293611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337" y="1067015"/>
            <a:ext cx="8659823" cy="5003201"/>
          </a:xfrm>
          <a:noFill/>
        </p:spPr>
        <p:txBody>
          <a:bodyPr>
            <a:normAutofit/>
          </a:bodyPr>
          <a:lstStyle/>
          <a:p>
            <a:pPr marL="1079500" indent="-722313">
              <a:lnSpc>
                <a:spcPct val="150000"/>
              </a:lnSpc>
              <a:spcBef>
                <a:spcPts val="0"/>
              </a:spcBef>
              <a:buNone/>
            </a:pPr>
            <a:r>
              <a:rPr lang="en-IN" sz="2200" b="1" dirty="0">
                <a:solidFill>
                  <a:srgbClr val="0000FF"/>
                </a:solidFill>
                <a:latin typeface="Cambria" panose="02040503050406030204" pitchFamily="18" charset="0"/>
                <a:ea typeface="Cambria" panose="02040503050406030204" pitchFamily="18" charset="0"/>
              </a:rPr>
              <a:t>6.1. 	Professional Development Activities (60)</a:t>
            </a:r>
          </a:p>
          <a:p>
            <a:pPr marL="1079500" indent="-720725"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6.1.1.	Memberships in Profession Societies at National / International Levels (05) </a:t>
            </a:r>
          </a:p>
          <a:p>
            <a:pPr marL="1079500" indent="-720725" algn="just">
              <a:lnSpc>
                <a:spcPct val="150000"/>
              </a:lnSpc>
              <a:spcBef>
                <a:spcPts val="0"/>
              </a:spcBef>
              <a:buNone/>
            </a:pPr>
            <a:r>
              <a:rPr lang="en-US" sz="1800" b="0" i="0" u="none" strike="noStrike" baseline="0" dirty="0">
                <a:solidFill>
                  <a:srgbClr val="4472C5"/>
                </a:solidFill>
                <a:latin typeface="Cambria" panose="02040503050406030204" pitchFamily="18" charset="0"/>
                <a:ea typeface="Cambria" panose="02040503050406030204" pitchFamily="18" charset="0"/>
              </a:rPr>
              <a:t>	</a:t>
            </a:r>
            <a:r>
              <a:rPr lang="en-US" dirty="0">
                <a:solidFill>
                  <a:schemeClr val="tx1"/>
                </a:solidFill>
                <a:latin typeface="Cambria" panose="02040503050406030204" pitchFamily="18" charset="0"/>
                <a:ea typeface="Cambria" panose="02040503050406030204" pitchFamily="18" charset="0"/>
              </a:rPr>
              <a:t>(Provide details of faculty members, who have active recognized professional memberships and their positions and contributions to professional societies during the assessment period.)</a:t>
            </a:r>
          </a:p>
          <a:p>
            <a:pPr marL="360000" indent="0">
              <a:spcBef>
                <a:spcPts val="0"/>
              </a:spcBef>
              <a:buNone/>
            </a:pPr>
            <a:endParaRPr lang="en-US" sz="1000" b="1" i="0" u="none" strike="noStrike" baseline="0" dirty="0">
              <a:latin typeface="Cambria" panose="02040503050406030204" pitchFamily="18" charset="0"/>
              <a:ea typeface="Cambria" panose="02040503050406030204" pitchFamily="18" charset="0"/>
            </a:endParaRPr>
          </a:p>
          <a:p>
            <a:pPr marL="360000" indent="0" algn="ctr">
              <a:lnSpc>
                <a:spcPct val="150000"/>
              </a:lnSpc>
              <a:spcBef>
                <a:spcPts val="0"/>
              </a:spcBef>
              <a:buNone/>
            </a:pPr>
            <a:r>
              <a:rPr lang="en-US" i="1" dirty="0">
                <a:solidFill>
                  <a:srgbClr val="00B050"/>
                </a:solidFill>
                <a:latin typeface="Cambria" panose="02040503050406030204" pitchFamily="18" charset="0"/>
                <a:ea typeface="Cambria" panose="02040503050406030204" pitchFamily="18" charset="0"/>
              </a:rPr>
              <a:t>Table No. 6.1.1.1: List of faculty members and their memberships.</a:t>
            </a:r>
          </a:p>
          <a:p>
            <a:pPr marL="0" indent="0" algn="l">
              <a:buNone/>
            </a:pPr>
            <a:endParaRPr lang="en-IN" sz="1800" b="0" i="0" u="none" strike="noStrike" baseline="0" dirty="0">
              <a:latin typeface="Verdana-Bold"/>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FF0000"/>
                </a:solidFill>
                <a:latin typeface="Cambria" panose="02040503050406030204" pitchFamily="18" charset="0"/>
                <a:ea typeface="Cambria" panose="02040503050406030204" pitchFamily="18" charset="0"/>
              </a:rPr>
              <a:t>Criterion 6: </a:t>
            </a:r>
            <a:r>
              <a:rPr lang="en-IN" sz="2600" b="1" dirty="0">
                <a:solidFill>
                  <a:srgbClr val="FF0000"/>
                </a:solidFill>
                <a:latin typeface="Cambria" panose="02040503050406030204" pitchFamily="18" charset="0"/>
                <a:ea typeface="Cambria" panose="02040503050406030204" pitchFamily="18" charset="0"/>
              </a:rPr>
              <a:t>Faculty Contribution (120) </a:t>
            </a:r>
          </a:p>
        </p:txBody>
      </p:sp>
      <p:graphicFrame>
        <p:nvGraphicFramePr>
          <p:cNvPr id="2" name="Table 3">
            <a:extLst>
              <a:ext uri="{FF2B5EF4-FFF2-40B4-BE49-F238E27FC236}">
                <a16:creationId xmlns="" xmlns:a16="http://schemas.microsoft.com/office/drawing/2014/main" id="{62E4AD75-6346-4642-A3F4-3F640ECD6030}"/>
              </a:ext>
            </a:extLst>
          </p:cNvPr>
          <p:cNvGraphicFramePr>
            <a:graphicFrameLocks noGrp="1"/>
          </p:cNvGraphicFramePr>
          <p:nvPr>
            <p:extLst>
              <p:ext uri="{D42A27DB-BD31-4B8C-83A1-F6EECF244321}">
                <p14:modId xmlns:p14="http://schemas.microsoft.com/office/powerpoint/2010/main" xmlns="" val="444094812"/>
              </p:ext>
            </p:extLst>
          </p:nvPr>
        </p:nvGraphicFramePr>
        <p:xfrm>
          <a:off x="1301243" y="4409778"/>
          <a:ext cx="7507312" cy="1529080"/>
        </p:xfrm>
        <a:graphic>
          <a:graphicData uri="http://schemas.openxmlformats.org/drawingml/2006/table">
            <a:tbl>
              <a:tblPr firstRow="1" bandRow="1">
                <a:tableStyleId>{5940675A-B579-460E-94D1-54222C63F5DA}</a:tableStyleId>
              </a:tblPr>
              <a:tblGrid>
                <a:gridCol w="579260">
                  <a:extLst>
                    <a:ext uri="{9D8B030D-6E8A-4147-A177-3AD203B41FA5}">
                      <a16:colId xmlns="" xmlns:a16="http://schemas.microsoft.com/office/drawing/2014/main" val="2420949226"/>
                    </a:ext>
                  </a:extLst>
                </a:gridCol>
                <a:gridCol w="1423573">
                  <a:extLst>
                    <a:ext uri="{9D8B030D-6E8A-4147-A177-3AD203B41FA5}">
                      <a16:colId xmlns="" xmlns:a16="http://schemas.microsoft.com/office/drawing/2014/main" val="2036726882"/>
                    </a:ext>
                  </a:extLst>
                </a:gridCol>
                <a:gridCol w="3627651">
                  <a:extLst>
                    <a:ext uri="{9D8B030D-6E8A-4147-A177-3AD203B41FA5}">
                      <a16:colId xmlns="" xmlns:a16="http://schemas.microsoft.com/office/drawing/2014/main" val="1918543413"/>
                    </a:ext>
                  </a:extLst>
                </a:gridCol>
                <a:gridCol w="1876828">
                  <a:extLst>
                    <a:ext uri="{9D8B030D-6E8A-4147-A177-3AD203B41FA5}">
                      <a16:colId xmlns="" xmlns:a16="http://schemas.microsoft.com/office/drawing/2014/main" val="3957031132"/>
                    </a:ext>
                  </a:extLst>
                </a:gridCol>
              </a:tblGrid>
              <a:tr h="370840">
                <a:tc>
                  <a:txBody>
                    <a:bodyPr/>
                    <a:lstStyle/>
                    <a:p>
                      <a:pPr algn="ctr"/>
                      <a:r>
                        <a:rPr lang="en-IN" sz="1400" dirty="0">
                          <a:latin typeface="Cambria" panose="02040503050406030204" pitchFamily="18" charset="0"/>
                          <a:ea typeface="Cambria" panose="02040503050406030204" pitchFamily="18" charset="0"/>
                        </a:rPr>
                        <a:t>S. N.</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Name of the Faculty</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Name of the Professional Society /Body at National and International Level</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Name of the Grade/ Level/Position</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667843302"/>
                  </a:ext>
                </a:extLst>
              </a:tr>
              <a:tr h="370840">
                <a:tc>
                  <a:txBody>
                    <a:bodyPr/>
                    <a:lstStyle/>
                    <a:p>
                      <a:pPr algn="ctr"/>
                      <a:r>
                        <a:rPr lang="en-IN" sz="1600" dirty="0">
                          <a:latin typeface="Cambria" panose="02040503050406030204" pitchFamily="18" charset="0"/>
                          <a:ea typeface="Cambria" panose="02040503050406030204" pitchFamily="18" charset="0"/>
                        </a:rPr>
                        <a:t>1</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chemeClr val="tx1"/>
                          </a:solidFill>
                          <a:latin typeface="+mn-lt"/>
                          <a:ea typeface="+mn-ea"/>
                          <a:cs typeface="+mn-cs"/>
                        </a:rPr>
                        <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800" b="0" i="0" u="none" strike="noStrike" kern="1200" baseline="0" dirty="0">
                          <a:solidFill>
                            <a:schemeClr val="tx1"/>
                          </a:solidFill>
                          <a:latin typeface="+mn-lt"/>
                          <a:ea typeface="+mn-ea"/>
                          <a:cs typeface="+mn-cs"/>
                        </a:rPr>
                        <a:t>❖</a:t>
                      </a:r>
                    </a:p>
                  </a:txBody>
                  <a:tcPr/>
                </a:tc>
                <a:extLst>
                  <a:ext uri="{0D108BD9-81ED-4DB2-BD59-A6C34878D82A}">
                    <a16:rowId xmlns="" xmlns:a16="http://schemas.microsoft.com/office/drawing/2014/main" val="4152520080"/>
                  </a:ext>
                </a:extLst>
              </a:tr>
              <a:tr h="370840">
                <a:tc>
                  <a:txBody>
                    <a:bodyPr/>
                    <a:lstStyle/>
                    <a:p>
                      <a:pPr algn="ctr"/>
                      <a:r>
                        <a:rPr lang="en-IN" sz="1600" dirty="0">
                          <a:latin typeface="Cambria" panose="02040503050406030204" pitchFamily="18" charset="0"/>
                          <a:ea typeface="Cambria" panose="02040503050406030204" pitchFamily="18" charset="0"/>
                        </a:rPr>
                        <a:t>…..</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962799344"/>
                  </a:ext>
                </a:extLst>
              </a:tr>
            </a:tbl>
          </a:graphicData>
        </a:graphic>
      </p:graphicFrame>
      <p:sp>
        <p:nvSpPr>
          <p:cNvPr id="9" name="Slide Number Placeholder 8">
            <a:extLst>
              <a:ext uri="{FF2B5EF4-FFF2-40B4-BE49-F238E27FC236}">
                <a16:creationId xmlns="" xmlns:a16="http://schemas.microsoft.com/office/drawing/2014/main" id="{84BEC0FD-2345-4312-A9A2-618C294FB58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148</a:t>
            </a:fld>
            <a:endParaRPr lang="en-IN"/>
          </a:p>
        </p:txBody>
      </p:sp>
      <p:pic>
        <p:nvPicPr>
          <p:cNvPr id="7" name="Picture 6">
            <a:extLst>
              <a:ext uri="{FF2B5EF4-FFF2-40B4-BE49-F238E27FC236}">
                <a16:creationId xmlns="" xmlns:a16="http://schemas.microsoft.com/office/drawing/2014/main" id="{8BC6C8FD-5E2F-497C-A1AD-101D5F22ED7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8" name="Straight Connector 7">
            <a:extLst>
              <a:ext uri="{FF2B5EF4-FFF2-40B4-BE49-F238E27FC236}">
                <a16:creationId xmlns="" xmlns:a16="http://schemas.microsoft.com/office/drawing/2014/main" id="{2FA1A27F-E8C1-4D0E-AFC8-C929A637BA45}"/>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7925748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32232" y="1057871"/>
            <a:ext cx="8641535" cy="5296760"/>
          </a:xfrm>
          <a:noFill/>
        </p:spPr>
        <p:txBody>
          <a:bodyPr>
            <a:normAutofit/>
          </a:bodyPr>
          <a:lstStyle/>
          <a:p>
            <a:pPr marL="895350" indent="-712788"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6.1.2. </a:t>
            </a:r>
            <a:r>
              <a:rPr lang="en-US" sz="1900" b="1" dirty="0">
                <a:solidFill>
                  <a:srgbClr val="FF3300"/>
                </a:solidFill>
                <a:latin typeface="Cambria" panose="02040503050406030204" pitchFamily="18" charset="0"/>
                <a:ea typeface="Cambria" panose="02040503050406030204" pitchFamily="18" charset="0"/>
              </a:rPr>
              <a:t>Faculty as Resource Persons or Participants in STTPs/FDPs (10)</a:t>
            </a:r>
          </a:p>
          <a:p>
            <a:pPr marL="1079500" indent="-722313" algn="just">
              <a:lnSpc>
                <a:spcPct val="150000"/>
              </a:lnSpc>
              <a:spcBef>
                <a:spcPts val="0"/>
              </a:spcBef>
              <a:buNone/>
            </a:pPr>
            <a:r>
              <a:rPr lang="en-US" b="1" dirty="0">
                <a:solidFill>
                  <a:srgbClr val="FF3300"/>
                </a:solidFill>
                <a:latin typeface="Cambria" panose="02040503050406030204" pitchFamily="18" charset="0"/>
                <a:ea typeface="Cambria" panose="02040503050406030204" pitchFamily="18" charset="0"/>
              </a:rPr>
              <a:t>6.1.2.1. Faculty as Resource Persons in STTPs/FDPs (05)</a:t>
            </a:r>
          </a:p>
          <a:p>
            <a:pPr marL="1079500" indent="-720725" algn="just">
              <a:lnSpc>
                <a:spcPct val="150000"/>
              </a:lnSpc>
              <a:spcBef>
                <a:spcPts val="0"/>
              </a:spcBef>
              <a:buNone/>
            </a:pPr>
            <a:r>
              <a:rPr lang="en-US" sz="1800" b="0" i="0" u="none" strike="noStrike" baseline="0" dirty="0">
                <a:solidFill>
                  <a:srgbClr val="4472C5"/>
                </a:solidFill>
                <a:latin typeface="Cambria" panose="02040503050406030204" pitchFamily="18" charset="0"/>
                <a:ea typeface="Cambria" panose="02040503050406030204" pitchFamily="18" charset="0"/>
              </a:rPr>
              <a:t>	</a:t>
            </a:r>
            <a:r>
              <a:rPr lang="en-US" dirty="0">
                <a:solidFill>
                  <a:schemeClr val="tx1"/>
                </a:solidFill>
                <a:latin typeface="Cambria" panose="02040503050406030204" pitchFamily="18" charset="0"/>
                <a:ea typeface="Cambria" panose="02040503050406030204" pitchFamily="18" charset="0"/>
              </a:rPr>
              <a:t>(Provide details of the faculty involved as </a:t>
            </a:r>
            <a:r>
              <a:rPr lang="en-US" b="1" dirty="0">
                <a:solidFill>
                  <a:srgbClr val="6600FF"/>
                </a:solidFill>
                <a:latin typeface="Cambria" panose="02040503050406030204" pitchFamily="18" charset="0"/>
                <a:ea typeface="Cambria" panose="02040503050406030204" pitchFamily="18" charset="0"/>
              </a:rPr>
              <a:t>resource persons </a:t>
            </a:r>
            <a:r>
              <a:rPr lang="en-US" dirty="0">
                <a:solidFill>
                  <a:schemeClr val="tx1"/>
                </a:solidFill>
                <a:latin typeface="Cambria" panose="02040503050406030204" pitchFamily="18" charset="0"/>
                <a:ea typeface="Cambria" panose="02040503050406030204" pitchFamily="18" charset="0"/>
              </a:rPr>
              <a:t>in STTP/FDP events during the assessment period.)</a:t>
            </a:r>
          </a:p>
          <a:p>
            <a:pPr marL="1079500" indent="-720725" algn="ctr">
              <a:lnSpc>
                <a:spcPct val="150000"/>
              </a:lnSpc>
              <a:spcBef>
                <a:spcPts val="0"/>
              </a:spcBef>
              <a:buNone/>
            </a:pPr>
            <a:r>
              <a:rPr lang="en-US" i="1" dirty="0">
                <a:solidFill>
                  <a:srgbClr val="00B050"/>
                </a:solidFill>
                <a:latin typeface="Cambria" panose="02040503050406030204" pitchFamily="18" charset="0"/>
                <a:ea typeface="Cambria" panose="02040503050406030204" pitchFamily="18" charset="0"/>
              </a:rPr>
              <a:t>Table No. 6.1.2.1.1: List of faculty members as resource person in STTP/FDP</a:t>
            </a:r>
          </a:p>
          <a:p>
            <a:pPr marL="1079500" indent="-720725" algn="just">
              <a:lnSpc>
                <a:spcPct val="150000"/>
              </a:lnSpc>
              <a:spcBef>
                <a:spcPts val="0"/>
              </a:spcBef>
              <a:buNone/>
            </a:pPr>
            <a:endParaRPr lang="en-IN" sz="1800" b="0" i="0" u="none" strike="noStrike" baseline="0" dirty="0">
              <a:latin typeface="Verdana-Bold"/>
            </a:endParaRPr>
          </a:p>
        </p:txBody>
      </p:sp>
      <p:graphicFrame>
        <p:nvGraphicFramePr>
          <p:cNvPr id="4" name="Table 4">
            <a:extLst>
              <a:ext uri="{FF2B5EF4-FFF2-40B4-BE49-F238E27FC236}">
                <a16:creationId xmlns="" xmlns:a16="http://schemas.microsoft.com/office/drawing/2014/main" id="{3E52F07D-3058-4649-9EE7-D1A56BA8F189}"/>
              </a:ext>
            </a:extLst>
          </p:cNvPr>
          <p:cNvGraphicFramePr>
            <a:graphicFrameLocks noGrp="1"/>
          </p:cNvGraphicFramePr>
          <p:nvPr>
            <p:extLst>
              <p:ext uri="{D42A27DB-BD31-4B8C-83A1-F6EECF244321}">
                <p14:modId xmlns:p14="http://schemas.microsoft.com/office/powerpoint/2010/main" xmlns="" val="870125403"/>
              </p:ext>
            </p:extLst>
          </p:nvPr>
        </p:nvGraphicFramePr>
        <p:xfrm>
          <a:off x="1605279" y="3283680"/>
          <a:ext cx="7122318" cy="2987040"/>
        </p:xfrm>
        <a:graphic>
          <a:graphicData uri="http://schemas.openxmlformats.org/drawingml/2006/table">
            <a:tbl>
              <a:tblPr firstRow="1" bandRow="1">
                <a:tableStyleId>{5940675A-B579-460E-94D1-54222C63F5DA}</a:tableStyleId>
              </a:tblPr>
              <a:tblGrid>
                <a:gridCol w="479553">
                  <a:extLst>
                    <a:ext uri="{9D8B030D-6E8A-4147-A177-3AD203B41FA5}">
                      <a16:colId xmlns="" xmlns:a16="http://schemas.microsoft.com/office/drawing/2014/main" val="3678018868"/>
                    </a:ext>
                  </a:extLst>
                </a:gridCol>
                <a:gridCol w="1894553">
                  <a:extLst>
                    <a:ext uri="{9D8B030D-6E8A-4147-A177-3AD203B41FA5}">
                      <a16:colId xmlns="" xmlns:a16="http://schemas.microsoft.com/office/drawing/2014/main" val="3458308792"/>
                    </a:ext>
                  </a:extLst>
                </a:gridCol>
                <a:gridCol w="1187053">
                  <a:extLst>
                    <a:ext uri="{9D8B030D-6E8A-4147-A177-3AD203B41FA5}">
                      <a16:colId xmlns="" xmlns:a16="http://schemas.microsoft.com/office/drawing/2014/main" val="1805513920"/>
                    </a:ext>
                  </a:extLst>
                </a:gridCol>
                <a:gridCol w="1187053">
                  <a:extLst>
                    <a:ext uri="{9D8B030D-6E8A-4147-A177-3AD203B41FA5}">
                      <a16:colId xmlns="" xmlns:a16="http://schemas.microsoft.com/office/drawing/2014/main" val="3126609746"/>
                    </a:ext>
                  </a:extLst>
                </a:gridCol>
                <a:gridCol w="1187053">
                  <a:extLst>
                    <a:ext uri="{9D8B030D-6E8A-4147-A177-3AD203B41FA5}">
                      <a16:colId xmlns="" xmlns:a16="http://schemas.microsoft.com/office/drawing/2014/main" val="3868158721"/>
                    </a:ext>
                  </a:extLst>
                </a:gridCol>
                <a:gridCol w="1187053">
                  <a:extLst>
                    <a:ext uri="{9D8B030D-6E8A-4147-A177-3AD203B41FA5}">
                      <a16:colId xmlns="" xmlns:a16="http://schemas.microsoft.com/office/drawing/2014/main" val="2435492114"/>
                    </a:ext>
                  </a:extLst>
                </a:gridCol>
              </a:tblGrid>
              <a:tr h="24522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S.N.</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Name of the Faculty as Resource Person</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Name of the STTP/FDP</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Date</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Location</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Organized by</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581216287"/>
                  </a:ext>
                </a:extLst>
              </a:tr>
              <a:tr h="252000">
                <a:tc gridSpan="6">
                  <a:txBody>
                    <a:bodyPr/>
                    <a:lstStyle/>
                    <a:p>
                      <a:pPr algn="ctr"/>
                      <a:r>
                        <a:rPr lang="en-IN" sz="1200" dirty="0">
                          <a:latin typeface="Cambria" panose="02040503050406030204" pitchFamily="18" charset="0"/>
                          <a:ea typeface="Cambria" panose="02040503050406030204" pitchFamily="18" charset="0"/>
                        </a:rPr>
                        <a:t>CAYm1</a:t>
                      </a:r>
                    </a:p>
                  </a:txBody>
                  <a:tcPr anchor="ct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940615786"/>
                  </a:ext>
                </a:extLst>
              </a:tr>
              <a:tr h="252000">
                <a:tc>
                  <a:txBody>
                    <a:bodyPr/>
                    <a:lstStyle/>
                    <a:p>
                      <a:pPr algn="ctr"/>
                      <a:r>
                        <a:rPr lang="en-IN" sz="1200" dirty="0">
                          <a:latin typeface="Cambria" panose="02040503050406030204" pitchFamily="18" charset="0"/>
                          <a:ea typeface="Cambria" panose="02040503050406030204" pitchFamily="18" charset="0"/>
                        </a:rPr>
                        <a:t>1.</a:t>
                      </a:r>
                    </a:p>
                  </a:txBody>
                  <a:tcPr anchor="ct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416256750"/>
                  </a:ext>
                </a:extLst>
              </a:tr>
              <a:tr h="252000">
                <a:tc>
                  <a:txBody>
                    <a:bodyPr/>
                    <a:lstStyle/>
                    <a:p>
                      <a:pPr algn="ctr"/>
                      <a:r>
                        <a:rPr lang="en-IN" sz="1200" dirty="0">
                          <a:latin typeface="Cambria" panose="02040503050406030204" pitchFamily="18" charset="0"/>
                          <a:ea typeface="Cambria" panose="02040503050406030204" pitchFamily="18" charset="0"/>
                        </a:rPr>
                        <a:t>…..</a:t>
                      </a:r>
                    </a:p>
                  </a:txBody>
                  <a:tcPr anchor="ct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792530812"/>
                  </a:ext>
                </a:extLst>
              </a:tr>
              <a:tr h="252000">
                <a:tc gridSpan="6">
                  <a:txBody>
                    <a:bodyPr/>
                    <a:lstStyle/>
                    <a:p>
                      <a:pPr algn="ctr"/>
                      <a:r>
                        <a:rPr lang="en-IN" sz="1200" dirty="0">
                          <a:latin typeface="Cambria" panose="02040503050406030204" pitchFamily="18" charset="0"/>
                          <a:ea typeface="Cambria" panose="02040503050406030204" pitchFamily="18" charset="0"/>
                        </a:rPr>
                        <a:t>CAYm2</a:t>
                      </a:r>
                    </a:p>
                  </a:txBody>
                  <a:tcPr anchor="ct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19618670"/>
                  </a:ext>
                </a:extLst>
              </a:tr>
              <a:tr h="252000">
                <a:tc>
                  <a:txBody>
                    <a:bodyPr/>
                    <a:lstStyle/>
                    <a:p>
                      <a:pPr algn="ctr"/>
                      <a:r>
                        <a:rPr lang="en-IN" sz="1200" dirty="0">
                          <a:latin typeface="Cambria" panose="02040503050406030204" pitchFamily="18" charset="0"/>
                          <a:ea typeface="Cambria" panose="02040503050406030204" pitchFamily="18" charset="0"/>
                        </a:rPr>
                        <a:t>1.</a:t>
                      </a:r>
                    </a:p>
                  </a:txBody>
                  <a:tcPr anchor="ct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98008665"/>
                  </a:ext>
                </a:extLst>
              </a:tr>
              <a:tr h="252000">
                <a:tc>
                  <a:txBody>
                    <a:bodyPr/>
                    <a:lstStyle/>
                    <a:p>
                      <a:pPr algn="ctr"/>
                      <a:r>
                        <a:rPr lang="en-IN" sz="1200" dirty="0">
                          <a:latin typeface="Cambria" panose="02040503050406030204" pitchFamily="18" charset="0"/>
                          <a:ea typeface="Cambria" panose="02040503050406030204" pitchFamily="18" charset="0"/>
                        </a:rPr>
                        <a:t>…..</a:t>
                      </a:r>
                    </a:p>
                  </a:txBody>
                  <a:tcPr anchor="ct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062227232"/>
                  </a:ext>
                </a:extLst>
              </a:tr>
              <a:tr h="252000">
                <a:tc gridSpan="6">
                  <a:txBody>
                    <a:bodyPr/>
                    <a:lstStyle/>
                    <a:p>
                      <a:pPr algn="ctr"/>
                      <a:r>
                        <a:rPr lang="en-IN" sz="1200" dirty="0">
                          <a:latin typeface="Cambria" panose="02040503050406030204" pitchFamily="18" charset="0"/>
                          <a:ea typeface="Cambria" panose="02040503050406030204" pitchFamily="18" charset="0"/>
                        </a:rPr>
                        <a:t>CAYm3</a:t>
                      </a:r>
                    </a:p>
                  </a:txBody>
                  <a:tcPr anchor="ct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tc hMerge="1">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57999934"/>
                  </a:ext>
                </a:extLst>
              </a:tr>
              <a:tr h="252000">
                <a:tc>
                  <a:txBody>
                    <a:bodyPr/>
                    <a:lstStyle/>
                    <a:p>
                      <a:pPr algn="ctr"/>
                      <a:r>
                        <a:rPr lang="en-IN" sz="1200" dirty="0">
                          <a:latin typeface="Cambria" panose="02040503050406030204" pitchFamily="18" charset="0"/>
                          <a:ea typeface="Cambria" panose="02040503050406030204" pitchFamily="18" charset="0"/>
                        </a:rPr>
                        <a:t>1.</a:t>
                      </a:r>
                    </a:p>
                  </a:txBody>
                  <a:tcPr anchor="ct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079403224"/>
                  </a:ext>
                </a:extLst>
              </a:tr>
              <a:tr h="252000">
                <a:tc>
                  <a:txBody>
                    <a:bodyPr/>
                    <a:lstStyle/>
                    <a:p>
                      <a:pPr algn="ctr"/>
                      <a:r>
                        <a:rPr lang="en-IN" sz="1200" dirty="0">
                          <a:latin typeface="Cambria" panose="02040503050406030204" pitchFamily="18" charset="0"/>
                          <a:ea typeface="Cambria" panose="02040503050406030204" pitchFamily="18" charset="0"/>
                        </a:rPr>
                        <a:t>…..</a:t>
                      </a:r>
                    </a:p>
                  </a:txBody>
                  <a:tcPr anchor="ct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tc>
                  <a:txBody>
                    <a:bodyPr/>
                    <a:lstStyle/>
                    <a:p>
                      <a:endParaRPr lang="en-IN" sz="12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43975386"/>
                  </a:ext>
                </a:extLst>
              </a:tr>
            </a:tbl>
          </a:graphicData>
        </a:graphic>
      </p:graphicFrame>
      <p:sp>
        <p:nvSpPr>
          <p:cNvPr id="9" name="Slide Number Placeholder 8">
            <a:extLst>
              <a:ext uri="{FF2B5EF4-FFF2-40B4-BE49-F238E27FC236}">
                <a16:creationId xmlns="" xmlns:a16="http://schemas.microsoft.com/office/drawing/2014/main" id="{81C2DBFF-5AD4-4160-B34E-EB37AF98E83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149</a:t>
            </a:fld>
            <a:endParaRPr lang="en-IN"/>
          </a:p>
        </p:txBody>
      </p:sp>
      <p:pic>
        <p:nvPicPr>
          <p:cNvPr id="7" name="Picture 6">
            <a:extLst>
              <a:ext uri="{FF2B5EF4-FFF2-40B4-BE49-F238E27FC236}">
                <a16:creationId xmlns="" xmlns:a16="http://schemas.microsoft.com/office/drawing/2014/main" id="{26DBEE63-1975-4D71-9577-BE446266287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8E91EAF1-6E53-4D4D-BE4C-7B83DC3D94EE}"/>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CE75EC12-4F38-4998-B3EC-E153EE6C728C}"/>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0153810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830472" y="1094447"/>
            <a:ext cx="8521698" cy="4254793"/>
          </a:xfrm>
          <a:noFill/>
        </p:spPr>
        <p:txBody>
          <a:bodyPr>
            <a:normAutofit/>
          </a:bodyPr>
          <a:lstStyle/>
          <a:p>
            <a:pPr marL="712788" indent="-530225" algn="just">
              <a:lnSpc>
                <a:spcPct val="150000"/>
              </a:lnSpc>
              <a:spcBef>
                <a:spcPts val="0"/>
              </a:spcBef>
              <a:buNone/>
            </a:pPr>
            <a:r>
              <a:rPr lang="en-US" b="1" dirty="0">
                <a:solidFill>
                  <a:srgbClr val="FF3300"/>
                </a:solidFill>
                <a:latin typeface="Cambria" panose="02040503050406030204" pitchFamily="18" charset="0"/>
                <a:ea typeface="Cambria" panose="02040503050406030204" pitchFamily="18" charset="0"/>
              </a:rPr>
              <a:t>6.1.2.2. Faculty Members’ Participation in STTPs/FDPs (05)</a:t>
            </a:r>
          </a:p>
          <a:p>
            <a:pPr marL="987425" indent="0"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(Provide details of </a:t>
            </a:r>
            <a:r>
              <a:rPr lang="en-US" b="1" dirty="0">
                <a:solidFill>
                  <a:srgbClr val="6600FF"/>
                </a:solidFill>
                <a:latin typeface="Cambria" panose="02040503050406030204" pitchFamily="18" charset="0"/>
                <a:ea typeface="Cambria" panose="02040503050406030204" pitchFamily="18" charset="0"/>
              </a:rPr>
              <a:t>faculty participated </a:t>
            </a:r>
            <a:r>
              <a:rPr lang="en-US" dirty="0">
                <a:solidFill>
                  <a:schemeClr val="tx1"/>
                </a:solidFill>
                <a:latin typeface="Cambria" panose="02040503050406030204" pitchFamily="18" charset="0"/>
                <a:ea typeface="Cambria" panose="02040503050406030204" pitchFamily="18" charset="0"/>
              </a:rPr>
              <a:t>in STTP/FDP events during the assessment period with special reference to the faculty competency for the program under consideration for accreditation. Please do not give duplicate data from the section 6.1.4.)</a:t>
            </a:r>
          </a:p>
          <a:p>
            <a:pPr marL="1162050" indent="0" algn="just">
              <a:lnSpc>
                <a:spcPct val="150000"/>
              </a:lnSpc>
              <a:spcBef>
                <a:spcPts val="0"/>
              </a:spcBef>
              <a:buNone/>
            </a:pPr>
            <a:endParaRPr lang="en-US" sz="1050" dirty="0">
              <a:solidFill>
                <a:schemeClr val="tx1"/>
              </a:solidFill>
              <a:latin typeface="Cambria" panose="02040503050406030204" pitchFamily="18" charset="0"/>
              <a:ea typeface="Cambria" panose="02040503050406030204" pitchFamily="18" charset="0"/>
            </a:endParaRPr>
          </a:p>
          <a:p>
            <a:pPr marL="1079500" indent="-539750" algn="just">
              <a:lnSpc>
                <a:spcPct val="150000"/>
              </a:lnSpc>
              <a:spcBef>
                <a:spcPts val="0"/>
              </a:spcBef>
              <a:buNone/>
            </a:pPr>
            <a:r>
              <a:rPr lang="en-US" sz="1800" b="0" i="0" u="none" strike="noStrike" baseline="0" dirty="0">
                <a:solidFill>
                  <a:srgbClr val="000000"/>
                </a:solidFill>
                <a:latin typeface="Cambria" panose="02040503050406030204" pitchFamily="18" charset="0"/>
                <a:ea typeface="Cambria" panose="02040503050406030204" pitchFamily="18" charset="0"/>
              </a:rPr>
              <a:t>❖	A Faculty scores maximum five points for participation </a:t>
            </a:r>
          </a:p>
          <a:p>
            <a:pPr marL="1079500" indent="-539750">
              <a:lnSpc>
                <a:spcPct val="150000"/>
              </a:lnSpc>
              <a:spcBef>
                <a:spcPts val="0"/>
              </a:spcBef>
              <a:buNone/>
            </a:pPr>
            <a:r>
              <a:rPr lang="en-US" sz="1800" b="0" i="0" u="none" strike="noStrike" baseline="0" dirty="0">
                <a:solidFill>
                  <a:srgbClr val="000000"/>
                </a:solidFill>
                <a:latin typeface="Cambria" panose="02040503050406030204" pitchFamily="18" charset="0"/>
                <a:ea typeface="Cambria" panose="02040503050406030204" pitchFamily="18" charset="0"/>
              </a:rPr>
              <a:t>❖ 	Participation in 2 to 5 days Faculty/ Faculty development program: 3 Points </a:t>
            </a:r>
          </a:p>
          <a:p>
            <a:pPr marL="1079500" indent="-539750">
              <a:lnSpc>
                <a:spcPct val="150000"/>
              </a:lnSpc>
              <a:spcBef>
                <a:spcPts val="0"/>
              </a:spcBef>
              <a:buNone/>
            </a:pPr>
            <a:r>
              <a:rPr lang="en-US" sz="1800" b="0" i="0" u="none" strike="noStrike" baseline="0" dirty="0">
                <a:solidFill>
                  <a:srgbClr val="000000"/>
                </a:solidFill>
                <a:latin typeface="Cambria" panose="02040503050406030204" pitchFamily="18" charset="0"/>
                <a:ea typeface="Cambria" panose="02040503050406030204" pitchFamily="18" charset="0"/>
              </a:rPr>
              <a:t>❖ 	Participation in &gt;5 days Faculty/ Faculty development program: 5 points</a:t>
            </a:r>
            <a:r>
              <a:rPr lang="en-US" sz="1800" b="0" i="0" u="none" strike="noStrike" baseline="0" dirty="0">
                <a:solidFill>
                  <a:srgbClr val="000000"/>
                </a:solidFill>
                <a:latin typeface="Verdana" panose="020B0604030504040204" pitchFamily="34" charset="0"/>
              </a:rPr>
              <a:t>. </a:t>
            </a:r>
            <a:endParaRPr lang="en-US" sz="1800" b="0" i="0" u="none" strike="noStrike" baseline="0" dirty="0">
              <a:solidFill>
                <a:srgbClr val="000000"/>
              </a:solidFill>
              <a:latin typeface="Wingdings" panose="05000000000000000000" pitchFamily="2" charset="2"/>
            </a:endParaRPr>
          </a:p>
          <a:p>
            <a:pPr marL="0" indent="0">
              <a:lnSpc>
                <a:spcPct val="150000"/>
              </a:lnSpc>
              <a:spcBef>
                <a:spcPts val="0"/>
              </a:spcBef>
              <a:buNone/>
            </a:pPr>
            <a:endParaRPr lang="en-IN" sz="1800" b="0" i="0" u="none" strike="noStrike" baseline="0" dirty="0">
              <a:solidFill>
                <a:srgbClr val="000000"/>
              </a:solidFill>
              <a:latin typeface="Wingdings" panose="05000000000000000000" pitchFamily="2" charset="2"/>
            </a:endParaRPr>
          </a:p>
          <a:p>
            <a:pPr marL="0" indent="0">
              <a:buNone/>
            </a:pPr>
            <a:endParaRPr lang="en-IN" sz="1800" b="0" i="0" u="none" strike="noStrike" baseline="0" dirty="0">
              <a:latin typeface="Wingdings" panose="05000000000000000000" pitchFamily="2" charset="2"/>
            </a:endParaRPr>
          </a:p>
          <a:p>
            <a:pPr marL="1162050" indent="0" algn="just">
              <a:lnSpc>
                <a:spcPct val="150000"/>
              </a:lnSpc>
              <a:spcBef>
                <a:spcPts val="0"/>
              </a:spcBef>
              <a:buNone/>
            </a:pPr>
            <a:endParaRPr lang="en-US" sz="1800" b="0" i="0" u="none" strike="noStrike" baseline="0" dirty="0">
              <a:solidFill>
                <a:srgbClr val="000000"/>
              </a:solidFill>
              <a:latin typeface="Cambria" panose="02040503050406030204" pitchFamily="18" charset="0"/>
              <a:ea typeface="Cambria" panose="02040503050406030204" pitchFamily="18" charset="0"/>
            </a:endParaRPr>
          </a:p>
          <a:p>
            <a:endParaRPr lang="en-IN" sz="1800" b="0" i="0" u="none" strike="noStrike" baseline="0" dirty="0">
              <a:solidFill>
                <a:srgbClr val="000000"/>
              </a:solidFill>
              <a:latin typeface="Cambria" panose="02040503050406030204" pitchFamily="18" charset="0"/>
              <a:ea typeface="Cambria" panose="02040503050406030204" pitchFamily="18" charset="0"/>
            </a:endParaRPr>
          </a:p>
          <a:p>
            <a:endParaRPr lang="en-IN" sz="1800" b="0" i="0" u="none" strike="noStrike" baseline="0" dirty="0">
              <a:latin typeface="Wingdings" panose="05000000000000000000" pitchFamily="2" charset="2"/>
            </a:endParaRPr>
          </a:p>
          <a:p>
            <a:pPr marL="0" indent="0">
              <a:buNone/>
            </a:pPr>
            <a:endParaRPr lang="en-IN" sz="1800" b="0" i="0" u="none" strike="noStrike" baseline="0" dirty="0">
              <a:latin typeface="Wingdings" panose="05000000000000000000" pitchFamily="2" charset="2"/>
            </a:endParaRPr>
          </a:p>
          <a:p>
            <a:pPr marL="1079500" indent="-720725" algn="just">
              <a:lnSpc>
                <a:spcPct val="150000"/>
              </a:lnSpc>
              <a:spcBef>
                <a:spcPts val="0"/>
              </a:spcBef>
              <a:buNone/>
            </a:pPr>
            <a:endParaRPr lang="en-IN" sz="1800" b="0" i="0" u="none" strike="noStrike" baseline="0" dirty="0">
              <a:latin typeface="Verdana-Bold"/>
            </a:endParaRPr>
          </a:p>
        </p:txBody>
      </p:sp>
      <p:sp>
        <p:nvSpPr>
          <p:cNvPr id="8" name="Slide Number Placeholder 7">
            <a:extLst>
              <a:ext uri="{FF2B5EF4-FFF2-40B4-BE49-F238E27FC236}">
                <a16:creationId xmlns="" xmlns:a16="http://schemas.microsoft.com/office/drawing/2014/main" id="{6123B004-19C9-45F3-9F73-8C68A113C85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150</a:t>
            </a:fld>
            <a:endParaRPr lang="en-IN"/>
          </a:p>
        </p:txBody>
      </p:sp>
      <p:pic>
        <p:nvPicPr>
          <p:cNvPr id="7" name="Picture 6">
            <a:extLst>
              <a:ext uri="{FF2B5EF4-FFF2-40B4-BE49-F238E27FC236}">
                <a16:creationId xmlns="" xmlns:a16="http://schemas.microsoft.com/office/drawing/2014/main" id="{592240DF-BC91-49C1-9A08-8E4F51D0F97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C618EA6F-B768-49B6-9C2E-4A332D211254}"/>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E8B4054B-7846-4882-B82F-5EA073EABB54}"/>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03043685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843564" y="1347654"/>
            <a:ext cx="8549130" cy="2471713"/>
          </a:xfrm>
          <a:noFill/>
        </p:spPr>
        <p:txBody>
          <a:bodyPr>
            <a:normAutofit fontScale="85000" lnSpcReduction="10000"/>
          </a:bodyPr>
          <a:lstStyle/>
          <a:p>
            <a:pPr marL="895350" indent="-712788"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6.1.3. 	Faculty Contribution in Development of SWAYAM MOOCs and other E-Content (05)</a:t>
            </a:r>
          </a:p>
          <a:p>
            <a:pPr marL="712788" indent="0"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(Provide details of faculty members developed courses for various educational initiatives, including SWAYAM MOOCs/SWAYM PLUS/NPTEL, e-PG </a:t>
            </a:r>
            <a:r>
              <a:rPr lang="en-US" dirty="0" err="1">
                <a:solidFill>
                  <a:schemeClr val="tx1"/>
                </a:solidFill>
                <a:latin typeface="Cambria" panose="02040503050406030204" pitchFamily="18" charset="0"/>
                <a:ea typeface="Cambria" panose="02040503050406030204" pitchFamily="18" charset="0"/>
              </a:rPr>
              <a:t>Pathshala</a:t>
            </a:r>
            <a:r>
              <a:rPr lang="en-US" dirty="0">
                <a:solidFill>
                  <a:schemeClr val="tx1"/>
                </a:solidFill>
                <a:latin typeface="Cambria" panose="02040503050406030204" pitchFamily="18" charset="0"/>
                <a:ea typeface="Cambria" panose="02040503050406030204" pitchFamily="18" charset="0"/>
              </a:rPr>
              <a:t> and other e-contents during the assessment period.)</a:t>
            </a:r>
          </a:p>
          <a:p>
            <a:pPr marL="1162050" indent="0" algn="just">
              <a:lnSpc>
                <a:spcPct val="150000"/>
              </a:lnSpc>
              <a:spcBef>
                <a:spcPts val="0"/>
              </a:spcBef>
              <a:buNone/>
            </a:pPr>
            <a:endParaRPr lang="en-US" sz="1800" b="0" i="0" u="none" strike="noStrike" baseline="0" dirty="0">
              <a:solidFill>
                <a:srgbClr val="00000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i="1" dirty="0">
                <a:solidFill>
                  <a:srgbClr val="00B050"/>
                </a:solidFill>
                <a:latin typeface="Cambria" panose="02040503050406030204" pitchFamily="18" charset="0"/>
                <a:ea typeface="Cambria" panose="02040503050406030204" pitchFamily="18" charset="0"/>
              </a:rPr>
              <a:t>Table No. 6.1.3.1: List of faculty members developed MOOC course for the past 3 years.</a:t>
            </a:r>
          </a:p>
          <a:p>
            <a:pPr marL="895350" indent="-712788" algn="just">
              <a:lnSpc>
                <a:spcPct val="150000"/>
              </a:lnSpc>
              <a:spcBef>
                <a:spcPts val="0"/>
              </a:spcBef>
              <a:buNone/>
            </a:pPr>
            <a:endParaRPr lang="en-US" b="1" dirty="0">
              <a:solidFill>
                <a:srgbClr val="FF3300"/>
              </a:solidFill>
              <a:latin typeface="Cambria" panose="02040503050406030204" pitchFamily="18" charset="0"/>
              <a:ea typeface="Cambria" panose="02040503050406030204" pitchFamily="18" charset="0"/>
            </a:endParaRPr>
          </a:p>
          <a:p>
            <a:endParaRPr lang="en-IN" sz="1800" b="0" i="0" u="none" strike="noStrike" baseline="0" dirty="0">
              <a:solidFill>
                <a:srgbClr val="000000"/>
              </a:solidFill>
              <a:latin typeface="Cambria" panose="02040503050406030204" pitchFamily="18" charset="0"/>
              <a:ea typeface="Cambria" panose="02040503050406030204" pitchFamily="18" charset="0"/>
            </a:endParaRPr>
          </a:p>
          <a:p>
            <a:endParaRPr lang="en-IN" sz="1800" b="0" i="0" u="none" strike="noStrike" baseline="0" dirty="0">
              <a:latin typeface="Wingdings" panose="05000000000000000000" pitchFamily="2" charset="2"/>
            </a:endParaRPr>
          </a:p>
          <a:p>
            <a:pPr marL="0" indent="0">
              <a:buNone/>
            </a:pPr>
            <a:endParaRPr lang="en-IN" sz="1800" b="0" i="0" u="none" strike="noStrike" baseline="0" dirty="0">
              <a:latin typeface="Wingdings" panose="05000000000000000000" pitchFamily="2" charset="2"/>
            </a:endParaRPr>
          </a:p>
          <a:p>
            <a:pPr marL="1079500" indent="-720725" algn="just">
              <a:lnSpc>
                <a:spcPct val="150000"/>
              </a:lnSpc>
              <a:spcBef>
                <a:spcPts val="0"/>
              </a:spcBef>
              <a:buNone/>
            </a:pPr>
            <a:endParaRPr lang="en-IN" sz="1800" b="0" i="0" u="none" strike="noStrike" baseline="0" dirty="0">
              <a:latin typeface="Verdana-Bold"/>
            </a:endParaRPr>
          </a:p>
        </p:txBody>
      </p:sp>
      <p:sp>
        <p:nvSpPr>
          <p:cNvPr id="8" name="Slide Number Placeholder 7">
            <a:extLst>
              <a:ext uri="{FF2B5EF4-FFF2-40B4-BE49-F238E27FC236}">
                <a16:creationId xmlns="" xmlns:a16="http://schemas.microsoft.com/office/drawing/2014/main" id="{25B9B7CE-2F2E-495F-A675-6574EEE1D678}"/>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151</a:t>
            </a:fld>
            <a:endParaRPr lang="en-IN"/>
          </a:p>
        </p:txBody>
      </p:sp>
      <p:pic>
        <p:nvPicPr>
          <p:cNvPr id="7" name="Picture 6">
            <a:extLst>
              <a:ext uri="{FF2B5EF4-FFF2-40B4-BE49-F238E27FC236}">
                <a16:creationId xmlns="" xmlns:a16="http://schemas.microsoft.com/office/drawing/2014/main" id="{2C8BD903-4701-4B5E-AB79-5CFF858AD3D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70C2C1BD-7162-4150-ACAE-71B0CCE76597}"/>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A13E991D-4063-4CB0-8584-CE6DACC5BD54}"/>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pic>
        <p:nvPicPr>
          <p:cNvPr id="2" name="Picture 1"/>
          <p:cNvPicPr>
            <a:picLocks noChangeAspect="1"/>
          </p:cNvPicPr>
          <p:nvPr/>
        </p:nvPicPr>
        <p:blipFill>
          <a:blip r:embed="rId3" cstate="print"/>
          <a:stretch>
            <a:fillRect/>
          </a:stretch>
        </p:blipFill>
        <p:spPr>
          <a:xfrm>
            <a:off x="1187556" y="4089366"/>
            <a:ext cx="7291448" cy="1755800"/>
          </a:xfrm>
          <a:prstGeom prst="rect">
            <a:avLst/>
          </a:prstGeom>
        </p:spPr>
      </p:pic>
    </p:spTree>
    <p:extLst>
      <p:ext uri="{BB962C8B-B14F-4D97-AF65-F5344CB8AC3E}">
        <p14:creationId xmlns:p14="http://schemas.microsoft.com/office/powerpoint/2010/main" xmlns="" val="30424467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4294967295"/>
          </p:nvPr>
        </p:nvPicPr>
        <p:blipFill>
          <a:blip r:embed="rId2" cstate="print"/>
          <a:stretch>
            <a:fillRect/>
          </a:stretch>
        </p:blipFill>
        <p:spPr>
          <a:xfrm>
            <a:off x="1046178" y="3572758"/>
            <a:ext cx="7382896" cy="1999661"/>
          </a:xfrm>
          <a:prstGeom prst="rect">
            <a:avLst/>
          </a:prstGeom>
        </p:spPr>
      </p:pic>
      <p:sp>
        <p:nvSpPr>
          <p:cNvPr id="4" name="TextBox 3">
            <a:extLst>
              <a:ext uri="{FF2B5EF4-FFF2-40B4-BE49-F238E27FC236}">
                <a16:creationId xmlns="" xmlns:a16="http://schemas.microsoft.com/office/drawing/2014/main" id="{25AD6269-5EE6-41BA-B73E-92C8C814CD91}"/>
              </a:ext>
            </a:extLst>
          </p:cNvPr>
          <p:cNvSpPr txBox="1"/>
          <p:nvPr/>
        </p:nvSpPr>
        <p:spPr>
          <a:xfrm>
            <a:off x="775608" y="934391"/>
            <a:ext cx="8668967" cy="400110"/>
          </a:xfrm>
          <a:prstGeom prst="rect">
            <a:avLst/>
          </a:prstGeom>
          <a:noFill/>
        </p:spPr>
        <p:txBody>
          <a:bodyPr wrap="square" rtlCol="0">
            <a:spAutoFit/>
          </a:bodyPr>
          <a:lstStyle/>
          <a:p>
            <a:pPr marL="712788" indent="-712788" algn="just"/>
            <a:r>
              <a:rPr lang="en-US" sz="2000" b="1" dirty="0">
                <a:solidFill>
                  <a:srgbClr val="FF3300"/>
                </a:solidFill>
                <a:latin typeface="Cambria" panose="02040503050406030204" pitchFamily="18" charset="0"/>
                <a:ea typeface="Cambria" panose="02040503050406030204" pitchFamily="18" charset="0"/>
              </a:rPr>
              <a:t>6.1.4. 	Faculty Certification of MOOCs through SWAYAM, etc. (10)</a:t>
            </a:r>
          </a:p>
        </p:txBody>
      </p:sp>
      <p:sp>
        <p:nvSpPr>
          <p:cNvPr id="5" name="TextBox 4">
            <a:extLst>
              <a:ext uri="{FF2B5EF4-FFF2-40B4-BE49-F238E27FC236}">
                <a16:creationId xmlns="" xmlns:a16="http://schemas.microsoft.com/office/drawing/2014/main" id="{BD3638CB-E68F-4CB8-B87F-2AA414714ED5}"/>
              </a:ext>
            </a:extLst>
          </p:cNvPr>
          <p:cNvSpPr txBox="1"/>
          <p:nvPr/>
        </p:nvSpPr>
        <p:spPr>
          <a:xfrm>
            <a:off x="775608" y="1195292"/>
            <a:ext cx="8514695" cy="2585323"/>
          </a:xfrm>
          <a:prstGeom prst="rect">
            <a:avLst/>
          </a:prstGeom>
          <a:noFill/>
        </p:spPr>
        <p:txBody>
          <a:bodyPr wrap="square" rtlCol="0">
            <a:spAutoFit/>
          </a:bodyPr>
          <a:lstStyle/>
          <a:p>
            <a:pPr algn="just">
              <a:lnSpc>
                <a:spcPct val="150000"/>
              </a:lnSpc>
            </a:pPr>
            <a:r>
              <a:rPr lang="en-US" b="0" i="0" u="none" strike="noStrike" baseline="0" dirty="0">
                <a:latin typeface="Cambria" panose="02040503050406030204" pitchFamily="18" charset="0"/>
                <a:ea typeface="Cambria" panose="02040503050406030204" pitchFamily="18" charset="0"/>
              </a:rPr>
              <a:t>(Provide details of faculty members, who have obtained MOOCs (Massive Open Online Courses) certification through platforms like SWAYAM/SWAYM PLUS/NPTEL and other approved programs during the assessment period.)</a:t>
            </a:r>
          </a:p>
          <a:p>
            <a:pPr algn="just">
              <a:lnSpc>
                <a:spcPct val="150000"/>
              </a:lnSpc>
            </a:pPr>
            <a:r>
              <a:rPr lang="en-US" b="1" dirty="0">
                <a:solidFill>
                  <a:srgbClr val="00B050"/>
                </a:solidFill>
                <a:latin typeface="Cambria" panose="02040503050406030204" pitchFamily="18" charset="0"/>
                <a:ea typeface="Cambria" panose="02040503050406030204" pitchFamily="18" charset="0"/>
              </a:rPr>
              <a:t>Table No. 6.1.4.1: </a:t>
            </a:r>
            <a:r>
              <a:rPr lang="en-US" dirty="0">
                <a:solidFill>
                  <a:srgbClr val="00B050"/>
                </a:solidFill>
                <a:latin typeface="Cambria" panose="02040503050406030204" pitchFamily="18" charset="0"/>
                <a:ea typeface="Cambria" panose="02040503050406030204" pitchFamily="18" charset="0"/>
              </a:rPr>
              <a:t>List of faculty members obtained certification of MOOCs  for the past 3 years. </a:t>
            </a:r>
          </a:p>
          <a:p>
            <a:pPr algn="just">
              <a:lnSpc>
                <a:spcPct val="150000"/>
              </a:lnSpc>
            </a:pPr>
            <a:endParaRPr lang="en-US" b="0" i="0" u="none" strike="noStrike" baseline="0" dirty="0">
              <a:latin typeface="Cambria" panose="02040503050406030204" pitchFamily="18" charset="0"/>
              <a:ea typeface="Cambria" panose="02040503050406030204" pitchFamily="18" charset="0"/>
            </a:endParaRPr>
          </a:p>
        </p:txBody>
      </p:sp>
      <p:sp>
        <p:nvSpPr>
          <p:cNvPr id="11" name="Slide Number Placeholder 10">
            <a:extLst>
              <a:ext uri="{FF2B5EF4-FFF2-40B4-BE49-F238E27FC236}">
                <a16:creationId xmlns="" xmlns:a16="http://schemas.microsoft.com/office/drawing/2014/main" id="{31FA3784-EE5B-4B04-9F17-9515440401BC}"/>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152</a:t>
            </a:fld>
            <a:endParaRPr lang="en-IN"/>
          </a:p>
        </p:txBody>
      </p:sp>
      <p:pic>
        <p:nvPicPr>
          <p:cNvPr id="9" name="Picture 8">
            <a:extLst>
              <a:ext uri="{FF2B5EF4-FFF2-40B4-BE49-F238E27FC236}">
                <a16:creationId xmlns="" xmlns:a16="http://schemas.microsoft.com/office/drawing/2014/main" id="{69C0F65B-91AD-4A33-AF96-E6E4954C30C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0" name="TextBox 9">
            <a:extLst>
              <a:ext uri="{FF2B5EF4-FFF2-40B4-BE49-F238E27FC236}">
                <a16:creationId xmlns="" xmlns:a16="http://schemas.microsoft.com/office/drawing/2014/main" id="{BAEAC0B7-2135-4D7D-B022-DB6058786E36}"/>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2" name="Straight Connector 11">
            <a:extLst>
              <a:ext uri="{FF2B5EF4-FFF2-40B4-BE49-F238E27FC236}">
                <a16:creationId xmlns="" xmlns:a16="http://schemas.microsoft.com/office/drawing/2014/main" id="{AADC0F30-EB92-43DD-BC87-16A0915A683B}"/>
              </a:ext>
            </a:extLst>
          </p:cNvPr>
          <p:cNvCxnSpPr/>
          <p:nvPr/>
        </p:nvCxnSpPr>
        <p:spPr>
          <a:xfrm>
            <a:off x="700450" y="787784"/>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52935993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5F95766A-ED6A-4041-8093-F2CDA22C5A33}"/>
              </a:ext>
            </a:extLst>
          </p:cNvPr>
          <p:cNvSpPr txBox="1"/>
          <p:nvPr/>
        </p:nvSpPr>
        <p:spPr>
          <a:xfrm>
            <a:off x="585902" y="1237875"/>
            <a:ext cx="8650681" cy="2262671"/>
          </a:xfrm>
          <a:prstGeom prst="rect">
            <a:avLst/>
          </a:prstGeom>
          <a:noFill/>
        </p:spPr>
        <p:txBody>
          <a:bodyPr wrap="square" rtlCol="0">
            <a:spAutoFit/>
          </a:bodyPr>
          <a:lstStyle/>
          <a:p>
            <a:pPr algn="just">
              <a:lnSpc>
                <a:spcPct val="150000"/>
              </a:lnSpc>
            </a:pPr>
            <a:r>
              <a:rPr lang="en-US" sz="1600" b="0" i="0" u="none" strike="noStrike" baseline="0" dirty="0">
                <a:latin typeface="Cambria" panose="02040503050406030204" pitchFamily="18" charset="0"/>
                <a:ea typeface="Cambria" panose="02040503050406030204" pitchFamily="18" charset="0"/>
              </a:rPr>
              <a:t>(Provide details of the number of faculty development programs and short-term training programs organized by the department individually or in collaboration with other departments over the past 3 years.) </a:t>
            </a:r>
          </a:p>
          <a:p>
            <a:pPr marL="357188" indent="-357188" algn="l">
              <a:lnSpc>
                <a:spcPct val="150000"/>
              </a:lnSpc>
            </a:pPr>
            <a:r>
              <a:rPr lang="en-US" sz="1600" b="0" i="0" u="none" strike="noStrike" baseline="0" dirty="0">
                <a:solidFill>
                  <a:srgbClr val="000000"/>
                </a:solidFill>
                <a:latin typeface="Cambria" panose="02040503050406030204" pitchFamily="18" charset="0"/>
                <a:ea typeface="Cambria" panose="02040503050406030204" pitchFamily="18" charset="0"/>
              </a:rPr>
              <a:t>❖ 	The minimum duration of FDP/STTP is 5 days. </a:t>
            </a:r>
          </a:p>
          <a:p>
            <a:pPr marL="357188" indent="-357188" algn="just">
              <a:lnSpc>
                <a:spcPct val="150000"/>
              </a:lnSpc>
            </a:pPr>
            <a:r>
              <a:rPr lang="en-US" sz="1600" b="0" i="0" u="none" strike="noStrike" baseline="0" dirty="0">
                <a:solidFill>
                  <a:srgbClr val="000000"/>
                </a:solidFill>
                <a:latin typeface="Cambria" panose="02040503050406030204" pitchFamily="18" charset="0"/>
                <a:ea typeface="Cambria" panose="02040503050406030204" pitchFamily="18" charset="0"/>
              </a:rPr>
              <a:t>❖	</a:t>
            </a:r>
            <a:r>
              <a:rPr lang="en-US" sz="1600" b="0" i="0" u="none" strike="noStrike" baseline="0" dirty="0">
                <a:solidFill>
                  <a:srgbClr val="FF0000"/>
                </a:solidFill>
                <a:latin typeface="Cambria" panose="02040503050406030204" pitchFamily="18" charset="0"/>
                <a:ea typeface="Cambria" panose="02040503050406030204" pitchFamily="18" charset="0"/>
              </a:rPr>
              <a:t>2 points per FDP/STTP, with a maximum of 4 marks per assessment year and a total 	maximum of 10 marks</a:t>
            </a:r>
          </a:p>
        </p:txBody>
      </p:sp>
      <p:sp>
        <p:nvSpPr>
          <p:cNvPr id="10" name="TextBox 9">
            <a:extLst>
              <a:ext uri="{FF2B5EF4-FFF2-40B4-BE49-F238E27FC236}">
                <a16:creationId xmlns="" xmlns:a16="http://schemas.microsoft.com/office/drawing/2014/main" id="{02E8B5E3-5666-4555-AD74-0539418B47CA}"/>
              </a:ext>
            </a:extLst>
          </p:cNvPr>
          <p:cNvSpPr txBox="1"/>
          <p:nvPr/>
        </p:nvSpPr>
        <p:spPr>
          <a:xfrm>
            <a:off x="553830" y="936526"/>
            <a:ext cx="8631426" cy="400110"/>
          </a:xfrm>
          <a:prstGeom prst="rect">
            <a:avLst/>
          </a:prstGeom>
          <a:noFill/>
        </p:spPr>
        <p:txBody>
          <a:bodyPr wrap="square" rtlCol="0">
            <a:spAutoFit/>
          </a:bodyPr>
          <a:lstStyle/>
          <a:p>
            <a:pPr marL="895350" indent="-712788"/>
            <a:r>
              <a:rPr lang="en-US" sz="2000" b="1" dirty="0">
                <a:solidFill>
                  <a:srgbClr val="FF3300"/>
                </a:solidFill>
                <a:latin typeface="Cambria" panose="02040503050406030204" pitchFamily="18" charset="0"/>
                <a:ea typeface="Cambria" panose="02040503050406030204" pitchFamily="18" charset="0"/>
              </a:rPr>
              <a:t>6.1.5. 	FDP/STTP Organized by the Department (10)</a:t>
            </a:r>
            <a:endParaRPr lang="en-IN" sz="2000" b="1" dirty="0">
              <a:solidFill>
                <a:srgbClr val="FF3300"/>
              </a:solidFill>
              <a:latin typeface="Cambria" panose="02040503050406030204" pitchFamily="18" charset="0"/>
              <a:ea typeface="Cambria" panose="02040503050406030204" pitchFamily="18" charset="0"/>
            </a:endParaRPr>
          </a:p>
        </p:txBody>
      </p:sp>
      <p:sp>
        <p:nvSpPr>
          <p:cNvPr id="11" name="Slide Number Placeholder 10">
            <a:extLst>
              <a:ext uri="{FF2B5EF4-FFF2-40B4-BE49-F238E27FC236}">
                <a16:creationId xmlns="" xmlns:a16="http://schemas.microsoft.com/office/drawing/2014/main" id="{EDEADA6B-551C-49A4-B4E1-DC13D2EB098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153</a:t>
            </a:fld>
            <a:endParaRPr lang="en-IN"/>
          </a:p>
        </p:txBody>
      </p:sp>
      <p:pic>
        <p:nvPicPr>
          <p:cNvPr id="9" name="Picture 8">
            <a:extLst>
              <a:ext uri="{FF2B5EF4-FFF2-40B4-BE49-F238E27FC236}">
                <a16:creationId xmlns="" xmlns:a16="http://schemas.microsoft.com/office/drawing/2014/main" id="{87DF3062-D792-4735-9D8D-F9D71E0B672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12" name="TextBox 11">
            <a:extLst>
              <a:ext uri="{FF2B5EF4-FFF2-40B4-BE49-F238E27FC236}">
                <a16:creationId xmlns="" xmlns:a16="http://schemas.microsoft.com/office/drawing/2014/main" id="{E89B354D-CF95-4A31-96E2-F387AEAFA85C}"/>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3" name="Straight Connector 12">
            <a:extLst>
              <a:ext uri="{FF2B5EF4-FFF2-40B4-BE49-F238E27FC236}">
                <a16:creationId xmlns="" xmlns:a16="http://schemas.microsoft.com/office/drawing/2014/main" id="{1FEC9127-09AF-44D5-BFFA-9625AFA5F886}"/>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pic>
        <p:nvPicPr>
          <p:cNvPr id="4" name="Picture 3"/>
          <p:cNvPicPr>
            <a:picLocks noChangeAspect="1"/>
          </p:cNvPicPr>
          <p:nvPr/>
        </p:nvPicPr>
        <p:blipFill>
          <a:blip r:embed="rId3" cstate="print"/>
          <a:stretch>
            <a:fillRect/>
          </a:stretch>
        </p:blipFill>
        <p:spPr>
          <a:xfrm>
            <a:off x="1187556" y="3585512"/>
            <a:ext cx="6314457" cy="3135587"/>
          </a:xfrm>
          <a:prstGeom prst="rect">
            <a:avLst/>
          </a:prstGeom>
        </p:spPr>
      </p:pic>
    </p:spTree>
    <p:extLst>
      <p:ext uri="{BB962C8B-B14F-4D97-AF65-F5344CB8AC3E}">
        <p14:creationId xmlns:p14="http://schemas.microsoft.com/office/powerpoint/2010/main" xmlns="" val="152301369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337" y="1038528"/>
            <a:ext cx="8730833" cy="5225112"/>
          </a:xfrm>
          <a:noFill/>
        </p:spPr>
        <p:txBody>
          <a:bodyPr>
            <a:normAutofit/>
          </a:bodyPr>
          <a:lstStyle/>
          <a:p>
            <a:pPr marL="895350" indent="-712788">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6.1.6. 	Faculty Support in Student Innovative Projects (10)</a:t>
            </a:r>
          </a:p>
          <a:p>
            <a:pPr marL="712788" indent="0" algn="just">
              <a:lnSpc>
                <a:spcPct val="150000"/>
              </a:lnSpc>
              <a:spcBef>
                <a:spcPts val="0"/>
              </a:spcBef>
              <a:buNone/>
            </a:pPr>
            <a:r>
              <a:rPr lang="en-US" sz="1600" dirty="0">
                <a:solidFill>
                  <a:schemeClr val="tx1"/>
                </a:solidFill>
                <a:latin typeface="Cambria" panose="02040503050406030204" pitchFamily="18" charset="0"/>
                <a:ea typeface="Cambria" panose="02040503050406030204" pitchFamily="18" charset="0"/>
              </a:rPr>
              <a:t>(Provide details of faculty supports as a mentor, facilitator, etc. in student innovation projects in various events like hackathons, </a:t>
            </a:r>
            <a:r>
              <a:rPr lang="en-US" sz="1600" dirty="0" err="1">
                <a:solidFill>
                  <a:schemeClr val="tx1"/>
                </a:solidFill>
                <a:latin typeface="Cambria" panose="02040503050406030204" pitchFamily="18" charset="0"/>
                <a:ea typeface="Cambria" panose="02040503050406030204" pitchFamily="18" charset="0"/>
              </a:rPr>
              <a:t>codeathons</a:t>
            </a:r>
            <a:r>
              <a:rPr lang="en-US" sz="1600" dirty="0">
                <a:solidFill>
                  <a:schemeClr val="tx1"/>
                </a:solidFill>
                <a:latin typeface="Cambria" panose="02040503050406030204" pitchFamily="18" charset="0"/>
                <a:ea typeface="Cambria" panose="02040503050406030204" pitchFamily="18" charset="0"/>
              </a:rPr>
              <a:t>, </a:t>
            </a:r>
            <a:r>
              <a:rPr lang="en-US" sz="1600" dirty="0" err="1">
                <a:solidFill>
                  <a:schemeClr val="tx1"/>
                </a:solidFill>
                <a:latin typeface="Cambria" panose="02040503050406030204" pitchFamily="18" charset="0"/>
                <a:ea typeface="Cambria" panose="02040503050406030204" pitchFamily="18" charset="0"/>
              </a:rPr>
              <a:t>ideathons</a:t>
            </a:r>
            <a:r>
              <a:rPr lang="en-US" sz="1600" dirty="0">
                <a:solidFill>
                  <a:schemeClr val="tx1"/>
                </a:solidFill>
                <a:latin typeface="Cambria" panose="02040503050406030204" pitchFamily="18" charset="0"/>
                <a:ea typeface="Cambria" panose="02040503050406030204" pitchFamily="18" charset="0"/>
              </a:rPr>
              <a:t>, open research, etc.)</a:t>
            </a:r>
          </a:p>
          <a:p>
            <a:pPr marL="0" indent="0" algn="ctr">
              <a:buNone/>
            </a:pPr>
            <a:r>
              <a:rPr lang="en-US" sz="1600" b="1" dirty="0">
                <a:solidFill>
                  <a:srgbClr val="00B050"/>
                </a:solidFill>
                <a:latin typeface="Cambria" panose="02040503050406030204" pitchFamily="18" charset="0"/>
                <a:ea typeface="Cambria" panose="02040503050406030204" pitchFamily="18" charset="0"/>
              </a:rPr>
              <a:t>	</a:t>
            </a:r>
            <a:r>
              <a:rPr lang="en-US" dirty="0">
                <a:solidFill>
                  <a:srgbClr val="00B050"/>
                </a:solidFill>
                <a:latin typeface="Cambria" panose="02040503050406030204" pitchFamily="18" charset="0"/>
                <a:ea typeface="Cambria" panose="02040503050406030204" pitchFamily="18" charset="0"/>
              </a:rPr>
              <a:t>Table No. 6.1.5.1: List of FDPs/STPs organized by Department for the past 3 years</a:t>
            </a:r>
            <a:r>
              <a:rPr lang="en-US" sz="1800" b="0" i="0" u="none" strike="noStrike" baseline="0" dirty="0">
                <a:solidFill>
                  <a:srgbClr val="00B050"/>
                </a:solidFill>
                <a:latin typeface="Cambria" panose="02040503050406030204" pitchFamily="18" charset="0"/>
                <a:ea typeface="Cambria" panose="02040503050406030204" pitchFamily="18" charset="0"/>
              </a:rPr>
              <a:t>.</a:t>
            </a:r>
          </a:p>
          <a:p>
            <a:pPr marL="0" indent="0">
              <a:buNone/>
            </a:pPr>
            <a:endParaRPr lang="en-IN" sz="1800" b="0" i="0" u="none" strike="noStrike" baseline="0" dirty="0">
              <a:latin typeface="Verdana" panose="020B0604030504040204" pitchFamily="34" charset="0"/>
            </a:endParaRPr>
          </a:p>
        </p:txBody>
      </p:sp>
      <p:graphicFrame>
        <p:nvGraphicFramePr>
          <p:cNvPr id="5" name="Table 7">
            <a:extLst>
              <a:ext uri="{FF2B5EF4-FFF2-40B4-BE49-F238E27FC236}">
                <a16:creationId xmlns="" xmlns:a16="http://schemas.microsoft.com/office/drawing/2014/main" id="{C796F91D-53E5-421D-A880-F3EB7446FAC8}"/>
              </a:ext>
            </a:extLst>
          </p:cNvPr>
          <p:cNvGraphicFramePr>
            <a:graphicFrameLocks noGrp="1"/>
          </p:cNvGraphicFramePr>
          <p:nvPr>
            <p:extLst>
              <p:ext uri="{D42A27DB-BD31-4B8C-83A1-F6EECF244321}">
                <p14:modId xmlns:p14="http://schemas.microsoft.com/office/powerpoint/2010/main" xmlns="" val="2932934018"/>
              </p:ext>
            </p:extLst>
          </p:nvPr>
        </p:nvGraphicFramePr>
        <p:xfrm>
          <a:off x="1335024" y="2855298"/>
          <a:ext cx="7827264" cy="3093720"/>
        </p:xfrm>
        <a:graphic>
          <a:graphicData uri="http://schemas.openxmlformats.org/drawingml/2006/table">
            <a:tbl>
              <a:tblPr firstRow="1" bandRow="1">
                <a:tableStyleId>{5940675A-B579-460E-94D1-54222C63F5DA}</a:tableStyleId>
              </a:tblPr>
              <a:tblGrid>
                <a:gridCol w="671743">
                  <a:extLst>
                    <a:ext uri="{9D8B030D-6E8A-4147-A177-3AD203B41FA5}">
                      <a16:colId xmlns="" xmlns:a16="http://schemas.microsoft.com/office/drawing/2014/main" val="2232259125"/>
                    </a:ext>
                  </a:extLst>
                </a:gridCol>
                <a:gridCol w="1275338">
                  <a:extLst>
                    <a:ext uri="{9D8B030D-6E8A-4147-A177-3AD203B41FA5}">
                      <a16:colId xmlns="" xmlns:a16="http://schemas.microsoft.com/office/drawing/2014/main" val="3215723920"/>
                    </a:ext>
                  </a:extLst>
                </a:gridCol>
                <a:gridCol w="1431104">
                  <a:extLst>
                    <a:ext uri="{9D8B030D-6E8A-4147-A177-3AD203B41FA5}">
                      <a16:colId xmlns="" xmlns:a16="http://schemas.microsoft.com/office/drawing/2014/main" val="3235743612"/>
                    </a:ext>
                  </a:extLst>
                </a:gridCol>
                <a:gridCol w="1411633">
                  <a:extLst>
                    <a:ext uri="{9D8B030D-6E8A-4147-A177-3AD203B41FA5}">
                      <a16:colId xmlns="" xmlns:a16="http://schemas.microsoft.com/office/drawing/2014/main" val="1841923989"/>
                    </a:ext>
                  </a:extLst>
                </a:gridCol>
                <a:gridCol w="1810785">
                  <a:extLst>
                    <a:ext uri="{9D8B030D-6E8A-4147-A177-3AD203B41FA5}">
                      <a16:colId xmlns="" xmlns:a16="http://schemas.microsoft.com/office/drawing/2014/main" val="282316392"/>
                    </a:ext>
                  </a:extLst>
                </a:gridCol>
                <a:gridCol w="1226661">
                  <a:extLst>
                    <a:ext uri="{9D8B030D-6E8A-4147-A177-3AD203B41FA5}">
                      <a16:colId xmlns="" xmlns:a16="http://schemas.microsoft.com/office/drawing/2014/main" val="3939253657"/>
                    </a:ext>
                  </a:extLst>
                </a:gridCol>
              </a:tblGrid>
              <a:tr h="445686">
                <a:tc>
                  <a:txBody>
                    <a:bodyPr/>
                    <a:lstStyle/>
                    <a:p>
                      <a:pPr algn="ctr"/>
                      <a:r>
                        <a:rPr lang="en-IN" sz="1300" b="1" dirty="0">
                          <a:latin typeface="Cambria" panose="02040503050406030204" pitchFamily="18" charset="0"/>
                          <a:ea typeface="Cambria" panose="02040503050406030204" pitchFamily="18" charset="0"/>
                        </a:rPr>
                        <a:t>S. N.</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Faculty</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Name of the Event</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Date of Event</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300" b="1" i="0" u="none" strike="noStrike" kern="1200" baseline="0" dirty="0">
                          <a:solidFill>
                            <a:schemeClr val="tx1"/>
                          </a:solidFill>
                          <a:latin typeface="Cambria" panose="02040503050406030204" pitchFamily="18" charset="0"/>
                          <a:ea typeface="Cambria" panose="02040503050406030204" pitchFamily="18" charset="0"/>
                          <a:cs typeface="+mn-cs"/>
                        </a:rPr>
                        <a:t>Place of Event</a:t>
                      </a:r>
                      <a:endParaRPr lang="en-US"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Website link, if any</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2530546319"/>
                  </a:ext>
                </a:extLst>
              </a:tr>
              <a:tr h="252000">
                <a:tc gridSpan="6">
                  <a:txBody>
                    <a:bodyPr/>
                    <a:lstStyle/>
                    <a:p>
                      <a:pPr algn="ctr"/>
                      <a:r>
                        <a:rPr lang="en-IN" sz="1300" dirty="0">
                          <a:latin typeface="Cambria" panose="02040503050406030204" pitchFamily="18" charset="0"/>
                          <a:ea typeface="Cambria" panose="02040503050406030204" pitchFamily="18" charset="0"/>
                        </a:rPr>
                        <a:t>CAYm1</a:t>
                      </a: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3309852"/>
                  </a:ext>
                </a:extLst>
              </a:tr>
              <a:tr h="252000">
                <a:tc>
                  <a:txBody>
                    <a:bodyPr/>
                    <a:lstStyle/>
                    <a:p>
                      <a:pPr algn="ctr"/>
                      <a:r>
                        <a:rPr lang="en-IN" sz="1300" dirty="0">
                          <a:latin typeface="Cambria" panose="02040503050406030204" pitchFamily="18" charset="0"/>
                          <a:ea typeface="Cambria" panose="02040503050406030204" pitchFamily="18" charset="0"/>
                        </a:rPr>
                        <a:t>1</a:t>
                      </a: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153787620"/>
                  </a:ext>
                </a:extLst>
              </a:tr>
              <a:tr h="252000">
                <a:tc>
                  <a:txBody>
                    <a:bodyPr/>
                    <a:lstStyle/>
                    <a:p>
                      <a:pPr algn="ctr"/>
                      <a:r>
                        <a:rPr lang="en-IN" sz="1300" dirty="0">
                          <a:latin typeface="Cambria" panose="02040503050406030204" pitchFamily="18" charset="0"/>
                          <a:ea typeface="Cambria" panose="02040503050406030204" pitchFamily="18" charset="0"/>
                        </a:rPr>
                        <a:t>….</a:t>
                      </a: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196786977"/>
                  </a:ext>
                </a:extLst>
              </a:tr>
              <a:tr h="252000">
                <a:tc gridSpan="6">
                  <a:txBody>
                    <a:bodyPr/>
                    <a:lstStyle/>
                    <a:p>
                      <a:pPr algn="ctr"/>
                      <a:r>
                        <a:rPr lang="en-IN" sz="1300" dirty="0">
                          <a:latin typeface="Cambria" panose="02040503050406030204" pitchFamily="18" charset="0"/>
                          <a:ea typeface="Cambria" panose="02040503050406030204" pitchFamily="18" charset="0"/>
                        </a:rPr>
                        <a:t>CAYm2</a:t>
                      </a: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288232626"/>
                  </a:ext>
                </a:extLst>
              </a:tr>
              <a:tr h="252000">
                <a:tc>
                  <a:txBody>
                    <a:bodyPr/>
                    <a:lstStyle/>
                    <a:p>
                      <a:pPr algn="ctr"/>
                      <a:r>
                        <a:rPr lang="en-IN" sz="1300" dirty="0">
                          <a:latin typeface="Cambria" panose="02040503050406030204" pitchFamily="18" charset="0"/>
                          <a:ea typeface="Cambria" panose="02040503050406030204" pitchFamily="18" charset="0"/>
                        </a:rPr>
                        <a:t>1</a:t>
                      </a: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297903088"/>
                  </a:ext>
                </a:extLst>
              </a:tr>
              <a:tr h="252000">
                <a:tc>
                  <a:txBody>
                    <a:bodyPr/>
                    <a:lstStyle/>
                    <a:p>
                      <a:pPr algn="ctr"/>
                      <a:r>
                        <a:rPr lang="en-IN" sz="1300" dirty="0">
                          <a:latin typeface="Cambria" panose="02040503050406030204" pitchFamily="18" charset="0"/>
                          <a:ea typeface="Cambria" panose="02040503050406030204" pitchFamily="18" charset="0"/>
                        </a:rPr>
                        <a:t>…..</a:t>
                      </a: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942104802"/>
                  </a:ext>
                </a:extLst>
              </a:tr>
              <a:tr h="252000">
                <a:tc gridSpan="6">
                  <a:txBody>
                    <a:bodyPr/>
                    <a:lstStyle/>
                    <a:p>
                      <a:pPr algn="ctr"/>
                      <a:r>
                        <a:rPr lang="en-IN" sz="1300" dirty="0">
                          <a:latin typeface="Cambria" panose="02040503050406030204" pitchFamily="18" charset="0"/>
                          <a:ea typeface="Cambria" panose="02040503050406030204" pitchFamily="18" charset="0"/>
                        </a:rPr>
                        <a:t>CAYm3</a:t>
                      </a: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tc hMerge="1">
                  <a:txBody>
                    <a:bodyPr/>
                    <a:lstStyle/>
                    <a:p>
                      <a:endParaRPr lang="en-IN" sz="14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818447175"/>
                  </a:ext>
                </a:extLst>
              </a:tr>
              <a:tr h="252000">
                <a:tc>
                  <a:txBody>
                    <a:bodyPr/>
                    <a:lstStyle/>
                    <a:p>
                      <a:pPr algn="ctr"/>
                      <a:r>
                        <a:rPr lang="en-IN" sz="1300" dirty="0">
                          <a:latin typeface="Cambria" panose="02040503050406030204" pitchFamily="18" charset="0"/>
                          <a:ea typeface="Cambria" panose="02040503050406030204" pitchFamily="18" charset="0"/>
                        </a:rPr>
                        <a:t>1</a:t>
                      </a: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655640556"/>
                  </a:ext>
                </a:extLst>
              </a:tr>
              <a:tr h="252000">
                <a:tc>
                  <a:txBody>
                    <a:bodyPr/>
                    <a:lstStyle/>
                    <a:p>
                      <a:pPr algn="ctr"/>
                      <a:r>
                        <a:rPr lang="en-IN" sz="1300" dirty="0">
                          <a:latin typeface="Cambria" panose="02040503050406030204" pitchFamily="18" charset="0"/>
                          <a:ea typeface="Cambria" panose="02040503050406030204" pitchFamily="18" charset="0"/>
                        </a:rPr>
                        <a:t>…..</a:t>
                      </a: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619633882"/>
                  </a:ext>
                </a:extLst>
              </a:tr>
            </a:tbl>
          </a:graphicData>
        </a:graphic>
      </p:graphicFrame>
      <p:sp>
        <p:nvSpPr>
          <p:cNvPr id="9" name="Slide Number Placeholder 8">
            <a:extLst>
              <a:ext uri="{FF2B5EF4-FFF2-40B4-BE49-F238E27FC236}">
                <a16:creationId xmlns="" xmlns:a16="http://schemas.microsoft.com/office/drawing/2014/main" id="{19F60B26-1C2E-40CA-980C-DE8BC99971AA}"/>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154</a:t>
            </a:fld>
            <a:endParaRPr lang="en-IN"/>
          </a:p>
        </p:txBody>
      </p:sp>
      <p:pic>
        <p:nvPicPr>
          <p:cNvPr id="7" name="Picture 6">
            <a:extLst>
              <a:ext uri="{FF2B5EF4-FFF2-40B4-BE49-F238E27FC236}">
                <a16:creationId xmlns="" xmlns:a16="http://schemas.microsoft.com/office/drawing/2014/main" id="{3A825259-3697-4E77-9C76-EA9F2845FA1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35043DAA-4761-4002-8497-3B5F8FA34C40}"/>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F49F3AFE-ED8A-46BD-AD6F-2C575CE542A2}"/>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5572992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338" y="1102536"/>
            <a:ext cx="8650482" cy="4904974"/>
          </a:xfrm>
          <a:noFill/>
        </p:spPr>
        <p:txBody>
          <a:bodyPr>
            <a:normAutofit/>
          </a:bodyPr>
          <a:lstStyle/>
          <a:p>
            <a:pPr marL="895350" indent="-712788" algn="just">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6.1.7. Faculty Internship/Training/Collaboration with Industry (10)</a:t>
            </a:r>
          </a:p>
          <a:p>
            <a:pPr marL="895350" indent="-712788" algn="just">
              <a:lnSpc>
                <a:spcPct val="150000"/>
              </a:lnSpc>
              <a:spcBef>
                <a:spcPts val="0"/>
              </a:spcBef>
              <a:buNone/>
            </a:pPr>
            <a:r>
              <a:rPr lang="en-US" sz="1800" b="0" i="0" u="none" strike="noStrike" baseline="0" dirty="0">
                <a:solidFill>
                  <a:schemeClr val="tx1"/>
                </a:solidFill>
                <a:latin typeface="Verdana" panose="020B0604030504040204" pitchFamily="34" charset="0"/>
              </a:rPr>
              <a:t>	</a:t>
            </a:r>
            <a:r>
              <a:rPr lang="en-US" sz="1800" b="0" i="0" u="none" strike="noStrike" baseline="0" dirty="0">
                <a:solidFill>
                  <a:schemeClr val="tx1"/>
                </a:solidFill>
                <a:latin typeface="Cambria" panose="02040503050406030204" pitchFamily="18" charset="0"/>
                <a:ea typeface="Cambria" panose="02040503050406030204" pitchFamily="18" charset="0"/>
              </a:rPr>
              <a:t>(Provide details of faculty members who have undergone internships or training in industry and research organizations, or a list of faculty members who are actively collaborating with industry.</a:t>
            </a:r>
          </a:p>
          <a:p>
            <a:pPr marL="895350" indent="-536575" algn="just">
              <a:spcBef>
                <a:spcPts val="0"/>
              </a:spcBef>
              <a:buNone/>
            </a:pPr>
            <a:r>
              <a:rPr lang="en-US" sz="1800" b="0" i="0" u="none" strike="noStrike" baseline="0" dirty="0">
                <a:solidFill>
                  <a:schemeClr val="tx1"/>
                </a:solidFill>
                <a:latin typeface="Cambria" panose="02040503050406030204" pitchFamily="18" charset="0"/>
                <a:ea typeface="Cambria" panose="02040503050406030204" pitchFamily="18" charset="0"/>
              </a:rPr>
              <a:t>	(</a:t>
            </a:r>
            <a:r>
              <a:rPr lang="en-US" sz="1800" b="0" i="1" u="none" strike="noStrike" baseline="0" dirty="0">
                <a:solidFill>
                  <a:srgbClr val="0000FF"/>
                </a:solidFill>
                <a:latin typeface="Cambria" panose="02040503050406030204" pitchFamily="18" charset="0"/>
                <a:ea typeface="Cambria" panose="02040503050406030204" pitchFamily="18" charset="0"/>
              </a:rPr>
              <a:t>The outcomes of internships, training, and collaborations including the number of programs organized for students and faculty members, the development of working models and prototypes, the publication of joint research papers, the number of funded projects received, etc. for the assessment period.)</a:t>
            </a:r>
          </a:p>
          <a:p>
            <a:pPr marL="1162050" indent="-803275" algn="just">
              <a:lnSpc>
                <a:spcPct val="150000"/>
              </a:lnSpc>
              <a:spcBef>
                <a:spcPts val="0"/>
              </a:spcBef>
              <a:buNone/>
            </a:pPr>
            <a:endParaRPr lang="en-US" sz="2000" b="1" dirty="0">
              <a:solidFill>
                <a:srgbClr val="FF33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p:txBody>
      </p:sp>
      <p:sp>
        <p:nvSpPr>
          <p:cNvPr id="8" name="Slide Number Placeholder 7">
            <a:extLst>
              <a:ext uri="{FF2B5EF4-FFF2-40B4-BE49-F238E27FC236}">
                <a16:creationId xmlns="" xmlns:a16="http://schemas.microsoft.com/office/drawing/2014/main" id="{0F4223D5-8125-43A1-9DAB-1A6C38932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155</a:t>
            </a:fld>
            <a:endParaRPr lang="en-IN"/>
          </a:p>
        </p:txBody>
      </p:sp>
      <p:pic>
        <p:nvPicPr>
          <p:cNvPr id="7" name="Picture 6">
            <a:extLst>
              <a:ext uri="{FF2B5EF4-FFF2-40B4-BE49-F238E27FC236}">
                <a16:creationId xmlns="" xmlns:a16="http://schemas.microsoft.com/office/drawing/2014/main" id="{FA6DB945-647B-435F-91A9-B03BE5D9CA0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D8F8552C-84A0-4C7B-A31F-A4B78A7F5895}"/>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C4BAAC9D-EF0C-40A3-8B70-98E50C4CCAD6}"/>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pic>
        <p:nvPicPr>
          <p:cNvPr id="2" name="Picture 1"/>
          <p:cNvPicPr>
            <a:picLocks noChangeAspect="1"/>
          </p:cNvPicPr>
          <p:nvPr/>
        </p:nvPicPr>
        <p:blipFill>
          <a:blip r:embed="rId3" cstate="print"/>
          <a:stretch>
            <a:fillRect/>
          </a:stretch>
        </p:blipFill>
        <p:spPr>
          <a:xfrm>
            <a:off x="1014435" y="4477028"/>
            <a:ext cx="8132769" cy="2072820"/>
          </a:xfrm>
          <a:prstGeom prst="rect">
            <a:avLst/>
          </a:prstGeom>
        </p:spPr>
      </p:pic>
    </p:spTree>
    <p:extLst>
      <p:ext uri="{BB962C8B-B14F-4D97-AF65-F5344CB8AC3E}">
        <p14:creationId xmlns:p14="http://schemas.microsoft.com/office/powerpoint/2010/main" xmlns="" val="27041424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337" y="747936"/>
            <a:ext cx="8623247" cy="3350592"/>
          </a:xfrm>
          <a:noFill/>
        </p:spPr>
        <p:txBody>
          <a:bodyPr>
            <a:normAutofit/>
          </a:bodyPr>
          <a:lstStyle/>
          <a:p>
            <a:pPr marL="895350" indent="-712788" algn="l">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6.2. 	Research and Development Activities (60)</a:t>
            </a:r>
          </a:p>
          <a:p>
            <a:pPr marL="895350" indent="-712788">
              <a:lnSpc>
                <a:spcPct val="150000"/>
              </a:lnSpc>
              <a:spcBef>
                <a:spcPts val="0"/>
              </a:spcBef>
              <a:buNone/>
            </a:pPr>
            <a:r>
              <a:rPr lang="en-IN" sz="2000" b="1" dirty="0">
                <a:solidFill>
                  <a:srgbClr val="FF3300"/>
                </a:solidFill>
                <a:latin typeface="Cambria" panose="02040503050406030204" pitchFamily="18" charset="0"/>
                <a:ea typeface="Cambria" panose="02040503050406030204" pitchFamily="18" charset="0"/>
              </a:rPr>
              <a:t>6.2.1. 	Academic Research (10)</a:t>
            </a:r>
          </a:p>
          <a:p>
            <a:pPr marL="895350" indent="-366713" algn="just">
              <a:spcBef>
                <a:spcPts val="0"/>
              </a:spcBef>
              <a:buNone/>
            </a:pPr>
            <a:r>
              <a:rPr lang="en-US" sz="1800" b="0" i="0" u="none" strike="noStrike" baseline="0" dirty="0">
                <a:solidFill>
                  <a:schemeClr val="tx1"/>
                </a:solidFill>
                <a:latin typeface="Cambria" panose="02040503050406030204" pitchFamily="18" charset="0"/>
                <a:ea typeface="Cambria" panose="02040503050406030204" pitchFamily="18" charset="0"/>
              </a:rPr>
              <a:t>	</a:t>
            </a:r>
            <a:r>
              <a:rPr lang="en-US" sz="1400" b="0" i="0" u="none" strike="noStrike" baseline="0" dirty="0">
                <a:solidFill>
                  <a:schemeClr val="tx1"/>
                </a:solidFill>
                <a:latin typeface="Cambria" panose="02040503050406030204" pitchFamily="18" charset="0"/>
                <a:ea typeface="Cambria" panose="02040503050406030204" pitchFamily="18" charset="0"/>
              </a:rPr>
              <a:t>(Provide details of compiled list including research papers, available online or in hard-copy, from reputable publishers and should be list of Scopus/</a:t>
            </a:r>
            <a:r>
              <a:rPr lang="en-US" sz="1400" b="0" i="0" u="none" strike="noStrike" baseline="0" dirty="0" err="1">
                <a:solidFill>
                  <a:schemeClr val="tx1"/>
                </a:solidFill>
                <a:latin typeface="Cambria" panose="02040503050406030204" pitchFamily="18" charset="0"/>
                <a:ea typeface="Cambria" panose="02040503050406030204" pitchFamily="18" charset="0"/>
              </a:rPr>
              <a:t>WoS</a:t>
            </a:r>
            <a:r>
              <a:rPr lang="en-US" sz="1400" b="0" i="0" u="none" strike="noStrike" baseline="0" dirty="0">
                <a:solidFill>
                  <a:schemeClr val="tx1"/>
                </a:solidFill>
                <a:latin typeface="Cambria" panose="02040503050406030204" pitchFamily="18" charset="0"/>
                <a:ea typeface="Cambria" panose="02040503050406030204" pitchFamily="18" charset="0"/>
              </a:rPr>
              <a:t>. Only papers with the faculty member's affiliation aligned with the current institution are considered. Each entry in the comprehensive list includes details such as DOI, publisher, and month/year of publication).</a:t>
            </a:r>
          </a:p>
          <a:p>
            <a:pPr marL="895350" indent="-366713" algn="just">
              <a:lnSpc>
                <a:spcPct val="150000"/>
              </a:lnSpc>
              <a:spcBef>
                <a:spcPts val="0"/>
              </a:spcBef>
              <a:buNone/>
            </a:pPr>
            <a:endParaRPr lang="en-US" sz="1800" b="0" i="0" u="none" strike="noStrike" baseline="0" dirty="0">
              <a:solidFill>
                <a:schemeClr val="tx1"/>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D4964603-C59A-429C-A3F2-E1BAA64FF853}"/>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156</a:t>
            </a:fld>
            <a:endParaRPr lang="en-IN"/>
          </a:p>
        </p:txBody>
      </p:sp>
      <p:pic>
        <p:nvPicPr>
          <p:cNvPr id="7" name="Picture 6">
            <a:extLst>
              <a:ext uri="{FF2B5EF4-FFF2-40B4-BE49-F238E27FC236}">
                <a16:creationId xmlns="" xmlns:a16="http://schemas.microsoft.com/office/drawing/2014/main" id="{6E84AC8F-A94C-43BA-A6C4-5A19FFD9C87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F8E8898D-25FF-43B7-8FAD-D6002F73454E}"/>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20A1AC78-FBC7-4C8B-844A-9A1AEC666B70}"/>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graphicFrame>
        <p:nvGraphicFramePr>
          <p:cNvPr id="2" name="Table 3">
            <a:extLst>
              <a:ext uri="{FF2B5EF4-FFF2-40B4-BE49-F238E27FC236}">
                <a16:creationId xmlns="" xmlns:a16="http://schemas.microsoft.com/office/drawing/2014/main" id="{DD516460-AFFA-429E-B691-52F87A999109}"/>
              </a:ext>
            </a:extLst>
          </p:cNvPr>
          <p:cNvGraphicFramePr>
            <a:graphicFrameLocks noGrp="1"/>
          </p:cNvGraphicFramePr>
          <p:nvPr>
            <p:extLst>
              <p:ext uri="{D42A27DB-BD31-4B8C-83A1-F6EECF244321}">
                <p14:modId xmlns:p14="http://schemas.microsoft.com/office/powerpoint/2010/main" xmlns="" val="1451263804"/>
              </p:ext>
            </p:extLst>
          </p:nvPr>
        </p:nvGraphicFramePr>
        <p:xfrm>
          <a:off x="1079863" y="2819944"/>
          <a:ext cx="7437119" cy="1963599"/>
        </p:xfrm>
        <a:graphic>
          <a:graphicData uri="http://schemas.openxmlformats.org/drawingml/2006/table">
            <a:tbl>
              <a:tblPr firstRow="1" bandRow="1">
                <a:tableStyleId>{5940675A-B579-460E-94D1-54222C63F5DA}</a:tableStyleId>
              </a:tblPr>
              <a:tblGrid>
                <a:gridCol w="688178">
                  <a:extLst>
                    <a:ext uri="{9D8B030D-6E8A-4147-A177-3AD203B41FA5}">
                      <a16:colId xmlns="" xmlns:a16="http://schemas.microsoft.com/office/drawing/2014/main" val="812189575"/>
                    </a:ext>
                  </a:extLst>
                </a:gridCol>
                <a:gridCol w="3638262">
                  <a:extLst>
                    <a:ext uri="{9D8B030D-6E8A-4147-A177-3AD203B41FA5}">
                      <a16:colId xmlns="" xmlns:a16="http://schemas.microsoft.com/office/drawing/2014/main" val="583111546"/>
                    </a:ext>
                  </a:extLst>
                </a:gridCol>
                <a:gridCol w="1036893">
                  <a:extLst>
                    <a:ext uri="{9D8B030D-6E8A-4147-A177-3AD203B41FA5}">
                      <a16:colId xmlns="" xmlns:a16="http://schemas.microsoft.com/office/drawing/2014/main" val="274177559"/>
                    </a:ext>
                  </a:extLst>
                </a:gridCol>
                <a:gridCol w="1036893">
                  <a:extLst>
                    <a:ext uri="{9D8B030D-6E8A-4147-A177-3AD203B41FA5}">
                      <a16:colId xmlns="" xmlns:a16="http://schemas.microsoft.com/office/drawing/2014/main" val="1237750363"/>
                    </a:ext>
                  </a:extLst>
                </a:gridCol>
                <a:gridCol w="1036893">
                  <a:extLst>
                    <a:ext uri="{9D8B030D-6E8A-4147-A177-3AD203B41FA5}">
                      <a16:colId xmlns="" xmlns:a16="http://schemas.microsoft.com/office/drawing/2014/main" val="2169054743"/>
                    </a:ext>
                  </a:extLst>
                </a:gridCol>
              </a:tblGrid>
              <a:tr h="27215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S.N.</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Item</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ctr"/>
                      <a:r>
                        <a:rPr lang="en-IN" sz="1600" b="1" i="0" u="none" strike="noStrike" baseline="0" dirty="0">
                          <a:latin typeface="Cambria" panose="02040503050406030204" pitchFamily="18" charset="0"/>
                          <a:ea typeface="Cambria" panose="02040503050406030204" pitchFamily="18" charset="0"/>
                        </a:rPr>
                        <a:t>CAYm1</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pPr algn="ctr"/>
                      <a:r>
                        <a:rPr lang="en-IN" sz="1600" b="1" i="0" u="none" strike="noStrike" baseline="0" dirty="0">
                          <a:latin typeface="Cambria" panose="02040503050406030204" pitchFamily="18" charset="0"/>
                          <a:ea typeface="Cambria" panose="02040503050406030204" pitchFamily="18" charset="0"/>
                        </a:rPr>
                        <a:t>CAYm2</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pPr algn="ctr"/>
                      <a:r>
                        <a:rPr lang="en-IN" sz="1600" b="1" i="0" u="none" strike="noStrike" baseline="0" dirty="0">
                          <a:latin typeface="Cambria" panose="02040503050406030204" pitchFamily="18" charset="0"/>
                          <a:ea typeface="Cambria" panose="02040503050406030204" pitchFamily="18" charset="0"/>
                        </a:rPr>
                        <a:t>CAYm3</a:t>
                      </a:r>
                      <a:endParaRPr lang="en-IN" sz="1600" b="0" i="0" u="none" strike="noStrike" baseline="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649578795"/>
                  </a:ext>
                </a:extLst>
              </a:tr>
              <a:tr h="470079">
                <a:tc>
                  <a:txBody>
                    <a:bodyPr/>
                    <a:lstStyle/>
                    <a:p>
                      <a:pPr algn="ctr"/>
                      <a:r>
                        <a:rPr lang="en-IN" sz="1600" dirty="0">
                          <a:latin typeface="Cambria" panose="02040503050406030204" pitchFamily="18" charset="0"/>
                          <a:ea typeface="Cambria" panose="02040503050406030204" pitchFamily="18" charset="0"/>
                        </a:rPr>
                        <a:t>1</a:t>
                      </a: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peer reviewed journal papers published</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551094576"/>
                  </a:ext>
                </a:extLst>
              </a:tr>
              <a:tr h="470079">
                <a:tc>
                  <a:txBody>
                    <a:bodyPr/>
                    <a:lstStyle/>
                    <a:p>
                      <a:pPr algn="ctr"/>
                      <a:r>
                        <a:rPr lang="en-IN" sz="1600" dirty="0">
                          <a:latin typeface="Cambria" panose="02040503050406030204" pitchFamily="18" charset="0"/>
                          <a:ea typeface="Cambria" panose="02040503050406030204" pitchFamily="18" charset="0"/>
                        </a:rPr>
                        <a:t>2</a:t>
                      </a: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peer reviewed conference papers published</a:t>
                      </a: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365489582"/>
                  </a:ext>
                </a:extLst>
              </a:tr>
              <a:tr h="470079">
                <a:tc>
                  <a:txBody>
                    <a:bodyPr/>
                    <a:lstStyle/>
                    <a:p>
                      <a:pPr algn="ctr"/>
                      <a:r>
                        <a:rPr lang="en-IN" sz="1600" dirty="0">
                          <a:latin typeface="Cambria" panose="02040503050406030204" pitchFamily="18" charset="0"/>
                          <a:ea typeface="Cambria" panose="02040503050406030204" pitchFamily="18" charset="0"/>
                        </a:rPr>
                        <a:t>3</a:t>
                      </a: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books/book chapters published</a:t>
                      </a: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145510468"/>
                  </a:ext>
                </a:extLst>
              </a:tr>
            </a:tbl>
          </a:graphicData>
        </a:graphic>
      </p:graphicFrame>
      <p:sp>
        <p:nvSpPr>
          <p:cNvPr id="5" name="TextBox 4">
            <a:extLst>
              <a:ext uri="{FF2B5EF4-FFF2-40B4-BE49-F238E27FC236}">
                <a16:creationId xmlns="" xmlns:a16="http://schemas.microsoft.com/office/drawing/2014/main" id="{34492DB7-95DC-42AC-8ACB-47ECB231923A}"/>
              </a:ext>
            </a:extLst>
          </p:cNvPr>
          <p:cNvSpPr txBox="1"/>
          <p:nvPr/>
        </p:nvSpPr>
        <p:spPr>
          <a:xfrm>
            <a:off x="870693" y="4783543"/>
            <a:ext cx="8663326" cy="400110"/>
          </a:xfrm>
          <a:prstGeom prst="rect">
            <a:avLst/>
          </a:prstGeom>
          <a:noFill/>
        </p:spPr>
        <p:txBody>
          <a:bodyPr wrap="square" rtlCol="0">
            <a:spAutoFit/>
          </a:bodyPr>
          <a:lstStyle/>
          <a:p>
            <a:pPr marL="712788" indent="-712788"/>
            <a:r>
              <a:rPr lang="en-US" sz="2000" b="1" dirty="0">
                <a:solidFill>
                  <a:srgbClr val="FF3300"/>
                </a:solidFill>
                <a:latin typeface="Cambria" panose="02040503050406030204" pitchFamily="18" charset="0"/>
                <a:ea typeface="Cambria" panose="02040503050406030204" pitchFamily="18" charset="0"/>
              </a:rPr>
              <a:t>6.2.2. 	Ph.D. Student Details (05) </a:t>
            </a:r>
          </a:p>
        </p:txBody>
      </p:sp>
      <p:graphicFrame>
        <p:nvGraphicFramePr>
          <p:cNvPr id="4" name="Table 3">
            <a:extLst>
              <a:ext uri="{FF2B5EF4-FFF2-40B4-BE49-F238E27FC236}">
                <a16:creationId xmlns="" xmlns:a16="http://schemas.microsoft.com/office/drawing/2014/main" id="{ABA9D9EA-069C-4AAF-82EE-E55F4C4EC946}"/>
              </a:ext>
            </a:extLst>
          </p:cNvPr>
          <p:cNvGraphicFramePr>
            <a:graphicFrameLocks noGrp="1"/>
          </p:cNvGraphicFramePr>
          <p:nvPr>
            <p:extLst>
              <p:ext uri="{D42A27DB-BD31-4B8C-83A1-F6EECF244321}">
                <p14:modId xmlns:p14="http://schemas.microsoft.com/office/powerpoint/2010/main" xmlns="" val="2030329104"/>
              </p:ext>
            </p:extLst>
          </p:nvPr>
        </p:nvGraphicFramePr>
        <p:xfrm>
          <a:off x="1070210" y="5202098"/>
          <a:ext cx="7456424" cy="1493520"/>
        </p:xfrm>
        <a:graphic>
          <a:graphicData uri="http://schemas.openxmlformats.org/drawingml/2006/table">
            <a:tbl>
              <a:tblPr firstRow="1" bandRow="1">
                <a:tableStyleId>{5940675A-B579-460E-94D1-54222C63F5DA}</a:tableStyleId>
              </a:tblPr>
              <a:tblGrid>
                <a:gridCol w="689964">
                  <a:extLst>
                    <a:ext uri="{9D8B030D-6E8A-4147-A177-3AD203B41FA5}">
                      <a16:colId xmlns="" xmlns:a16="http://schemas.microsoft.com/office/drawing/2014/main" val="812189575"/>
                    </a:ext>
                  </a:extLst>
                </a:gridCol>
                <a:gridCol w="3647705">
                  <a:extLst>
                    <a:ext uri="{9D8B030D-6E8A-4147-A177-3AD203B41FA5}">
                      <a16:colId xmlns="" xmlns:a16="http://schemas.microsoft.com/office/drawing/2014/main" val="583111546"/>
                    </a:ext>
                  </a:extLst>
                </a:gridCol>
                <a:gridCol w="1039585">
                  <a:extLst>
                    <a:ext uri="{9D8B030D-6E8A-4147-A177-3AD203B41FA5}">
                      <a16:colId xmlns="" xmlns:a16="http://schemas.microsoft.com/office/drawing/2014/main" val="274177559"/>
                    </a:ext>
                  </a:extLst>
                </a:gridCol>
                <a:gridCol w="1039585">
                  <a:extLst>
                    <a:ext uri="{9D8B030D-6E8A-4147-A177-3AD203B41FA5}">
                      <a16:colId xmlns="" xmlns:a16="http://schemas.microsoft.com/office/drawing/2014/main" val="1237750363"/>
                    </a:ext>
                  </a:extLst>
                </a:gridCol>
                <a:gridCol w="1039585">
                  <a:extLst>
                    <a:ext uri="{9D8B030D-6E8A-4147-A177-3AD203B41FA5}">
                      <a16:colId xmlns="" xmlns:a16="http://schemas.microsoft.com/office/drawing/2014/main" val="2169054743"/>
                    </a:ext>
                  </a:extLst>
                </a:gridCol>
              </a:tblGrid>
              <a:tr h="14596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S.N.</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600" b="1" i="0" u="none" strike="noStrike" kern="1200" baseline="0" dirty="0">
                          <a:solidFill>
                            <a:schemeClr val="tx1"/>
                          </a:solidFill>
                          <a:latin typeface="Cambria" panose="02040503050406030204" pitchFamily="18" charset="0"/>
                          <a:ea typeface="Cambria" panose="02040503050406030204" pitchFamily="18" charset="0"/>
                          <a:cs typeface="+mn-cs"/>
                        </a:rPr>
                        <a:t>Item</a:t>
                      </a: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algn="ctr"/>
                      <a:r>
                        <a:rPr lang="en-IN" sz="1600" b="1" i="0" u="none" strike="noStrike" baseline="0" dirty="0">
                          <a:latin typeface="Cambria" panose="02040503050406030204" pitchFamily="18" charset="0"/>
                          <a:ea typeface="Cambria" panose="02040503050406030204" pitchFamily="18" charset="0"/>
                        </a:rPr>
                        <a:t>CAYm1</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pPr algn="ctr"/>
                      <a:r>
                        <a:rPr lang="en-IN" sz="1600" b="1" i="0" u="none" strike="noStrike" baseline="0" dirty="0">
                          <a:latin typeface="Cambria" panose="02040503050406030204" pitchFamily="18" charset="0"/>
                          <a:ea typeface="Cambria" panose="02040503050406030204" pitchFamily="18" charset="0"/>
                        </a:rPr>
                        <a:t>CAYm2</a:t>
                      </a:r>
                      <a:endParaRPr lang="en-IN" sz="1600" b="0" i="0" u="none" strike="noStrike" baseline="0" dirty="0">
                        <a:latin typeface="Cambria" panose="02040503050406030204" pitchFamily="18" charset="0"/>
                        <a:ea typeface="Cambria" panose="02040503050406030204" pitchFamily="18" charset="0"/>
                      </a:endParaRPr>
                    </a:p>
                  </a:txBody>
                  <a:tcPr/>
                </a:tc>
                <a:tc>
                  <a:txBody>
                    <a:bodyPr/>
                    <a:lstStyle/>
                    <a:p>
                      <a:pPr algn="ctr"/>
                      <a:r>
                        <a:rPr lang="en-IN" sz="1600" b="1" i="0" u="none" strike="noStrike" baseline="0" dirty="0">
                          <a:latin typeface="Cambria" panose="02040503050406030204" pitchFamily="18" charset="0"/>
                          <a:ea typeface="Cambria" panose="02040503050406030204" pitchFamily="18" charset="0"/>
                        </a:rPr>
                        <a:t>CAYm3</a:t>
                      </a:r>
                      <a:endParaRPr lang="en-IN" sz="1600" b="0" i="0" u="none" strike="noStrike" baseline="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649578795"/>
                  </a:ext>
                </a:extLst>
              </a:tr>
              <a:tr h="370840">
                <a:tc>
                  <a:txBody>
                    <a:bodyPr/>
                    <a:lstStyle/>
                    <a:p>
                      <a:pPr algn="ctr"/>
                      <a:r>
                        <a:rPr lang="en-IN" sz="1600" dirty="0">
                          <a:latin typeface="Cambria" panose="02040503050406030204" pitchFamily="18" charset="0"/>
                          <a:ea typeface="Cambria" panose="02040503050406030204" pitchFamily="18" charset="0"/>
                        </a:rPr>
                        <a:t>1</a:t>
                      </a:r>
                    </a:p>
                  </a:txBody>
                  <a:tcPr anchor="ctr"/>
                </a:tc>
                <a:tc>
                  <a:txBody>
                    <a:bodyPr/>
                    <a:lstStyle/>
                    <a:p>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students enrolled for Ph.D. in the Department 	</a:t>
                      </a: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551094576"/>
                  </a:ext>
                </a:extLst>
              </a:tr>
              <a:tr h="370840">
                <a:tc>
                  <a:txBody>
                    <a:bodyPr/>
                    <a:lstStyle/>
                    <a:p>
                      <a:pPr algn="ctr"/>
                      <a:r>
                        <a:rPr lang="en-IN" sz="1600" dirty="0">
                          <a:latin typeface="Cambria" panose="02040503050406030204" pitchFamily="18" charset="0"/>
                          <a:ea typeface="Cambria" panose="02040503050406030204" pitchFamily="18" charset="0"/>
                        </a:rPr>
                        <a:t>2</a:t>
                      </a:r>
                    </a:p>
                  </a:txBody>
                  <a:tcPr anchor="ctr"/>
                </a:tc>
                <a:tc>
                  <a:txBody>
                    <a:bodyPr/>
                    <a:lstStyle/>
                    <a:p>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Ph.D. students graduated in the Department</a:t>
                      </a:r>
                    </a:p>
                  </a:txBody>
                  <a:tcP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365489582"/>
                  </a:ext>
                </a:extLst>
              </a:tr>
            </a:tbl>
          </a:graphicData>
        </a:graphic>
      </p:graphicFrame>
    </p:spTree>
    <p:extLst>
      <p:ext uri="{BB962C8B-B14F-4D97-AF65-F5344CB8AC3E}">
        <p14:creationId xmlns:p14="http://schemas.microsoft.com/office/powerpoint/2010/main" xmlns="" val="288517307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337" y="1020239"/>
            <a:ext cx="8730833" cy="5582263"/>
          </a:xfrm>
          <a:noFill/>
        </p:spPr>
        <p:txBody>
          <a:bodyPr>
            <a:normAutofit fontScale="55000" lnSpcReduction="20000"/>
          </a:bodyPr>
          <a:lstStyle/>
          <a:p>
            <a:pPr marL="895350" indent="-712788" algn="just">
              <a:spcBef>
                <a:spcPts val="0"/>
              </a:spcBef>
              <a:buNone/>
            </a:pPr>
            <a:r>
              <a:rPr lang="en-IN" sz="2900" b="1" dirty="0">
                <a:solidFill>
                  <a:srgbClr val="FF3300"/>
                </a:solidFill>
                <a:latin typeface="Cambria" panose="02040503050406030204" pitchFamily="18" charset="0"/>
                <a:ea typeface="Cambria" panose="02040503050406030204" pitchFamily="18" charset="0"/>
              </a:rPr>
              <a:t>6.2.3. Development Activities (10)</a:t>
            </a:r>
          </a:p>
          <a:p>
            <a:pPr marL="895350" indent="-712788" algn="just">
              <a:spcBef>
                <a:spcPts val="0"/>
              </a:spcBef>
              <a:buNone/>
            </a:pPr>
            <a:r>
              <a:rPr lang="en-US" sz="2600" dirty="0">
                <a:solidFill>
                  <a:schemeClr val="tx1"/>
                </a:solidFill>
                <a:latin typeface="Cambria" panose="02040503050406030204" pitchFamily="18" charset="0"/>
                <a:ea typeface="Cambria" panose="02040503050406030204" pitchFamily="18" charset="0"/>
              </a:rPr>
              <a:t>	</a:t>
            </a:r>
            <a:r>
              <a:rPr lang="en-US" sz="3300" dirty="0">
                <a:solidFill>
                  <a:schemeClr val="tx1"/>
                </a:solidFill>
                <a:latin typeface="Cambria" panose="02040503050406030204" pitchFamily="18" charset="0"/>
                <a:ea typeface="Cambria" panose="02040503050406030204" pitchFamily="18" charset="0"/>
              </a:rPr>
              <a:t>(Provide details of patents granted/published, working models, and prototypes developed by faculty members in the last 3 years.)</a:t>
            </a:r>
          </a:p>
          <a:p>
            <a:pPr marL="895350" indent="-712788" algn="just">
              <a:spcBef>
                <a:spcPts val="0"/>
              </a:spcBef>
              <a:buNone/>
            </a:pPr>
            <a:endParaRPr lang="en-US" sz="3300" dirty="0">
              <a:solidFill>
                <a:schemeClr val="tx1"/>
              </a:solidFill>
              <a:latin typeface="Cambria" panose="02040503050406030204" pitchFamily="18" charset="0"/>
              <a:ea typeface="Cambria" panose="02040503050406030204" pitchFamily="18" charset="0"/>
            </a:endParaRPr>
          </a:p>
          <a:p>
            <a:pPr marL="895350" indent="-712788" algn="just">
              <a:lnSpc>
                <a:spcPct val="170000"/>
              </a:lnSpc>
              <a:spcBef>
                <a:spcPts val="0"/>
              </a:spcBef>
              <a:buNone/>
            </a:pPr>
            <a:r>
              <a:rPr lang="en-US" sz="2900" b="1" dirty="0">
                <a:solidFill>
                  <a:srgbClr val="FF3300"/>
                </a:solidFill>
                <a:latin typeface="Cambria" panose="02040503050406030204" pitchFamily="18" charset="0"/>
                <a:ea typeface="Cambria" panose="02040503050406030204" pitchFamily="18" charset="0"/>
              </a:rPr>
              <a:t>6.2.4. Sponsored Research Project (15)</a:t>
            </a:r>
          </a:p>
          <a:p>
            <a:pPr marL="895350" indent="-712788" algn="just">
              <a:lnSpc>
                <a:spcPct val="110000"/>
              </a:lnSpc>
              <a:spcBef>
                <a:spcPts val="0"/>
              </a:spcBef>
              <a:buNone/>
            </a:pPr>
            <a:r>
              <a:rPr lang="en-US" sz="2600" dirty="0">
                <a:solidFill>
                  <a:schemeClr val="tx1"/>
                </a:solidFill>
                <a:latin typeface="Cambria" panose="02040503050406030204" pitchFamily="18" charset="0"/>
                <a:ea typeface="Cambria" panose="02040503050406030204" pitchFamily="18" charset="0"/>
              </a:rPr>
              <a:t>	(Provide details of funded research projects from the external sources including Corporate Social Responsibility (CSR). List includes Principal Investigator (PI), Co-PI name, name of the dept where project is sanctioned, project title, funding agency, sanctioned amount, duration and sanctioned year. Also, provide the </a:t>
            </a:r>
            <a:r>
              <a:rPr lang="en-US" sz="2900" b="1" dirty="0">
                <a:solidFill>
                  <a:srgbClr val="FF0000"/>
                </a:solidFill>
                <a:latin typeface="Cambria" panose="02040503050406030204" pitchFamily="18" charset="0"/>
                <a:ea typeface="Cambria" panose="02040503050406030204" pitchFamily="18" charset="0"/>
              </a:rPr>
              <a:t>cumulative funding amount received during CAYm1, CAYm2, and CAYm3.</a:t>
            </a:r>
            <a:r>
              <a:rPr lang="en-US" sz="2600" dirty="0">
                <a:solidFill>
                  <a:schemeClr val="tx1"/>
                </a:solidFill>
                <a:latin typeface="Cambria" panose="02040503050406030204" pitchFamily="18" charset="0"/>
                <a:ea typeface="Cambria" panose="02040503050406030204" pitchFamily="18" charset="0"/>
              </a:rPr>
              <a:t> Please do not give duplicate data from the sections 6.2.5 and 6.2.6.)</a:t>
            </a:r>
          </a:p>
          <a:p>
            <a:pPr marL="895350" indent="-712788" algn="just">
              <a:lnSpc>
                <a:spcPct val="110000"/>
              </a:lnSpc>
              <a:spcBef>
                <a:spcPts val="0"/>
              </a:spcBef>
              <a:buNone/>
            </a:pPr>
            <a:endParaRPr lang="en-US" sz="1900" dirty="0">
              <a:solidFill>
                <a:schemeClr val="tx1"/>
              </a:solidFill>
              <a:latin typeface="Cambria" panose="02040503050406030204" pitchFamily="18" charset="0"/>
              <a:ea typeface="Cambria" panose="02040503050406030204" pitchFamily="18" charset="0"/>
            </a:endParaRPr>
          </a:p>
          <a:p>
            <a:pPr marL="895350" indent="-712788" algn="just">
              <a:lnSpc>
                <a:spcPct val="110000"/>
              </a:lnSpc>
              <a:spcBef>
                <a:spcPts val="0"/>
              </a:spcBef>
              <a:buNone/>
            </a:pPr>
            <a:endParaRPr lang="en-US" sz="1900" dirty="0">
              <a:solidFill>
                <a:schemeClr val="tx1"/>
              </a:solidFill>
              <a:latin typeface="Cambria" panose="02040503050406030204" pitchFamily="18" charset="0"/>
              <a:ea typeface="Cambria" panose="02040503050406030204" pitchFamily="18" charset="0"/>
            </a:endParaRPr>
          </a:p>
          <a:p>
            <a:pPr marL="895350" indent="-712788" algn="just">
              <a:lnSpc>
                <a:spcPct val="110000"/>
              </a:lnSpc>
              <a:spcBef>
                <a:spcPts val="0"/>
              </a:spcBef>
              <a:buNone/>
            </a:pPr>
            <a:endParaRPr lang="en-US" sz="1900" dirty="0">
              <a:solidFill>
                <a:schemeClr val="tx1"/>
              </a:solidFill>
              <a:latin typeface="Cambria" panose="02040503050406030204" pitchFamily="18" charset="0"/>
              <a:ea typeface="Cambria" panose="02040503050406030204" pitchFamily="18" charset="0"/>
            </a:endParaRP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t>
            </a:r>
            <a:r>
              <a:rPr lang="en-US" sz="3300" b="0" i="0" u="none" strike="noStrike" baseline="0" dirty="0">
                <a:solidFill>
                  <a:srgbClr val="FF0000"/>
                </a:solidFill>
                <a:latin typeface="Cambria" panose="02040503050406030204" pitchFamily="18" charset="0"/>
                <a:ea typeface="Cambria" panose="02040503050406030204" pitchFamily="18" charset="0"/>
              </a:rPr>
              <a:t>Amount &gt;20 Lacs – 15 Marks </a:t>
            </a: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Amount &gt;16 Lacs and &lt; 20 lacs– 12 Marks</a:t>
            </a: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Amount &gt;12 Lacs and &lt; 16 lacs –9 Marks </a:t>
            </a: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Amount &gt; 8 Lacs and &lt; 12 lacs –6 Marks </a:t>
            </a: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Amount &gt; 4 Lacs and &lt; 8 lacs –3 Marks </a:t>
            </a: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Amount &gt; 1 Lacs and &lt; 4 lacs –1 Mark </a:t>
            </a:r>
          </a:p>
          <a:p>
            <a:pPr marL="712788" indent="-355600" algn="just">
              <a:lnSpc>
                <a:spcPct val="150000"/>
              </a:lnSpc>
              <a:spcBef>
                <a:spcPts val="0"/>
              </a:spcBef>
              <a:buNone/>
            </a:pPr>
            <a:r>
              <a:rPr lang="en-US" sz="3300" b="0" i="0" u="none" strike="noStrike" baseline="0" dirty="0">
                <a:solidFill>
                  <a:schemeClr val="tx1"/>
                </a:solidFill>
                <a:latin typeface="Cambria" panose="02040503050406030204" pitchFamily="18" charset="0"/>
                <a:ea typeface="Cambria" panose="02040503050406030204" pitchFamily="18" charset="0"/>
              </a:rPr>
              <a:t>❖ Amount &lt; 1 Lac – 0 Mark.</a:t>
            </a:r>
          </a:p>
          <a:p>
            <a:pPr marL="895350" indent="-712788" algn="just">
              <a:lnSpc>
                <a:spcPct val="110000"/>
              </a:lnSpc>
              <a:spcBef>
                <a:spcPts val="0"/>
              </a:spcBef>
              <a:buNone/>
            </a:pPr>
            <a:endParaRPr lang="en-US" sz="2100" dirty="0">
              <a:solidFill>
                <a:schemeClr val="tx1"/>
              </a:solidFill>
              <a:latin typeface="Cambria" panose="02040503050406030204" pitchFamily="18" charset="0"/>
              <a:ea typeface="Cambria" panose="02040503050406030204" pitchFamily="18" charset="0"/>
            </a:endParaRPr>
          </a:p>
          <a:p>
            <a:pPr marL="360000" indent="0" algn="just">
              <a:lnSpc>
                <a:spcPct val="150000"/>
              </a:lnSpc>
              <a:spcBef>
                <a:spcPts val="0"/>
              </a:spcBef>
              <a:buNone/>
            </a:pPr>
            <a:endParaRPr lang="en-IN" sz="2300" b="0" i="0" u="none" strike="noStrike" baseline="0" dirty="0">
              <a:latin typeface="Verdana-Bold"/>
            </a:endParaRPr>
          </a:p>
          <a:p>
            <a:pPr marL="0" indent="0" algn="just">
              <a:buNone/>
            </a:pPr>
            <a:endParaRPr lang="en-US" sz="16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B413B9D7-505B-4DE4-8CE4-F8EFD3BD8D3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157</a:t>
            </a:fld>
            <a:endParaRPr lang="en-IN"/>
          </a:p>
        </p:txBody>
      </p:sp>
      <p:pic>
        <p:nvPicPr>
          <p:cNvPr id="7" name="Picture 6">
            <a:extLst>
              <a:ext uri="{FF2B5EF4-FFF2-40B4-BE49-F238E27FC236}">
                <a16:creationId xmlns="" xmlns:a16="http://schemas.microsoft.com/office/drawing/2014/main" id="{B2FBA6D7-4158-48C7-9DAD-0D818AB8F44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77444298-8E52-4A46-B191-40BDF2D58EB8}"/>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D0AA24EE-1911-41FD-BF0C-73433FF5FBAC}"/>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56529976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21337" y="1056816"/>
            <a:ext cx="8730833" cy="5472000"/>
          </a:xfrm>
          <a:noFill/>
        </p:spPr>
        <p:txBody>
          <a:bodyPr>
            <a:normAutofit fontScale="77500" lnSpcReduction="20000"/>
          </a:bodyPr>
          <a:lstStyle/>
          <a:p>
            <a:pPr marL="360000" indent="0" algn="l">
              <a:spcBef>
                <a:spcPts val="0"/>
              </a:spcBef>
              <a:buNone/>
            </a:pPr>
            <a:endParaRPr lang="en-US" sz="800" b="1" i="0" u="none" strike="noStrike" baseline="0" dirty="0">
              <a:latin typeface="Verdana-Bold"/>
            </a:endParaRPr>
          </a:p>
          <a:p>
            <a:pPr marL="360000" indent="0" algn="just">
              <a:spcBef>
                <a:spcPts val="0"/>
              </a:spcBef>
              <a:buNone/>
            </a:pPr>
            <a:r>
              <a:rPr lang="en-US" sz="2900" b="1" dirty="0">
                <a:solidFill>
                  <a:srgbClr val="FF3300"/>
                </a:solidFill>
                <a:latin typeface="Cambria" panose="02040503050406030204" pitchFamily="18" charset="0"/>
                <a:ea typeface="Cambria" panose="02040503050406030204" pitchFamily="18" charset="0"/>
              </a:rPr>
              <a:t>6.2.5. Consultancy Work (15)</a:t>
            </a:r>
          </a:p>
          <a:p>
            <a:pPr marL="360000" indent="0" algn="just">
              <a:lnSpc>
                <a:spcPct val="150000"/>
              </a:lnSpc>
              <a:spcBef>
                <a:spcPts val="0"/>
              </a:spcBef>
              <a:buNone/>
            </a:pPr>
            <a:r>
              <a:rPr lang="en-US" sz="2300" dirty="0">
                <a:solidFill>
                  <a:schemeClr val="tx1"/>
                </a:solidFill>
                <a:latin typeface="Cambria" panose="02040503050406030204" pitchFamily="18" charset="0"/>
                <a:ea typeface="Cambria" panose="02040503050406030204" pitchFamily="18" charset="0"/>
              </a:rPr>
              <a:t>(Provide details of consultancy projects from the external sources. List includes Principal Investigator (PI), Co-PI name, name of the dept where project is sanctioned, project title, funding agency, sanctioned amount, duration and sanctioned year. Also, provide the </a:t>
            </a:r>
            <a:r>
              <a:rPr lang="en-US" sz="2300" b="1" dirty="0">
                <a:solidFill>
                  <a:srgbClr val="FF0000"/>
                </a:solidFill>
                <a:latin typeface="Cambria" panose="02040503050406030204" pitchFamily="18" charset="0"/>
                <a:ea typeface="Cambria" panose="02040503050406030204" pitchFamily="18" charset="0"/>
              </a:rPr>
              <a:t>cumulative funding amount received </a:t>
            </a:r>
            <a:r>
              <a:rPr lang="en-US" sz="2300" dirty="0">
                <a:solidFill>
                  <a:schemeClr val="tx1"/>
                </a:solidFill>
                <a:latin typeface="Cambria" panose="02040503050406030204" pitchFamily="18" charset="0"/>
                <a:ea typeface="Cambria" panose="02040503050406030204" pitchFamily="18" charset="0"/>
              </a:rPr>
              <a:t>during </a:t>
            </a:r>
            <a:r>
              <a:rPr lang="en-US" sz="2300" dirty="0">
                <a:solidFill>
                  <a:srgbClr val="FF0000"/>
                </a:solidFill>
                <a:latin typeface="Cambria" panose="02040503050406030204" pitchFamily="18" charset="0"/>
                <a:ea typeface="Cambria" panose="02040503050406030204" pitchFamily="18" charset="0"/>
              </a:rPr>
              <a:t>CAYm1, CAYm2, and CAYm3</a:t>
            </a:r>
            <a:r>
              <a:rPr lang="en-US" sz="2300" dirty="0">
                <a:solidFill>
                  <a:schemeClr val="tx1"/>
                </a:solidFill>
                <a:latin typeface="Cambria" panose="02040503050406030204" pitchFamily="18" charset="0"/>
                <a:ea typeface="Cambria" panose="02040503050406030204" pitchFamily="18" charset="0"/>
              </a:rPr>
              <a:t>. Please do not give duplicate data from the sections 6.2.4 and 6.2.6.) </a:t>
            </a:r>
          </a:p>
          <a:p>
            <a:pPr marL="360000" indent="0" algn="just">
              <a:lnSpc>
                <a:spcPct val="160000"/>
              </a:lnSpc>
              <a:spcBef>
                <a:spcPts val="0"/>
              </a:spcBef>
              <a:buNone/>
            </a:pPr>
            <a:endParaRPr lang="en-US" sz="1200" b="0" i="0" u="none" strike="noStrike" baseline="0" dirty="0">
              <a:solidFill>
                <a:srgbClr val="000000"/>
              </a:solidFill>
              <a:latin typeface="Cambria" panose="02040503050406030204" pitchFamily="18" charset="0"/>
              <a:ea typeface="Cambria" panose="02040503050406030204" pitchFamily="18" charset="0"/>
            </a:endParaRPr>
          </a:p>
          <a:p>
            <a:pPr marL="645750" indent="-285750" algn="just">
              <a:lnSpc>
                <a:spcPct val="160000"/>
              </a:lnSpc>
              <a:spcBef>
                <a:spcPts val="0"/>
              </a:spcBef>
              <a:buFont typeface="Wingdings" panose="05000000000000000000" pitchFamily="2" charset="2"/>
              <a:buChar char="v"/>
            </a:pPr>
            <a:r>
              <a:rPr lang="en-US" sz="2100" b="1" i="0" u="none" strike="noStrike" baseline="0" dirty="0">
                <a:solidFill>
                  <a:srgbClr val="FF0000"/>
                </a:solidFill>
                <a:latin typeface="Cambria" panose="02040503050406030204" pitchFamily="18" charset="0"/>
                <a:ea typeface="Cambria" panose="02040503050406030204" pitchFamily="18" charset="0"/>
              </a:rPr>
              <a:t>Amount &gt;20 Lacs – 15 Marks </a:t>
            </a:r>
          </a:p>
          <a:p>
            <a:pPr marL="645750" indent="-285750" algn="just">
              <a:lnSpc>
                <a:spcPct val="160000"/>
              </a:lnSpc>
              <a:spcBef>
                <a:spcPts val="0"/>
              </a:spcBef>
              <a:buFont typeface="Wingdings" panose="05000000000000000000" pitchFamily="2" charset="2"/>
              <a:buChar char="v"/>
            </a:pPr>
            <a:r>
              <a:rPr lang="en-US" sz="2100" b="0" i="0" u="none" strike="noStrike" baseline="0" dirty="0">
                <a:solidFill>
                  <a:srgbClr val="000000"/>
                </a:solidFill>
                <a:latin typeface="Cambria" panose="02040503050406030204" pitchFamily="18" charset="0"/>
                <a:ea typeface="Cambria" panose="02040503050406030204" pitchFamily="18" charset="0"/>
              </a:rPr>
              <a:t>Amount &gt;16 Lacs and &lt; 20 lacs–12 Marks </a:t>
            </a:r>
          </a:p>
          <a:p>
            <a:pPr marL="645750" indent="-285750" algn="just">
              <a:lnSpc>
                <a:spcPct val="160000"/>
              </a:lnSpc>
              <a:spcBef>
                <a:spcPts val="0"/>
              </a:spcBef>
              <a:buFont typeface="Wingdings" panose="05000000000000000000" pitchFamily="2" charset="2"/>
              <a:buChar char="v"/>
            </a:pPr>
            <a:r>
              <a:rPr lang="en-US" sz="2100" b="0" i="0" u="none" strike="noStrike" baseline="0" dirty="0">
                <a:solidFill>
                  <a:srgbClr val="000000"/>
                </a:solidFill>
                <a:latin typeface="Cambria" panose="02040503050406030204" pitchFamily="18" charset="0"/>
                <a:ea typeface="Cambria" panose="02040503050406030204" pitchFamily="18" charset="0"/>
              </a:rPr>
              <a:t>Amount &gt;12 Lacs and &lt; 16 lacs –9 Marks </a:t>
            </a:r>
          </a:p>
          <a:p>
            <a:pPr marL="645750" indent="-285750" algn="just">
              <a:lnSpc>
                <a:spcPct val="160000"/>
              </a:lnSpc>
              <a:spcBef>
                <a:spcPts val="0"/>
              </a:spcBef>
              <a:buFont typeface="Wingdings" panose="05000000000000000000" pitchFamily="2" charset="2"/>
              <a:buChar char="v"/>
            </a:pPr>
            <a:r>
              <a:rPr lang="en-US" sz="2100" b="0" i="0" u="none" strike="noStrike" baseline="0" dirty="0">
                <a:solidFill>
                  <a:srgbClr val="000000"/>
                </a:solidFill>
                <a:latin typeface="Cambria" panose="02040503050406030204" pitchFamily="18" charset="0"/>
                <a:ea typeface="Cambria" panose="02040503050406030204" pitchFamily="18" charset="0"/>
              </a:rPr>
              <a:t>Amount &gt; 8 Lacs and &lt; 12 lacs –6 Marks </a:t>
            </a:r>
          </a:p>
          <a:p>
            <a:pPr marL="645750" indent="-285750" algn="just">
              <a:lnSpc>
                <a:spcPct val="160000"/>
              </a:lnSpc>
              <a:spcBef>
                <a:spcPts val="0"/>
              </a:spcBef>
              <a:buFont typeface="Wingdings" panose="05000000000000000000" pitchFamily="2" charset="2"/>
              <a:buChar char="v"/>
            </a:pPr>
            <a:r>
              <a:rPr lang="en-US" sz="2100" b="0" i="0" u="none" strike="noStrike" baseline="0" dirty="0">
                <a:solidFill>
                  <a:srgbClr val="000000"/>
                </a:solidFill>
                <a:latin typeface="Cambria" panose="02040503050406030204" pitchFamily="18" charset="0"/>
                <a:ea typeface="Cambria" panose="02040503050406030204" pitchFamily="18" charset="0"/>
              </a:rPr>
              <a:t>Amount &gt; 4 Lacs and &lt;8 lacs –3 Marks </a:t>
            </a:r>
          </a:p>
          <a:p>
            <a:pPr marL="645750" indent="-285750" algn="just">
              <a:lnSpc>
                <a:spcPct val="160000"/>
              </a:lnSpc>
              <a:spcBef>
                <a:spcPts val="0"/>
              </a:spcBef>
              <a:buFont typeface="Wingdings" panose="05000000000000000000" pitchFamily="2" charset="2"/>
              <a:buChar char="v"/>
            </a:pPr>
            <a:r>
              <a:rPr lang="en-US" sz="2100" b="0" i="0" u="none" strike="noStrike" baseline="0" dirty="0">
                <a:solidFill>
                  <a:srgbClr val="000000"/>
                </a:solidFill>
                <a:latin typeface="Cambria" panose="02040503050406030204" pitchFamily="18" charset="0"/>
                <a:ea typeface="Cambria" panose="02040503050406030204" pitchFamily="18" charset="0"/>
              </a:rPr>
              <a:t>Amount &gt; 1 Lacs and &lt;4 lacs –1 Mark </a:t>
            </a:r>
          </a:p>
          <a:p>
            <a:pPr marL="645750" indent="-285750" algn="just">
              <a:lnSpc>
                <a:spcPct val="160000"/>
              </a:lnSpc>
              <a:spcBef>
                <a:spcPts val="0"/>
              </a:spcBef>
              <a:buFont typeface="Wingdings" panose="05000000000000000000" pitchFamily="2" charset="2"/>
              <a:buChar char="v"/>
            </a:pPr>
            <a:r>
              <a:rPr lang="en-US" sz="2100" b="0" i="0" u="none" strike="noStrike" baseline="0" dirty="0">
                <a:solidFill>
                  <a:srgbClr val="000000"/>
                </a:solidFill>
                <a:latin typeface="Cambria" panose="02040503050406030204" pitchFamily="18" charset="0"/>
                <a:ea typeface="Cambria" panose="02040503050406030204" pitchFamily="18" charset="0"/>
              </a:rPr>
              <a:t>Amount &lt; 1 Lac – 0 Mark.</a:t>
            </a:r>
          </a:p>
          <a:p>
            <a:pPr marL="360000" indent="0">
              <a:spcBef>
                <a:spcPts val="0"/>
              </a:spcBef>
              <a:buNone/>
            </a:pPr>
            <a:endParaRPr lang="en-IN" sz="1800" b="0" i="0" u="none" strike="noStrike" baseline="0" dirty="0">
              <a:latin typeface="Verdana" panose="020B0604030504040204" pitchFamily="34" charset="0"/>
            </a:endParaRPr>
          </a:p>
          <a:p>
            <a:pPr marL="360000" indent="0" algn="just">
              <a:lnSpc>
                <a:spcPct val="150000"/>
              </a:lnSpc>
              <a:spcBef>
                <a:spcPts val="0"/>
              </a:spcBef>
              <a:buNone/>
            </a:pPr>
            <a:endParaRPr lang="en-US" b="0" i="0" u="none" strike="noStrike" baseline="0" dirty="0">
              <a:solidFill>
                <a:schemeClr val="tx1"/>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a:p>
            <a:pPr marL="360000" indent="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p:txBody>
      </p:sp>
      <p:sp>
        <p:nvSpPr>
          <p:cNvPr id="8" name="Slide Number Placeholder 7">
            <a:extLst>
              <a:ext uri="{FF2B5EF4-FFF2-40B4-BE49-F238E27FC236}">
                <a16:creationId xmlns="" xmlns:a16="http://schemas.microsoft.com/office/drawing/2014/main" id="{7CD049DA-DC84-4F54-B68D-788716CAF5A9}"/>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158</a:t>
            </a:fld>
            <a:endParaRPr lang="en-IN"/>
          </a:p>
        </p:txBody>
      </p:sp>
      <p:pic>
        <p:nvPicPr>
          <p:cNvPr id="7" name="Picture 6">
            <a:extLst>
              <a:ext uri="{FF2B5EF4-FFF2-40B4-BE49-F238E27FC236}">
                <a16:creationId xmlns="" xmlns:a16="http://schemas.microsoft.com/office/drawing/2014/main" id="{85C7CA3C-DF66-4586-A00C-128F172CBB9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82C62A0A-955C-426C-9E74-3160E889F332}"/>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B76FA701-7876-4E33-8A85-888FAAB1F862}"/>
              </a:ext>
            </a:extLst>
          </p:cNvPr>
          <p:cNvCxnSpPr/>
          <p:nvPr/>
        </p:nvCxnSpPr>
        <p:spPr>
          <a:xfrm>
            <a:off x="621792" y="832902"/>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94854070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136558" y="1010194"/>
            <a:ext cx="8911648" cy="5495096"/>
          </a:xfrm>
          <a:noFill/>
        </p:spPr>
        <p:txBody>
          <a:bodyPr>
            <a:normAutofit fontScale="92500" lnSpcReduction="10000"/>
          </a:bodyPr>
          <a:lstStyle/>
          <a:p>
            <a:pPr marL="360000" indent="0" algn="just">
              <a:lnSpc>
                <a:spcPct val="110000"/>
              </a:lnSpc>
              <a:spcBef>
                <a:spcPts val="0"/>
              </a:spcBef>
              <a:buNone/>
            </a:pPr>
            <a:r>
              <a:rPr lang="en-US" sz="2200" b="1" dirty="0">
                <a:solidFill>
                  <a:srgbClr val="FF3300"/>
                </a:solidFill>
                <a:latin typeface="Cambria" panose="02040503050406030204" pitchFamily="18" charset="0"/>
                <a:ea typeface="Cambria" panose="02040503050406030204" pitchFamily="18" charset="0"/>
              </a:rPr>
              <a:t>6.2.6. Institution Seed Money or Internal Research Grant to its	Faculty 			for Research Work (05)</a:t>
            </a:r>
            <a:r>
              <a:rPr lang="en-US" sz="2200" b="1" i="0" u="none" strike="noStrike" baseline="0" dirty="0">
                <a:solidFill>
                  <a:srgbClr val="000000"/>
                </a:solidFill>
                <a:latin typeface="Cambria" panose="02040503050406030204" pitchFamily="18" charset="0"/>
                <a:ea typeface="Cambria" panose="02040503050406030204" pitchFamily="18" charset="0"/>
              </a:rPr>
              <a:t> </a:t>
            </a:r>
            <a:endParaRPr lang="en-US" sz="2200" b="0" i="0" u="none" strike="noStrike" baseline="0" dirty="0">
              <a:solidFill>
                <a:srgbClr val="000000"/>
              </a:solidFill>
              <a:latin typeface="Cambria" panose="02040503050406030204" pitchFamily="18" charset="0"/>
              <a:ea typeface="Cambria" panose="02040503050406030204" pitchFamily="18" charset="0"/>
            </a:endParaRPr>
          </a:p>
          <a:p>
            <a:pPr marL="895350" indent="-536575" algn="just">
              <a:spcBef>
                <a:spcPts val="0"/>
              </a:spcBef>
              <a:buNone/>
            </a:pPr>
            <a:r>
              <a:rPr lang="en-US" sz="2200" b="0" i="0" u="none" strike="noStrike" baseline="0" dirty="0">
                <a:solidFill>
                  <a:srgbClr val="4471C4"/>
                </a:solidFill>
                <a:latin typeface="Cambria" panose="02040503050406030204" pitchFamily="18" charset="0"/>
                <a:ea typeface="Cambria" panose="02040503050406030204" pitchFamily="18" charset="0"/>
              </a:rPr>
              <a:t>	</a:t>
            </a:r>
            <a:r>
              <a:rPr lang="en-US" dirty="0">
                <a:solidFill>
                  <a:srgbClr val="000000"/>
                </a:solidFill>
                <a:latin typeface="Cambria" panose="02040503050406030204" pitchFamily="18" charset="0"/>
                <a:ea typeface="Cambria" panose="02040503050406030204" pitchFamily="18" charset="0"/>
              </a:rPr>
              <a:t>	(</a:t>
            </a:r>
            <a:r>
              <a:rPr lang="en-US" dirty="0">
                <a:solidFill>
                  <a:srgbClr val="0000FF"/>
                </a:solidFill>
                <a:latin typeface="Cambria" panose="02040503050406030204" pitchFamily="18" charset="0"/>
                <a:ea typeface="Cambria" panose="02040503050406030204" pitchFamily="18" charset="0"/>
              </a:rPr>
              <a:t>Provide details of faculty members received Institution seed money grants to its faculty for research work. Also, provide the cumulative funding amount received and utilized during CAYm1, CAYm2, and CAYm3. </a:t>
            </a:r>
            <a:r>
              <a:rPr lang="en-US" dirty="0">
                <a:solidFill>
                  <a:srgbClr val="000000"/>
                </a:solidFill>
                <a:latin typeface="Cambria" panose="02040503050406030204" pitchFamily="18" charset="0"/>
                <a:ea typeface="Cambria" panose="02040503050406030204" pitchFamily="18" charset="0"/>
              </a:rPr>
              <a:t>Please do not give duplicate data from the sections 6.2.4 and 6.2.5. The outcomes of the project are no. of publications, no. of working models/prototypes, no. of Ph.D. students graduated, no. of M.E students graduated, amount generated, etc.) </a:t>
            </a:r>
          </a:p>
          <a:p>
            <a:pPr marL="182563" indent="0">
              <a:lnSpc>
                <a:spcPct val="170000"/>
              </a:lnSpc>
              <a:spcBef>
                <a:spcPts val="0"/>
              </a:spcBef>
              <a:buNone/>
            </a:pPr>
            <a:r>
              <a:rPr lang="en-IN" sz="2400" b="0" i="0" u="none" strike="noStrike" baseline="0" dirty="0">
                <a:solidFill>
                  <a:srgbClr val="FF0000"/>
                </a:solidFill>
                <a:latin typeface="Cambria" panose="02040503050406030204" pitchFamily="18" charset="0"/>
                <a:ea typeface="Cambria" panose="02040503050406030204" pitchFamily="18" charset="0"/>
              </a:rPr>
              <a:t>			Amount received (3 marks) </a:t>
            </a:r>
          </a:p>
          <a:p>
            <a:pPr marL="357188" indent="0">
              <a:lnSpc>
                <a:spcPct val="170000"/>
              </a:lnSpc>
              <a:spcBef>
                <a:spcPts val="0"/>
              </a:spcBef>
              <a:buNone/>
            </a:pPr>
            <a:r>
              <a:rPr lang="en-US" sz="2400" b="0" i="0" u="none" strike="noStrike" baseline="0" dirty="0">
                <a:solidFill>
                  <a:srgbClr val="000000"/>
                </a:solidFill>
                <a:latin typeface="Cambria" panose="02040503050406030204" pitchFamily="18" charset="0"/>
                <a:ea typeface="Cambria" panose="02040503050406030204" pitchFamily="18" charset="0"/>
              </a:rPr>
              <a:t>			❖ </a:t>
            </a:r>
            <a:r>
              <a:rPr lang="en-US" sz="2400" b="0" i="0" u="none" strike="noStrike" baseline="0" dirty="0">
                <a:solidFill>
                  <a:srgbClr val="FF0000"/>
                </a:solidFill>
                <a:latin typeface="Cambria" panose="02040503050406030204" pitchFamily="18" charset="0"/>
                <a:ea typeface="Cambria" panose="02040503050406030204" pitchFamily="18" charset="0"/>
              </a:rPr>
              <a:t>Amount &gt; 6 Lacs – 3 Marks </a:t>
            </a:r>
          </a:p>
          <a:p>
            <a:pPr marL="357188" indent="0">
              <a:lnSpc>
                <a:spcPct val="170000"/>
              </a:lnSpc>
              <a:spcBef>
                <a:spcPts val="0"/>
              </a:spcBef>
              <a:buNone/>
            </a:pPr>
            <a:r>
              <a:rPr lang="en-US" sz="2400" b="0" i="0" u="none" strike="noStrike" baseline="0" dirty="0">
                <a:solidFill>
                  <a:srgbClr val="000000"/>
                </a:solidFill>
                <a:latin typeface="Cambria" panose="02040503050406030204" pitchFamily="18" charset="0"/>
                <a:ea typeface="Cambria" panose="02040503050406030204" pitchFamily="18" charset="0"/>
              </a:rPr>
              <a:t>			❖ Amount &gt; 4 Lacs and &lt; 6 lacs– 2 Marks </a:t>
            </a:r>
          </a:p>
          <a:p>
            <a:pPr marL="357188" indent="0">
              <a:lnSpc>
                <a:spcPct val="170000"/>
              </a:lnSpc>
              <a:spcBef>
                <a:spcPts val="0"/>
              </a:spcBef>
              <a:buNone/>
            </a:pPr>
            <a:r>
              <a:rPr lang="en-US" sz="2400" b="0" i="0" u="none" strike="noStrike" baseline="0" dirty="0">
                <a:solidFill>
                  <a:srgbClr val="000000"/>
                </a:solidFill>
                <a:latin typeface="Cambria" panose="02040503050406030204" pitchFamily="18" charset="0"/>
                <a:ea typeface="Cambria" panose="02040503050406030204" pitchFamily="18" charset="0"/>
              </a:rPr>
              <a:t>			❖ Amount &gt; 2 Lacs and &lt; 4 lacs – 1 Mark </a:t>
            </a:r>
          </a:p>
          <a:p>
            <a:pPr marL="357188" indent="0">
              <a:lnSpc>
                <a:spcPct val="170000"/>
              </a:lnSpc>
              <a:spcBef>
                <a:spcPts val="0"/>
              </a:spcBef>
              <a:buNone/>
            </a:pPr>
            <a:r>
              <a:rPr lang="en-US" sz="2400" b="0" i="0" u="none" strike="noStrike" baseline="0" dirty="0">
                <a:solidFill>
                  <a:srgbClr val="000000"/>
                </a:solidFill>
                <a:latin typeface="Cambria" panose="02040503050406030204" pitchFamily="18" charset="0"/>
                <a:ea typeface="Cambria" panose="02040503050406030204" pitchFamily="18" charset="0"/>
              </a:rPr>
              <a:t>			❖ Amount &lt; 1 Lac – 0 Mark. </a:t>
            </a:r>
          </a:p>
          <a:p>
            <a:pPr marL="182563" indent="0">
              <a:lnSpc>
                <a:spcPct val="170000"/>
              </a:lnSpc>
              <a:spcBef>
                <a:spcPts val="0"/>
              </a:spcBef>
              <a:buNone/>
            </a:pPr>
            <a:r>
              <a:rPr lang="en-IN" sz="2400" b="0" i="0" u="none" strike="noStrike" baseline="0" dirty="0">
                <a:solidFill>
                  <a:srgbClr val="FF0000"/>
                </a:solidFill>
                <a:latin typeface="Cambria" panose="02040503050406030204" pitchFamily="18" charset="0"/>
                <a:ea typeface="Cambria" panose="02040503050406030204" pitchFamily="18" charset="0"/>
              </a:rPr>
              <a:t>			Amount utilized (2 marks). </a:t>
            </a:r>
          </a:p>
          <a:p>
            <a:pPr marL="895350" indent="-536575" algn="just">
              <a:spcBef>
                <a:spcPts val="0"/>
              </a:spcBef>
              <a:buNone/>
            </a:pPr>
            <a:endParaRPr lang="en-US" sz="2100" dirty="0">
              <a:solidFill>
                <a:srgbClr val="000000"/>
              </a:solidFill>
              <a:latin typeface="Cambria" panose="02040503050406030204" pitchFamily="18" charset="0"/>
              <a:ea typeface="Cambria" panose="02040503050406030204" pitchFamily="18" charset="0"/>
            </a:endParaRPr>
          </a:p>
          <a:p>
            <a:pPr marL="360000" indent="0" algn="just">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lgn="just">
              <a:buNone/>
            </a:pPr>
            <a:endParaRPr lang="en-IN" sz="1800" b="0" i="0" u="none" strike="noStrike" baseline="0" dirty="0">
              <a:latin typeface="Verdana" panose="020B0604030504040204" pitchFamily="34" charset="0"/>
            </a:endParaRPr>
          </a:p>
          <a:p>
            <a:pPr marL="360000" indent="0" algn="just">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0" indent="0" algn="just">
              <a:buNone/>
            </a:pPr>
            <a:endParaRPr lang="en-IN" sz="1800" b="0" i="0" u="none" strike="noStrike" baseline="0" dirty="0">
              <a:latin typeface="Verdana" panose="020B0604030504040204" pitchFamily="34" charset="0"/>
            </a:endParaRPr>
          </a:p>
        </p:txBody>
      </p:sp>
      <p:sp>
        <p:nvSpPr>
          <p:cNvPr id="8" name="Slide Number Placeholder 7">
            <a:extLst>
              <a:ext uri="{FF2B5EF4-FFF2-40B4-BE49-F238E27FC236}">
                <a16:creationId xmlns="" xmlns:a16="http://schemas.microsoft.com/office/drawing/2014/main" id="{03C6236F-FB11-428B-8D16-3D21E0FB610E}"/>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159</a:t>
            </a:fld>
            <a:endParaRPr lang="en-IN" dirty="0"/>
          </a:p>
        </p:txBody>
      </p:sp>
      <p:pic>
        <p:nvPicPr>
          <p:cNvPr id="7" name="Picture 6">
            <a:extLst>
              <a:ext uri="{FF2B5EF4-FFF2-40B4-BE49-F238E27FC236}">
                <a16:creationId xmlns="" xmlns:a16="http://schemas.microsoft.com/office/drawing/2014/main" id="{C254047D-D297-472B-989A-7F061AE5340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32511983-8C1B-45B0-8E78-66E53FC69D49}"/>
              </a:ext>
            </a:extLst>
          </p:cNvPr>
          <p:cNvSpPr txBox="1"/>
          <p:nvPr/>
        </p:nvSpPr>
        <p:spPr>
          <a:xfrm>
            <a:off x="621337" y="255493"/>
            <a:ext cx="7807738" cy="492443"/>
          </a:xfrm>
          <a:prstGeom prst="rect">
            <a:avLst/>
          </a:prstGeom>
          <a:noFill/>
        </p:spPr>
        <p:txBody>
          <a:bodyPr wrap="square">
            <a:spAutoFit/>
          </a:bodyPr>
          <a:lstStyle/>
          <a:p>
            <a:r>
              <a:rPr lang="en-US" sz="2600" b="1" dirty="0">
                <a:solidFill>
                  <a:srgbClr val="6600FF"/>
                </a:solidFill>
                <a:latin typeface="Cambria" panose="02040503050406030204" pitchFamily="18" charset="0"/>
                <a:ea typeface="Cambria" panose="02040503050406030204" pitchFamily="18" charset="0"/>
              </a:rPr>
              <a:t>Criterion 6: </a:t>
            </a:r>
            <a:r>
              <a:rPr lang="en-IN" sz="2600" b="1" dirty="0">
                <a:solidFill>
                  <a:srgbClr val="6600FF"/>
                </a:solidFill>
                <a:latin typeface="Cambria" panose="02040503050406030204" pitchFamily="18" charset="0"/>
                <a:ea typeface="Cambria" panose="02040503050406030204" pitchFamily="18" charset="0"/>
              </a:rPr>
              <a:t>Faculty Contribution (120) </a:t>
            </a:r>
          </a:p>
        </p:txBody>
      </p:sp>
      <p:cxnSp>
        <p:nvCxnSpPr>
          <p:cNvPr id="10" name="Straight Connector 9">
            <a:extLst>
              <a:ext uri="{FF2B5EF4-FFF2-40B4-BE49-F238E27FC236}">
                <a16:creationId xmlns="" xmlns:a16="http://schemas.microsoft.com/office/drawing/2014/main" id="{9FB25888-C86E-4795-87D2-A50593ADC8F5}"/>
              </a:ext>
            </a:extLst>
          </p:cNvPr>
          <p:cNvCxnSpPr/>
          <p:nvPr/>
        </p:nvCxnSpPr>
        <p:spPr>
          <a:xfrm>
            <a:off x="621792" y="699697"/>
            <a:ext cx="7807282" cy="0"/>
          </a:xfrm>
          <a:prstGeom prst="line">
            <a:avLst/>
          </a:prstGeom>
          <a:ln>
            <a:solidFill>
              <a:srgbClr val="6600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62523139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102536"/>
            <a:ext cx="8745618" cy="3131136"/>
          </a:xfrm>
          <a:noFill/>
        </p:spPr>
        <p:txBody>
          <a:bodyPr>
            <a:normAutofit/>
          </a:bodyPr>
          <a:lstStyle/>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7.1. Adequate and Well-Equipped Laboratories, and Technical Manpower (40) </a:t>
            </a:r>
          </a:p>
          <a:p>
            <a:pPr marL="895350" indent="-536575" algn="just">
              <a:spcBef>
                <a:spcPts val="0"/>
              </a:spcBef>
              <a:buNone/>
            </a:pPr>
            <a:r>
              <a:rPr lang="en-US" sz="1800" b="0" i="0" u="none" strike="noStrike" baseline="0" dirty="0">
                <a:solidFill>
                  <a:srgbClr val="4471C4"/>
                </a:solidFill>
                <a:latin typeface="Cambria" panose="02040503050406030204" pitchFamily="18" charset="0"/>
                <a:ea typeface="Cambria" panose="02040503050406030204" pitchFamily="18" charset="0"/>
              </a:rPr>
              <a:t>	</a:t>
            </a:r>
            <a:r>
              <a:rPr lang="en-US" sz="1800" b="0" i="0" u="none" strike="noStrike" baseline="0" dirty="0">
                <a:solidFill>
                  <a:schemeClr val="tx1"/>
                </a:solidFill>
                <a:latin typeface="Cambria" panose="02040503050406030204" pitchFamily="18" charset="0"/>
                <a:ea typeface="Cambria" panose="02040503050406030204" pitchFamily="18" charset="0"/>
              </a:rPr>
              <a:t>(Provide details of various laboratories for the program and at the department level. Also, please provide a list of technical support staff appointed by the College for the Department and their qualifications. Please do not give duplicate data from the sections 7.2 and 7.5.) </a:t>
            </a:r>
          </a:p>
          <a:p>
            <a:pPr marL="895350" indent="-536575" algn="just">
              <a:lnSpc>
                <a:spcPct val="150000"/>
              </a:lnSpc>
              <a:spcBef>
                <a:spcPts val="0"/>
              </a:spcBef>
              <a:buNone/>
            </a:pPr>
            <a:endParaRPr lang="en-US" sz="1800" b="0" i="0" u="none" strike="noStrike" baseline="0" dirty="0">
              <a:solidFill>
                <a:schemeClr val="tx1"/>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360000" indent="0">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640080" y="256893"/>
            <a:ext cx="7788994" cy="492443"/>
          </a:xfrm>
          <a:prstGeom prst="rect">
            <a:avLst/>
          </a:prstGeom>
          <a:noFill/>
        </p:spPr>
        <p:txBody>
          <a:bodyPr wrap="square">
            <a:spAutoFit/>
          </a:bodyPr>
          <a:lstStyle/>
          <a:p>
            <a:r>
              <a:rPr lang="en-US" sz="2600" b="1" dirty="0">
                <a:solidFill>
                  <a:srgbClr val="990033"/>
                </a:solidFill>
                <a:latin typeface="Cambria" panose="02040503050406030204" pitchFamily="18" charset="0"/>
                <a:ea typeface="Cambria" panose="02040503050406030204" pitchFamily="18" charset="0"/>
              </a:rPr>
              <a:t>Criterion 7: Facilities and Technical Support (100)</a:t>
            </a:r>
          </a:p>
        </p:txBody>
      </p:sp>
      <p:sp>
        <p:nvSpPr>
          <p:cNvPr id="8" name="Slide Number Placeholder 7">
            <a:extLst>
              <a:ext uri="{FF2B5EF4-FFF2-40B4-BE49-F238E27FC236}">
                <a16:creationId xmlns="" xmlns:a16="http://schemas.microsoft.com/office/drawing/2014/main" id="{FB606DA2-16BB-4DC2-9941-31BF8097D0ED}"/>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160</a:t>
            </a:fld>
            <a:endParaRPr lang="en-IN"/>
          </a:p>
        </p:txBody>
      </p:sp>
      <p:pic>
        <p:nvPicPr>
          <p:cNvPr id="7" name="Picture 6">
            <a:extLst>
              <a:ext uri="{FF2B5EF4-FFF2-40B4-BE49-F238E27FC236}">
                <a16:creationId xmlns="" xmlns:a16="http://schemas.microsoft.com/office/drawing/2014/main" id="{EF2BB14F-6E06-454E-BCA1-EC385E9EE21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9" name="Straight Connector 8">
            <a:extLst>
              <a:ext uri="{FF2B5EF4-FFF2-40B4-BE49-F238E27FC236}">
                <a16:creationId xmlns="" xmlns:a16="http://schemas.microsoft.com/office/drawing/2014/main" id="{DBEB7577-1F49-4876-ACB7-C57DDC62804A}"/>
              </a:ext>
            </a:extLst>
          </p:cNvPr>
          <p:cNvCxnSpPr/>
          <p:nvPr/>
        </p:nvCxnSpPr>
        <p:spPr>
          <a:xfrm>
            <a:off x="621792" y="832902"/>
            <a:ext cx="7807282" cy="0"/>
          </a:xfrm>
          <a:prstGeom prst="line">
            <a:avLst/>
          </a:prstGeom>
          <a:ln>
            <a:solidFill>
              <a:srgbClr val="990033"/>
            </a:solidFill>
          </a:ln>
        </p:spPr>
        <p:style>
          <a:lnRef idx="2">
            <a:schemeClr val="dk1"/>
          </a:lnRef>
          <a:fillRef idx="0">
            <a:schemeClr val="dk1"/>
          </a:fillRef>
          <a:effectRef idx="1">
            <a:schemeClr val="dk1"/>
          </a:effectRef>
          <a:fontRef idx="minor">
            <a:schemeClr val="tx1"/>
          </a:fontRef>
        </p:style>
      </p:cxnSp>
      <p:graphicFrame>
        <p:nvGraphicFramePr>
          <p:cNvPr id="2" name="Table 3">
            <a:extLst>
              <a:ext uri="{FF2B5EF4-FFF2-40B4-BE49-F238E27FC236}">
                <a16:creationId xmlns="" xmlns:a16="http://schemas.microsoft.com/office/drawing/2014/main" id="{73723A84-DDF2-482B-8E6E-7E176A5E900F}"/>
              </a:ext>
            </a:extLst>
          </p:cNvPr>
          <p:cNvGraphicFramePr>
            <a:graphicFrameLocks noGrp="1"/>
          </p:cNvGraphicFramePr>
          <p:nvPr>
            <p:extLst>
              <p:ext uri="{D42A27DB-BD31-4B8C-83A1-F6EECF244321}">
                <p14:modId xmlns:p14="http://schemas.microsoft.com/office/powerpoint/2010/main" xmlns="" val="180820698"/>
              </p:ext>
            </p:extLst>
          </p:nvPr>
        </p:nvGraphicFramePr>
        <p:xfrm>
          <a:off x="1051125" y="3586096"/>
          <a:ext cx="8074152" cy="2484120"/>
        </p:xfrm>
        <a:graphic>
          <a:graphicData uri="http://schemas.openxmlformats.org/drawingml/2006/table">
            <a:tbl>
              <a:tblPr firstRow="1" bandRow="1">
                <a:tableStyleId>{5940675A-B579-460E-94D1-54222C63F5DA}</a:tableStyleId>
              </a:tblPr>
              <a:tblGrid>
                <a:gridCol w="425465">
                  <a:extLst>
                    <a:ext uri="{9D8B030D-6E8A-4147-A177-3AD203B41FA5}">
                      <a16:colId xmlns="" xmlns:a16="http://schemas.microsoft.com/office/drawing/2014/main" val="2094924463"/>
                    </a:ext>
                  </a:extLst>
                </a:gridCol>
                <a:gridCol w="1129469">
                  <a:extLst>
                    <a:ext uri="{9D8B030D-6E8A-4147-A177-3AD203B41FA5}">
                      <a16:colId xmlns="" xmlns:a16="http://schemas.microsoft.com/office/drawing/2014/main" val="2762499349"/>
                    </a:ext>
                  </a:extLst>
                </a:gridCol>
                <a:gridCol w="1287991">
                  <a:extLst>
                    <a:ext uri="{9D8B030D-6E8A-4147-A177-3AD203B41FA5}">
                      <a16:colId xmlns="" xmlns:a16="http://schemas.microsoft.com/office/drawing/2014/main" val="3082333287"/>
                    </a:ext>
                  </a:extLst>
                </a:gridCol>
                <a:gridCol w="1129469">
                  <a:extLst>
                    <a:ext uri="{9D8B030D-6E8A-4147-A177-3AD203B41FA5}">
                      <a16:colId xmlns="" xmlns:a16="http://schemas.microsoft.com/office/drawing/2014/main" val="4003919201"/>
                    </a:ext>
                  </a:extLst>
                </a:gridCol>
                <a:gridCol w="1084045">
                  <a:extLst>
                    <a:ext uri="{9D8B030D-6E8A-4147-A177-3AD203B41FA5}">
                      <a16:colId xmlns="" xmlns:a16="http://schemas.microsoft.com/office/drawing/2014/main" val="964296727"/>
                    </a:ext>
                  </a:extLst>
                </a:gridCol>
                <a:gridCol w="892424">
                  <a:extLst>
                    <a:ext uri="{9D8B030D-6E8A-4147-A177-3AD203B41FA5}">
                      <a16:colId xmlns="" xmlns:a16="http://schemas.microsoft.com/office/drawing/2014/main" val="3881581564"/>
                    </a:ext>
                  </a:extLst>
                </a:gridCol>
                <a:gridCol w="960747">
                  <a:extLst>
                    <a:ext uri="{9D8B030D-6E8A-4147-A177-3AD203B41FA5}">
                      <a16:colId xmlns="" xmlns:a16="http://schemas.microsoft.com/office/drawing/2014/main" val="2201831343"/>
                    </a:ext>
                  </a:extLst>
                </a:gridCol>
                <a:gridCol w="1164542">
                  <a:extLst>
                    <a:ext uri="{9D8B030D-6E8A-4147-A177-3AD203B41FA5}">
                      <a16:colId xmlns="" xmlns:a16="http://schemas.microsoft.com/office/drawing/2014/main" val="323131672"/>
                    </a:ext>
                  </a:extLst>
                </a:gridCol>
              </a:tblGrid>
              <a:tr h="324000">
                <a:tc rowSpan="2">
                  <a:txBody>
                    <a:bodyPr/>
                    <a:lstStyle/>
                    <a:p>
                      <a:pPr algn="ctr"/>
                      <a:r>
                        <a:rPr lang="en-IN" sz="1300" dirty="0">
                          <a:latin typeface="Cambria" panose="02040503050406030204" pitchFamily="18" charset="0"/>
                          <a:ea typeface="Cambria" panose="02040503050406030204" pitchFamily="18" charset="0"/>
                        </a:rPr>
                        <a:t>S. N.</a:t>
                      </a:r>
                    </a:p>
                  </a:txBody>
                  <a:tcPr anchor="ctr"/>
                </a:tc>
                <a:tc rowSpan="2">
                  <a:txBody>
                    <a:bodyPr/>
                    <a:lstStyle/>
                    <a:p>
                      <a:pPr algn="ctr"/>
                      <a:r>
                        <a:rPr lang="en-IN" sz="1300" kern="1200" dirty="0">
                          <a:solidFill>
                            <a:schemeClr val="tx1"/>
                          </a:solidFill>
                          <a:latin typeface="Cambria" panose="02040503050406030204" pitchFamily="18" charset="0"/>
                          <a:ea typeface="Cambria" panose="02040503050406030204" pitchFamily="18" charset="0"/>
                          <a:cs typeface="+mn-cs"/>
                        </a:rPr>
                        <a:t>Name of the Laboratory</a:t>
                      </a:r>
                    </a:p>
                  </a:txBody>
                  <a:tcPr anchor="ctr"/>
                </a:tc>
                <a:tc rowSpan="2">
                  <a:txBody>
                    <a:bodyPr/>
                    <a:lstStyle/>
                    <a:p>
                      <a:pPr algn="ctr"/>
                      <a:r>
                        <a:rPr lang="en-US" sz="1300" kern="1200" dirty="0">
                          <a:solidFill>
                            <a:schemeClr val="tx1"/>
                          </a:solidFill>
                          <a:latin typeface="Cambria" panose="02040503050406030204" pitchFamily="18" charset="0"/>
                          <a:ea typeface="Cambria" panose="02040503050406030204" pitchFamily="18" charset="0"/>
                          <a:cs typeface="+mn-cs"/>
                        </a:rPr>
                        <a:t>No. of students per setup </a:t>
                      </a:r>
                    </a:p>
                    <a:p>
                      <a:pPr algn="ctr"/>
                      <a:r>
                        <a:rPr lang="en-IN" sz="1300" kern="1200" dirty="0">
                          <a:solidFill>
                            <a:schemeClr val="tx1"/>
                          </a:solidFill>
                          <a:latin typeface="Cambria" panose="02040503050406030204" pitchFamily="18" charset="0"/>
                          <a:ea typeface="Cambria" panose="02040503050406030204" pitchFamily="18" charset="0"/>
                          <a:cs typeface="+mn-cs"/>
                        </a:rPr>
                        <a:t>(Batch Size) </a:t>
                      </a:r>
                    </a:p>
                  </a:txBody>
                  <a:tcPr anchor="ct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300" kern="1200" dirty="0">
                          <a:solidFill>
                            <a:schemeClr val="tx1"/>
                          </a:solidFill>
                          <a:latin typeface="Cambria" panose="02040503050406030204" pitchFamily="18" charset="0"/>
                          <a:ea typeface="Cambria" panose="02040503050406030204" pitchFamily="18" charset="0"/>
                          <a:cs typeface="+mn-cs"/>
                        </a:rPr>
                        <a:t>Name of the major equipment</a:t>
                      </a:r>
                    </a:p>
                  </a:txBody>
                  <a:tcPr anchor="ct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300" kern="1200" dirty="0">
                          <a:solidFill>
                            <a:schemeClr val="tx1"/>
                          </a:solidFill>
                          <a:latin typeface="Cambria" panose="02040503050406030204" pitchFamily="18" charset="0"/>
                          <a:ea typeface="Cambria" panose="02040503050406030204" pitchFamily="18" charset="0"/>
                          <a:cs typeface="+mn-cs"/>
                        </a:rPr>
                        <a:t>Weekly utilization status (all the courses for which the lab is utilized)</a:t>
                      </a:r>
                    </a:p>
                  </a:txBody>
                  <a:tcPr anchor="ct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kern="1200" dirty="0">
                          <a:solidFill>
                            <a:schemeClr val="tx1"/>
                          </a:solidFill>
                          <a:latin typeface="Cambria" panose="02040503050406030204" pitchFamily="18" charset="0"/>
                          <a:ea typeface="Cambria" panose="02040503050406030204" pitchFamily="18" charset="0"/>
                          <a:cs typeface="+mn-cs"/>
                        </a:rPr>
                        <a:t>Technical Manpower support</a:t>
                      </a:r>
                    </a:p>
                  </a:txBody>
                  <a:tcPr anchor="ctr"/>
                </a:tc>
                <a:tc hMerge="1">
                  <a:txBody>
                    <a:bodyPr/>
                    <a:lstStyle/>
                    <a:p>
                      <a:endParaRPr lang="en-IN" sz="1600" dirty="0">
                        <a:latin typeface="Cambria" panose="02040503050406030204" pitchFamily="18" charset="0"/>
                        <a:ea typeface="Cambria" panose="02040503050406030204" pitchFamily="18" charset="0"/>
                      </a:endParaRPr>
                    </a:p>
                  </a:txBody>
                  <a:tcPr/>
                </a:tc>
                <a:tc hMerge="1">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410358674"/>
                  </a:ext>
                </a:extLst>
              </a:tr>
              <a:tr h="324000">
                <a:tc vMerge="1">
                  <a:txBody>
                    <a:bodyPr/>
                    <a:lstStyle/>
                    <a:p>
                      <a:endParaRPr lang="en-IN" sz="1600" dirty="0">
                        <a:latin typeface="Cambria" panose="02040503050406030204" pitchFamily="18" charset="0"/>
                        <a:ea typeface="Cambria" panose="02040503050406030204" pitchFamily="18" charset="0"/>
                      </a:endParaRPr>
                    </a:p>
                  </a:txBody>
                  <a:tcPr/>
                </a:tc>
                <a:tc vMerge="1">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vMerge="1">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v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vMerge="1">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300" kern="1200" dirty="0">
                          <a:solidFill>
                            <a:schemeClr val="tx1"/>
                          </a:solidFill>
                          <a:latin typeface="Cambria" panose="02040503050406030204" pitchFamily="18" charset="0"/>
                          <a:ea typeface="Cambria" panose="02040503050406030204" pitchFamily="18" charset="0"/>
                          <a:cs typeface="+mn-cs"/>
                        </a:rPr>
                        <a:t>Name of the technical staff</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300" kern="1200" dirty="0">
                          <a:solidFill>
                            <a:schemeClr val="tx1"/>
                          </a:solidFill>
                          <a:latin typeface="Cambria" panose="02040503050406030204" pitchFamily="18" charset="0"/>
                          <a:ea typeface="Cambria" panose="02040503050406030204" pitchFamily="18" charset="0"/>
                          <a:cs typeface="+mn-cs"/>
                        </a:rPr>
                        <a:t>Name of the technical staff</a:t>
                      </a:r>
                    </a:p>
                  </a:txBody>
                  <a:tcPr anchor="ctr"/>
                </a:tc>
                <a:tc>
                  <a:txBody>
                    <a:bodyPr/>
                    <a:lstStyle/>
                    <a:p>
                      <a:pPr algn="ctr"/>
                      <a:endParaRPr lang="en-IN" sz="1300" kern="1200" dirty="0">
                        <a:solidFill>
                          <a:schemeClr val="tx1"/>
                        </a:solidFill>
                        <a:latin typeface="Cambria" panose="02040503050406030204" pitchFamily="18" charset="0"/>
                        <a:ea typeface="Cambria" panose="02040503050406030204" pitchFamily="18" charset="0"/>
                        <a:cs typeface="+mn-cs"/>
                      </a:endParaRPr>
                    </a:p>
                    <a:p>
                      <a:pPr algn="ctr"/>
                      <a:r>
                        <a:rPr lang="en-IN" sz="1300" kern="1200" dirty="0">
                          <a:solidFill>
                            <a:schemeClr val="tx1"/>
                          </a:solidFill>
                          <a:latin typeface="Cambria" panose="02040503050406030204" pitchFamily="18" charset="0"/>
                          <a:ea typeface="Cambria" panose="02040503050406030204" pitchFamily="18" charset="0"/>
                          <a:cs typeface="+mn-cs"/>
                        </a:rPr>
                        <a:t>Qualification 	</a:t>
                      </a:r>
                    </a:p>
                    <a:p>
                      <a:pPr algn="ctr"/>
                      <a:endParaRPr lang="en-IN" sz="1300" kern="120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2015091028"/>
                  </a:ext>
                </a:extLst>
              </a:tr>
              <a:tr h="324000">
                <a:tc>
                  <a:txBody>
                    <a:bodyPr/>
                    <a:lstStyle/>
                    <a:p>
                      <a:r>
                        <a:rPr lang="en-IN" sz="1600" dirty="0">
                          <a:latin typeface="Cambria" panose="02040503050406030204" pitchFamily="18" charset="0"/>
                          <a:ea typeface="Cambria" panose="02040503050406030204" pitchFamily="18" charset="0"/>
                        </a:rPr>
                        <a:t>1.</a:t>
                      </a: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20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4201334997"/>
                  </a:ext>
                </a:extLst>
              </a:tr>
              <a:tr h="324000">
                <a:tc>
                  <a:txBody>
                    <a:bodyPr/>
                    <a:lstStyle/>
                    <a:p>
                      <a:r>
                        <a:rPr lang="en-IN" sz="1600" dirty="0">
                          <a:latin typeface="Cambria" panose="02040503050406030204" pitchFamily="18" charset="0"/>
                          <a:ea typeface="Cambria" panose="02040503050406030204" pitchFamily="18" charset="0"/>
                        </a:rPr>
                        <a:t>….</a:t>
                      </a: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20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3483366415"/>
                  </a:ext>
                </a:extLst>
              </a:tr>
              <a:tr h="324000">
                <a:tc>
                  <a:txBody>
                    <a:bodyPr/>
                    <a:lstStyle/>
                    <a:p>
                      <a:r>
                        <a:rPr lang="en-IN" sz="1600" dirty="0">
                          <a:latin typeface="Cambria" panose="02040503050406030204" pitchFamily="18" charset="0"/>
                          <a:ea typeface="Cambria" panose="02040503050406030204" pitchFamily="18" charset="0"/>
                        </a:rPr>
                        <a:t>N.</a:t>
                      </a: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20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946368749"/>
                  </a:ext>
                </a:extLst>
              </a:tr>
            </a:tbl>
          </a:graphicData>
        </a:graphic>
      </p:graphicFrame>
    </p:spTree>
    <p:extLst>
      <p:ext uri="{BB962C8B-B14F-4D97-AF65-F5344CB8AC3E}">
        <p14:creationId xmlns:p14="http://schemas.microsoft.com/office/powerpoint/2010/main" xmlns="" val="23957665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056816"/>
            <a:ext cx="8641080" cy="4685616"/>
          </a:xfrm>
          <a:noFill/>
        </p:spPr>
        <p:txBody>
          <a:bodyPr>
            <a:normAutofit/>
          </a:bodyPr>
          <a:lstStyle/>
          <a:p>
            <a:pPr marL="360000" indent="0" algn="ctr">
              <a:spcBef>
                <a:spcPts val="0"/>
              </a:spcBef>
              <a:buNone/>
            </a:pPr>
            <a:endParaRPr lang="en-US" sz="700" b="1" dirty="0">
              <a:solidFill>
                <a:srgbClr val="00B05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7.2. 	Additional Facilities Created for Improving the Quality of Learning Experience in Laboratories (20)</a:t>
            </a:r>
            <a:r>
              <a:rPr lang="en-US" sz="1800" b="1" i="0" u="none" strike="noStrike" baseline="0" dirty="0">
                <a:solidFill>
                  <a:srgbClr val="000000"/>
                </a:solidFill>
                <a:latin typeface="Verdana-Bold"/>
              </a:rPr>
              <a:t> </a:t>
            </a:r>
          </a:p>
          <a:p>
            <a:pPr marL="895350" indent="-538163" algn="just">
              <a:lnSpc>
                <a:spcPct val="150000"/>
              </a:lnSpc>
              <a:spcBef>
                <a:spcPts val="0"/>
              </a:spcBef>
              <a:buNone/>
            </a:pPr>
            <a:r>
              <a:rPr lang="en-US" b="1" dirty="0">
                <a:solidFill>
                  <a:srgbClr val="000000"/>
                </a:solidFill>
                <a:latin typeface="Verdana-Bold"/>
              </a:rPr>
              <a:t>	</a:t>
            </a:r>
            <a:r>
              <a:rPr lang="en-US" sz="1800" b="0" i="0" u="none" strike="noStrike" baseline="0" dirty="0">
                <a:solidFill>
                  <a:schemeClr val="tx1"/>
                </a:solidFill>
                <a:latin typeface="Cambria" panose="02040503050406030204" pitchFamily="18" charset="0"/>
                <a:ea typeface="Cambria" panose="02040503050406030204" pitchFamily="18" charset="0"/>
              </a:rPr>
              <a:t>(Provide details of various additional facilities provided by the department to enhance the quality of learning in laboratories. Please do not give duplicate data from the sections 7.1 and 7.5.)</a:t>
            </a:r>
            <a:endParaRPr lang="en-US" dirty="0">
              <a:solidFill>
                <a:schemeClr val="tx1"/>
              </a:solidFill>
              <a:latin typeface="Cambria" panose="02040503050406030204" pitchFamily="18" charset="0"/>
              <a:ea typeface="Cambria" panose="02040503050406030204" pitchFamily="18" charset="0"/>
            </a:endParaRPr>
          </a:p>
          <a:p>
            <a:pPr marL="1079500" indent="-722313" algn="ctr">
              <a:spcBef>
                <a:spcPts val="0"/>
              </a:spcBef>
              <a:buNone/>
            </a:pPr>
            <a:endParaRPr lang="en-US" sz="1600" b="1" dirty="0">
              <a:solidFill>
                <a:srgbClr val="000000"/>
              </a:solidFill>
              <a:latin typeface="Verdana-Bold"/>
              <a:ea typeface="Cambria" panose="02040503050406030204" pitchFamily="18" charset="0"/>
            </a:endParaRPr>
          </a:p>
          <a:p>
            <a:pPr marL="1079500" indent="-722313" algn="ctr">
              <a:spcBef>
                <a:spcPts val="0"/>
              </a:spcBef>
              <a:buNone/>
            </a:pPr>
            <a:r>
              <a:rPr lang="en-US" b="1" dirty="0">
                <a:solidFill>
                  <a:srgbClr val="00B050"/>
                </a:solidFill>
                <a:latin typeface="Cambria" panose="02040503050406030204" pitchFamily="18" charset="0"/>
                <a:ea typeface="Cambria" panose="02040503050406030204" pitchFamily="18" charset="0"/>
              </a:rPr>
              <a:t> Table No.7.2.1: List of additional facilities.</a:t>
            </a: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360000" indent="0">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p:txBody>
      </p:sp>
      <p:graphicFrame>
        <p:nvGraphicFramePr>
          <p:cNvPr id="2" name="Table 3">
            <a:extLst>
              <a:ext uri="{FF2B5EF4-FFF2-40B4-BE49-F238E27FC236}">
                <a16:creationId xmlns="" xmlns:a16="http://schemas.microsoft.com/office/drawing/2014/main" id="{73723A84-DDF2-482B-8E6E-7E176A5E900F}"/>
              </a:ext>
            </a:extLst>
          </p:cNvPr>
          <p:cNvGraphicFramePr>
            <a:graphicFrameLocks noGrp="1"/>
          </p:cNvGraphicFramePr>
          <p:nvPr>
            <p:extLst>
              <p:ext uri="{D42A27DB-BD31-4B8C-83A1-F6EECF244321}">
                <p14:modId xmlns:p14="http://schemas.microsoft.com/office/powerpoint/2010/main" xmlns="" val="1898482681"/>
              </p:ext>
            </p:extLst>
          </p:nvPr>
        </p:nvGraphicFramePr>
        <p:xfrm>
          <a:off x="1287192" y="4055346"/>
          <a:ext cx="7346855" cy="1524000"/>
        </p:xfrm>
        <a:graphic>
          <a:graphicData uri="http://schemas.openxmlformats.org/drawingml/2006/table">
            <a:tbl>
              <a:tblPr firstRow="1" bandRow="1">
                <a:tableStyleId>{5940675A-B579-460E-94D1-54222C63F5DA}</a:tableStyleId>
              </a:tblPr>
              <a:tblGrid>
                <a:gridCol w="525450">
                  <a:extLst>
                    <a:ext uri="{9D8B030D-6E8A-4147-A177-3AD203B41FA5}">
                      <a16:colId xmlns="" xmlns:a16="http://schemas.microsoft.com/office/drawing/2014/main" val="2094924463"/>
                    </a:ext>
                  </a:extLst>
                </a:gridCol>
                <a:gridCol w="1394896">
                  <a:extLst>
                    <a:ext uri="{9D8B030D-6E8A-4147-A177-3AD203B41FA5}">
                      <a16:colId xmlns="" xmlns:a16="http://schemas.microsoft.com/office/drawing/2014/main" val="2762499349"/>
                    </a:ext>
                  </a:extLst>
                </a:gridCol>
                <a:gridCol w="1426359">
                  <a:extLst>
                    <a:ext uri="{9D8B030D-6E8A-4147-A177-3AD203B41FA5}">
                      <a16:colId xmlns="" xmlns:a16="http://schemas.microsoft.com/office/drawing/2014/main" val="3082333287"/>
                    </a:ext>
                  </a:extLst>
                </a:gridCol>
                <a:gridCol w="1559208">
                  <a:extLst>
                    <a:ext uri="{9D8B030D-6E8A-4147-A177-3AD203B41FA5}">
                      <a16:colId xmlns="" xmlns:a16="http://schemas.microsoft.com/office/drawing/2014/main" val="4003919201"/>
                    </a:ext>
                  </a:extLst>
                </a:gridCol>
                <a:gridCol w="1165704">
                  <a:extLst>
                    <a:ext uri="{9D8B030D-6E8A-4147-A177-3AD203B41FA5}">
                      <a16:colId xmlns="" xmlns:a16="http://schemas.microsoft.com/office/drawing/2014/main" val="964296727"/>
                    </a:ext>
                  </a:extLst>
                </a:gridCol>
                <a:gridCol w="1275238">
                  <a:extLst>
                    <a:ext uri="{9D8B030D-6E8A-4147-A177-3AD203B41FA5}">
                      <a16:colId xmlns="" xmlns:a16="http://schemas.microsoft.com/office/drawing/2014/main" val="3881581564"/>
                    </a:ext>
                  </a:extLst>
                </a:gridCol>
              </a:tblGrid>
              <a:tr h="480078">
                <a:tc>
                  <a:txBody>
                    <a:bodyPr/>
                    <a:lstStyle/>
                    <a:p>
                      <a:pPr algn="ctr"/>
                      <a:r>
                        <a:rPr lang="en-IN" sz="1400" b="1" dirty="0">
                          <a:latin typeface="Cambria" panose="02040503050406030204" pitchFamily="18" charset="0"/>
                          <a:ea typeface="Cambria" panose="02040503050406030204" pitchFamily="18" charset="0"/>
                        </a:rPr>
                        <a:t>S. N.</a:t>
                      </a:r>
                    </a:p>
                  </a:txBody>
                  <a:tcPr anchor="ctr"/>
                </a:tc>
                <a:tc>
                  <a:txBody>
                    <a:bodyPr/>
                    <a:lstStyle/>
                    <a:p>
                      <a:pPr algn="ctr"/>
                      <a:r>
                        <a:rPr lang="en-IN" sz="1400" b="1" kern="1200" dirty="0">
                          <a:solidFill>
                            <a:schemeClr val="tx1"/>
                          </a:solidFill>
                          <a:latin typeface="Cambria" panose="02040503050406030204" pitchFamily="18" charset="0"/>
                          <a:ea typeface="Cambria" panose="02040503050406030204" pitchFamily="18" charset="0"/>
                          <a:cs typeface="+mn-cs"/>
                        </a:rPr>
                        <a:t>Name of the Facility</a:t>
                      </a:r>
                    </a:p>
                  </a:txBody>
                  <a:tcPr anchor="ctr"/>
                </a:tc>
                <a:tc>
                  <a:txBody>
                    <a:bodyPr/>
                    <a:lstStyle/>
                    <a:p>
                      <a:pPr algn="ctr"/>
                      <a:r>
                        <a:rPr lang="en-IN" sz="1400" b="1" kern="1200" dirty="0">
                          <a:solidFill>
                            <a:schemeClr val="tx1"/>
                          </a:solidFill>
                          <a:latin typeface="Cambria" panose="02040503050406030204" pitchFamily="18" charset="0"/>
                          <a:ea typeface="Cambria" panose="02040503050406030204" pitchFamily="18" charset="0"/>
                          <a:cs typeface="+mn-cs"/>
                        </a:rPr>
                        <a:t>Details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latin typeface="Cambria" panose="02040503050406030204" pitchFamily="18" charset="0"/>
                          <a:ea typeface="Cambria" panose="02040503050406030204" pitchFamily="18" charset="0"/>
                          <a:cs typeface="+mn-cs"/>
                        </a:rPr>
                        <a:t>Purpose for creating facility</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latin typeface="Cambria" panose="02040503050406030204" pitchFamily="18" charset="0"/>
                          <a:ea typeface="Cambria" panose="02040503050406030204" pitchFamily="18" charset="0"/>
                          <a:cs typeface="+mn-cs"/>
                        </a:rPr>
                        <a:t>Utilization</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latin typeface="Cambria" panose="02040503050406030204" pitchFamily="18" charset="0"/>
                          <a:ea typeface="Cambria" panose="02040503050406030204" pitchFamily="18" charset="0"/>
                          <a:cs typeface="+mn-cs"/>
                        </a:rPr>
                        <a:t>Relevance to Pos/PSOs</a:t>
                      </a:r>
                    </a:p>
                  </a:txBody>
                  <a:tcPr anchor="ctr"/>
                </a:tc>
                <a:extLst>
                  <a:ext uri="{0D108BD9-81ED-4DB2-BD59-A6C34878D82A}">
                    <a16:rowId xmlns="" xmlns:a16="http://schemas.microsoft.com/office/drawing/2014/main" val="1410358674"/>
                  </a:ext>
                </a:extLst>
              </a:tr>
              <a:tr h="324000">
                <a:tc>
                  <a:txBody>
                    <a:bodyPr/>
                    <a:lstStyle/>
                    <a:p>
                      <a:r>
                        <a:rPr lang="en-IN" sz="1600" dirty="0">
                          <a:latin typeface="Cambria" panose="02040503050406030204" pitchFamily="18" charset="0"/>
                          <a:ea typeface="Cambria" panose="02040503050406030204" pitchFamily="18" charset="0"/>
                        </a:rPr>
                        <a:t>1.</a:t>
                      </a: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4201334997"/>
                  </a:ext>
                </a:extLst>
              </a:tr>
              <a:tr h="324000">
                <a:tc>
                  <a:txBody>
                    <a:bodyPr/>
                    <a:lstStyle/>
                    <a:p>
                      <a:r>
                        <a:rPr lang="en-IN" sz="1600" dirty="0">
                          <a:latin typeface="Cambria" panose="02040503050406030204" pitchFamily="18" charset="0"/>
                          <a:ea typeface="Cambria" panose="02040503050406030204" pitchFamily="18" charset="0"/>
                        </a:rPr>
                        <a:t>….</a:t>
                      </a: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3483366415"/>
                  </a:ext>
                </a:extLst>
              </a:tr>
              <a:tr h="324000">
                <a:tc>
                  <a:txBody>
                    <a:bodyPr/>
                    <a:lstStyle/>
                    <a:p>
                      <a:r>
                        <a:rPr lang="en-IN" sz="1600" dirty="0">
                          <a:latin typeface="Cambria" panose="02040503050406030204" pitchFamily="18" charset="0"/>
                          <a:ea typeface="Cambria" panose="02040503050406030204" pitchFamily="18" charset="0"/>
                        </a:rPr>
                        <a:t>N.</a:t>
                      </a: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endParaRPr lang="en-IN" sz="1400" kern="120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946368749"/>
                  </a:ext>
                </a:extLst>
              </a:tr>
            </a:tbl>
          </a:graphicData>
        </a:graphic>
      </p:graphicFrame>
      <p:sp>
        <p:nvSpPr>
          <p:cNvPr id="9" name="Slide Number Placeholder 8">
            <a:extLst>
              <a:ext uri="{FF2B5EF4-FFF2-40B4-BE49-F238E27FC236}">
                <a16:creationId xmlns="" xmlns:a16="http://schemas.microsoft.com/office/drawing/2014/main" id="{D7CB3B6E-B5B3-4911-ADE6-BC7CA9A549F3}"/>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161</a:t>
            </a:fld>
            <a:endParaRPr lang="en-IN"/>
          </a:p>
        </p:txBody>
      </p:sp>
      <p:pic>
        <p:nvPicPr>
          <p:cNvPr id="7" name="Picture 6">
            <a:extLst>
              <a:ext uri="{FF2B5EF4-FFF2-40B4-BE49-F238E27FC236}">
                <a16:creationId xmlns="" xmlns:a16="http://schemas.microsoft.com/office/drawing/2014/main" id="{860A1C9A-BAF1-419E-AA03-171B58C7863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01E2ECD4-4C58-4354-A687-1B8EBA8D7782}"/>
              </a:ext>
            </a:extLst>
          </p:cNvPr>
          <p:cNvSpPr txBox="1"/>
          <p:nvPr/>
        </p:nvSpPr>
        <p:spPr>
          <a:xfrm>
            <a:off x="640080" y="256893"/>
            <a:ext cx="7788994" cy="492443"/>
          </a:xfrm>
          <a:prstGeom prst="rect">
            <a:avLst/>
          </a:prstGeom>
          <a:noFill/>
        </p:spPr>
        <p:txBody>
          <a:bodyPr wrap="square">
            <a:spAutoFit/>
          </a:bodyPr>
          <a:lstStyle/>
          <a:p>
            <a:r>
              <a:rPr lang="en-US" sz="2600" b="1" dirty="0">
                <a:solidFill>
                  <a:srgbClr val="990033"/>
                </a:solidFill>
                <a:latin typeface="Cambria" panose="02040503050406030204" pitchFamily="18" charset="0"/>
                <a:ea typeface="Cambria" panose="02040503050406030204" pitchFamily="18" charset="0"/>
              </a:rPr>
              <a:t>Criterion 7: Facilities and Technical Support (100)</a:t>
            </a:r>
          </a:p>
        </p:txBody>
      </p:sp>
      <p:cxnSp>
        <p:nvCxnSpPr>
          <p:cNvPr id="10" name="Straight Connector 9">
            <a:extLst>
              <a:ext uri="{FF2B5EF4-FFF2-40B4-BE49-F238E27FC236}">
                <a16:creationId xmlns="" xmlns:a16="http://schemas.microsoft.com/office/drawing/2014/main" id="{161D5EDD-B466-4415-A621-D3DD9194EBCE}"/>
              </a:ext>
            </a:extLst>
          </p:cNvPr>
          <p:cNvCxnSpPr/>
          <p:nvPr/>
        </p:nvCxnSpPr>
        <p:spPr>
          <a:xfrm>
            <a:off x="621792" y="832902"/>
            <a:ext cx="7807282" cy="0"/>
          </a:xfrm>
          <a:prstGeom prst="line">
            <a:avLst/>
          </a:prstGeom>
          <a:ln>
            <a:solidFill>
              <a:srgbClr val="990033"/>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85402584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970346"/>
            <a:ext cx="8630166" cy="3436669"/>
          </a:xfrm>
          <a:noFill/>
        </p:spPr>
        <p:txBody>
          <a:bodyPr>
            <a:noAutofit/>
          </a:bodyPr>
          <a:lstStyle/>
          <a:p>
            <a:pPr marL="360000" indent="0" algn="ctr">
              <a:spcBef>
                <a:spcPts val="0"/>
              </a:spcBef>
              <a:buNone/>
            </a:pPr>
            <a:endParaRPr lang="en-US" sz="800" b="1" dirty="0">
              <a:solidFill>
                <a:srgbClr val="00B05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400" b="1" dirty="0">
                <a:solidFill>
                  <a:srgbClr val="0000FF"/>
                </a:solidFill>
                <a:latin typeface="Cambria" panose="02040503050406030204" pitchFamily="18" charset="0"/>
                <a:ea typeface="Cambria" panose="02040503050406030204" pitchFamily="18" charset="0"/>
              </a:rPr>
              <a:t>7.3. 	</a:t>
            </a:r>
            <a:r>
              <a:rPr lang="en-US" sz="2000" b="1" dirty="0">
                <a:solidFill>
                  <a:srgbClr val="0000FF"/>
                </a:solidFill>
                <a:latin typeface="Cambria" panose="02040503050406030204" pitchFamily="18" charset="0"/>
                <a:ea typeface="Cambria" panose="02040503050406030204" pitchFamily="18" charset="0"/>
              </a:rPr>
              <a:t>Maintenance of Laboratories and Overall Ambiance </a:t>
            </a:r>
            <a:r>
              <a:rPr lang="en-US" sz="2400" b="1" dirty="0">
                <a:solidFill>
                  <a:srgbClr val="0000FF"/>
                </a:solidFill>
                <a:latin typeface="Cambria" panose="02040503050406030204" pitchFamily="18" charset="0"/>
                <a:ea typeface="Cambria" panose="02040503050406030204" pitchFamily="18" charset="0"/>
              </a:rPr>
              <a:t>(10)</a:t>
            </a:r>
          </a:p>
          <a:p>
            <a:pPr marL="895350" indent="-712788" algn="just">
              <a:lnSpc>
                <a:spcPct val="150000"/>
              </a:lnSpc>
              <a:spcBef>
                <a:spcPts val="0"/>
              </a:spcBef>
              <a:buNone/>
            </a:pPr>
            <a:r>
              <a:rPr lang="en-US" sz="2000" b="1" dirty="0">
                <a:solidFill>
                  <a:srgbClr val="000000"/>
                </a:solidFill>
                <a:latin typeface="Verdana-Bold"/>
              </a:rPr>
              <a:t>	</a:t>
            </a:r>
            <a:r>
              <a:rPr lang="en-US" sz="2000" b="0" i="0" u="none" strike="noStrike" baseline="0" dirty="0">
                <a:solidFill>
                  <a:schemeClr val="tx1"/>
                </a:solidFill>
                <a:latin typeface="Cambria" panose="02040503050406030204" pitchFamily="18" charset="0"/>
                <a:ea typeface="Cambria" panose="02040503050406030204" pitchFamily="18" charset="0"/>
              </a:rPr>
              <a:t>(</a:t>
            </a:r>
            <a:r>
              <a:rPr lang="en-US" sz="2000" dirty="0">
                <a:solidFill>
                  <a:schemeClr val="tx1"/>
                </a:solidFill>
                <a:latin typeface="Cambria" panose="02040503050406030204" pitchFamily="18" charset="0"/>
                <a:ea typeface="Cambria" panose="02040503050406030204" pitchFamily="18" charset="0"/>
              </a:rPr>
              <a:t>Provide details of overall laboratories maintenance and overall ambiance in the Department.)</a:t>
            </a:r>
          </a:p>
          <a:p>
            <a:pPr marL="895350" indent="-712788" algn="just">
              <a:lnSpc>
                <a:spcPct val="150000"/>
              </a:lnSpc>
              <a:spcBef>
                <a:spcPts val="0"/>
              </a:spcBef>
              <a:buNone/>
            </a:pPr>
            <a:r>
              <a:rPr lang="en-US" sz="2400" b="1" dirty="0">
                <a:solidFill>
                  <a:srgbClr val="0000FF"/>
                </a:solidFill>
                <a:latin typeface="Cambria" panose="02040503050406030204" pitchFamily="18" charset="0"/>
                <a:ea typeface="Cambria" panose="02040503050406030204" pitchFamily="18" charset="0"/>
              </a:rPr>
              <a:t>7.4. 	Safety Measures in Laboratories (10)</a:t>
            </a:r>
          </a:p>
          <a:p>
            <a:pPr marL="895350" indent="-712788" algn="just">
              <a:lnSpc>
                <a:spcPct val="150000"/>
              </a:lnSpc>
              <a:spcBef>
                <a:spcPts val="0"/>
              </a:spcBef>
              <a:buNone/>
            </a:pPr>
            <a:r>
              <a:rPr lang="en-US" sz="2000" dirty="0">
                <a:solidFill>
                  <a:schemeClr val="tx1"/>
                </a:solidFill>
                <a:latin typeface="Cambria" panose="02040503050406030204" pitchFamily="18" charset="0"/>
                <a:ea typeface="Cambria" panose="02040503050406030204" pitchFamily="18" charset="0"/>
              </a:rPr>
              <a:t>	(Provide details of various safety measures deployed in each laboratory within the Department.)</a:t>
            </a:r>
          </a:p>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7.5. 	Project Laboratory / Research Laboratory / Centre of Excellence (20) </a:t>
            </a:r>
          </a:p>
          <a:p>
            <a:pPr marL="895350" indent="-536575" algn="just">
              <a:lnSpc>
                <a:spcPct val="150000"/>
              </a:lnSpc>
              <a:spcBef>
                <a:spcPts val="0"/>
              </a:spcBef>
              <a:buNone/>
            </a:pPr>
            <a:r>
              <a:rPr lang="en-US" sz="1800" b="0" i="0" u="none" strike="noStrike" baseline="0" dirty="0">
                <a:solidFill>
                  <a:schemeClr val="tx1"/>
                </a:solidFill>
                <a:latin typeface="Cambria" panose="02040503050406030204" pitchFamily="18" charset="0"/>
                <a:ea typeface="Cambria" panose="02040503050406030204" pitchFamily="18" charset="0"/>
              </a:rPr>
              <a:t>	(Provide details of laboratories for supporting projects, research, Centre of Excellence, innovation, and startups etc. Please do not give duplicate data from the sections 7.1 and 7.2.)</a:t>
            </a:r>
          </a:p>
          <a:p>
            <a:pPr marL="1079500" indent="-722313" algn="ctr">
              <a:spcBef>
                <a:spcPts val="0"/>
              </a:spcBef>
              <a:buNone/>
            </a:pPr>
            <a:r>
              <a:rPr lang="en-US" b="1" dirty="0">
                <a:solidFill>
                  <a:srgbClr val="00B050"/>
                </a:solidFill>
                <a:latin typeface="Cambria" panose="02040503050406030204" pitchFamily="18" charset="0"/>
                <a:ea typeface="Cambria" panose="02040503050406030204" pitchFamily="18" charset="0"/>
              </a:rPr>
              <a:t> </a:t>
            </a:r>
            <a:endParaRPr lang="en-IN" sz="2000" b="0" i="0" u="none" strike="noStrike" baseline="0" dirty="0">
              <a:latin typeface="Verdana" panose="020B0604030504040204" pitchFamily="34" charset="0"/>
            </a:endParaRPr>
          </a:p>
          <a:p>
            <a:pPr marL="712788" indent="0">
              <a:lnSpc>
                <a:spcPct val="170000"/>
              </a:lnSpc>
              <a:spcBef>
                <a:spcPts val="0"/>
              </a:spcBef>
              <a:buNone/>
            </a:pPr>
            <a:endParaRPr lang="en-IN" sz="2000"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2000" b="0" i="0" u="none" strike="noStrike" baseline="0" dirty="0">
              <a:latin typeface="Verdana" panose="020B0604030504040204" pitchFamily="34" charset="0"/>
            </a:endParaRPr>
          </a:p>
          <a:p>
            <a:pPr marL="360000" indent="0">
              <a:spcBef>
                <a:spcPts val="0"/>
              </a:spcBef>
              <a:buNone/>
            </a:pPr>
            <a:endParaRPr lang="en-US" b="1" dirty="0">
              <a:solidFill>
                <a:srgbClr val="00B050"/>
              </a:solidFill>
              <a:latin typeface="Cambria" panose="02040503050406030204" pitchFamily="18" charset="0"/>
              <a:ea typeface="Cambria" panose="02040503050406030204" pitchFamily="18" charset="0"/>
            </a:endParaRPr>
          </a:p>
          <a:p>
            <a:pPr marL="0" indent="0">
              <a:buNone/>
            </a:pPr>
            <a:endParaRPr lang="en-IN" sz="2000" b="0" i="0" u="none" strike="noStrike" baseline="0" dirty="0">
              <a:latin typeface="Verdana" panose="020B0604030504040204" pitchFamily="34" charset="0"/>
            </a:endParaRPr>
          </a:p>
        </p:txBody>
      </p:sp>
      <p:sp>
        <p:nvSpPr>
          <p:cNvPr id="8" name="Slide Number Placeholder 7">
            <a:extLst>
              <a:ext uri="{FF2B5EF4-FFF2-40B4-BE49-F238E27FC236}">
                <a16:creationId xmlns="" xmlns:a16="http://schemas.microsoft.com/office/drawing/2014/main" id="{D3A377D1-CB43-4739-8CDA-7D38A97A21AC}"/>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162</a:t>
            </a:fld>
            <a:endParaRPr lang="en-IN"/>
          </a:p>
        </p:txBody>
      </p:sp>
      <p:pic>
        <p:nvPicPr>
          <p:cNvPr id="7" name="Picture 6">
            <a:extLst>
              <a:ext uri="{FF2B5EF4-FFF2-40B4-BE49-F238E27FC236}">
                <a16:creationId xmlns="" xmlns:a16="http://schemas.microsoft.com/office/drawing/2014/main" id="{34412422-A3F5-45CD-AE66-9EDD7819F95F}"/>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09C3B6FB-BB2B-4D3D-A57B-435DD167951C}"/>
              </a:ext>
            </a:extLst>
          </p:cNvPr>
          <p:cNvSpPr txBox="1"/>
          <p:nvPr/>
        </p:nvSpPr>
        <p:spPr>
          <a:xfrm>
            <a:off x="640080" y="256893"/>
            <a:ext cx="7788994" cy="492443"/>
          </a:xfrm>
          <a:prstGeom prst="rect">
            <a:avLst/>
          </a:prstGeom>
          <a:noFill/>
        </p:spPr>
        <p:txBody>
          <a:bodyPr wrap="square">
            <a:spAutoFit/>
          </a:bodyPr>
          <a:lstStyle/>
          <a:p>
            <a:r>
              <a:rPr lang="en-US" sz="2600" b="1" dirty="0">
                <a:solidFill>
                  <a:srgbClr val="990033"/>
                </a:solidFill>
                <a:latin typeface="Cambria" panose="02040503050406030204" pitchFamily="18" charset="0"/>
                <a:ea typeface="Cambria" panose="02040503050406030204" pitchFamily="18" charset="0"/>
              </a:rPr>
              <a:t>Criterion 7: Facilities and Technical Support (100)</a:t>
            </a:r>
          </a:p>
        </p:txBody>
      </p:sp>
      <p:cxnSp>
        <p:nvCxnSpPr>
          <p:cNvPr id="10" name="Straight Connector 9">
            <a:extLst>
              <a:ext uri="{FF2B5EF4-FFF2-40B4-BE49-F238E27FC236}">
                <a16:creationId xmlns="" xmlns:a16="http://schemas.microsoft.com/office/drawing/2014/main" id="{B6B0F72A-2592-43CF-913C-AAA64402FECC}"/>
              </a:ext>
            </a:extLst>
          </p:cNvPr>
          <p:cNvCxnSpPr/>
          <p:nvPr/>
        </p:nvCxnSpPr>
        <p:spPr>
          <a:xfrm>
            <a:off x="621792" y="832902"/>
            <a:ext cx="7807282" cy="0"/>
          </a:xfrm>
          <a:prstGeom prst="line">
            <a:avLst/>
          </a:prstGeom>
          <a:ln>
            <a:solidFill>
              <a:srgbClr val="990033"/>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45538060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30936" y="1063457"/>
            <a:ext cx="8721234" cy="4340647"/>
          </a:xfrm>
          <a:noFill/>
        </p:spPr>
        <p:txBody>
          <a:bodyPr>
            <a:normAutofit/>
          </a:bodyPr>
          <a:lstStyle/>
          <a:p>
            <a:pPr marL="360000" indent="0" algn="ctr">
              <a:spcBef>
                <a:spcPts val="0"/>
              </a:spcBef>
              <a:buNone/>
            </a:pPr>
            <a:endParaRPr lang="en-US" sz="700" b="1" dirty="0">
              <a:solidFill>
                <a:srgbClr val="00B05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8. 1. 	Actions Taken Based on the Results of Evaluation of the COs, POs, and PSOs (40) </a:t>
            </a:r>
          </a:p>
          <a:p>
            <a:pPr marL="895350" indent="-712788">
              <a:lnSpc>
                <a:spcPct val="150000"/>
              </a:lnSpc>
              <a:spcBef>
                <a:spcPts val="0"/>
              </a:spcBef>
              <a:buNone/>
            </a:pPr>
            <a:r>
              <a:rPr lang="en-US" sz="2000" b="1" dirty="0">
                <a:solidFill>
                  <a:srgbClr val="FF3300"/>
                </a:solidFill>
                <a:latin typeface="Cambria" panose="02040503050406030204" pitchFamily="18" charset="0"/>
                <a:ea typeface="Cambria" panose="02040503050406030204" pitchFamily="18" charset="0"/>
              </a:rPr>
              <a:t>8.1.1. 	Actions Taken Based on the Results of Evaluation of the COs Attainment (20)</a:t>
            </a:r>
            <a:r>
              <a:rPr lang="en-US" sz="1800" b="1" i="0" u="none" strike="noStrike" baseline="0" dirty="0">
                <a:solidFill>
                  <a:srgbClr val="000000"/>
                </a:solidFill>
                <a:latin typeface="Cambria" panose="02040503050406030204" pitchFamily="18" charset="0"/>
                <a:ea typeface="Cambria" panose="02040503050406030204" pitchFamily="18" charset="0"/>
              </a:rPr>
              <a:t> </a:t>
            </a:r>
          </a:p>
          <a:p>
            <a:pPr marL="895350" indent="-538163"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(Identify the areas of weaknesses in the program based on the analysis of evaluation of COs attainment levels. Measures identified and implemented to improve COs attainment levels for the assessment year (CAYm1) including curriculum intervention, pedagogical initiatives, support system improvements, etc.)</a:t>
            </a:r>
          </a:p>
          <a:p>
            <a:pPr marL="1079500" indent="-722313">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1079500" indent="-722313" algn="just">
              <a:lnSpc>
                <a:spcPct val="150000"/>
              </a:lnSpc>
              <a:spcBef>
                <a:spcPts val="0"/>
              </a:spcBef>
              <a:buNone/>
            </a:pPr>
            <a:endParaRPr lang="en-US" sz="1800" b="0" i="0" u="none" strike="noStrike" baseline="0" dirty="0">
              <a:solidFill>
                <a:srgbClr val="000000"/>
              </a:solidFill>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630937" y="255493"/>
            <a:ext cx="7798138" cy="492443"/>
          </a:xfrm>
          <a:prstGeom prst="rect">
            <a:avLst/>
          </a:prstGeom>
          <a:noFill/>
        </p:spPr>
        <p:txBody>
          <a:bodyPr wrap="square">
            <a:spAutoFit/>
          </a:bodyPr>
          <a:lstStyle/>
          <a:p>
            <a:r>
              <a:rPr lang="en-US" sz="2600" b="1" dirty="0">
                <a:solidFill>
                  <a:srgbClr val="CC6600"/>
                </a:solidFill>
                <a:latin typeface="Cambria" panose="02040503050406030204" pitchFamily="18" charset="0"/>
                <a:ea typeface="Cambria" panose="02040503050406030204" pitchFamily="18" charset="0"/>
              </a:rPr>
              <a:t>Criterion 8: </a:t>
            </a:r>
            <a:r>
              <a:rPr lang="en-IN" sz="2600" b="1" dirty="0">
                <a:solidFill>
                  <a:srgbClr val="CC6600"/>
                </a:solidFill>
                <a:latin typeface="Cambria" panose="02040503050406030204" pitchFamily="18" charset="0"/>
                <a:ea typeface="Cambria" panose="02040503050406030204" pitchFamily="18" charset="0"/>
              </a:rPr>
              <a:t>Continuous Improvement (80) </a:t>
            </a:r>
          </a:p>
        </p:txBody>
      </p:sp>
      <p:sp>
        <p:nvSpPr>
          <p:cNvPr id="8" name="Slide Number Placeholder 7">
            <a:extLst>
              <a:ext uri="{FF2B5EF4-FFF2-40B4-BE49-F238E27FC236}">
                <a16:creationId xmlns="" xmlns:a16="http://schemas.microsoft.com/office/drawing/2014/main" id="{9F041878-52B0-45F9-BA0F-7F118B6695AB}"/>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163</a:t>
            </a:fld>
            <a:endParaRPr lang="en-IN"/>
          </a:p>
        </p:txBody>
      </p:sp>
      <p:pic>
        <p:nvPicPr>
          <p:cNvPr id="7" name="Picture 6">
            <a:extLst>
              <a:ext uri="{FF2B5EF4-FFF2-40B4-BE49-F238E27FC236}">
                <a16:creationId xmlns="" xmlns:a16="http://schemas.microsoft.com/office/drawing/2014/main" id="{A086BB5E-F0F0-48B1-BDB9-C205FE6C155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cxnSp>
        <p:nvCxnSpPr>
          <p:cNvPr id="9" name="Straight Connector 8">
            <a:extLst>
              <a:ext uri="{FF2B5EF4-FFF2-40B4-BE49-F238E27FC236}">
                <a16:creationId xmlns="" xmlns:a16="http://schemas.microsoft.com/office/drawing/2014/main" id="{97AA5531-1F03-4CC5-9061-E5D5170A482A}"/>
              </a:ext>
            </a:extLst>
          </p:cNvPr>
          <p:cNvCxnSpPr/>
          <p:nvPr/>
        </p:nvCxnSpPr>
        <p:spPr>
          <a:xfrm>
            <a:off x="621792" y="832902"/>
            <a:ext cx="7807282" cy="0"/>
          </a:xfrm>
          <a:prstGeom prst="line">
            <a:avLst/>
          </a:prstGeom>
          <a:ln>
            <a:solidFill>
              <a:srgbClr val="FF99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47436991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30937" y="1056816"/>
            <a:ext cx="8650223" cy="5472000"/>
          </a:xfrm>
          <a:noFill/>
        </p:spPr>
        <p:txBody>
          <a:bodyPr>
            <a:normAutofit/>
          </a:bodyPr>
          <a:lstStyle/>
          <a:p>
            <a:pPr marL="895350" indent="-712788" algn="just">
              <a:lnSpc>
                <a:spcPct val="160000"/>
              </a:lnSpc>
              <a:spcBef>
                <a:spcPts val="0"/>
              </a:spcBef>
              <a:buNone/>
            </a:pPr>
            <a:r>
              <a:rPr lang="en-US" sz="2000" b="1" dirty="0">
                <a:solidFill>
                  <a:srgbClr val="FF3300"/>
                </a:solidFill>
                <a:latin typeface="Cambria" panose="02040503050406030204" pitchFamily="18" charset="0"/>
                <a:ea typeface="Cambria" panose="02040503050406030204" pitchFamily="18" charset="0"/>
              </a:rPr>
              <a:t>8.1.2.		Actions Taken Based on the Results of Evaluation of the POs/PSOs Attainment (20) </a:t>
            </a:r>
          </a:p>
          <a:p>
            <a:pPr marL="895350" indent="-538163" algn="just">
              <a:lnSpc>
                <a:spcPct val="160000"/>
              </a:lnSpc>
              <a:spcBef>
                <a:spcPts val="0"/>
              </a:spcBef>
              <a:buNone/>
            </a:pPr>
            <a:r>
              <a:rPr lang="en-US" dirty="0">
                <a:solidFill>
                  <a:schemeClr val="tx1"/>
                </a:solidFill>
                <a:latin typeface="Cambria" panose="02040503050406030204" pitchFamily="18" charset="0"/>
                <a:ea typeface="Cambria" panose="02040503050406030204" pitchFamily="18" charset="0"/>
              </a:rPr>
              <a:t>	(Identify the areas of weaknesses in the program based on the analysis of evaluation of POs/PSOs attainment levels. Measures identified and implemented during two years to improve POs attainment levels including curriculum intervention, pedagogical initiatives, support system improvements, etc.)</a:t>
            </a:r>
          </a:p>
          <a:p>
            <a:pPr marL="1079500" indent="-722313" algn="just">
              <a:spcBef>
                <a:spcPts val="0"/>
              </a:spcBef>
              <a:buNone/>
            </a:pPr>
            <a:endParaRPr lang="en-US" sz="1100" dirty="0">
              <a:solidFill>
                <a:schemeClr val="tx1"/>
              </a:solidFill>
              <a:latin typeface="Cambria" panose="02040503050406030204" pitchFamily="18" charset="0"/>
              <a:ea typeface="Cambria" panose="02040503050406030204" pitchFamily="18" charset="0"/>
            </a:endParaRPr>
          </a:p>
          <a:p>
            <a:pPr marL="895350" indent="-712788" algn="just">
              <a:lnSpc>
                <a:spcPct val="160000"/>
              </a:lnSpc>
              <a:spcBef>
                <a:spcPts val="0"/>
              </a:spcBef>
              <a:buNone/>
            </a:pPr>
            <a:r>
              <a:rPr lang="en-US" sz="2200" b="1" dirty="0">
                <a:solidFill>
                  <a:srgbClr val="0000FF"/>
                </a:solidFill>
                <a:latin typeface="Cambria" panose="02040503050406030204" pitchFamily="18" charset="0"/>
                <a:ea typeface="Cambria" panose="02040503050406030204" pitchFamily="18" charset="0"/>
              </a:rPr>
              <a:t>8.2. 	Academic Audit and Actions Taken thereof during the Period of Assessment (15) </a:t>
            </a:r>
          </a:p>
          <a:p>
            <a:pPr marL="895350" indent="-538163" algn="just">
              <a:lnSpc>
                <a:spcPct val="160000"/>
              </a:lnSpc>
              <a:spcBef>
                <a:spcPts val="0"/>
              </a:spcBef>
              <a:buNone/>
            </a:pPr>
            <a:r>
              <a:rPr lang="en-US" dirty="0">
                <a:solidFill>
                  <a:schemeClr val="tx1"/>
                </a:solidFill>
                <a:latin typeface="Cambria" panose="02040503050406030204" pitchFamily="18" charset="0"/>
                <a:ea typeface="Cambria" panose="02040503050406030204" pitchFamily="18" charset="0"/>
              </a:rPr>
              <a:t>	(Academic audit system/process and its implementation in relation to continuous improvement.)</a:t>
            </a:r>
          </a:p>
          <a:p>
            <a:pPr marL="0" indent="0">
              <a:buNone/>
            </a:pPr>
            <a:endParaRPr lang="en-IN" sz="1800" b="0" i="0" u="none" strike="noStrike" baseline="0" dirty="0">
              <a:latin typeface="Verdana" panose="020B0604030504040204" pitchFamily="34" charset="0"/>
            </a:endParaRP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p:txBody>
      </p:sp>
      <p:sp>
        <p:nvSpPr>
          <p:cNvPr id="8" name="Slide Number Placeholder 7">
            <a:extLst>
              <a:ext uri="{FF2B5EF4-FFF2-40B4-BE49-F238E27FC236}">
                <a16:creationId xmlns="" xmlns:a16="http://schemas.microsoft.com/office/drawing/2014/main" id="{A8D8BEB6-FC5F-4427-A121-8A080CCB17B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164</a:t>
            </a:fld>
            <a:endParaRPr lang="en-IN"/>
          </a:p>
        </p:txBody>
      </p:sp>
      <p:pic>
        <p:nvPicPr>
          <p:cNvPr id="7" name="Picture 6">
            <a:extLst>
              <a:ext uri="{FF2B5EF4-FFF2-40B4-BE49-F238E27FC236}">
                <a16:creationId xmlns="" xmlns:a16="http://schemas.microsoft.com/office/drawing/2014/main" id="{01B733B5-2152-46D8-A205-55D3CBDEE21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9" name="TextBox 8">
            <a:extLst>
              <a:ext uri="{FF2B5EF4-FFF2-40B4-BE49-F238E27FC236}">
                <a16:creationId xmlns="" xmlns:a16="http://schemas.microsoft.com/office/drawing/2014/main" id="{69DBFCFE-99ED-4366-A4F3-E062C8722F83}"/>
              </a:ext>
            </a:extLst>
          </p:cNvPr>
          <p:cNvSpPr txBox="1"/>
          <p:nvPr/>
        </p:nvSpPr>
        <p:spPr>
          <a:xfrm>
            <a:off x="630937" y="255493"/>
            <a:ext cx="7798138" cy="492443"/>
          </a:xfrm>
          <a:prstGeom prst="rect">
            <a:avLst/>
          </a:prstGeom>
          <a:noFill/>
        </p:spPr>
        <p:txBody>
          <a:bodyPr wrap="square">
            <a:spAutoFit/>
          </a:bodyPr>
          <a:lstStyle/>
          <a:p>
            <a:r>
              <a:rPr lang="en-US" sz="2600" b="1" dirty="0">
                <a:solidFill>
                  <a:srgbClr val="CC6600"/>
                </a:solidFill>
                <a:latin typeface="Cambria" panose="02040503050406030204" pitchFamily="18" charset="0"/>
                <a:ea typeface="Cambria" panose="02040503050406030204" pitchFamily="18" charset="0"/>
              </a:rPr>
              <a:t>Criterion 8: </a:t>
            </a:r>
            <a:r>
              <a:rPr lang="en-IN" sz="2600" b="1" dirty="0">
                <a:solidFill>
                  <a:srgbClr val="CC6600"/>
                </a:solidFill>
                <a:latin typeface="Cambria" panose="02040503050406030204" pitchFamily="18" charset="0"/>
                <a:ea typeface="Cambria" panose="02040503050406030204" pitchFamily="18" charset="0"/>
              </a:rPr>
              <a:t>Continuous Improvement (80) </a:t>
            </a:r>
          </a:p>
        </p:txBody>
      </p:sp>
      <p:cxnSp>
        <p:nvCxnSpPr>
          <p:cNvPr id="10" name="Straight Connector 9">
            <a:extLst>
              <a:ext uri="{FF2B5EF4-FFF2-40B4-BE49-F238E27FC236}">
                <a16:creationId xmlns="" xmlns:a16="http://schemas.microsoft.com/office/drawing/2014/main" id="{E07FE080-B63F-4159-871C-6266032AE853}"/>
              </a:ext>
            </a:extLst>
          </p:cNvPr>
          <p:cNvCxnSpPr/>
          <p:nvPr/>
        </p:nvCxnSpPr>
        <p:spPr>
          <a:xfrm>
            <a:off x="621792" y="832902"/>
            <a:ext cx="7807282" cy="0"/>
          </a:xfrm>
          <a:prstGeom prst="line">
            <a:avLst/>
          </a:prstGeom>
          <a:ln>
            <a:solidFill>
              <a:srgbClr val="FF99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32471454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9224" y="1065960"/>
            <a:ext cx="8631936" cy="4365576"/>
          </a:xfrm>
          <a:noFill/>
        </p:spPr>
        <p:txBody>
          <a:bodyPr>
            <a:normAutofit/>
          </a:bodyPr>
          <a:lstStyle/>
          <a:p>
            <a:pPr marL="360000" indent="0" algn="ctr">
              <a:spcBef>
                <a:spcPts val="0"/>
              </a:spcBef>
              <a:buNone/>
            </a:pPr>
            <a:endParaRPr lang="en-US" sz="700" b="1" dirty="0">
              <a:solidFill>
                <a:srgbClr val="00B050"/>
              </a:solidFill>
              <a:latin typeface="Cambria" panose="02040503050406030204" pitchFamily="18" charset="0"/>
              <a:ea typeface="Cambria" panose="02040503050406030204" pitchFamily="18" charset="0"/>
            </a:endParaRPr>
          </a:p>
          <a:p>
            <a:pPr marL="895350" indent="-712788" algn="just">
              <a:lnSpc>
                <a:spcPct val="150000"/>
              </a:lnSpc>
              <a:spcBef>
                <a:spcPts val="0"/>
              </a:spcBef>
              <a:buNone/>
            </a:pPr>
            <a:r>
              <a:rPr lang="en-IN" sz="2200" b="1" dirty="0">
                <a:solidFill>
                  <a:srgbClr val="0000FF"/>
                </a:solidFill>
                <a:latin typeface="Cambria" panose="02040503050406030204" pitchFamily="18" charset="0"/>
                <a:ea typeface="Cambria" panose="02040503050406030204" pitchFamily="18" charset="0"/>
              </a:rPr>
              <a:t>8.3. 	Improvement in Faculty Qualification/Contribution (15) </a:t>
            </a:r>
          </a:p>
          <a:p>
            <a:pPr marL="895350" indent="-538163"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(Assessment is based on improvement in qualification and publications 	with respect to the Department) </a:t>
            </a:r>
          </a:p>
          <a:p>
            <a:pPr marL="0" indent="0" algn="ctr">
              <a:spcBef>
                <a:spcPts val="0"/>
              </a:spcBef>
              <a:buNone/>
            </a:pPr>
            <a:endParaRPr lang="en-IN" sz="1200" b="1" dirty="0">
              <a:solidFill>
                <a:srgbClr val="00B050"/>
              </a:solidFill>
              <a:latin typeface="Cambria" panose="02040503050406030204" pitchFamily="18" charset="0"/>
              <a:ea typeface="Cambria" panose="02040503050406030204" pitchFamily="18" charset="0"/>
            </a:endParaRPr>
          </a:p>
          <a:p>
            <a:pPr marL="0" indent="0" algn="ctr">
              <a:lnSpc>
                <a:spcPct val="150000"/>
              </a:lnSpc>
              <a:spcBef>
                <a:spcPts val="0"/>
              </a:spcBef>
              <a:buNone/>
            </a:pPr>
            <a:r>
              <a:rPr lang="en-IN" b="1" dirty="0">
                <a:solidFill>
                  <a:srgbClr val="00B050"/>
                </a:solidFill>
                <a:latin typeface="Cambria" panose="02040503050406030204" pitchFamily="18" charset="0"/>
                <a:ea typeface="Cambria" panose="02040503050406030204" pitchFamily="18" charset="0"/>
              </a:rPr>
              <a:t>Table No.8.3.1: Improvement in qualification and publications</a:t>
            </a:r>
          </a:p>
          <a:p>
            <a:pPr marL="0" indent="0">
              <a:buNone/>
            </a:pPr>
            <a:endParaRPr lang="en-IN" sz="1800" b="0" i="0" u="none" strike="noStrike" baseline="0" dirty="0">
              <a:latin typeface="Verdana" panose="020B0604030504040204" pitchFamily="34" charset="0"/>
            </a:endParaRPr>
          </a:p>
          <a:p>
            <a:pPr marL="1079500" indent="-722313">
              <a:spcBef>
                <a:spcPts val="0"/>
              </a:spcBef>
              <a:buNone/>
            </a:pPr>
            <a:endParaRPr lang="en-US" sz="5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p:txBody>
      </p:sp>
      <p:graphicFrame>
        <p:nvGraphicFramePr>
          <p:cNvPr id="2" name="Table 3">
            <a:extLst>
              <a:ext uri="{FF2B5EF4-FFF2-40B4-BE49-F238E27FC236}">
                <a16:creationId xmlns="" xmlns:a16="http://schemas.microsoft.com/office/drawing/2014/main" id="{DF5D5C39-A86E-4006-A9F2-F93770D15414}"/>
              </a:ext>
            </a:extLst>
          </p:cNvPr>
          <p:cNvGraphicFramePr>
            <a:graphicFrameLocks noGrp="1"/>
          </p:cNvGraphicFramePr>
          <p:nvPr>
            <p:extLst>
              <p:ext uri="{D42A27DB-BD31-4B8C-83A1-F6EECF244321}">
                <p14:modId xmlns:p14="http://schemas.microsoft.com/office/powerpoint/2010/main" xmlns="" val="3680269622"/>
              </p:ext>
            </p:extLst>
          </p:nvPr>
        </p:nvGraphicFramePr>
        <p:xfrm>
          <a:off x="1349247" y="3320620"/>
          <a:ext cx="7186329" cy="1899920"/>
        </p:xfrm>
        <a:graphic>
          <a:graphicData uri="http://schemas.openxmlformats.org/drawingml/2006/table">
            <a:tbl>
              <a:tblPr firstRow="1" bandRow="1">
                <a:tableStyleId>{5940675A-B579-460E-94D1-54222C63F5DA}</a:tableStyleId>
              </a:tblPr>
              <a:tblGrid>
                <a:gridCol w="3158745">
                  <a:extLst>
                    <a:ext uri="{9D8B030D-6E8A-4147-A177-3AD203B41FA5}">
                      <a16:colId xmlns="" xmlns:a16="http://schemas.microsoft.com/office/drawing/2014/main" val="3233601921"/>
                    </a:ext>
                  </a:extLst>
                </a:gridCol>
                <a:gridCol w="1342528">
                  <a:extLst>
                    <a:ext uri="{9D8B030D-6E8A-4147-A177-3AD203B41FA5}">
                      <a16:colId xmlns="" xmlns:a16="http://schemas.microsoft.com/office/drawing/2014/main" val="2554254574"/>
                    </a:ext>
                  </a:extLst>
                </a:gridCol>
                <a:gridCol w="1342528">
                  <a:extLst>
                    <a:ext uri="{9D8B030D-6E8A-4147-A177-3AD203B41FA5}">
                      <a16:colId xmlns="" xmlns:a16="http://schemas.microsoft.com/office/drawing/2014/main" val="1289747044"/>
                    </a:ext>
                  </a:extLst>
                </a:gridCol>
                <a:gridCol w="1342528">
                  <a:extLst>
                    <a:ext uri="{9D8B030D-6E8A-4147-A177-3AD203B41FA5}">
                      <a16:colId xmlns="" xmlns:a16="http://schemas.microsoft.com/office/drawing/2014/main" val="319817474"/>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Item</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CAYm1</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CAYm2</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CAYm3</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1078398253"/>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faculty members with Ph.D. degree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extLst>
                  <a:ext uri="{0D108BD9-81ED-4DB2-BD59-A6C34878D82A}">
                    <a16:rowId xmlns="" xmlns:a16="http://schemas.microsoft.com/office/drawing/2014/main" val="1217114148"/>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publications in peer reviewed journals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extLst>
                  <a:ext uri="{0D108BD9-81ED-4DB2-BD59-A6C34878D82A}">
                    <a16:rowId xmlns="" xmlns:a16="http://schemas.microsoft.com/office/drawing/2014/main" val="52334287"/>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No. of publications in conferences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IN" sz="1800" b="0" i="0" u="none" strike="noStrike" kern="1200" baseline="0" dirty="0">
                        <a:solidFill>
                          <a:schemeClr val="tx1"/>
                        </a:solidFill>
                        <a:latin typeface="+mn-lt"/>
                        <a:ea typeface="+mn-ea"/>
                        <a:cs typeface="+mn-cs"/>
                      </a:endParaRPr>
                    </a:p>
                  </a:txBody>
                  <a:tcPr/>
                </a:tc>
                <a:extLst>
                  <a:ext uri="{0D108BD9-81ED-4DB2-BD59-A6C34878D82A}">
                    <a16:rowId xmlns="" xmlns:a16="http://schemas.microsoft.com/office/drawing/2014/main" val="2768657783"/>
                  </a:ext>
                </a:extLst>
              </a:tr>
            </a:tbl>
          </a:graphicData>
        </a:graphic>
      </p:graphicFrame>
      <p:sp>
        <p:nvSpPr>
          <p:cNvPr id="9" name="Slide Number Placeholder 8">
            <a:extLst>
              <a:ext uri="{FF2B5EF4-FFF2-40B4-BE49-F238E27FC236}">
                <a16:creationId xmlns="" xmlns:a16="http://schemas.microsoft.com/office/drawing/2014/main" id="{F869C382-B787-4A24-8C13-31F9FFBB48D6}"/>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165</a:t>
            </a:fld>
            <a:endParaRPr lang="en-IN"/>
          </a:p>
        </p:txBody>
      </p:sp>
      <p:pic>
        <p:nvPicPr>
          <p:cNvPr id="7" name="Picture 6">
            <a:extLst>
              <a:ext uri="{FF2B5EF4-FFF2-40B4-BE49-F238E27FC236}">
                <a16:creationId xmlns="" xmlns:a16="http://schemas.microsoft.com/office/drawing/2014/main" id="{627DE510-AE17-4694-A6B4-96DCBA87B35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349F58E9-AEAC-4B8C-81EF-AAF9F216CDED}"/>
              </a:ext>
            </a:extLst>
          </p:cNvPr>
          <p:cNvSpPr txBox="1"/>
          <p:nvPr/>
        </p:nvSpPr>
        <p:spPr>
          <a:xfrm>
            <a:off x="630937" y="255493"/>
            <a:ext cx="7798138" cy="492443"/>
          </a:xfrm>
          <a:prstGeom prst="rect">
            <a:avLst/>
          </a:prstGeom>
          <a:noFill/>
        </p:spPr>
        <p:txBody>
          <a:bodyPr wrap="square">
            <a:spAutoFit/>
          </a:bodyPr>
          <a:lstStyle/>
          <a:p>
            <a:r>
              <a:rPr lang="en-US" sz="2600" b="1" dirty="0">
                <a:solidFill>
                  <a:srgbClr val="CC6600"/>
                </a:solidFill>
                <a:latin typeface="Cambria" panose="02040503050406030204" pitchFamily="18" charset="0"/>
                <a:ea typeface="Cambria" panose="02040503050406030204" pitchFamily="18" charset="0"/>
              </a:rPr>
              <a:t>Criterion 8: </a:t>
            </a:r>
            <a:r>
              <a:rPr lang="en-IN" sz="2600" b="1" dirty="0">
                <a:solidFill>
                  <a:srgbClr val="CC6600"/>
                </a:solidFill>
                <a:latin typeface="Cambria" panose="02040503050406030204" pitchFamily="18" charset="0"/>
                <a:ea typeface="Cambria" panose="02040503050406030204" pitchFamily="18" charset="0"/>
              </a:rPr>
              <a:t>Continuous Improvement (80) </a:t>
            </a:r>
          </a:p>
        </p:txBody>
      </p:sp>
      <p:cxnSp>
        <p:nvCxnSpPr>
          <p:cNvPr id="10" name="Straight Connector 9">
            <a:extLst>
              <a:ext uri="{FF2B5EF4-FFF2-40B4-BE49-F238E27FC236}">
                <a16:creationId xmlns="" xmlns:a16="http://schemas.microsoft.com/office/drawing/2014/main" id="{28E5D72F-10D4-4FC2-AE27-2024EA1DF370}"/>
              </a:ext>
            </a:extLst>
          </p:cNvPr>
          <p:cNvCxnSpPr/>
          <p:nvPr/>
        </p:nvCxnSpPr>
        <p:spPr>
          <a:xfrm>
            <a:off x="621792" y="832902"/>
            <a:ext cx="7807282" cy="0"/>
          </a:xfrm>
          <a:prstGeom prst="line">
            <a:avLst/>
          </a:prstGeom>
          <a:ln>
            <a:solidFill>
              <a:srgbClr val="FF99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2112730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084248"/>
            <a:ext cx="8727330" cy="5225112"/>
          </a:xfrm>
          <a:noFill/>
        </p:spPr>
        <p:txBody>
          <a:bodyPr>
            <a:normAutofit/>
          </a:bodyPr>
          <a:lstStyle/>
          <a:p>
            <a:pPr marL="895350" indent="-712788" algn="just">
              <a:lnSpc>
                <a:spcPct val="150000"/>
              </a:lnSpc>
              <a:spcBef>
                <a:spcPts val="0"/>
              </a:spcBef>
              <a:buNone/>
            </a:pPr>
            <a:r>
              <a:rPr lang="en-IN" sz="2200" b="1" dirty="0">
                <a:solidFill>
                  <a:srgbClr val="0000FF"/>
                </a:solidFill>
                <a:latin typeface="Cambria" panose="02040503050406030204" pitchFamily="18" charset="0"/>
                <a:ea typeface="Cambria" panose="02040503050406030204" pitchFamily="18" charset="0"/>
              </a:rPr>
              <a:t>8.4. 	 </a:t>
            </a:r>
            <a:r>
              <a:rPr lang="en-US" sz="2200" b="1" dirty="0">
                <a:solidFill>
                  <a:srgbClr val="0000FF"/>
                </a:solidFill>
                <a:latin typeface="Cambria" panose="02040503050406030204" pitchFamily="18" charset="0"/>
                <a:ea typeface="Cambria" panose="02040503050406030204" pitchFamily="18" charset="0"/>
              </a:rPr>
              <a:t>Improvement in Academic Performance (10)</a:t>
            </a:r>
          </a:p>
          <a:p>
            <a:pPr marL="895350" indent="-538163"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(Provide details of improvement in academic performance of </a:t>
            </a:r>
            <a:r>
              <a:rPr lang="en-US" dirty="0">
                <a:solidFill>
                  <a:srgbClr val="FF0000"/>
                </a:solidFill>
                <a:latin typeface="Cambria" panose="02040503050406030204" pitchFamily="18" charset="0"/>
                <a:ea typeface="Cambria" panose="02040503050406030204" pitchFamily="18" charset="0"/>
              </a:rPr>
              <a:t>1</a:t>
            </a:r>
            <a:r>
              <a:rPr lang="en-US" baseline="30000" dirty="0">
                <a:solidFill>
                  <a:srgbClr val="FF0000"/>
                </a:solidFill>
                <a:latin typeface="Cambria" panose="02040503050406030204" pitchFamily="18" charset="0"/>
                <a:ea typeface="Cambria" panose="02040503050406030204" pitchFamily="18" charset="0"/>
              </a:rPr>
              <a:t>st</a:t>
            </a:r>
            <a:r>
              <a:rPr lang="en-US" dirty="0">
                <a:solidFill>
                  <a:srgbClr val="FF0000"/>
                </a:solidFill>
                <a:latin typeface="Cambria" panose="02040503050406030204" pitchFamily="18" charset="0"/>
                <a:ea typeface="Cambria" panose="02040503050406030204" pitchFamily="18" charset="0"/>
              </a:rPr>
              <a:t> year, 2</a:t>
            </a:r>
            <a:r>
              <a:rPr lang="en-US" baseline="30000" dirty="0">
                <a:solidFill>
                  <a:srgbClr val="FF0000"/>
                </a:solidFill>
                <a:latin typeface="Cambria" panose="02040503050406030204" pitchFamily="18" charset="0"/>
                <a:ea typeface="Cambria" panose="02040503050406030204" pitchFamily="18" charset="0"/>
              </a:rPr>
              <a:t>nd </a:t>
            </a:r>
            <a:r>
              <a:rPr lang="en-US" dirty="0">
                <a:solidFill>
                  <a:srgbClr val="FF0000"/>
                </a:solidFill>
                <a:latin typeface="Cambria" panose="02040503050406030204" pitchFamily="18" charset="0"/>
                <a:ea typeface="Cambria" panose="02040503050406030204" pitchFamily="18" charset="0"/>
              </a:rPr>
              <a:t>year, 3</a:t>
            </a:r>
            <a:r>
              <a:rPr lang="en-US" baseline="30000" dirty="0">
                <a:solidFill>
                  <a:srgbClr val="FF0000"/>
                </a:solidFill>
                <a:latin typeface="Cambria" panose="02040503050406030204" pitchFamily="18" charset="0"/>
                <a:ea typeface="Cambria" panose="02040503050406030204" pitchFamily="18" charset="0"/>
              </a:rPr>
              <a:t>rd</a:t>
            </a:r>
            <a:r>
              <a:rPr lang="en-US" dirty="0">
                <a:solidFill>
                  <a:srgbClr val="FF0000"/>
                </a:solidFill>
                <a:latin typeface="Cambria" panose="02040503050406030204" pitchFamily="18" charset="0"/>
                <a:ea typeface="Cambria" panose="02040503050406030204" pitchFamily="18" charset="0"/>
              </a:rPr>
              <a:t> year students </a:t>
            </a:r>
            <a:r>
              <a:rPr lang="en-US" dirty="0">
                <a:solidFill>
                  <a:schemeClr val="tx1"/>
                </a:solidFill>
                <a:latin typeface="Cambria" panose="02040503050406030204" pitchFamily="18" charset="0"/>
                <a:ea typeface="Cambria" panose="02040503050406030204" pitchFamily="18" charset="0"/>
              </a:rPr>
              <a:t>during the assessment period.) </a:t>
            </a:r>
          </a:p>
          <a:p>
            <a:pPr marL="0" indent="0" algn="ctr">
              <a:spcBef>
                <a:spcPts val="0"/>
              </a:spcBef>
              <a:buNone/>
            </a:pPr>
            <a:endParaRPr lang="en-US" sz="1200" b="1" dirty="0">
              <a:solidFill>
                <a:srgbClr val="00B050"/>
              </a:solidFill>
              <a:latin typeface="Cambria" panose="02040503050406030204" pitchFamily="18" charset="0"/>
              <a:ea typeface="Cambria" panose="02040503050406030204" pitchFamily="18" charset="0"/>
            </a:endParaRPr>
          </a:p>
          <a:p>
            <a:pPr marL="0" indent="0" algn="ctr">
              <a:lnSpc>
                <a:spcPct val="150000"/>
              </a:lnSpc>
              <a:spcBef>
                <a:spcPts val="0"/>
              </a:spcBef>
              <a:buNone/>
            </a:pPr>
            <a:r>
              <a:rPr lang="en-US" b="1" dirty="0">
                <a:solidFill>
                  <a:srgbClr val="00B050"/>
                </a:solidFill>
                <a:latin typeface="Cambria" panose="02040503050406030204" pitchFamily="18" charset="0"/>
                <a:ea typeface="Cambria" panose="02040503050406030204" pitchFamily="18" charset="0"/>
              </a:rPr>
              <a:t>Table No.8.4.1: Improvement in academic performance</a:t>
            </a:r>
          </a:p>
          <a:p>
            <a:pPr marL="0" indent="0">
              <a:buNone/>
            </a:pPr>
            <a:endParaRPr lang="en-IN" sz="1800" b="0" i="0" u="none" strike="noStrike" baseline="0" dirty="0">
              <a:latin typeface="Verdana" panose="020B0604030504040204" pitchFamily="34" charset="0"/>
            </a:endParaRPr>
          </a:p>
          <a:p>
            <a:pPr marL="1079500" indent="-722313">
              <a:spcBef>
                <a:spcPts val="0"/>
              </a:spcBef>
              <a:buNone/>
            </a:pPr>
            <a:endParaRPr lang="en-US" sz="5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p:txBody>
      </p:sp>
      <p:graphicFrame>
        <p:nvGraphicFramePr>
          <p:cNvPr id="2" name="Table 3">
            <a:extLst>
              <a:ext uri="{FF2B5EF4-FFF2-40B4-BE49-F238E27FC236}">
                <a16:creationId xmlns="" xmlns:a16="http://schemas.microsoft.com/office/drawing/2014/main" id="{DF5D5C39-A86E-4006-A9F2-F93770D15414}"/>
              </a:ext>
            </a:extLst>
          </p:cNvPr>
          <p:cNvGraphicFramePr>
            <a:graphicFrameLocks noGrp="1"/>
          </p:cNvGraphicFramePr>
          <p:nvPr>
            <p:extLst>
              <p:ext uri="{D42A27DB-BD31-4B8C-83A1-F6EECF244321}">
                <p14:modId xmlns:p14="http://schemas.microsoft.com/office/powerpoint/2010/main" xmlns="" val="2456307672"/>
              </p:ext>
            </p:extLst>
          </p:nvPr>
        </p:nvGraphicFramePr>
        <p:xfrm>
          <a:off x="1431543" y="3220036"/>
          <a:ext cx="7186329" cy="2839720"/>
        </p:xfrm>
        <a:graphic>
          <a:graphicData uri="http://schemas.openxmlformats.org/drawingml/2006/table">
            <a:tbl>
              <a:tblPr firstRow="1" bandRow="1">
                <a:tableStyleId>{5940675A-B579-460E-94D1-54222C63F5DA}</a:tableStyleId>
              </a:tblPr>
              <a:tblGrid>
                <a:gridCol w="3734817">
                  <a:extLst>
                    <a:ext uri="{9D8B030D-6E8A-4147-A177-3AD203B41FA5}">
                      <a16:colId xmlns="" xmlns:a16="http://schemas.microsoft.com/office/drawing/2014/main" val="3233601921"/>
                    </a:ext>
                  </a:extLst>
                </a:gridCol>
                <a:gridCol w="1051560">
                  <a:extLst>
                    <a:ext uri="{9D8B030D-6E8A-4147-A177-3AD203B41FA5}">
                      <a16:colId xmlns="" xmlns:a16="http://schemas.microsoft.com/office/drawing/2014/main" val="2554254574"/>
                    </a:ext>
                  </a:extLst>
                </a:gridCol>
                <a:gridCol w="1179576">
                  <a:extLst>
                    <a:ext uri="{9D8B030D-6E8A-4147-A177-3AD203B41FA5}">
                      <a16:colId xmlns="" xmlns:a16="http://schemas.microsoft.com/office/drawing/2014/main" val="1289747044"/>
                    </a:ext>
                  </a:extLst>
                </a:gridCol>
                <a:gridCol w="1220376">
                  <a:extLst>
                    <a:ext uri="{9D8B030D-6E8A-4147-A177-3AD203B41FA5}">
                      <a16:colId xmlns="" xmlns:a16="http://schemas.microsoft.com/office/drawing/2014/main" val="319817474"/>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Item</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CAYm1</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CAYm2</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tx1"/>
                          </a:solidFill>
                          <a:latin typeface="Cambria" panose="02040503050406030204" pitchFamily="18" charset="0"/>
                          <a:ea typeface="Cambria" panose="02040503050406030204" pitchFamily="18" charset="0"/>
                          <a:cs typeface="+mn-cs"/>
                        </a:rPr>
                        <a:t>CAYm3</a:t>
                      </a:r>
                      <a:endParaRPr lang="en-IN" sz="18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1078398253"/>
                  </a:ext>
                </a:extLst>
              </a:tr>
              <a:tr h="370840">
                <a:tc>
                  <a:txBody>
                    <a:bodyPr/>
                    <a:lstStyle/>
                    <a:p>
                      <a:pPr algn="just"/>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Academic Performance Index (API) of the First-Year Students in the Program (Refer to section 4.3)</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1217114148"/>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Academic Performance Index of the Second-Year Students in the Program (Refer to section 4.4)</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52334287"/>
                  </a:ext>
                </a:extLst>
              </a:tr>
              <a:tr h="37084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600" b="0" i="0" u="none" strike="noStrike" kern="1200" baseline="0" dirty="0">
                          <a:solidFill>
                            <a:schemeClr val="tx1"/>
                          </a:solidFill>
                          <a:latin typeface="Cambria" panose="02040503050406030204" pitchFamily="18" charset="0"/>
                          <a:ea typeface="Cambria" panose="02040503050406030204" pitchFamily="18" charset="0"/>
                          <a:cs typeface="+mn-cs"/>
                        </a:rPr>
                        <a:t>Academic Performance Index of the Third Year Students in the Program (Refer to section 4.5)</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N" sz="16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tc>
                <a:extLst>
                  <a:ext uri="{0D108BD9-81ED-4DB2-BD59-A6C34878D82A}">
                    <a16:rowId xmlns="" xmlns:a16="http://schemas.microsoft.com/office/drawing/2014/main" val="2768657783"/>
                  </a:ext>
                </a:extLst>
              </a:tr>
            </a:tbl>
          </a:graphicData>
        </a:graphic>
      </p:graphicFrame>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166</a:t>
            </a:fld>
            <a:endParaRPr lang="en-IN"/>
          </a:p>
        </p:txBody>
      </p:sp>
      <p:pic>
        <p:nvPicPr>
          <p:cNvPr id="7" name="Picture 6">
            <a:extLst>
              <a:ext uri="{FF2B5EF4-FFF2-40B4-BE49-F238E27FC236}">
                <a16:creationId xmlns="" xmlns:a16="http://schemas.microsoft.com/office/drawing/2014/main" id="{48F812CD-E835-42BB-9A4A-8F66D075DF1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E91A452B-3A4E-4195-A543-88752167D80C}"/>
              </a:ext>
            </a:extLst>
          </p:cNvPr>
          <p:cNvSpPr txBox="1"/>
          <p:nvPr/>
        </p:nvSpPr>
        <p:spPr>
          <a:xfrm>
            <a:off x="630937" y="255493"/>
            <a:ext cx="7798138" cy="492443"/>
          </a:xfrm>
          <a:prstGeom prst="rect">
            <a:avLst/>
          </a:prstGeom>
          <a:noFill/>
        </p:spPr>
        <p:txBody>
          <a:bodyPr wrap="square">
            <a:spAutoFit/>
          </a:bodyPr>
          <a:lstStyle/>
          <a:p>
            <a:r>
              <a:rPr lang="en-US" sz="2600" b="1" dirty="0">
                <a:solidFill>
                  <a:srgbClr val="CC6600"/>
                </a:solidFill>
                <a:latin typeface="Cambria" panose="02040503050406030204" pitchFamily="18" charset="0"/>
                <a:ea typeface="Cambria" panose="02040503050406030204" pitchFamily="18" charset="0"/>
              </a:rPr>
              <a:t>Criterion 8: </a:t>
            </a:r>
            <a:r>
              <a:rPr lang="en-IN" sz="2600" b="1" dirty="0">
                <a:solidFill>
                  <a:srgbClr val="CC6600"/>
                </a:solidFill>
                <a:latin typeface="Cambria" panose="02040503050406030204" pitchFamily="18" charset="0"/>
                <a:ea typeface="Cambria" panose="02040503050406030204" pitchFamily="18" charset="0"/>
              </a:rPr>
              <a:t>Continuous Improvement (80) </a:t>
            </a:r>
          </a:p>
        </p:txBody>
      </p:sp>
      <p:cxnSp>
        <p:nvCxnSpPr>
          <p:cNvPr id="10" name="Straight Connector 9">
            <a:extLst>
              <a:ext uri="{FF2B5EF4-FFF2-40B4-BE49-F238E27FC236}">
                <a16:creationId xmlns="" xmlns:a16="http://schemas.microsoft.com/office/drawing/2014/main" id="{DA2181CE-EEAF-4884-9C20-5957393C50B1}"/>
              </a:ext>
            </a:extLst>
          </p:cNvPr>
          <p:cNvCxnSpPr/>
          <p:nvPr/>
        </p:nvCxnSpPr>
        <p:spPr>
          <a:xfrm>
            <a:off x="621792" y="832902"/>
            <a:ext cx="7807282" cy="0"/>
          </a:xfrm>
          <a:prstGeom prst="line">
            <a:avLst/>
          </a:prstGeom>
          <a:ln>
            <a:solidFill>
              <a:srgbClr val="FF99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37045441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435510" y="771819"/>
            <a:ext cx="8677656" cy="5472000"/>
          </a:xfrm>
          <a:noFill/>
        </p:spPr>
        <p:txBody>
          <a:bodyPr>
            <a:normAutofit/>
          </a:bodyPr>
          <a:lstStyle/>
          <a:p>
            <a:pPr marL="895350" indent="-712788">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9.1. 		First Year Student-Faculty Ratio (FYSFR) (05) </a:t>
            </a:r>
          </a:p>
          <a:p>
            <a:pPr marL="360000" indent="-538163" algn="just">
              <a:spcBef>
                <a:spcPts val="0"/>
              </a:spcBef>
              <a:buNone/>
            </a:pPr>
            <a:r>
              <a:rPr lang="en-US" dirty="0">
                <a:solidFill>
                  <a:schemeClr val="tx1"/>
                </a:solidFill>
                <a:latin typeface="Cambria" panose="02040503050406030204" pitchFamily="18" charset="0"/>
                <a:ea typeface="Cambria" panose="02040503050406030204" pitchFamily="18" charset="0"/>
              </a:rPr>
              <a:t>			(Data for first year courses to calculate the FYSFR)</a:t>
            </a:r>
          </a:p>
          <a:p>
            <a:pPr marL="895350" indent="-538163" algn="ctr">
              <a:spcBef>
                <a:spcPts val="0"/>
              </a:spcBef>
              <a:buNone/>
            </a:pPr>
            <a:r>
              <a:rPr lang="en-US" sz="800" dirty="0">
                <a:solidFill>
                  <a:schemeClr val="tx1"/>
                </a:solidFill>
                <a:latin typeface="Cambria" panose="02040503050406030204" pitchFamily="18" charset="0"/>
                <a:ea typeface="Cambria" panose="02040503050406030204" pitchFamily="18" charset="0"/>
              </a:rPr>
              <a:t>	</a:t>
            </a:r>
          </a:p>
          <a:p>
            <a:pPr marL="895350" indent="-538163" algn="ctr">
              <a:spcBef>
                <a:spcPts val="0"/>
              </a:spcBef>
              <a:buNone/>
            </a:pPr>
            <a:r>
              <a:rPr lang="en-IN" sz="1800" b="1" i="0" u="none" strike="noStrike" baseline="0" dirty="0">
                <a:latin typeface="Cambria" panose="02040503050406030204" pitchFamily="18" charset="0"/>
                <a:ea typeface="Cambria" panose="02040503050406030204" pitchFamily="18" charset="0"/>
              </a:rPr>
              <a:t>	</a:t>
            </a:r>
            <a:r>
              <a:rPr lang="en-US" b="1" dirty="0">
                <a:solidFill>
                  <a:srgbClr val="00B050"/>
                </a:solidFill>
                <a:latin typeface="Cambria" panose="02040503050406030204" pitchFamily="18" charset="0"/>
                <a:ea typeface="Cambria" panose="02040503050406030204" pitchFamily="18" charset="0"/>
              </a:rPr>
              <a:t>.</a:t>
            </a:r>
          </a:p>
          <a:p>
            <a:pPr marL="895350" indent="-538163" algn="just">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0" indent="0" algn="ctr">
              <a:lnSpc>
                <a:spcPct val="150000"/>
              </a:lnSpc>
              <a:spcBef>
                <a:spcPts val="0"/>
              </a:spcBef>
              <a:buNone/>
            </a:pPr>
            <a:endParaRPr lang="en-IN" sz="16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1079500" indent="-722313">
              <a:spcBef>
                <a:spcPts val="0"/>
              </a:spcBef>
              <a:buNone/>
            </a:pPr>
            <a:endParaRPr lang="en-US" sz="500" b="1" dirty="0">
              <a:solidFill>
                <a:srgbClr val="00B05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712788" indent="0">
              <a:lnSpc>
                <a:spcPct val="170000"/>
              </a:lnSpc>
              <a:spcBef>
                <a:spcPts val="0"/>
              </a:spcBef>
              <a:buNone/>
            </a:pPr>
            <a:endParaRPr lang="en-IN" b="0" i="0" u="none" strike="noStrike" baseline="0" dirty="0">
              <a:solidFill>
                <a:srgbClr val="000000"/>
              </a:solidFill>
              <a:latin typeface="Cambria" panose="02040503050406030204" pitchFamily="18" charset="0"/>
              <a:ea typeface="Cambria" panose="02040503050406030204" pitchFamily="18" charset="0"/>
            </a:endParaRPr>
          </a:p>
          <a:p>
            <a:pPr marL="0" indent="0">
              <a:buNone/>
            </a:pPr>
            <a:endParaRPr lang="en-IN" sz="1800" b="0" i="0" u="none" strike="noStrike" baseline="0" dirty="0">
              <a:latin typeface="Verdana" panose="020B0604030504040204" pitchFamily="34" charset="0"/>
            </a:endParaRPr>
          </a:p>
          <a:p>
            <a:pPr marL="0" indent="0">
              <a:buNone/>
            </a:pPr>
            <a:endParaRPr lang="en-IN" sz="1800" b="0" i="0" u="none" strike="noStrike" baseline="0" dirty="0">
              <a:latin typeface="Verdana" panose="020B0604030504040204" pitchFamily="34" charset="0"/>
            </a:endParaRPr>
          </a:p>
        </p:txBody>
      </p:sp>
      <p:sp>
        <p:nvSpPr>
          <p:cNvPr id="6" name="TextBox 5">
            <a:extLst>
              <a:ext uri="{FF2B5EF4-FFF2-40B4-BE49-F238E27FC236}">
                <a16:creationId xmlns="" xmlns:a16="http://schemas.microsoft.com/office/drawing/2014/main" id="{483FB3C6-0AD4-43A6-A66D-0E841DEE879C}"/>
              </a:ext>
            </a:extLst>
          </p:cNvPr>
          <p:cNvSpPr txBox="1"/>
          <p:nvPr/>
        </p:nvSpPr>
        <p:spPr>
          <a:xfrm>
            <a:off x="230505" y="263415"/>
            <a:ext cx="9087666" cy="461665"/>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pic>
        <p:nvPicPr>
          <p:cNvPr id="7" name="Picture 6">
            <a:extLst>
              <a:ext uri="{FF2B5EF4-FFF2-40B4-BE49-F238E27FC236}">
                <a16:creationId xmlns="" xmlns:a16="http://schemas.microsoft.com/office/drawing/2014/main" id="{8332F0AC-4E67-4C6C-A46B-C16D7995461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64676" y="162382"/>
            <a:ext cx="810819" cy="525595"/>
          </a:xfrm>
          <a:prstGeom prst="rect">
            <a:avLst/>
          </a:prstGeom>
        </p:spPr>
      </p:pic>
      <p:cxnSp>
        <p:nvCxnSpPr>
          <p:cNvPr id="8" name="Straight Connector 7">
            <a:extLst>
              <a:ext uri="{FF2B5EF4-FFF2-40B4-BE49-F238E27FC236}">
                <a16:creationId xmlns="" xmlns:a16="http://schemas.microsoft.com/office/drawing/2014/main" id="{F4C3B198-2218-4EB0-BC1B-5ECAEF837D3F}"/>
              </a:ext>
            </a:extLst>
          </p:cNvPr>
          <p:cNvCxnSpPr/>
          <p:nvPr/>
        </p:nvCxnSpPr>
        <p:spPr>
          <a:xfrm>
            <a:off x="461554" y="725080"/>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pic>
        <p:nvPicPr>
          <p:cNvPr id="4" name="Picture 3">
            <a:extLst>
              <a:ext uri="{FF2B5EF4-FFF2-40B4-BE49-F238E27FC236}">
                <a16:creationId xmlns="" xmlns:a16="http://schemas.microsoft.com/office/drawing/2014/main" id="{965A2523-D612-5E79-E4BF-226AED5F940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47424" y="1237961"/>
            <a:ext cx="7817252" cy="5620039"/>
          </a:xfrm>
          <a:prstGeom prst="rect">
            <a:avLst/>
          </a:prstGeom>
        </p:spPr>
      </p:pic>
    </p:spTree>
    <p:extLst>
      <p:ext uri="{BB962C8B-B14F-4D97-AF65-F5344CB8AC3E}">
        <p14:creationId xmlns:p14="http://schemas.microsoft.com/office/powerpoint/2010/main" xmlns="" val="180702365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168</a:t>
            </a:fld>
            <a:endParaRPr lang="en-IN"/>
          </a:p>
        </p:txBody>
      </p:sp>
      <p:pic>
        <p:nvPicPr>
          <p:cNvPr id="7" name="Picture 6">
            <a:extLst>
              <a:ext uri="{FF2B5EF4-FFF2-40B4-BE49-F238E27FC236}">
                <a16:creationId xmlns="" xmlns:a16="http://schemas.microsoft.com/office/drawing/2014/main" id="{2297D496-48F6-4526-B8C9-8DD3B24FE4E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1230A888-9C66-4A65-8FE8-C8D322FB8ACD}"/>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A0A10EA6-B933-41B6-95C5-0FCB246772AF}"/>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pic>
        <p:nvPicPr>
          <p:cNvPr id="4" name="Picture 3">
            <a:extLst>
              <a:ext uri="{FF2B5EF4-FFF2-40B4-BE49-F238E27FC236}">
                <a16:creationId xmlns="" xmlns:a16="http://schemas.microsoft.com/office/drawing/2014/main" id="{0F32D69C-12AD-25F0-5B79-75BCA5CFED7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5487" y="1035916"/>
            <a:ext cx="9200007" cy="2701590"/>
          </a:xfrm>
          <a:prstGeom prst="rect">
            <a:avLst/>
          </a:prstGeom>
        </p:spPr>
      </p:pic>
      <p:pic>
        <p:nvPicPr>
          <p:cNvPr id="12" name="Picture 11">
            <a:extLst>
              <a:ext uri="{FF2B5EF4-FFF2-40B4-BE49-F238E27FC236}">
                <a16:creationId xmlns="" xmlns:a16="http://schemas.microsoft.com/office/drawing/2014/main" id="{7C2C2391-A0D6-24CB-870D-04F0FB3BEB2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8640" y="3596327"/>
            <a:ext cx="9004663" cy="2014520"/>
          </a:xfrm>
          <a:prstGeom prst="rect">
            <a:avLst/>
          </a:prstGeom>
        </p:spPr>
      </p:pic>
    </p:spTree>
    <p:extLst>
      <p:ext uri="{BB962C8B-B14F-4D97-AF65-F5344CB8AC3E}">
        <p14:creationId xmlns:p14="http://schemas.microsoft.com/office/powerpoint/2010/main" xmlns="" val="207467933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230552"/>
            <a:ext cx="8668512" cy="3780360"/>
          </a:xfrm>
          <a:noFill/>
        </p:spPr>
        <p:txBody>
          <a:bodyPr>
            <a:normAutofit/>
          </a:bodyPr>
          <a:lstStyle/>
          <a:p>
            <a:pPr marL="895350" lvl="1" indent="-712788">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9.2. 		Mentoring System (05)</a:t>
            </a:r>
          </a:p>
          <a:p>
            <a:pPr marL="895350" lvl="1" indent="-538163" algn="just">
              <a:lnSpc>
                <a:spcPct val="150000"/>
              </a:lnSpc>
              <a:spcBef>
                <a:spcPts val="0"/>
              </a:spcBef>
              <a:buNone/>
            </a:pPr>
            <a:r>
              <a:rPr lang="en-US" sz="1400" b="1" i="0" u="none" strike="noStrike" baseline="0" dirty="0">
                <a:solidFill>
                  <a:srgbClr val="000000"/>
                </a:solidFill>
                <a:latin typeface="Cambria" panose="02040503050406030204" pitchFamily="18" charset="0"/>
                <a:ea typeface="Cambria" panose="02040503050406030204" pitchFamily="18" charset="0"/>
              </a:rPr>
              <a:t> 	</a:t>
            </a:r>
            <a:r>
              <a:rPr lang="en-US" sz="1800" b="0" i="0" u="none" strike="noStrike" baseline="0" dirty="0">
                <a:solidFill>
                  <a:schemeClr val="tx1"/>
                </a:solidFill>
                <a:latin typeface="Cambria" panose="02040503050406030204" pitchFamily="18" charset="0"/>
                <a:ea typeface="Cambria" panose="02040503050406030204" pitchFamily="18" charset="0"/>
              </a:rPr>
              <a:t>(</a:t>
            </a:r>
            <a:r>
              <a:rPr lang="en-US" sz="1800" dirty="0">
                <a:solidFill>
                  <a:schemeClr val="tx1"/>
                </a:solidFill>
                <a:latin typeface="Cambria" panose="02040503050406030204" pitchFamily="18" charset="0"/>
                <a:ea typeface="Cambria" panose="02040503050406030204" pitchFamily="18" charset="0"/>
              </a:rPr>
              <a:t>Type of mentoring: Professional guidance/career advancement/course work specific/laboratory specific/all-round development. Number of faculty mentors: Number of students per mentor: Frequency of meeting:</a:t>
            </a:r>
          </a:p>
          <a:p>
            <a:pPr marL="895350" lvl="1" indent="-538163" algn="just">
              <a:spcBef>
                <a:spcPts val="0"/>
              </a:spcBef>
              <a:buNone/>
            </a:pPr>
            <a:r>
              <a:rPr lang="en-US" sz="1200" dirty="0">
                <a:solidFill>
                  <a:schemeClr val="tx1"/>
                </a:solidFill>
                <a:latin typeface="Cambria" panose="02040503050406030204" pitchFamily="18" charset="0"/>
                <a:ea typeface="Cambria" panose="02040503050406030204" pitchFamily="18" charset="0"/>
              </a:rPr>
              <a:t>	</a:t>
            </a:r>
          </a:p>
          <a:p>
            <a:pPr marL="895350" lvl="1" indent="-538163" algn="just">
              <a:lnSpc>
                <a:spcPct val="150000"/>
              </a:lnSpc>
              <a:spcBef>
                <a:spcPts val="0"/>
              </a:spcBef>
              <a:buNone/>
            </a:pPr>
            <a:r>
              <a:rPr lang="en-US" sz="1800" dirty="0">
                <a:solidFill>
                  <a:schemeClr val="tx1"/>
                </a:solidFill>
                <a:latin typeface="Cambria" panose="02040503050406030204" pitchFamily="18" charset="0"/>
                <a:ea typeface="Cambria" panose="02040503050406030204" pitchFamily="18" charset="0"/>
              </a:rPr>
              <a:t>	The institution should report the details of the mentoring system, its implementation and effectiveness through impact studies, services both online and physical, and the mentoring of seniors (final year students) to juniors (freshmen) if any, etc.). </a:t>
            </a:r>
          </a:p>
          <a:p>
            <a:pPr marL="360000">
              <a:lnSpc>
                <a:spcPct val="150000"/>
              </a:lnSpc>
              <a:spcBef>
                <a:spcPts val="0"/>
              </a:spcBef>
            </a:pPr>
            <a:endParaRPr lang="en-IN" sz="1600" b="0" i="0" u="none" strike="noStrike" baseline="0" dirty="0">
              <a:latin typeface="Cambria" panose="02040503050406030204" pitchFamily="18" charset="0"/>
              <a:ea typeface="Cambria" panose="02040503050406030204" pitchFamily="18" charset="0"/>
            </a:endParaRPr>
          </a:p>
          <a:p>
            <a:pPr marL="360000" indent="-355600">
              <a:lnSpc>
                <a:spcPct val="150000"/>
              </a:lnSpc>
              <a:spcBef>
                <a:spcPts val="0"/>
              </a:spcBef>
              <a:buNone/>
            </a:pPr>
            <a:endParaRPr lang="en-US" sz="1600" b="1" dirty="0">
              <a:solidFill>
                <a:schemeClr val="tx1"/>
              </a:solidFill>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IN"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722313">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solidFill>
                <a:srgbClr val="00000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169</a:t>
            </a:fld>
            <a:endParaRPr lang="en-IN"/>
          </a:p>
        </p:txBody>
      </p:sp>
      <p:pic>
        <p:nvPicPr>
          <p:cNvPr id="7" name="Picture 6">
            <a:extLst>
              <a:ext uri="{FF2B5EF4-FFF2-40B4-BE49-F238E27FC236}">
                <a16:creationId xmlns="" xmlns:a16="http://schemas.microsoft.com/office/drawing/2014/main" id="{66D0C3C4-3AE4-4E82-830E-6F853CF813E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491A14A1-F949-48FE-8424-990B25FF67D7}"/>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455EF67D-546F-4567-B541-04A52A47E105}"/>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70180008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166544"/>
            <a:ext cx="8613648" cy="5472000"/>
          </a:xfrm>
          <a:noFill/>
        </p:spPr>
        <p:txBody>
          <a:bodyPr>
            <a:normAutofit fontScale="92500" lnSpcReduction="20000"/>
          </a:bodyPr>
          <a:lstStyle/>
          <a:p>
            <a:pPr marL="895350" indent="-712788" algn="l">
              <a:buNone/>
            </a:pPr>
            <a:r>
              <a:rPr lang="en-US" sz="2600" b="1" dirty="0">
                <a:solidFill>
                  <a:srgbClr val="0000FF"/>
                </a:solidFill>
                <a:latin typeface="Cambria" panose="02040503050406030204" pitchFamily="18" charset="0"/>
                <a:ea typeface="Cambria" panose="02040503050406030204" pitchFamily="18" charset="0"/>
              </a:rPr>
              <a:t>9.3. </a:t>
            </a:r>
            <a:r>
              <a:rPr lang="en-IN" sz="2600" b="1" dirty="0">
                <a:solidFill>
                  <a:srgbClr val="0000FF"/>
                </a:solidFill>
                <a:latin typeface="Cambria" panose="02040503050406030204" pitchFamily="18" charset="0"/>
                <a:ea typeface="Cambria" panose="02040503050406030204" pitchFamily="18" charset="0"/>
              </a:rPr>
              <a:t>Feedback Analysis (10)</a:t>
            </a:r>
          </a:p>
          <a:p>
            <a:pPr marL="895350" lvl="1" indent="-538163" algn="just">
              <a:lnSpc>
                <a:spcPct val="150000"/>
              </a:lnSpc>
              <a:spcBef>
                <a:spcPts val="0"/>
              </a:spcBef>
              <a:buNone/>
            </a:pPr>
            <a:endParaRPr lang="en-US" sz="1300" b="1" dirty="0">
              <a:solidFill>
                <a:srgbClr val="FF3300"/>
              </a:solidFill>
              <a:latin typeface="Cambria" panose="02040503050406030204" pitchFamily="18" charset="0"/>
              <a:ea typeface="Cambria" panose="02040503050406030204" pitchFamily="18" charset="0"/>
            </a:endParaRPr>
          </a:p>
          <a:p>
            <a:pPr marL="895350" lvl="1" indent="-712788" algn="just">
              <a:lnSpc>
                <a:spcPct val="150000"/>
              </a:lnSpc>
              <a:spcBef>
                <a:spcPts val="0"/>
              </a:spcBef>
              <a:buNone/>
            </a:pPr>
            <a:r>
              <a:rPr lang="en-US" sz="2400" b="1" dirty="0">
                <a:solidFill>
                  <a:srgbClr val="FF3300"/>
                </a:solidFill>
                <a:latin typeface="Cambria" panose="02040503050406030204" pitchFamily="18" charset="0"/>
                <a:ea typeface="Cambria" panose="02040503050406030204" pitchFamily="18" charset="0"/>
              </a:rPr>
              <a:t>9.3.1.		 Feedback on Teaching and Learning Process and Corrective Measures Taken, if any (05)</a:t>
            </a:r>
          </a:p>
          <a:p>
            <a:pPr marL="895350" lvl="1" indent="-538163" algn="just">
              <a:lnSpc>
                <a:spcPct val="160000"/>
              </a:lnSpc>
              <a:spcBef>
                <a:spcPts val="0"/>
              </a:spcBef>
              <a:buNone/>
            </a:pPr>
            <a:r>
              <a:rPr lang="en-US" sz="1900" b="0" i="0" u="none" strike="noStrike" baseline="0" dirty="0">
                <a:solidFill>
                  <a:schemeClr val="tx1"/>
                </a:solidFill>
                <a:latin typeface="Cambria" panose="02040503050406030204" pitchFamily="18" charset="0"/>
                <a:ea typeface="Cambria" panose="02040503050406030204" pitchFamily="18" charset="0"/>
              </a:rPr>
              <a:t>	</a:t>
            </a:r>
            <a:r>
              <a:rPr lang="en-US" sz="2100" b="0" i="0" u="none" strike="noStrike" baseline="0" dirty="0">
                <a:solidFill>
                  <a:schemeClr val="tx1"/>
                </a:solidFill>
                <a:latin typeface="Cambria" panose="02040503050406030204" pitchFamily="18" charset="0"/>
                <a:ea typeface="Cambria" panose="02040503050406030204" pitchFamily="18" charset="0"/>
              </a:rPr>
              <a:t>(Provide details of the feedback collection process on TLP, average percentage of students who participate; Specify the feedback analysis process; Basis of reward/ corrective measures during the assessment period. Specify the number of corrective measures taken. Exhibit the details of analysis done.)</a:t>
            </a:r>
          </a:p>
          <a:p>
            <a:pPr marL="895350" lvl="1" indent="-538163" algn="just">
              <a:lnSpc>
                <a:spcPct val="160000"/>
              </a:lnSpc>
              <a:spcBef>
                <a:spcPts val="0"/>
              </a:spcBef>
              <a:buNone/>
            </a:pPr>
            <a:endParaRPr lang="en-US" sz="1300" b="0" i="0" u="none" strike="noStrike" baseline="0" dirty="0">
              <a:solidFill>
                <a:schemeClr val="tx1"/>
              </a:solidFill>
              <a:latin typeface="Cambria" panose="02040503050406030204" pitchFamily="18" charset="0"/>
              <a:ea typeface="Cambria" panose="02040503050406030204" pitchFamily="18" charset="0"/>
            </a:endParaRPr>
          </a:p>
          <a:p>
            <a:pPr marL="895350" lvl="1" indent="-712788" algn="just">
              <a:lnSpc>
                <a:spcPct val="160000"/>
              </a:lnSpc>
              <a:spcBef>
                <a:spcPts val="0"/>
              </a:spcBef>
              <a:buNone/>
            </a:pPr>
            <a:r>
              <a:rPr lang="en-US" sz="2400" b="1" dirty="0">
                <a:solidFill>
                  <a:srgbClr val="FF3300"/>
                </a:solidFill>
                <a:latin typeface="Cambria" panose="02040503050406030204" pitchFamily="18" charset="0"/>
                <a:ea typeface="Cambria" panose="02040503050406030204" pitchFamily="18" charset="0"/>
              </a:rPr>
              <a:t>9.3.2. Feedback on Academic Facilities (05)</a:t>
            </a:r>
          </a:p>
          <a:p>
            <a:pPr marL="895350" lvl="1" indent="-538163" algn="just">
              <a:lnSpc>
                <a:spcPct val="150000"/>
              </a:lnSpc>
              <a:spcBef>
                <a:spcPts val="0"/>
              </a:spcBef>
              <a:buNone/>
            </a:pPr>
            <a:r>
              <a:rPr lang="en-US" sz="1900" dirty="0">
                <a:solidFill>
                  <a:schemeClr val="tx1"/>
                </a:solidFill>
                <a:latin typeface="Cambria" panose="02040503050406030204" pitchFamily="18" charset="0"/>
                <a:ea typeface="Cambria" panose="02040503050406030204" pitchFamily="18" charset="0"/>
              </a:rPr>
              <a:t>	</a:t>
            </a:r>
            <a:r>
              <a:rPr lang="en-US" sz="2100" dirty="0">
                <a:solidFill>
                  <a:schemeClr val="tx1"/>
                </a:solidFill>
                <a:latin typeface="Cambria" panose="02040503050406030204" pitchFamily="18" charset="0"/>
                <a:ea typeface="Cambria" panose="02040503050406030204" pitchFamily="18" charset="0"/>
              </a:rPr>
              <a:t>(Provide details of the feedback collection process on facilities, its analysis and corrective actions taken during the assessment period.)</a:t>
            </a:r>
          </a:p>
          <a:p>
            <a:pPr marL="895350" lvl="1" indent="-538163" algn="just">
              <a:lnSpc>
                <a:spcPct val="150000"/>
              </a:lnSpc>
              <a:spcBef>
                <a:spcPts val="0"/>
              </a:spcBef>
              <a:buNone/>
            </a:pPr>
            <a:r>
              <a:rPr lang="en-US" sz="1400" b="1" i="0" u="none" strike="noStrike" baseline="0" dirty="0">
                <a:solidFill>
                  <a:srgbClr val="000000"/>
                </a:solidFill>
                <a:latin typeface="Cambria" panose="02040503050406030204" pitchFamily="18" charset="0"/>
                <a:ea typeface="Cambria" panose="02040503050406030204" pitchFamily="18" charset="0"/>
              </a:rPr>
              <a:t> 	</a:t>
            </a:r>
            <a:endParaRPr lang="en-IN" sz="1600" b="0" i="0" u="none" strike="noStrike" baseline="0" dirty="0">
              <a:latin typeface="Cambria" panose="02040503050406030204" pitchFamily="18" charset="0"/>
              <a:ea typeface="Cambria" panose="02040503050406030204" pitchFamily="18" charset="0"/>
            </a:endParaRPr>
          </a:p>
          <a:p>
            <a:pPr marL="360000" indent="-355600">
              <a:lnSpc>
                <a:spcPct val="150000"/>
              </a:lnSpc>
              <a:spcBef>
                <a:spcPts val="0"/>
              </a:spcBef>
              <a:buNone/>
            </a:pPr>
            <a:endParaRPr lang="en-US" sz="1600" b="1" dirty="0">
              <a:solidFill>
                <a:schemeClr val="tx1"/>
              </a:solidFill>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IN"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722313">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solidFill>
                <a:srgbClr val="00000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170</a:t>
            </a:fld>
            <a:endParaRPr lang="en-IN"/>
          </a:p>
        </p:txBody>
      </p:sp>
      <p:pic>
        <p:nvPicPr>
          <p:cNvPr id="7" name="Picture 6">
            <a:extLst>
              <a:ext uri="{FF2B5EF4-FFF2-40B4-BE49-F238E27FC236}">
                <a16:creationId xmlns="" xmlns:a16="http://schemas.microsoft.com/office/drawing/2014/main" id="{A68465E5-2C03-46CB-8327-C8061CBE991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160994ED-C5F3-4107-BFA9-72A58536A441}"/>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8ED615BD-8206-4E10-9634-287A1EAEE4BA}"/>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08436447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553830" y="1195445"/>
            <a:ext cx="8631936" cy="4519555"/>
          </a:xfrm>
          <a:noFill/>
        </p:spPr>
        <p:txBody>
          <a:bodyPr>
            <a:normAutofit fontScale="85000" lnSpcReduction="10000"/>
          </a:bodyPr>
          <a:lstStyle/>
          <a:p>
            <a:pPr marL="895350" indent="-712788">
              <a:lnSpc>
                <a:spcPct val="160000"/>
              </a:lnSpc>
              <a:spcBef>
                <a:spcPts val="0"/>
              </a:spcBef>
              <a:buNone/>
            </a:pPr>
            <a:r>
              <a:rPr lang="en-US" sz="2600" b="1" dirty="0">
                <a:solidFill>
                  <a:srgbClr val="0000FF"/>
                </a:solidFill>
                <a:latin typeface="Cambria" panose="02040503050406030204" pitchFamily="18" charset="0"/>
                <a:ea typeface="Cambria" panose="02040503050406030204" pitchFamily="18" charset="0"/>
              </a:rPr>
              <a:t>9.4. 	Training and Placement Support (10)</a:t>
            </a:r>
          </a:p>
          <a:p>
            <a:pPr marL="895350" lvl="1" indent="-712788" algn="just">
              <a:lnSpc>
                <a:spcPct val="160000"/>
              </a:lnSpc>
              <a:spcBef>
                <a:spcPts val="0"/>
              </a:spcBef>
              <a:buNone/>
            </a:pPr>
            <a:r>
              <a:rPr lang="en-US" sz="1900" dirty="0">
                <a:solidFill>
                  <a:schemeClr val="tx1"/>
                </a:solidFill>
                <a:latin typeface="Cambria" panose="02040503050406030204" pitchFamily="18" charset="0"/>
                <a:ea typeface="Cambria" panose="02040503050406030204" pitchFamily="18" charset="0"/>
              </a:rPr>
              <a:t>	</a:t>
            </a:r>
            <a:r>
              <a:rPr lang="en-US" sz="2100" dirty="0">
                <a:solidFill>
                  <a:schemeClr val="tx1"/>
                </a:solidFill>
                <a:latin typeface="Cambria" panose="02040503050406030204" pitchFamily="18" charset="0"/>
                <a:ea typeface="Cambria" panose="02040503050406030204" pitchFamily="18" charset="0"/>
              </a:rPr>
              <a:t>(Provide details of the training and placement supports, calendar of scheduled trainings, career guidance and effectiveness of career guidance, industry interaction exclusively for pre-placement/internship/placement /counseling and support for higher study etc.)</a:t>
            </a:r>
          </a:p>
          <a:p>
            <a:pPr marL="895350" lvl="1" indent="-712788" algn="just">
              <a:lnSpc>
                <a:spcPct val="110000"/>
              </a:lnSpc>
              <a:spcBef>
                <a:spcPts val="0"/>
              </a:spcBef>
              <a:buNone/>
            </a:pPr>
            <a:endParaRPr lang="en-US" sz="1400" b="1" i="0" u="none" strike="noStrike" baseline="0" dirty="0">
              <a:latin typeface="Verdana-Bold"/>
            </a:endParaRPr>
          </a:p>
          <a:p>
            <a:pPr marL="895350" lvl="1" indent="-712788" algn="just">
              <a:lnSpc>
                <a:spcPct val="170000"/>
              </a:lnSpc>
              <a:spcBef>
                <a:spcPts val="0"/>
              </a:spcBef>
              <a:buNone/>
            </a:pPr>
            <a:r>
              <a:rPr lang="en-US" sz="2600" b="1" dirty="0">
                <a:solidFill>
                  <a:srgbClr val="0000FF"/>
                </a:solidFill>
                <a:latin typeface="Cambria" panose="02040503050406030204" pitchFamily="18" charset="0"/>
                <a:ea typeface="Cambria" panose="02040503050406030204" pitchFamily="18" charset="0"/>
              </a:rPr>
              <a:t>9.5. 		Start-up and Entrepreneurship Activities (05)</a:t>
            </a:r>
          </a:p>
          <a:p>
            <a:pPr marL="895350" lvl="1" indent="-712788" algn="just">
              <a:lnSpc>
                <a:spcPct val="170000"/>
              </a:lnSpc>
              <a:spcBef>
                <a:spcPts val="0"/>
              </a:spcBef>
              <a:buNone/>
            </a:pPr>
            <a:r>
              <a:rPr lang="en-US" sz="2100" dirty="0">
                <a:solidFill>
                  <a:schemeClr val="tx1"/>
                </a:solidFill>
                <a:latin typeface="Cambria" panose="02040503050406030204" pitchFamily="18" charset="0"/>
                <a:ea typeface="Cambria" panose="02040503050406030204" pitchFamily="18" charset="0"/>
              </a:rPr>
              <a:t>	(Describe the initiatives, facilities created/utilization and their effectiveness in encouraging students for innovation, entrepreneurship, incubation and start-up. Also provide the list of beneficiaries.)</a:t>
            </a:r>
          </a:p>
          <a:p>
            <a:pPr marL="895350" lvl="1" indent="-538163" algn="just">
              <a:lnSpc>
                <a:spcPct val="160000"/>
              </a:lnSpc>
              <a:spcBef>
                <a:spcPts val="0"/>
              </a:spcBef>
              <a:buNone/>
            </a:pPr>
            <a:endParaRPr lang="en-US" sz="2100" b="0" i="0" u="none" strike="noStrike" baseline="0" dirty="0">
              <a:solidFill>
                <a:schemeClr val="tx1"/>
              </a:solidFill>
              <a:latin typeface="Cambria" panose="02040503050406030204" pitchFamily="18" charset="0"/>
              <a:ea typeface="Cambria" panose="02040503050406030204" pitchFamily="18" charset="0"/>
            </a:endParaRPr>
          </a:p>
          <a:p>
            <a:pPr marL="895350" lvl="1" indent="-538163" algn="just">
              <a:lnSpc>
                <a:spcPct val="160000"/>
              </a:lnSpc>
              <a:spcBef>
                <a:spcPts val="0"/>
              </a:spcBef>
              <a:buNone/>
            </a:pPr>
            <a:endParaRPr lang="en-US" sz="1300" b="0" i="0" u="none" strike="noStrike" baseline="0" dirty="0">
              <a:solidFill>
                <a:schemeClr val="tx1"/>
              </a:solidFill>
              <a:latin typeface="Cambria" panose="02040503050406030204" pitchFamily="18" charset="0"/>
              <a:ea typeface="Cambria" panose="02040503050406030204" pitchFamily="18" charset="0"/>
            </a:endParaRPr>
          </a:p>
          <a:p>
            <a:pPr marL="1079500" lvl="1" indent="-722313" algn="just">
              <a:lnSpc>
                <a:spcPct val="16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355600">
              <a:lnSpc>
                <a:spcPct val="150000"/>
              </a:lnSpc>
              <a:spcBef>
                <a:spcPts val="0"/>
              </a:spcBef>
              <a:buNone/>
            </a:pPr>
            <a:endParaRPr lang="en-US" sz="1600" b="1" dirty="0">
              <a:solidFill>
                <a:schemeClr val="tx1"/>
              </a:solidFill>
              <a:latin typeface="Cambria" panose="02040503050406030204" pitchFamily="18" charset="0"/>
              <a:ea typeface="Cambria" panose="02040503050406030204" pitchFamily="18" charset="0"/>
            </a:endParaRPr>
          </a:p>
          <a:p>
            <a:pPr marL="360000" indent="0" algn="ctr">
              <a:lnSpc>
                <a:spcPct val="150000"/>
              </a:lnSpc>
              <a:spcBef>
                <a:spcPts val="0"/>
              </a:spcBef>
              <a:buNone/>
            </a:pPr>
            <a:endParaRPr lang="en-IN"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722313">
              <a:lnSpc>
                <a:spcPct val="150000"/>
              </a:lnSpc>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solidFill>
                <a:srgbClr val="00000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171</a:t>
            </a:fld>
            <a:endParaRPr lang="en-IN"/>
          </a:p>
        </p:txBody>
      </p:sp>
      <p:pic>
        <p:nvPicPr>
          <p:cNvPr id="7" name="Picture 6">
            <a:extLst>
              <a:ext uri="{FF2B5EF4-FFF2-40B4-BE49-F238E27FC236}">
                <a16:creationId xmlns="" xmlns:a16="http://schemas.microsoft.com/office/drawing/2014/main" id="{2D6BF103-C040-49BC-A913-8B63C9744E6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660909C4-15AC-4279-8FA6-CB98C30E81EF}"/>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E59E49CB-44B9-485B-8EBA-60253A278AC1}"/>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88795980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184832"/>
            <a:ext cx="8659368" cy="3085416"/>
          </a:xfrm>
          <a:noFill/>
        </p:spPr>
        <p:txBody>
          <a:bodyPr>
            <a:normAutofit fontScale="85000" lnSpcReduction="10000"/>
          </a:bodyPr>
          <a:lstStyle/>
          <a:p>
            <a:pPr marL="895350" indent="-712788">
              <a:lnSpc>
                <a:spcPct val="170000"/>
              </a:lnSpc>
              <a:spcBef>
                <a:spcPts val="0"/>
              </a:spcBef>
              <a:buNone/>
            </a:pPr>
            <a:r>
              <a:rPr lang="en-US" sz="2600" b="1" dirty="0">
                <a:solidFill>
                  <a:srgbClr val="0000FF"/>
                </a:solidFill>
                <a:latin typeface="Cambria" panose="02040503050406030204" pitchFamily="18" charset="0"/>
                <a:ea typeface="Cambria" panose="02040503050406030204" pitchFamily="18" charset="0"/>
              </a:rPr>
              <a:t>9.6. 	Governance and Transparency (25)</a:t>
            </a:r>
          </a:p>
          <a:p>
            <a:pPr marL="895350" indent="-712788" algn="just">
              <a:lnSpc>
                <a:spcPct val="170000"/>
              </a:lnSpc>
              <a:spcBef>
                <a:spcPts val="0"/>
              </a:spcBef>
              <a:buNone/>
            </a:pPr>
            <a:r>
              <a:rPr lang="en-US" sz="2400" b="1" dirty="0">
                <a:solidFill>
                  <a:srgbClr val="FF3300"/>
                </a:solidFill>
                <a:latin typeface="Cambria" panose="02040503050406030204" pitchFamily="18" charset="0"/>
                <a:ea typeface="Cambria" panose="02040503050406030204" pitchFamily="18" charset="0"/>
              </a:rPr>
              <a:t>9.6.1. Availability of the Institutional Strategic Plan and its Effective Implementation and Monitoring (10)</a:t>
            </a:r>
          </a:p>
          <a:p>
            <a:pPr marL="895350" indent="-539750" algn="just">
              <a:lnSpc>
                <a:spcPct val="170000"/>
              </a:lnSpc>
              <a:spcBef>
                <a:spcPts val="0"/>
              </a:spcBef>
              <a:buNone/>
            </a:pPr>
            <a:r>
              <a:rPr lang="en-US" sz="2300" dirty="0">
                <a:solidFill>
                  <a:schemeClr val="tx1"/>
                </a:solidFill>
                <a:latin typeface="Cambria" panose="02040503050406030204" pitchFamily="18" charset="0"/>
                <a:ea typeface="Cambria" panose="02040503050406030204" pitchFamily="18" charset="0"/>
              </a:rPr>
              <a:t>	</a:t>
            </a:r>
            <a:r>
              <a:rPr lang="en-US" sz="2100" dirty="0">
                <a:solidFill>
                  <a:schemeClr val="tx1"/>
                </a:solidFill>
                <a:latin typeface="Cambria" panose="02040503050406030204" pitchFamily="18" charset="0"/>
                <a:ea typeface="Cambria" panose="02040503050406030204" pitchFamily="18" charset="0"/>
              </a:rPr>
              <a:t>(Provide details of the Institute's strategic plan or Institutional Development Plan (IDP), its approval by the competent authority, and its implementation.)</a:t>
            </a:r>
            <a:endParaRPr lang="en-US" sz="1300" b="0" i="0" u="none" strike="noStrike" baseline="0" dirty="0">
              <a:solidFill>
                <a:schemeClr val="tx1"/>
              </a:solidFill>
              <a:latin typeface="Cambria" panose="02040503050406030204" pitchFamily="18" charset="0"/>
              <a:ea typeface="Cambria" panose="02040503050406030204" pitchFamily="18" charset="0"/>
            </a:endParaRPr>
          </a:p>
          <a:p>
            <a:pPr marL="1079500" lvl="1" indent="-722313" algn="just">
              <a:lnSpc>
                <a:spcPct val="160000"/>
              </a:lnSpc>
              <a:spcBef>
                <a:spcPts val="0"/>
              </a:spcBef>
              <a:buNone/>
            </a:pPr>
            <a:r>
              <a:rPr lang="en-US" sz="1400" b="1" i="0" u="none" strike="noStrike" baseline="0" dirty="0">
                <a:solidFill>
                  <a:srgbClr val="000000"/>
                </a:solidFill>
                <a:latin typeface="Cambria" panose="02040503050406030204" pitchFamily="18" charset="0"/>
                <a:ea typeface="Cambria" panose="02040503050406030204" pitchFamily="18" charset="0"/>
              </a:rPr>
              <a:t>	</a:t>
            </a:r>
            <a:endParaRPr lang="en-US" sz="1600" b="1" dirty="0">
              <a:solidFill>
                <a:srgbClr val="00B05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solidFill>
                <a:srgbClr val="000000"/>
              </a:solidFill>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a:p>
            <a:pPr marL="360000" indent="0">
              <a:lnSpc>
                <a:spcPct val="150000"/>
              </a:lnSpc>
              <a:spcBef>
                <a:spcPts val="0"/>
              </a:spcBef>
              <a:buNone/>
            </a:pPr>
            <a:endParaRPr lang="en-IN" sz="1600" b="0" i="0" u="none" strike="noStrike" baseline="0" dirty="0">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172</a:t>
            </a:fld>
            <a:endParaRPr lang="en-IN"/>
          </a:p>
        </p:txBody>
      </p:sp>
      <p:pic>
        <p:nvPicPr>
          <p:cNvPr id="7" name="Picture 6">
            <a:extLst>
              <a:ext uri="{FF2B5EF4-FFF2-40B4-BE49-F238E27FC236}">
                <a16:creationId xmlns="" xmlns:a16="http://schemas.microsoft.com/office/drawing/2014/main" id="{88DEC71A-E6E4-4C30-88B3-4C0BB6BB714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B9BB4C58-D560-4CDD-9E88-9618A6ABE765}"/>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DD65ADCB-6E25-4BD4-A9DB-36C596DA738B}"/>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44619971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148256"/>
            <a:ext cx="8650224" cy="4612464"/>
          </a:xfrm>
          <a:noFill/>
        </p:spPr>
        <p:txBody>
          <a:bodyPr>
            <a:normAutofit fontScale="32500" lnSpcReduction="20000"/>
          </a:bodyPr>
          <a:lstStyle/>
          <a:p>
            <a:pPr marL="895350" indent="-539750" algn="l">
              <a:buNone/>
            </a:pPr>
            <a:endParaRPr lang="en-US" sz="2200" b="1" dirty="0">
              <a:solidFill>
                <a:srgbClr val="0000FF"/>
              </a:solidFill>
              <a:latin typeface="Cambria" panose="02040503050406030204" pitchFamily="18" charset="0"/>
              <a:ea typeface="Cambria" panose="02040503050406030204" pitchFamily="18" charset="0"/>
            </a:endParaRPr>
          </a:p>
          <a:p>
            <a:pPr marL="895350" indent="-712788" algn="just">
              <a:lnSpc>
                <a:spcPct val="170000"/>
              </a:lnSpc>
              <a:spcBef>
                <a:spcPts val="0"/>
              </a:spcBef>
              <a:buNone/>
            </a:pPr>
            <a:r>
              <a:rPr lang="en-US" sz="6200" b="1" dirty="0">
                <a:solidFill>
                  <a:srgbClr val="FF3300"/>
                </a:solidFill>
                <a:latin typeface="Cambria" panose="02040503050406030204" pitchFamily="18" charset="0"/>
                <a:ea typeface="Cambria" panose="02040503050406030204" pitchFamily="18" charset="0"/>
              </a:rPr>
              <a:t>9.6.2. Governing Body, Administrative Setup, Functions of Various Bodies, Service Rules, Recruitment procedures and Promotion Policies (10)</a:t>
            </a:r>
          </a:p>
          <a:p>
            <a:pPr marL="895350" indent="-539750" algn="just">
              <a:lnSpc>
                <a:spcPct val="170000"/>
              </a:lnSpc>
              <a:spcBef>
                <a:spcPts val="0"/>
              </a:spcBef>
              <a:buNone/>
            </a:pPr>
            <a:r>
              <a:rPr lang="en-US" sz="5500" b="0" i="0" u="none" strike="noStrike" baseline="0" dirty="0">
                <a:solidFill>
                  <a:schemeClr val="tx1"/>
                </a:solidFill>
                <a:latin typeface="Cambria" panose="02040503050406030204" pitchFamily="18" charset="0"/>
                <a:ea typeface="Cambria" panose="02040503050406030204" pitchFamily="18" charset="0"/>
              </a:rPr>
              <a:t>	(Provide details of statutory and non-statutory administrative committees like the Governing body, Academic Council/ Senate, Grievance redressal Committee, IQAC, Anti-Raging committee, Disciplinary committee in place; Internal Complaints Committee (Women harassment mitigation committee) etc., provide the approval of these committees along with details of members, the meetings details (meeting notice, agenda, minutes, action taken etc. The service rules, policies and procedures; year of publication are to be listed.)</a:t>
            </a: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173</a:t>
            </a:fld>
            <a:endParaRPr lang="en-IN"/>
          </a:p>
        </p:txBody>
      </p:sp>
      <p:pic>
        <p:nvPicPr>
          <p:cNvPr id="7" name="Picture 6">
            <a:extLst>
              <a:ext uri="{FF2B5EF4-FFF2-40B4-BE49-F238E27FC236}">
                <a16:creationId xmlns="" xmlns:a16="http://schemas.microsoft.com/office/drawing/2014/main" id="{1E217824-53F1-4E0E-8223-FB949B7DEB7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4749B627-FB4C-4111-BE42-6EC476AE739A}"/>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DBBA22BA-91A9-4DE9-B868-7CBED9C35DAA}"/>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59675305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175688"/>
            <a:ext cx="8641080" cy="3314016"/>
          </a:xfrm>
          <a:noFill/>
        </p:spPr>
        <p:txBody>
          <a:bodyPr>
            <a:normAutofit/>
          </a:bodyPr>
          <a:lstStyle/>
          <a:p>
            <a:pPr marL="895350" indent="-712788" algn="just">
              <a:lnSpc>
                <a:spcPct val="170000"/>
              </a:lnSpc>
              <a:spcBef>
                <a:spcPts val="0"/>
              </a:spcBef>
              <a:buNone/>
            </a:pPr>
            <a:r>
              <a:rPr lang="en-IN" sz="2000" b="1" dirty="0">
                <a:solidFill>
                  <a:srgbClr val="FF3300"/>
                </a:solidFill>
                <a:latin typeface="Cambria" panose="02040503050406030204" pitchFamily="18" charset="0"/>
                <a:ea typeface="Cambria" panose="02040503050406030204" pitchFamily="18" charset="0"/>
              </a:rPr>
              <a:t>9.6.3. 	Transparency (05)</a:t>
            </a:r>
          </a:p>
          <a:p>
            <a:pPr marL="895350" indent="-712788"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(Information on policies, rules, processes, delegation of financial powers, faculty, students, etc., and dissemination of this information to stakeholders should be made available on the Institute's website. Agendas and minutes of the Governing Body, Academic Council, and Senate are also required to be uploaded on the Institute's website. Additionally, state the extent of awareness among the stakeholders.)</a:t>
            </a:r>
          </a:p>
          <a:p>
            <a:pPr marL="0" indent="0">
              <a:buNone/>
            </a:pPr>
            <a:endParaRPr lang="en-US" dirty="0">
              <a:solidFill>
                <a:srgbClr val="4471C4"/>
              </a:solidFill>
              <a:latin typeface="Verdana" panose="020B0604030504040204" pitchFamily="34"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174</a:t>
            </a:fld>
            <a:endParaRPr lang="en-IN"/>
          </a:p>
        </p:txBody>
      </p:sp>
      <p:pic>
        <p:nvPicPr>
          <p:cNvPr id="7" name="Picture 6">
            <a:extLst>
              <a:ext uri="{FF2B5EF4-FFF2-40B4-BE49-F238E27FC236}">
                <a16:creationId xmlns="" xmlns:a16="http://schemas.microsoft.com/office/drawing/2014/main" id="{A8C7E469-6E9A-489E-905B-89853B6E127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33745B57-A2A7-4A45-8880-C4BF5C4D1548}"/>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33784C5B-B485-4947-8DFC-063155371612}"/>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07268085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175688"/>
            <a:ext cx="8650224" cy="4959936"/>
          </a:xfrm>
          <a:noFill/>
        </p:spPr>
        <p:txBody>
          <a:bodyPr>
            <a:normAutofit fontScale="77500" lnSpcReduction="20000"/>
          </a:bodyPr>
          <a:lstStyle/>
          <a:p>
            <a:pPr marL="895350" indent="-712788" algn="just">
              <a:lnSpc>
                <a:spcPct val="150000"/>
              </a:lnSpc>
              <a:spcBef>
                <a:spcPts val="0"/>
              </a:spcBef>
              <a:buNone/>
            </a:pPr>
            <a:r>
              <a:rPr lang="en-US" sz="2800" b="1" dirty="0">
                <a:solidFill>
                  <a:srgbClr val="0000FF"/>
                </a:solidFill>
                <a:latin typeface="Cambria" panose="02040503050406030204" pitchFamily="18" charset="0"/>
                <a:ea typeface="Cambria" panose="02040503050406030204" pitchFamily="18" charset="0"/>
              </a:rPr>
              <a:t>9.7. 	Budget Allocation, Utilization, and Public Accounting at 	Institute Level (12) </a:t>
            </a:r>
          </a:p>
          <a:p>
            <a:pPr marL="360000" indent="0">
              <a:lnSpc>
                <a:spcPct val="120000"/>
              </a:lnSpc>
              <a:spcBef>
                <a:spcPts val="0"/>
              </a:spcBef>
              <a:buNone/>
            </a:pPr>
            <a:endParaRPr lang="en-IN" sz="900" dirty="0">
              <a:solidFill>
                <a:srgbClr val="000000"/>
              </a:solidFill>
              <a:latin typeface="Cambria" panose="02040503050406030204" pitchFamily="18" charset="0"/>
              <a:ea typeface="Cambria" panose="02040503050406030204" pitchFamily="18" charset="0"/>
            </a:endParaRPr>
          </a:p>
          <a:p>
            <a:pPr marL="895350" indent="-720725" algn="just">
              <a:lnSpc>
                <a:spcPct val="150000"/>
              </a:lnSpc>
              <a:spcBef>
                <a:spcPts val="0"/>
              </a:spcBef>
              <a:buNone/>
            </a:pPr>
            <a:r>
              <a:rPr lang="en-US" dirty="0">
                <a:solidFill>
                  <a:schemeClr val="tx1"/>
                </a:solidFill>
                <a:latin typeface="Cambria" panose="02040503050406030204" pitchFamily="18" charset="0"/>
                <a:ea typeface="Cambria" panose="02040503050406030204" pitchFamily="18" charset="0"/>
              </a:rPr>
              <a:t>	</a:t>
            </a:r>
            <a:r>
              <a:rPr lang="en-US" sz="2300" b="0" i="0" u="none" strike="noStrike" baseline="0" dirty="0">
                <a:solidFill>
                  <a:schemeClr val="tx1"/>
                </a:solidFill>
                <a:latin typeface="Cambria" panose="02040503050406030204" pitchFamily="18" charset="0"/>
                <a:ea typeface="Cambria" panose="02040503050406030204" pitchFamily="18" charset="0"/>
              </a:rPr>
              <a:t>(Provide a summary of the financial year's budget and actual expenditure incurred exclusively for the institution in the three financial years: CFYm1, CFYm2, and CFYm3. If the management oversees multiple Institutions, exclusive audited records for each Institute must be provided and made available on the Institute's website. The budget should be approved by the Institute </a:t>
            </a:r>
            <a:r>
              <a:rPr lang="en-US" sz="2300" b="0" i="0" u="none" strike="noStrike" baseline="0" dirty="0" err="1">
                <a:solidFill>
                  <a:schemeClr val="tx1"/>
                </a:solidFill>
                <a:latin typeface="Cambria" panose="02040503050406030204" pitchFamily="18" charset="0"/>
                <a:ea typeface="Cambria" panose="02040503050406030204" pitchFamily="18" charset="0"/>
              </a:rPr>
              <a:t>BoG</a:t>
            </a:r>
            <a:r>
              <a:rPr lang="en-US" sz="2300" b="0" i="0" u="none" strike="noStrike" baseline="0" dirty="0">
                <a:solidFill>
                  <a:schemeClr val="tx1"/>
                </a:solidFill>
                <a:latin typeface="Cambria" panose="02040503050406030204" pitchFamily="18" charset="0"/>
                <a:ea typeface="Cambria" panose="02040503050406030204" pitchFamily="18" charset="0"/>
              </a:rPr>
              <a:t>/GB/GC before the start of the financial year.)</a:t>
            </a:r>
          </a:p>
          <a:p>
            <a:pPr marL="360000" indent="0" algn="just">
              <a:lnSpc>
                <a:spcPct val="120000"/>
              </a:lnSpc>
              <a:spcBef>
                <a:spcPts val="0"/>
              </a:spcBef>
              <a:buNone/>
            </a:pPr>
            <a:endParaRPr lang="en-IN" sz="1500" b="0" i="0" u="none" strike="noStrike" baseline="0" dirty="0">
              <a:solidFill>
                <a:schemeClr val="tx1"/>
              </a:solidFill>
              <a:latin typeface="Cambria" panose="02040503050406030204" pitchFamily="18" charset="0"/>
              <a:ea typeface="Cambria" panose="02040503050406030204" pitchFamily="18" charset="0"/>
            </a:endParaRPr>
          </a:p>
          <a:p>
            <a:pPr marL="1079500" indent="-720725" algn="just">
              <a:lnSpc>
                <a:spcPct val="150000"/>
              </a:lnSpc>
              <a:spcBef>
                <a:spcPts val="0"/>
              </a:spcBef>
              <a:buNone/>
            </a:pPr>
            <a:r>
              <a:rPr lang="en-IN" sz="1800" b="0" i="0" u="none" strike="noStrike" baseline="0" dirty="0">
                <a:solidFill>
                  <a:schemeClr val="tx1"/>
                </a:solidFill>
                <a:latin typeface="Cambria" panose="02040503050406030204" pitchFamily="18" charset="0"/>
                <a:ea typeface="Cambria" panose="02040503050406030204" pitchFamily="18" charset="0"/>
              </a:rPr>
              <a:t>	</a:t>
            </a:r>
            <a:r>
              <a:rPr lang="en-IN" sz="2300" b="0" i="0" u="none" strike="noStrike" baseline="0" dirty="0">
                <a:solidFill>
                  <a:srgbClr val="990033"/>
                </a:solidFill>
                <a:latin typeface="Cambria" panose="02040503050406030204" pitchFamily="18" charset="0"/>
                <a:ea typeface="Cambria" panose="02040503050406030204" pitchFamily="18" charset="0"/>
              </a:rPr>
              <a:t>CFY=Current Financial Year. </a:t>
            </a:r>
          </a:p>
          <a:p>
            <a:pPr marL="1079500" indent="-720725" algn="just">
              <a:lnSpc>
                <a:spcPct val="150000"/>
              </a:lnSpc>
              <a:spcBef>
                <a:spcPts val="0"/>
              </a:spcBef>
              <a:buNone/>
            </a:pPr>
            <a:r>
              <a:rPr lang="en-IN" sz="2300" b="0" i="0" u="none" strike="noStrike" baseline="0" dirty="0">
                <a:solidFill>
                  <a:srgbClr val="990033"/>
                </a:solidFill>
                <a:latin typeface="Cambria" panose="02040503050406030204" pitchFamily="18" charset="0"/>
                <a:ea typeface="Cambria" panose="02040503050406030204" pitchFamily="18" charset="0"/>
              </a:rPr>
              <a:t>	CFYm1=Current Financial Year Minus 1. </a:t>
            </a:r>
          </a:p>
          <a:p>
            <a:pPr marL="1079500" indent="-720725" algn="just">
              <a:lnSpc>
                <a:spcPct val="150000"/>
              </a:lnSpc>
              <a:spcBef>
                <a:spcPts val="0"/>
              </a:spcBef>
              <a:buNone/>
            </a:pPr>
            <a:r>
              <a:rPr lang="en-IN" sz="2300" b="0" i="0" u="none" strike="noStrike" baseline="0" dirty="0">
                <a:solidFill>
                  <a:srgbClr val="990033"/>
                </a:solidFill>
                <a:latin typeface="Cambria" panose="02040503050406030204" pitchFamily="18" charset="0"/>
                <a:ea typeface="Cambria" panose="02040503050406030204" pitchFamily="18" charset="0"/>
              </a:rPr>
              <a:t>	CFYm2=Current Financial Year Minus 2. </a:t>
            </a:r>
          </a:p>
          <a:p>
            <a:pPr marL="1079500" indent="-720725" algn="just">
              <a:lnSpc>
                <a:spcPct val="150000"/>
              </a:lnSpc>
              <a:spcBef>
                <a:spcPts val="0"/>
              </a:spcBef>
              <a:buNone/>
            </a:pPr>
            <a:r>
              <a:rPr lang="en-IN" sz="2300" b="0" i="0" u="none" strike="noStrike" baseline="0" dirty="0">
                <a:solidFill>
                  <a:srgbClr val="990033"/>
                </a:solidFill>
                <a:latin typeface="Cambria" panose="02040503050406030204" pitchFamily="18" charset="0"/>
                <a:ea typeface="Cambria" panose="02040503050406030204" pitchFamily="18" charset="0"/>
              </a:rPr>
              <a:t>	CFYm3=Current Financial Year Minus 3.</a:t>
            </a: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175</a:t>
            </a:fld>
            <a:endParaRPr lang="en-IN"/>
          </a:p>
        </p:txBody>
      </p:sp>
      <p:pic>
        <p:nvPicPr>
          <p:cNvPr id="7" name="Picture 6">
            <a:extLst>
              <a:ext uri="{FF2B5EF4-FFF2-40B4-BE49-F238E27FC236}">
                <a16:creationId xmlns="" xmlns:a16="http://schemas.microsoft.com/office/drawing/2014/main" id="{F45F4077-C66F-4E7E-917C-3862F673A3D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B942F2CB-A754-477B-8154-7D50ECD6E0F4}"/>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A704076B-87CE-4415-A9B2-0A51CAD08BBA}"/>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67606879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208376"/>
            <a:ext cx="8650224" cy="4470048"/>
          </a:xfrm>
          <a:noFill/>
        </p:spPr>
        <p:txBody>
          <a:bodyPr>
            <a:normAutofit/>
          </a:bodyPr>
          <a:lstStyle/>
          <a:p>
            <a:pPr marL="358775" indent="-176213">
              <a:spcBef>
                <a:spcPts val="0"/>
              </a:spcBef>
              <a:buNone/>
            </a:pPr>
            <a:r>
              <a:rPr lang="en-IN" sz="2200" b="1" i="0" u="none" strike="noStrike" baseline="0" dirty="0">
                <a:solidFill>
                  <a:schemeClr val="tx1"/>
                </a:solidFill>
                <a:latin typeface="Cambria" panose="02040503050406030204" pitchFamily="18" charset="0"/>
                <a:ea typeface="Cambria" panose="02040503050406030204" pitchFamily="18" charset="0"/>
              </a:rPr>
              <a:t>For CFYm1</a:t>
            </a:r>
            <a:endParaRPr lang="en-IN" sz="2200" b="0" i="0" u="none" strike="noStrike" baseline="0" dirty="0">
              <a:solidFill>
                <a:schemeClr val="tx1"/>
              </a:solidFill>
              <a:latin typeface="Cambria" panose="02040503050406030204" pitchFamily="18" charset="0"/>
              <a:ea typeface="Cambria" panose="02040503050406030204" pitchFamily="18" charset="0"/>
            </a:endParaRPr>
          </a:p>
          <a:p>
            <a:pPr marL="360000" indent="0" algn="just">
              <a:spcBef>
                <a:spcPts val="0"/>
              </a:spcBef>
              <a:buNone/>
            </a:pPr>
            <a:endParaRPr lang="en-US" sz="1100" b="1" i="0" u="none" strike="noStrike" baseline="0" dirty="0">
              <a:solidFill>
                <a:schemeClr val="tx1"/>
              </a:solidFill>
              <a:latin typeface="Cambria" panose="02040503050406030204" pitchFamily="18" charset="0"/>
              <a:ea typeface="Cambria" panose="02040503050406030204" pitchFamily="18" charset="0"/>
            </a:endParaRPr>
          </a:p>
          <a:p>
            <a:pPr marL="360000" indent="0" algn="ctr">
              <a:spcBef>
                <a:spcPts val="0"/>
              </a:spcBef>
              <a:buNone/>
            </a:pPr>
            <a:r>
              <a:rPr lang="en-US" dirty="0">
                <a:solidFill>
                  <a:srgbClr val="00B050"/>
                </a:solidFill>
                <a:latin typeface="Cambria" panose="02040503050406030204" pitchFamily="18" charset="0"/>
                <a:ea typeface="Cambria" panose="02040503050406030204" pitchFamily="18" charset="0"/>
              </a:rPr>
              <a:t>Table No. 9.7.1: Summary of budget and actual expenditure incurred at Institute level for CFY m1. </a:t>
            </a:r>
          </a:p>
          <a:p>
            <a:pPr marL="360000" indent="0" algn="just">
              <a:spcBef>
                <a:spcPts val="0"/>
              </a:spcBef>
              <a:buNone/>
            </a:pPr>
            <a:endParaRPr lang="en-US" dirty="0">
              <a:solidFill>
                <a:schemeClr val="tx1"/>
              </a:solidFill>
              <a:latin typeface="Verdana" panose="020B0604030504040204" pitchFamily="34" charset="0"/>
            </a:endParaRPr>
          </a:p>
          <a:p>
            <a:pPr marL="360000" indent="0" algn="just">
              <a:spcBef>
                <a:spcPts val="0"/>
              </a:spcBef>
              <a:buNone/>
            </a:pPr>
            <a:endParaRPr lang="en-US" sz="1800" b="0" i="0" u="none" strike="noStrike" baseline="0" dirty="0">
              <a:solidFill>
                <a:schemeClr val="tx1"/>
              </a:solidFill>
              <a:latin typeface="Verdana" panose="020B0604030504040204" pitchFamily="34" charset="0"/>
            </a:endParaRPr>
          </a:p>
          <a:p>
            <a:pPr marL="360000" indent="0" algn="just">
              <a:spcBef>
                <a:spcPts val="0"/>
              </a:spcBef>
              <a:buNone/>
            </a:pPr>
            <a:endParaRPr lang="en-US" dirty="0">
              <a:solidFill>
                <a:schemeClr val="tx1"/>
              </a:solidFill>
              <a:latin typeface="Verdana" panose="020B0604030504040204" pitchFamily="34" charset="0"/>
            </a:endParaRPr>
          </a:p>
          <a:p>
            <a:pPr marL="360000" indent="0" algn="just">
              <a:spcBef>
                <a:spcPts val="0"/>
              </a:spcBef>
              <a:buNone/>
            </a:pPr>
            <a:endParaRPr lang="en-US" sz="1800" b="0" i="0" u="none" strike="noStrike" baseline="0" dirty="0">
              <a:solidFill>
                <a:schemeClr val="tx1"/>
              </a:solidFill>
              <a:latin typeface="Verdana" panose="020B0604030504040204" pitchFamily="34" charset="0"/>
            </a:endParaRPr>
          </a:p>
          <a:p>
            <a:pPr marL="360000" indent="0" algn="just">
              <a:spcBef>
                <a:spcPts val="0"/>
              </a:spcBef>
              <a:buNone/>
            </a:pPr>
            <a:endParaRPr lang="en-US" dirty="0">
              <a:solidFill>
                <a:schemeClr val="tx1"/>
              </a:solidFill>
              <a:latin typeface="Verdana" panose="020B0604030504040204" pitchFamily="34" charset="0"/>
            </a:endParaRPr>
          </a:p>
          <a:p>
            <a:pPr marL="360000" indent="0" algn="just">
              <a:spcBef>
                <a:spcPts val="0"/>
              </a:spcBef>
              <a:buNone/>
            </a:pPr>
            <a:endParaRPr lang="en-US" sz="1800" b="0" i="0" u="none" strike="noStrike" baseline="0" dirty="0">
              <a:solidFill>
                <a:schemeClr val="tx1"/>
              </a:solidFill>
              <a:latin typeface="Verdana" panose="020B0604030504040204" pitchFamily="34" charset="0"/>
            </a:endParaRPr>
          </a:p>
          <a:p>
            <a:pPr marL="895350" indent="-538163" algn="just">
              <a:spcBef>
                <a:spcPts val="0"/>
              </a:spcBef>
              <a:buNone/>
            </a:pPr>
            <a:endParaRPr lang="en-US" sz="1800" b="1" i="0" u="none" strike="noStrike" baseline="0" dirty="0">
              <a:latin typeface="Cambria" panose="02040503050406030204" pitchFamily="18" charset="0"/>
              <a:ea typeface="Cambria" panose="02040503050406030204" pitchFamily="18" charset="0"/>
            </a:endParaRPr>
          </a:p>
          <a:p>
            <a:pPr marL="895350" indent="-538163" algn="just">
              <a:lnSpc>
                <a:spcPct val="150000"/>
              </a:lnSpc>
              <a:spcBef>
                <a:spcPts val="0"/>
              </a:spcBef>
              <a:buNone/>
            </a:pPr>
            <a:r>
              <a:rPr lang="en-US" sz="1800" b="1" i="0" u="none" strike="noStrike" baseline="0" dirty="0">
                <a:latin typeface="Cambria" panose="02040503050406030204" pitchFamily="18" charset="0"/>
                <a:ea typeface="Cambria" panose="02040503050406030204" pitchFamily="18" charset="0"/>
              </a:rPr>
              <a:t>Note:</a:t>
            </a:r>
            <a:r>
              <a:rPr lang="en-US" sz="1800" b="0" i="0" u="none" strike="noStrike" baseline="0" dirty="0">
                <a:latin typeface="Verdana" panose="020B0604030504040204" pitchFamily="34" charset="0"/>
              </a:rPr>
              <a:t> </a:t>
            </a:r>
          </a:p>
          <a:p>
            <a:pPr marL="895350" indent="-538163" algn="just">
              <a:lnSpc>
                <a:spcPct val="150000"/>
              </a:lnSpc>
              <a:spcBef>
                <a:spcPts val="0"/>
              </a:spcBef>
              <a:buFont typeface="Wingdings" panose="05000000000000000000" pitchFamily="2" charset="2"/>
              <a:buChar char="v"/>
            </a:pPr>
            <a:r>
              <a:rPr lang="en-US" b="0" i="0" u="none" strike="noStrike" baseline="0" dirty="0">
                <a:latin typeface="Cambria" panose="02040503050406030204" pitchFamily="18" charset="0"/>
                <a:ea typeface="Cambria" panose="02040503050406030204" pitchFamily="18" charset="0"/>
              </a:rPr>
              <a:t>Similar tables are to be prepared for CFYm2 &amp; CFYm3.</a:t>
            </a:r>
          </a:p>
          <a:p>
            <a:pPr marL="895350" indent="-538163" algn="just">
              <a:lnSpc>
                <a:spcPct val="150000"/>
              </a:lnSpc>
              <a:spcBef>
                <a:spcPts val="0"/>
              </a:spcBef>
              <a:buFont typeface="Wingdings" panose="05000000000000000000" pitchFamily="2" charset="2"/>
              <a:buChar char="v"/>
            </a:pPr>
            <a:r>
              <a:rPr lang="en-US" b="0" i="0" u="none" strike="noStrike" baseline="0" dirty="0">
                <a:latin typeface="Cambria" panose="02040503050406030204" pitchFamily="18" charset="0"/>
                <a:ea typeface="Cambria" panose="02040503050406030204" pitchFamily="18" charset="0"/>
              </a:rPr>
              <a:t>Audited statements for CFYm2, and CFYm3 are to be uploaded on the website</a:t>
            </a:r>
          </a:p>
          <a:p>
            <a:pPr marL="360000" indent="0" algn="just">
              <a:spcBef>
                <a:spcPts val="0"/>
              </a:spcBef>
              <a:buNone/>
            </a:pPr>
            <a:endParaRPr lang="en-US" sz="1800" b="0" i="0" u="none" strike="noStrike" baseline="0" dirty="0">
              <a:solidFill>
                <a:schemeClr val="tx1"/>
              </a:solidFill>
              <a:latin typeface="Verdana" panose="020B0604030504040204" pitchFamily="34" charset="0"/>
            </a:endParaRPr>
          </a:p>
          <a:p>
            <a:pPr marL="360000" indent="0">
              <a:spcBef>
                <a:spcPts val="0"/>
              </a:spcBef>
              <a:buNone/>
            </a:pPr>
            <a:endParaRPr lang="en-IN" sz="1800" b="0" i="0" u="none" strike="noStrike" baseline="0" dirty="0">
              <a:latin typeface="Verdana" panose="020B0604030504040204" pitchFamily="34" charset="0"/>
            </a:endParaRPr>
          </a:p>
          <a:p>
            <a:pPr marL="360000" indent="-539750" algn="l">
              <a:spcBef>
                <a:spcPts val="0"/>
              </a:spcBef>
              <a:buNone/>
            </a:pPr>
            <a:endParaRPr lang="en-US" sz="2200" b="1" dirty="0">
              <a:solidFill>
                <a:srgbClr val="0000FF"/>
              </a:solidFill>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176</a:t>
            </a:fld>
            <a:endParaRPr lang="en-IN"/>
          </a:p>
        </p:txBody>
      </p:sp>
      <p:graphicFrame>
        <p:nvGraphicFramePr>
          <p:cNvPr id="2" name="Table 3">
            <a:extLst>
              <a:ext uri="{FF2B5EF4-FFF2-40B4-BE49-F238E27FC236}">
                <a16:creationId xmlns="" xmlns:a16="http://schemas.microsoft.com/office/drawing/2014/main" id="{57F28118-419C-49E3-874D-0CB1D6572429}"/>
              </a:ext>
            </a:extLst>
          </p:cNvPr>
          <p:cNvGraphicFramePr>
            <a:graphicFrameLocks noGrp="1"/>
          </p:cNvGraphicFramePr>
          <p:nvPr>
            <p:extLst>
              <p:ext uri="{D42A27DB-BD31-4B8C-83A1-F6EECF244321}">
                <p14:modId xmlns:p14="http://schemas.microsoft.com/office/powerpoint/2010/main" xmlns="" val="2069620077"/>
              </p:ext>
            </p:extLst>
          </p:nvPr>
        </p:nvGraphicFramePr>
        <p:xfrm>
          <a:off x="1005840" y="2405976"/>
          <a:ext cx="7662669" cy="1620520"/>
        </p:xfrm>
        <a:graphic>
          <a:graphicData uri="http://schemas.openxmlformats.org/drawingml/2006/table">
            <a:tbl>
              <a:tblPr firstRow="1" bandRow="1">
                <a:tableStyleId>{5940675A-B579-460E-94D1-54222C63F5DA}</a:tableStyleId>
              </a:tblPr>
              <a:tblGrid>
                <a:gridCol w="631447">
                  <a:extLst>
                    <a:ext uri="{9D8B030D-6E8A-4147-A177-3AD203B41FA5}">
                      <a16:colId xmlns="" xmlns:a16="http://schemas.microsoft.com/office/drawing/2014/main" val="210864840"/>
                    </a:ext>
                  </a:extLst>
                </a:gridCol>
                <a:gridCol w="786449">
                  <a:extLst>
                    <a:ext uri="{9D8B030D-6E8A-4147-A177-3AD203B41FA5}">
                      <a16:colId xmlns="" xmlns:a16="http://schemas.microsoft.com/office/drawing/2014/main" val="305634177"/>
                    </a:ext>
                  </a:extLst>
                </a:gridCol>
                <a:gridCol w="936248">
                  <a:extLst>
                    <a:ext uri="{9D8B030D-6E8A-4147-A177-3AD203B41FA5}">
                      <a16:colId xmlns="" xmlns:a16="http://schemas.microsoft.com/office/drawing/2014/main" val="4025288096"/>
                    </a:ext>
                  </a:extLst>
                </a:gridCol>
                <a:gridCol w="1376608">
                  <a:extLst>
                    <a:ext uri="{9D8B030D-6E8A-4147-A177-3AD203B41FA5}">
                      <a16:colId xmlns="" xmlns:a16="http://schemas.microsoft.com/office/drawing/2014/main" val="275464362"/>
                    </a:ext>
                  </a:extLst>
                </a:gridCol>
                <a:gridCol w="1362456">
                  <a:extLst>
                    <a:ext uri="{9D8B030D-6E8A-4147-A177-3AD203B41FA5}">
                      <a16:colId xmlns="" xmlns:a16="http://schemas.microsoft.com/office/drawing/2014/main" val="1186347731"/>
                    </a:ext>
                  </a:extLst>
                </a:gridCol>
                <a:gridCol w="1207008">
                  <a:extLst>
                    <a:ext uri="{9D8B030D-6E8A-4147-A177-3AD203B41FA5}">
                      <a16:colId xmlns="" xmlns:a16="http://schemas.microsoft.com/office/drawing/2014/main" val="1206872862"/>
                    </a:ext>
                  </a:extLst>
                </a:gridCol>
                <a:gridCol w="1362453">
                  <a:extLst>
                    <a:ext uri="{9D8B030D-6E8A-4147-A177-3AD203B41FA5}">
                      <a16:colId xmlns="" xmlns:a16="http://schemas.microsoft.com/office/drawing/2014/main" val="3082414906"/>
                    </a:ext>
                  </a:extLst>
                </a:gridCol>
              </a:tblGrid>
              <a:tr h="712128">
                <a:tc gridSpan="4">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Total Income in the CFYm1</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endParaRPr lang="en-IN" sz="1600" dirty="0">
                        <a:latin typeface="Cambria" panose="02040503050406030204" pitchFamily="18" charset="0"/>
                        <a:ea typeface="Cambria" panose="02040503050406030204" pitchFamily="18" charset="0"/>
                      </a:endParaRPr>
                    </a:p>
                  </a:txBody>
                  <a:tcPr/>
                </a:tc>
                <a:tc hMerge="1">
                  <a:txBody>
                    <a:bodyPr/>
                    <a:lstStyle/>
                    <a:p>
                      <a:endParaRPr lang="en-IN" sz="1600" dirty="0">
                        <a:latin typeface="Cambria" panose="02040503050406030204" pitchFamily="18" charset="0"/>
                        <a:ea typeface="Cambria" panose="02040503050406030204" pitchFamily="18" charset="0"/>
                      </a:endParaRPr>
                    </a:p>
                  </a:txBody>
                  <a:tcPr/>
                </a:tc>
                <a:tc hMerge="1">
                  <a:txBody>
                    <a:bodyPr/>
                    <a:lstStyle/>
                    <a:p>
                      <a:endParaRPr lang="en-IN" sz="1600" dirty="0">
                        <a:latin typeface="Cambria" panose="02040503050406030204" pitchFamily="18" charset="0"/>
                        <a:ea typeface="Cambria" panose="020405030504060302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Actual expenditure in the CFYm1</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Total Students in the institute</a:t>
                      </a:r>
                      <a:endParaRPr lang="en-US"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Expenditure per student in CFYm1</a:t>
                      </a:r>
                      <a:r>
                        <a:rPr lang="en-IN" sz="1400" b="0" i="0" u="none" strike="noStrike" kern="1200" baseline="0" dirty="0">
                          <a:solidFill>
                            <a:schemeClr val="tx1"/>
                          </a:solidFill>
                          <a:latin typeface="Cambria" panose="02040503050406030204" pitchFamily="18" charset="0"/>
                          <a:ea typeface="Cambria" panose="02040503050406030204" pitchFamily="18" charset="0"/>
                          <a:cs typeface="+mn-cs"/>
                        </a:rPr>
                        <a:t>:</a:t>
                      </a:r>
                    </a:p>
                  </a:txBody>
                  <a:tcPr anchor="ctr"/>
                </a:tc>
                <a:extLst>
                  <a:ext uri="{0D108BD9-81ED-4DB2-BD59-A6C34878D82A}">
                    <a16:rowId xmlns="" xmlns:a16="http://schemas.microsoft.com/office/drawing/2014/main" val="1752141330"/>
                  </a:ext>
                </a:extLst>
              </a:tr>
              <a:tr h="370840">
                <a:tc>
                  <a:txBody>
                    <a:bodyPr/>
                    <a:lstStyle/>
                    <a:p>
                      <a:pPr algn="ctr"/>
                      <a:r>
                        <a:rPr lang="en-IN" sz="1400" b="1" dirty="0">
                          <a:latin typeface="Cambria" panose="02040503050406030204" pitchFamily="18" charset="0"/>
                          <a:ea typeface="Cambria" panose="02040503050406030204" pitchFamily="18" charset="0"/>
                        </a:rPr>
                        <a:t>Fee</a:t>
                      </a:r>
                    </a:p>
                  </a:txBody>
                  <a:tcPr anchor="ctr"/>
                </a:tc>
                <a:tc>
                  <a:txBody>
                    <a:bodyPr/>
                    <a:lstStyle/>
                    <a:p>
                      <a:pPr algn="ctr"/>
                      <a:r>
                        <a:rPr lang="en-IN" sz="1400" b="1" dirty="0">
                          <a:latin typeface="Cambria" panose="02040503050406030204" pitchFamily="18" charset="0"/>
                          <a:ea typeface="Cambria" panose="02040503050406030204" pitchFamily="18" charset="0"/>
                        </a:rPr>
                        <a:t>Govt.</a:t>
                      </a:r>
                    </a:p>
                  </a:txBody>
                  <a:tcPr anchor="ctr"/>
                </a:tc>
                <a:tc>
                  <a:txBody>
                    <a:bodyPr/>
                    <a:lstStyle/>
                    <a:p>
                      <a:pPr algn="ctr"/>
                      <a:r>
                        <a:rPr lang="en-IN" sz="1400" b="1" dirty="0">
                          <a:latin typeface="Cambria" panose="02040503050406030204" pitchFamily="18" charset="0"/>
                          <a:ea typeface="Cambria" panose="02040503050406030204" pitchFamily="18" charset="0"/>
                        </a:rPr>
                        <a:t>Grants</a:t>
                      </a:r>
                    </a:p>
                  </a:txBody>
                  <a:tcPr anchor="ctr"/>
                </a:tc>
                <a:tc>
                  <a:txBody>
                    <a:bodyPr/>
                    <a:lstStyle/>
                    <a:p>
                      <a:pPr algn="ctr"/>
                      <a:r>
                        <a:rPr lang="en-IN" sz="1400" b="1" kern="1200" dirty="0">
                          <a:solidFill>
                            <a:schemeClr val="tx1"/>
                          </a:solidFill>
                          <a:latin typeface="Cambria" panose="02040503050406030204" pitchFamily="18" charset="0"/>
                          <a:ea typeface="Cambria" panose="02040503050406030204" pitchFamily="18" charset="0"/>
                          <a:cs typeface="+mn-cs"/>
                        </a:rPr>
                        <a:t>Other Sources </a:t>
                      </a:r>
                    </a:p>
                    <a:p>
                      <a:pPr algn="ctr"/>
                      <a:r>
                        <a:rPr lang="en-IN" sz="1400" b="1" kern="1200" dirty="0">
                          <a:solidFill>
                            <a:schemeClr val="tx1"/>
                          </a:solidFill>
                          <a:latin typeface="Cambria" panose="02040503050406030204" pitchFamily="18" charset="0"/>
                          <a:ea typeface="Cambria" panose="02040503050406030204" pitchFamily="18" charset="0"/>
                          <a:cs typeface="+mn-cs"/>
                        </a:rPr>
                        <a:t>(specify) </a:t>
                      </a: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	</a:t>
                      </a:r>
                    </a:p>
                  </a:txBody>
                  <a:tcPr anchor="ct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689810409"/>
                  </a:ext>
                </a:extLst>
              </a:tr>
              <a:tr h="370840">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dirty="0">
                        <a:latin typeface="Cambria" panose="02040503050406030204" pitchFamily="18" charset="0"/>
                        <a:ea typeface="Cambria" panose="02040503050406030204" pitchFamily="18" charset="0"/>
                      </a:endParaRPr>
                    </a:p>
                  </a:txBody>
                  <a:tcPr anchor="ctr"/>
                </a:tc>
                <a:tc>
                  <a:txBody>
                    <a:bodyPr/>
                    <a:lstStyle/>
                    <a:p>
                      <a:pPr algn="ctr"/>
                      <a:endParaRPr lang="en-IN" sz="1400" b="1"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endParaRPr lang="en-IN" sz="160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tc>
                  <a:txBody>
                    <a:bodyPr/>
                    <a:lstStyle/>
                    <a:p>
                      <a:endParaRPr lang="en-IN" sz="16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621061140"/>
                  </a:ext>
                </a:extLst>
              </a:tr>
            </a:tbl>
          </a:graphicData>
        </a:graphic>
      </p:graphicFrame>
      <p:pic>
        <p:nvPicPr>
          <p:cNvPr id="7" name="Picture 6">
            <a:extLst>
              <a:ext uri="{FF2B5EF4-FFF2-40B4-BE49-F238E27FC236}">
                <a16:creationId xmlns="" xmlns:a16="http://schemas.microsoft.com/office/drawing/2014/main" id="{4A7CDB75-5F9D-42B6-9F2C-36BE10615FE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9F55CCF2-FCE3-4B6C-8698-C074D8799FD4}"/>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E0FF5813-9999-42D8-BC4E-161157A8E15C}"/>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96165170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303704"/>
            <a:ext cx="8631936" cy="4658184"/>
          </a:xfrm>
          <a:noFill/>
        </p:spPr>
        <p:txBody>
          <a:bodyPr>
            <a:normAutofit/>
          </a:bodyPr>
          <a:lstStyle/>
          <a:p>
            <a:pPr marL="360000" indent="0" algn="ctr">
              <a:spcBef>
                <a:spcPts val="0"/>
              </a:spcBef>
              <a:buNone/>
            </a:pPr>
            <a:r>
              <a:rPr lang="en-US" b="1" dirty="0">
                <a:solidFill>
                  <a:srgbClr val="00B050"/>
                </a:solidFill>
                <a:latin typeface="Cambria" panose="02040503050406030204" pitchFamily="18" charset="0"/>
                <a:ea typeface="Cambria" panose="02040503050406030204" pitchFamily="18" charset="0"/>
              </a:rPr>
              <a:t>Table No. 9.7.2: Budget and actual expenditure incurred at Institute level</a:t>
            </a:r>
            <a:r>
              <a:rPr lang="en-US" sz="1600" b="1" dirty="0">
                <a:solidFill>
                  <a:srgbClr val="00B050"/>
                </a:solidFill>
                <a:latin typeface="Cambria" panose="02040503050406030204" pitchFamily="18" charset="0"/>
                <a:ea typeface="Cambria" panose="02040503050406030204" pitchFamily="18" charset="0"/>
              </a:rPr>
              <a:t>. </a:t>
            </a:r>
          </a:p>
          <a:p>
            <a:pPr marL="360000" indent="0">
              <a:spcBef>
                <a:spcPts val="0"/>
              </a:spcBef>
              <a:buNone/>
            </a:pPr>
            <a:endParaRPr lang="en-US" sz="1800" b="0" i="0" u="none" strike="noStrike" baseline="0" dirty="0">
              <a:solidFill>
                <a:srgbClr val="000000"/>
              </a:solidFill>
              <a:latin typeface="Verdana" panose="020B0604030504040204" pitchFamily="34" charset="0"/>
            </a:endParaRPr>
          </a:p>
          <a:p>
            <a:pPr marL="360000" indent="0">
              <a:spcBef>
                <a:spcPts val="0"/>
              </a:spcBef>
              <a:buNone/>
            </a:pPr>
            <a:endParaRPr lang="en-US" sz="1800" b="0" i="0" u="none" strike="noStrike" baseline="0" dirty="0">
              <a:solidFill>
                <a:srgbClr val="000000"/>
              </a:solidFill>
              <a:latin typeface="Verdana" panose="020B0604030504040204" pitchFamily="34" charset="0"/>
            </a:endParaRPr>
          </a:p>
          <a:p>
            <a:endParaRPr lang="en-IN" sz="1800" b="0" i="0" u="none" strike="noStrike" baseline="0" dirty="0">
              <a:latin typeface="Verdana" panose="020B0604030504040204" pitchFamily="34"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177</a:t>
            </a:fld>
            <a:endParaRPr lang="en-IN"/>
          </a:p>
        </p:txBody>
      </p:sp>
      <p:graphicFrame>
        <p:nvGraphicFramePr>
          <p:cNvPr id="4" name="Table 4">
            <a:extLst>
              <a:ext uri="{FF2B5EF4-FFF2-40B4-BE49-F238E27FC236}">
                <a16:creationId xmlns="" xmlns:a16="http://schemas.microsoft.com/office/drawing/2014/main" id="{540459F3-6C90-4BB8-83F8-38366575A01C}"/>
              </a:ext>
            </a:extLst>
          </p:cNvPr>
          <p:cNvGraphicFramePr>
            <a:graphicFrameLocks noGrp="1"/>
          </p:cNvGraphicFramePr>
          <p:nvPr>
            <p:extLst>
              <p:ext uri="{D42A27DB-BD31-4B8C-83A1-F6EECF244321}">
                <p14:modId xmlns:p14="http://schemas.microsoft.com/office/powerpoint/2010/main" xmlns="" val="4074549752"/>
              </p:ext>
            </p:extLst>
          </p:nvPr>
        </p:nvGraphicFramePr>
        <p:xfrm>
          <a:off x="1197864" y="1803738"/>
          <a:ext cx="7626100" cy="3987800"/>
        </p:xfrm>
        <a:graphic>
          <a:graphicData uri="http://schemas.openxmlformats.org/drawingml/2006/table">
            <a:tbl>
              <a:tblPr firstRow="1" bandRow="1">
                <a:tableStyleId>{5940675A-B579-460E-94D1-54222C63F5DA}</a:tableStyleId>
              </a:tblPr>
              <a:tblGrid>
                <a:gridCol w="1399032">
                  <a:extLst>
                    <a:ext uri="{9D8B030D-6E8A-4147-A177-3AD203B41FA5}">
                      <a16:colId xmlns="" xmlns:a16="http://schemas.microsoft.com/office/drawing/2014/main" val="1739445266"/>
                    </a:ext>
                  </a:extLst>
                </a:gridCol>
                <a:gridCol w="640080">
                  <a:extLst>
                    <a:ext uri="{9D8B030D-6E8A-4147-A177-3AD203B41FA5}">
                      <a16:colId xmlns="" xmlns:a16="http://schemas.microsoft.com/office/drawing/2014/main" val="3653753933"/>
                    </a:ext>
                  </a:extLst>
                </a:gridCol>
                <a:gridCol w="868680">
                  <a:extLst>
                    <a:ext uri="{9D8B030D-6E8A-4147-A177-3AD203B41FA5}">
                      <a16:colId xmlns="" xmlns:a16="http://schemas.microsoft.com/office/drawing/2014/main" val="4079783221"/>
                    </a:ext>
                  </a:extLst>
                </a:gridCol>
                <a:gridCol w="685800">
                  <a:extLst>
                    <a:ext uri="{9D8B030D-6E8A-4147-A177-3AD203B41FA5}">
                      <a16:colId xmlns="" xmlns:a16="http://schemas.microsoft.com/office/drawing/2014/main" val="3541706685"/>
                    </a:ext>
                  </a:extLst>
                </a:gridCol>
                <a:gridCol w="877824">
                  <a:extLst>
                    <a:ext uri="{9D8B030D-6E8A-4147-A177-3AD203B41FA5}">
                      <a16:colId xmlns="" xmlns:a16="http://schemas.microsoft.com/office/drawing/2014/main" val="471652346"/>
                    </a:ext>
                  </a:extLst>
                </a:gridCol>
                <a:gridCol w="704088">
                  <a:extLst>
                    <a:ext uri="{9D8B030D-6E8A-4147-A177-3AD203B41FA5}">
                      <a16:colId xmlns="" xmlns:a16="http://schemas.microsoft.com/office/drawing/2014/main" val="2366424585"/>
                    </a:ext>
                  </a:extLst>
                </a:gridCol>
                <a:gridCol w="704088">
                  <a:extLst>
                    <a:ext uri="{9D8B030D-6E8A-4147-A177-3AD203B41FA5}">
                      <a16:colId xmlns="" xmlns:a16="http://schemas.microsoft.com/office/drawing/2014/main" val="134946262"/>
                    </a:ext>
                  </a:extLst>
                </a:gridCol>
                <a:gridCol w="899728">
                  <a:extLst>
                    <a:ext uri="{9D8B030D-6E8A-4147-A177-3AD203B41FA5}">
                      <a16:colId xmlns="" xmlns:a16="http://schemas.microsoft.com/office/drawing/2014/main" val="755472489"/>
                    </a:ext>
                  </a:extLst>
                </a:gridCol>
                <a:gridCol w="846780">
                  <a:extLst>
                    <a:ext uri="{9D8B030D-6E8A-4147-A177-3AD203B41FA5}">
                      <a16:colId xmlns="" xmlns:a16="http://schemas.microsoft.com/office/drawing/2014/main" val="2271986014"/>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Items</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Budgeted in CFY</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Actual expenses in CFY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Cambria" panose="02040503050406030204" pitchFamily="18" charset="0"/>
                          <a:ea typeface="Cambria" panose="02040503050406030204" pitchFamily="18" charset="0"/>
                          <a:cs typeface="+mn-cs"/>
                        </a:rPr>
                        <a:t>(till …)</a:t>
                      </a:r>
                      <a:endParaRPr lang="en-US"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Budgeted in CFYm1</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Actual Expenses in CFYm1</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Budgeted in CFYm2</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Actual Expenses in CFYm2</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Budgeted in CFYm3</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200" b="1" i="0" u="none" strike="noStrike" kern="1200" baseline="0" dirty="0">
                          <a:solidFill>
                            <a:schemeClr val="tx1"/>
                          </a:solidFill>
                          <a:latin typeface="Cambria" panose="02040503050406030204" pitchFamily="18" charset="0"/>
                          <a:ea typeface="Cambria" panose="02040503050406030204" pitchFamily="18" charset="0"/>
                          <a:cs typeface="+mn-cs"/>
                        </a:rPr>
                        <a:t>Actual Expenses in CFYm3</a:t>
                      </a:r>
                      <a:endParaRPr lang="en-IN" sz="12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403968607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500" b="0" i="0" u="none" strike="noStrike" kern="1200" baseline="0" dirty="0">
                          <a:solidFill>
                            <a:schemeClr val="tx1"/>
                          </a:solidFill>
                          <a:latin typeface="Cambria" panose="02040503050406030204" pitchFamily="18" charset="0"/>
                          <a:ea typeface="Cambria" panose="02040503050406030204" pitchFamily="18" charset="0"/>
                          <a:cs typeface="+mn-cs"/>
                        </a:rPr>
                        <a:t>Infrastructure Built-Up</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a:latin typeface="Cambria" panose="02040503050406030204" pitchFamily="18" charset="0"/>
                        <a:ea typeface="Cambria" panose="02040503050406030204" pitchFamily="18" charset="0"/>
                      </a:endParaRPr>
                    </a:p>
                  </a:txBody>
                  <a:tcPr/>
                </a:tc>
                <a:tc>
                  <a:txBody>
                    <a:bodyPr/>
                    <a:lstStyle/>
                    <a:p>
                      <a:endParaRPr lang="en-IN" sz="1300">
                        <a:latin typeface="Cambria" panose="02040503050406030204" pitchFamily="18" charset="0"/>
                        <a:ea typeface="Cambria" panose="02040503050406030204" pitchFamily="18" charset="0"/>
                      </a:endParaRPr>
                    </a:p>
                  </a:txBody>
                  <a:tcPr/>
                </a:tc>
                <a:tc>
                  <a:txBody>
                    <a:bodyPr/>
                    <a:lstStyle/>
                    <a:p>
                      <a:endParaRPr lang="en-IN" sz="1300">
                        <a:latin typeface="Cambria" panose="02040503050406030204" pitchFamily="18" charset="0"/>
                        <a:ea typeface="Cambria" panose="02040503050406030204" pitchFamily="18" charset="0"/>
                      </a:endParaRPr>
                    </a:p>
                  </a:txBody>
                  <a:tcPr/>
                </a:tc>
                <a:tc>
                  <a:txBody>
                    <a:bodyPr/>
                    <a:lstStyle/>
                    <a:p>
                      <a:endParaRPr lang="en-IN" sz="1300">
                        <a:latin typeface="Cambria" panose="02040503050406030204" pitchFamily="18" charset="0"/>
                        <a:ea typeface="Cambria" panose="02040503050406030204" pitchFamily="18" charset="0"/>
                      </a:endParaRPr>
                    </a:p>
                  </a:txBody>
                  <a:tcPr/>
                </a:tc>
                <a:tc>
                  <a:txBody>
                    <a:bodyPr/>
                    <a:lstStyle/>
                    <a:p>
                      <a:endParaRPr lang="en-IN" sz="130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428592995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500" b="0" i="0" u="none" strike="noStrike" kern="1200" baseline="0" dirty="0">
                          <a:solidFill>
                            <a:schemeClr val="tx1"/>
                          </a:solidFill>
                          <a:latin typeface="Cambria" panose="02040503050406030204" pitchFamily="18" charset="0"/>
                          <a:ea typeface="Cambria" panose="02040503050406030204" pitchFamily="18" charset="0"/>
                          <a:cs typeface="+mn-cs"/>
                        </a:rPr>
                        <a:t>Library</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09294532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500" b="0" i="0" u="none" strike="noStrike" kern="1200" baseline="0" dirty="0">
                          <a:solidFill>
                            <a:schemeClr val="tx1"/>
                          </a:solidFill>
                          <a:latin typeface="Cambria" panose="02040503050406030204" pitchFamily="18" charset="0"/>
                          <a:ea typeface="Cambria" panose="02040503050406030204" pitchFamily="18" charset="0"/>
                          <a:cs typeface="+mn-cs"/>
                        </a:rPr>
                        <a:t>Laboratory equipment</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08267440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b="0" i="0" u="none" strike="noStrike" kern="1200" baseline="0" dirty="0">
                          <a:solidFill>
                            <a:schemeClr val="tx1"/>
                          </a:solidFill>
                          <a:latin typeface="Cambria" panose="02040503050406030204" pitchFamily="18" charset="0"/>
                          <a:ea typeface="Cambria" panose="02040503050406030204" pitchFamily="18" charset="0"/>
                          <a:cs typeface="+mn-cs"/>
                        </a:rPr>
                        <a:t>Teaching and non-teaching staff salary</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344455061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500" b="0" i="0" u="none" strike="noStrike" kern="1200" baseline="0" dirty="0">
                          <a:solidFill>
                            <a:schemeClr val="tx1"/>
                          </a:solidFill>
                          <a:latin typeface="Cambria" panose="02040503050406030204" pitchFamily="18" charset="0"/>
                          <a:ea typeface="Cambria" panose="02040503050406030204" pitchFamily="18" charset="0"/>
                          <a:cs typeface="+mn-cs"/>
                        </a:rPr>
                        <a:t>Outreach Programs</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1983879710"/>
                  </a:ext>
                </a:extLst>
              </a:tr>
              <a:tr h="370840">
                <a:tc>
                  <a:txBody>
                    <a:bodyPr/>
                    <a:lstStyle/>
                    <a:p>
                      <a:r>
                        <a:rPr lang="en-IN" sz="1500" b="0" i="0" u="none" strike="noStrike" kern="1200" baseline="0" dirty="0">
                          <a:solidFill>
                            <a:schemeClr val="tx1"/>
                          </a:solidFill>
                          <a:latin typeface="Cambria" panose="02040503050406030204" pitchFamily="18" charset="0"/>
                          <a:ea typeface="Cambria" panose="02040503050406030204" pitchFamily="18" charset="0"/>
                          <a:cs typeface="+mn-cs"/>
                        </a:rPr>
                        <a:t>R&amp;D </a:t>
                      </a:r>
                      <a:r>
                        <a:rPr lang="en-IN" sz="1800" b="0" i="0" u="none" strike="noStrike" kern="1200" baseline="0" dirty="0">
                          <a:solidFill>
                            <a:schemeClr val="tx1"/>
                          </a:solidFill>
                          <a:latin typeface="+mn-lt"/>
                          <a:ea typeface="+mn-ea"/>
                          <a:cs typeface="+mn-cs"/>
                        </a:rPr>
                        <a:t>	</a:t>
                      </a:r>
                    </a:p>
                  </a:txBody>
                  <a:tcPr/>
                </a:tc>
                <a:tc>
                  <a:txBody>
                    <a:bodyPr/>
                    <a:lstStyle/>
                    <a:p>
                      <a:endParaRPr lang="en-IN" sz="14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tc>
                  <a:txBody>
                    <a:bodyPr/>
                    <a:lstStyle/>
                    <a:p>
                      <a:endParaRPr lang="en-IN" sz="1300" dirty="0">
                        <a:latin typeface="Cambria" panose="02040503050406030204" pitchFamily="18" charset="0"/>
                        <a:ea typeface="Cambria" panose="02040503050406030204" pitchFamily="18" charset="0"/>
                      </a:endParaRPr>
                    </a:p>
                  </a:txBody>
                  <a:tcPr/>
                </a:tc>
                <a:extLst>
                  <a:ext uri="{0D108BD9-81ED-4DB2-BD59-A6C34878D82A}">
                    <a16:rowId xmlns="" xmlns:a16="http://schemas.microsoft.com/office/drawing/2014/main" val="289784531"/>
                  </a:ext>
                </a:extLst>
              </a:tr>
            </a:tbl>
          </a:graphicData>
        </a:graphic>
      </p:graphicFrame>
      <p:pic>
        <p:nvPicPr>
          <p:cNvPr id="7" name="Picture 6">
            <a:extLst>
              <a:ext uri="{FF2B5EF4-FFF2-40B4-BE49-F238E27FC236}">
                <a16:creationId xmlns="" xmlns:a16="http://schemas.microsoft.com/office/drawing/2014/main" id="{EE41B4ED-CB35-4108-B7D0-9914C9526E8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65F85ED3-88C9-471D-94B4-ECE497ECA5BF}"/>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B853C7F7-0782-48A8-8FAE-C15EB3E50138}"/>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401193834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212264"/>
            <a:ext cx="8641080" cy="4857952"/>
          </a:xfrm>
          <a:noFill/>
        </p:spPr>
        <p:txBody>
          <a:bodyPr>
            <a:normAutofit/>
          </a:bodyPr>
          <a:lstStyle/>
          <a:p>
            <a:pPr marL="895350" indent="-712788">
              <a:lnSpc>
                <a:spcPct val="150000"/>
              </a:lnSpc>
              <a:spcBef>
                <a:spcPts val="0"/>
              </a:spcBef>
              <a:buNone/>
            </a:pPr>
            <a:r>
              <a:rPr lang="en-US" sz="2200" b="1" dirty="0">
                <a:solidFill>
                  <a:srgbClr val="0000FF"/>
                </a:solidFill>
                <a:latin typeface="Cambria" panose="02040503050406030204" pitchFamily="18" charset="0"/>
                <a:ea typeface="Cambria" panose="02040503050406030204" pitchFamily="18" charset="0"/>
              </a:rPr>
              <a:t>9.8. 		Program Specific Budget Allocation, Utilization (08)</a:t>
            </a:r>
          </a:p>
          <a:p>
            <a:pPr marL="358775" indent="0" algn="just">
              <a:lnSpc>
                <a:spcPct val="150000"/>
              </a:lnSpc>
              <a:spcBef>
                <a:spcPts val="0"/>
              </a:spcBef>
              <a:buNone/>
            </a:pPr>
            <a:r>
              <a:rPr lang="en-IN" b="0" i="0" u="none" strike="noStrike" baseline="0" dirty="0">
                <a:solidFill>
                  <a:schemeClr val="tx1"/>
                </a:solidFill>
                <a:latin typeface="Cambria" panose="02040503050406030204" pitchFamily="18" charset="0"/>
                <a:ea typeface="Cambria" panose="02040503050406030204" pitchFamily="18" charset="0"/>
              </a:rPr>
              <a:t>		(Total budget at program level: CFYm1, CFYm2 &amp; CFYm3 </a:t>
            </a:r>
          </a:p>
          <a:p>
            <a:pPr marL="358775" indent="0" algn="just">
              <a:lnSpc>
                <a:spcPct val="150000"/>
              </a:lnSpc>
              <a:spcBef>
                <a:spcPts val="0"/>
              </a:spcBef>
              <a:buNone/>
            </a:pPr>
            <a:r>
              <a:rPr lang="en-IN" b="0" i="0" u="none" strike="noStrike" baseline="0" dirty="0">
                <a:solidFill>
                  <a:schemeClr val="tx1"/>
                </a:solidFill>
                <a:latin typeface="Cambria" panose="02040503050406030204" pitchFamily="18" charset="0"/>
                <a:ea typeface="Cambria" panose="02040503050406030204" pitchFamily="18" charset="0"/>
              </a:rPr>
              <a:t>		</a:t>
            </a:r>
            <a:r>
              <a:rPr lang="en-IN" sz="1700" b="0" i="0" u="none" strike="noStrike" baseline="0" dirty="0">
                <a:solidFill>
                  <a:schemeClr val="tx1"/>
                </a:solidFill>
                <a:latin typeface="Cambria" panose="02040503050406030204" pitchFamily="18" charset="0"/>
                <a:ea typeface="Cambria" panose="02040503050406030204" pitchFamily="18" charset="0"/>
              </a:rPr>
              <a:t>CFY=Current Financial Year. </a:t>
            </a:r>
          </a:p>
          <a:p>
            <a:pPr marL="358775" indent="0" algn="just">
              <a:lnSpc>
                <a:spcPct val="150000"/>
              </a:lnSpc>
              <a:spcBef>
                <a:spcPts val="0"/>
              </a:spcBef>
              <a:buNone/>
            </a:pPr>
            <a:r>
              <a:rPr lang="en-IN" sz="1700" b="0" i="0" u="none" strike="noStrike" baseline="0" dirty="0">
                <a:solidFill>
                  <a:schemeClr val="tx1"/>
                </a:solidFill>
                <a:latin typeface="Cambria" panose="02040503050406030204" pitchFamily="18" charset="0"/>
                <a:ea typeface="Cambria" panose="02040503050406030204" pitchFamily="18" charset="0"/>
              </a:rPr>
              <a:t>		CFYm1=Current Financial Year Minus 1. </a:t>
            </a:r>
          </a:p>
          <a:p>
            <a:pPr marL="358775" indent="0" algn="just">
              <a:lnSpc>
                <a:spcPct val="150000"/>
              </a:lnSpc>
              <a:spcBef>
                <a:spcPts val="0"/>
              </a:spcBef>
              <a:buNone/>
            </a:pPr>
            <a:r>
              <a:rPr lang="en-IN" sz="1700" b="0" i="0" u="none" strike="noStrike" baseline="0" dirty="0">
                <a:solidFill>
                  <a:schemeClr val="tx1"/>
                </a:solidFill>
                <a:latin typeface="Cambria" panose="02040503050406030204" pitchFamily="18" charset="0"/>
                <a:ea typeface="Cambria" panose="02040503050406030204" pitchFamily="18" charset="0"/>
              </a:rPr>
              <a:t>		CFYm2=Current Financial Year Minus 2. </a:t>
            </a:r>
          </a:p>
          <a:p>
            <a:pPr marL="358775" indent="0" algn="just">
              <a:lnSpc>
                <a:spcPct val="150000"/>
              </a:lnSpc>
              <a:spcBef>
                <a:spcPts val="0"/>
              </a:spcBef>
              <a:buNone/>
            </a:pPr>
            <a:r>
              <a:rPr lang="en-IN" sz="1700" b="0" i="0" u="none" strike="noStrike" baseline="0" dirty="0">
                <a:solidFill>
                  <a:schemeClr val="tx1"/>
                </a:solidFill>
                <a:latin typeface="Cambria" panose="02040503050406030204" pitchFamily="18" charset="0"/>
                <a:ea typeface="Cambria" panose="02040503050406030204" pitchFamily="18" charset="0"/>
              </a:rPr>
              <a:t>		CFYm3=Current Financial Year Minus 3.)</a:t>
            </a:r>
          </a:p>
          <a:p>
            <a:pPr marL="358775" indent="0">
              <a:spcBef>
                <a:spcPts val="0"/>
              </a:spcBef>
              <a:buNone/>
            </a:pPr>
            <a:endParaRPr lang="en-US" sz="600" dirty="0">
              <a:solidFill>
                <a:srgbClr val="000000"/>
              </a:solidFill>
              <a:latin typeface="Verdana" panose="020B0604030504040204" pitchFamily="34" charset="0"/>
            </a:endParaRPr>
          </a:p>
          <a:p>
            <a:pPr marL="358775" indent="0">
              <a:spcBef>
                <a:spcPts val="0"/>
              </a:spcBef>
              <a:buNone/>
            </a:pPr>
            <a:r>
              <a:rPr lang="en-US" sz="1700" dirty="0">
                <a:solidFill>
                  <a:schemeClr val="tx1"/>
                </a:solidFill>
                <a:latin typeface="Cambria" panose="02040503050406030204" pitchFamily="18" charset="0"/>
                <a:ea typeface="Cambria" panose="02040503050406030204" pitchFamily="18" charset="0"/>
              </a:rPr>
              <a:t>For CFYm1 (Similar table to be prepared for CFYm2 and CFYm3)</a:t>
            </a:r>
          </a:p>
          <a:p>
            <a:pPr marL="358775" indent="0">
              <a:spcBef>
                <a:spcPts val="0"/>
              </a:spcBef>
              <a:buNone/>
            </a:pPr>
            <a:endParaRPr lang="en-US" sz="1200" b="0" i="0" u="none" strike="noStrike" baseline="0" dirty="0">
              <a:solidFill>
                <a:srgbClr val="000000"/>
              </a:solidFill>
              <a:latin typeface="Cambria" panose="02040503050406030204" pitchFamily="18" charset="0"/>
              <a:ea typeface="Cambria" panose="02040503050406030204" pitchFamily="18" charset="0"/>
            </a:endParaRPr>
          </a:p>
          <a:p>
            <a:pPr marL="358775" indent="0" algn="ctr">
              <a:spcBef>
                <a:spcPts val="0"/>
              </a:spcBef>
              <a:buNone/>
            </a:pPr>
            <a:r>
              <a:rPr lang="en-US" sz="1600" b="1" dirty="0">
                <a:solidFill>
                  <a:srgbClr val="00B050"/>
                </a:solidFill>
                <a:latin typeface="Cambria" panose="02040503050406030204" pitchFamily="18" charset="0"/>
                <a:ea typeface="Cambria" panose="02040503050406030204" pitchFamily="18" charset="0"/>
              </a:rPr>
              <a:t>Table No. 9.8.1: Summary of budget and actual expenditure incurred at program level.</a:t>
            </a:r>
          </a:p>
          <a:p>
            <a:pPr marL="358775" indent="0" algn="ctr">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58775" indent="0" algn="ctr">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58775" indent="0" algn="ctr">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58775" indent="0" algn="ctr">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58775" indent="0" algn="ctr">
              <a:spcBef>
                <a:spcPts val="0"/>
              </a:spcBef>
              <a:buNone/>
            </a:pPr>
            <a:endParaRPr lang="en-US" sz="1600" b="1" dirty="0">
              <a:solidFill>
                <a:srgbClr val="00B050"/>
              </a:solidFill>
              <a:latin typeface="Cambria" panose="02040503050406030204" pitchFamily="18" charset="0"/>
              <a:ea typeface="Cambria" panose="02040503050406030204" pitchFamily="18" charset="0"/>
            </a:endParaRPr>
          </a:p>
          <a:p>
            <a:pPr marL="358775" indent="0">
              <a:spcBef>
                <a:spcPts val="0"/>
              </a:spcBef>
              <a:buNone/>
            </a:pPr>
            <a:r>
              <a:rPr lang="en-US" sz="1600" b="0" i="0" u="none" strike="noStrike" baseline="0" dirty="0">
                <a:solidFill>
                  <a:schemeClr val="tx1"/>
                </a:solidFill>
                <a:latin typeface="Cambria" panose="02040503050406030204" pitchFamily="18" charset="0"/>
                <a:ea typeface="Cambria" panose="02040503050406030204" pitchFamily="18" charset="0"/>
              </a:rPr>
              <a:t>Note: Justification and process of budgeting to be listed.</a:t>
            </a:r>
            <a:endParaRPr lang="en-US" sz="1600" b="1" dirty="0">
              <a:solidFill>
                <a:srgbClr val="00B050"/>
              </a:solidFill>
              <a:latin typeface="Cambria" panose="02040503050406030204" pitchFamily="18" charset="0"/>
              <a:ea typeface="Cambria" panose="02040503050406030204" pitchFamily="18" charset="0"/>
            </a:endParaRPr>
          </a:p>
          <a:p>
            <a:pPr marL="358775" indent="0">
              <a:spcBef>
                <a:spcPts val="0"/>
              </a:spcBef>
              <a:buNone/>
            </a:pPr>
            <a:endParaRPr lang="en-US" dirty="0">
              <a:solidFill>
                <a:srgbClr val="000000"/>
              </a:solidFill>
              <a:latin typeface="Verdana" panose="020B0604030504040204" pitchFamily="34" charset="0"/>
            </a:endParaRPr>
          </a:p>
          <a:p>
            <a:pPr marL="358775" indent="0">
              <a:spcBef>
                <a:spcPts val="0"/>
              </a:spcBef>
              <a:buNone/>
            </a:pPr>
            <a:endParaRPr lang="en-US" sz="1800" b="0" i="0" u="none" strike="noStrike" baseline="0" dirty="0">
              <a:solidFill>
                <a:srgbClr val="000000"/>
              </a:solidFill>
              <a:latin typeface="Verdana" panose="020B0604030504040204" pitchFamily="34" charset="0"/>
            </a:endParaRPr>
          </a:p>
          <a:p>
            <a:pPr marL="358775" indent="0">
              <a:spcBef>
                <a:spcPts val="0"/>
              </a:spcBef>
              <a:buNone/>
            </a:pPr>
            <a:endParaRPr lang="en-US" sz="1800" b="0" i="0" u="none" strike="noStrike" baseline="0" dirty="0">
              <a:solidFill>
                <a:srgbClr val="000000"/>
              </a:solidFill>
              <a:latin typeface="Verdana" panose="020B0604030504040204" pitchFamily="34" charset="0"/>
            </a:endParaRPr>
          </a:p>
          <a:p>
            <a:endParaRPr lang="en-IN" sz="1800" b="0" i="0" u="none" strike="noStrike" baseline="0" dirty="0">
              <a:latin typeface="Verdana" panose="020B0604030504040204" pitchFamily="34"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178</a:t>
            </a:fld>
            <a:endParaRPr lang="en-IN"/>
          </a:p>
        </p:txBody>
      </p:sp>
      <p:graphicFrame>
        <p:nvGraphicFramePr>
          <p:cNvPr id="2" name="Table 4">
            <a:extLst>
              <a:ext uri="{FF2B5EF4-FFF2-40B4-BE49-F238E27FC236}">
                <a16:creationId xmlns="" xmlns:a16="http://schemas.microsoft.com/office/drawing/2014/main" id="{2129DC70-5B6E-466A-8EE9-C1BE74B8021D}"/>
              </a:ext>
            </a:extLst>
          </p:cNvPr>
          <p:cNvGraphicFramePr>
            <a:graphicFrameLocks noGrp="1"/>
          </p:cNvGraphicFramePr>
          <p:nvPr>
            <p:extLst>
              <p:ext uri="{D42A27DB-BD31-4B8C-83A1-F6EECF244321}">
                <p14:modId xmlns:p14="http://schemas.microsoft.com/office/powerpoint/2010/main" xmlns="" val="1677919978"/>
              </p:ext>
            </p:extLst>
          </p:nvPr>
        </p:nvGraphicFramePr>
        <p:xfrm>
          <a:off x="1230376" y="4585032"/>
          <a:ext cx="7557010" cy="1097280"/>
        </p:xfrm>
        <a:graphic>
          <a:graphicData uri="http://schemas.openxmlformats.org/drawingml/2006/table">
            <a:tbl>
              <a:tblPr firstRow="1" bandRow="1">
                <a:tableStyleId>{5940675A-B579-460E-94D1-54222C63F5DA}</a:tableStyleId>
              </a:tblPr>
              <a:tblGrid>
                <a:gridCol w="1110488">
                  <a:extLst>
                    <a:ext uri="{9D8B030D-6E8A-4147-A177-3AD203B41FA5}">
                      <a16:colId xmlns="" xmlns:a16="http://schemas.microsoft.com/office/drawing/2014/main" val="1440221001"/>
                    </a:ext>
                  </a:extLst>
                </a:gridCol>
                <a:gridCol w="1088136">
                  <a:extLst>
                    <a:ext uri="{9D8B030D-6E8A-4147-A177-3AD203B41FA5}">
                      <a16:colId xmlns="" xmlns:a16="http://schemas.microsoft.com/office/drawing/2014/main" val="106050601"/>
                    </a:ext>
                  </a:extLst>
                </a:gridCol>
                <a:gridCol w="1335024">
                  <a:extLst>
                    <a:ext uri="{9D8B030D-6E8A-4147-A177-3AD203B41FA5}">
                      <a16:colId xmlns="" xmlns:a16="http://schemas.microsoft.com/office/drawing/2014/main" val="174362127"/>
                    </a:ext>
                  </a:extLst>
                </a:gridCol>
                <a:gridCol w="1261872">
                  <a:extLst>
                    <a:ext uri="{9D8B030D-6E8A-4147-A177-3AD203B41FA5}">
                      <a16:colId xmlns="" xmlns:a16="http://schemas.microsoft.com/office/drawing/2014/main" val="2917088579"/>
                    </a:ext>
                  </a:extLst>
                </a:gridCol>
                <a:gridCol w="2761490">
                  <a:extLst>
                    <a:ext uri="{9D8B030D-6E8A-4147-A177-3AD203B41FA5}">
                      <a16:colId xmlns="" xmlns:a16="http://schemas.microsoft.com/office/drawing/2014/main" val="4177459965"/>
                    </a:ext>
                  </a:extLst>
                </a:gridCol>
              </a:tblGrid>
              <a:tr h="243000">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Total Budget in CFYm1:</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endParaRPr lang="en-IN" dirty="0"/>
                    </a:p>
                  </a:txBody>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400" b="1" i="0" u="none" strike="noStrike" kern="1200" baseline="0" dirty="0">
                          <a:solidFill>
                            <a:schemeClr val="tx1"/>
                          </a:solidFill>
                          <a:latin typeface="Cambria" panose="02040503050406030204" pitchFamily="18" charset="0"/>
                          <a:ea typeface="Cambria" panose="02040503050406030204" pitchFamily="18" charset="0"/>
                          <a:cs typeface="+mn-cs"/>
                        </a:rPr>
                        <a:t>Actual expenditure in CFYm1:</a:t>
                      </a: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hMerge="1">
                  <a:txBody>
                    <a:bodyPr/>
                    <a:lstStyle/>
                    <a:p>
                      <a:endParaRPr lang="en-IN"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Cambria" panose="02040503050406030204" pitchFamily="18" charset="0"/>
                          <a:ea typeface="Cambria" panose="02040503050406030204" pitchFamily="18" charset="0"/>
                          <a:cs typeface="+mn-cs"/>
                        </a:rPr>
                        <a:t>Total No. of students in CFYm1</a:t>
                      </a:r>
                      <a:r>
                        <a:rPr lang="en-US" sz="1400" b="0" i="0" u="none" strike="noStrike" kern="1200" baseline="0" dirty="0">
                          <a:solidFill>
                            <a:schemeClr val="tx1"/>
                          </a:solidFill>
                          <a:latin typeface="Cambria" panose="02040503050406030204" pitchFamily="18" charset="0"/>
                          <a:ea typeface="Cambria" panose="02040503050406030204" pitchFamily="18" charset="0"/>
                          <a:cs typeface="+mn-cs"/>
                        </a:rPr>
                        <a:t>:</a:t>
                      </a:r>
                    </a:p>
                  </a:txBody>
                  <a:tcPr anchor="ctr"/>
                </a:tc>
                <a:extLst>
                  <a:ext uri="{0D108BD9-81ED-4DB2-BD59-A6C34878D82A}">
                    <a16:rowId xmlns="" xmlns:a16="http://schemas.microsoft.com/office/drawing/2014/main" val="1891141997"/>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Demanded</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Actual Allocated</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Actual Expenditure</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 Spent</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300" b="1" i="0" u="none" strike="noStrike" kern="1200" baseline="0" dirty="0">
                          <a:solidFill>
                            <a:schemeClr val="tx1"/>
                          </a:solidFill>
                          <a:latin typeface="Cambria" panose="02040503050406030204" pitchFamily="18" charset="0"/>
                          <a:ea typeface="Cambria" panose="02040503050406030204" pitchFamily="18" charset="0"/>
                          <a:cs typeface="+mn-cs"/>
                        </a:rPr>
                        <a:t>Expenditure per student</a:t>
                      </a:r>
                      <a:endParaRPr lang="en-IN" sz="13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873877873"/>
                  </a:ext>
                </a:extLst>
              </a:tr>
              <a:tr h="24604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IN" sz="1400" b="0" i="0" u="none" strike="noStrike" kern="1200" baseline="0" dirty="0">
                        <a:solidFill>
                          <a:schemeClr val="tx1"/>
                        </a:solidFill>
                        <a:latin typeface="Cambria" panose="02040503050406030204" pitchFamily="18" charset="0"/>
                        <a:ea typeface="Cambria" panose="02040503050406030204" pitchFamily="18" charset="0"/>
                        <a:cs typeface="+mn-cs"/>
                      </a:endParaRPr>
                    </a:p>
                  </a:txBody>
                  <a:tcPr anchor="ctr"/>
                </a:tc>
                <a:extLst>
                  <a:ext uri="{0D108BD9-81ED-4DB2-BD59-A6C34878D82A}">
                    <a16:rowId xmlns="" xmlns:a16="http://schemas.microsoft.com/office/drawing/2014/main" val="2093499922"/>
                  </a:ext>
                </a:extLst>
              </a:tr>
            </a:tbl>
          </a:graphicData>
        </a:graphic>
      </p:graphicFrame>
      <p:pic>
        <p:nvPicPr>
          <p:cNvPr id="7" name="Picture 6">
            <a:extLst>
              <a:ext uri="{FF2B5EF4-FFF2-40B4-BE49-F238E27FC236}">
                <a16:creationId xmlns="" xmlns:a16="http://schemas.microsoft.com/office/drawing/2014/main" id="{51AC70C6-5F1E-46F1-BAA6-D857371FBFE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17A76F67-B537-4DF1-962E-340D490FB9A1}"/>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4A111C2F-9A0C-4761-9109-6891A99CFF29}"/>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99657212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221408"/>
            <a:ext cx="8622792" cy="4848808"/>
          </a:xfrm>
          <a:noFill/>
        </p:spPr>
        <p:txBody>
          <a:bodyPr>
            <a:normAutofit/>
          </a:bodyPr>
          <a:lstStyle/>
          <a:p>
            <a:pPr marL="895350" indent="-712788">
              <a:spcBef>
                <a:spcPts val="0"/>
              </a:spcBef>
              <a:buNone/>
            </a:pPr>
            <a:r>
              <a:rPr lang="en-US" sz="2200" b="1" dirty="0">
                <a:solidFill>
                  <a:srgbClr val="0000FF"/>
                </a:solidFill>
                <a:latin typeface="Cambria" panose="02040503050406030204" pitchFamily="18" charset="0"/>
                <a:ea typeface="Cambria" panose="02040503050406030204" pitchFamily="18" charset="0"/>
              </a:rPr>
              <a:t>9.9.  	Quality of Learning Resources (Hard/Soft) (05)</a:t>
            </a:r>
          </a:p>
          <a:p>
            <a:pPr marL="895350" indent="-536575" algn="just">
              <a:lnSpc>
                <a:spcPct val="170000"/>
              </a:lnSpc>
              <a:spcBef>
                <a:spcPts val="0"/>
              </a:spcBef>
              <a:buNone/>
            </a:pPr>
            <a:r>
              <a:rPr lang="en-US" sz="1900" b="0" i="0" u="none" strike="noStrike" baseline="0" dirty="0">
                <a:solidFill>
                  <a:schemeClr val="tx1"/>
                </a:solidFill>
                <a:latin typeface="Cambria" panose="02040503050406030204" pitchFamily="18" charset="0"/>
                <a:ea typeface="Cambria" panose="02040503050406030204" pitchFamily="18" charset="0"/>
              </a:rPr>
              <a:t>	</a:t>
            </a:r>
            <a:r>
              <a:rPr lang="en-US" b="0" i="0" u="none" strike="noStrike" baseline="0" dirty="0">
                <a:solidFill>
                  <a:schemeClr val="tx1"/>
                </a:solidFill>
                <a:latin typeface="Cambria" panose="02040503050406030204" pitchFamily="18" charset="0"/>
                <a:ea typeface="Cambria" panose="02040503050406030204" pitchFamily="18" charset="0"/>
              </a:rPr>
              <a:t>(Provide details of available learning resources, including e-resources (books and journals), as well as information on the accessibility of these resources to students. Additionally, describe the support provided to students for self-learning activities.)</a:t>
            </a:r>
          </a:p>
          <a:p>
            <a:pPr marL="895350" indent="-712788">
              <a:lnSpc>
                <a:spcPct val="170000"/>
              </a:lnSpc>
              <a:spcBef>
                <a:spcPts val="0"/>
              </a:spcBef>
              <a:buNone/>
            </a:pPr>
            <a:r>
              <a:rPr lang="en-IN" sz="2200" b="1" dirty="0">
                <a:solidFill>
                  <a:srgbClr val="0000FF"/>
                </a:solidFill>
                <a:latin typeface="Cambria" panose="02040503050406030204" pitchFamily="18" charset="0"/>
                <a:ea typeface="Cambria" panose="02040503050406030204" pitchFamily="18" charset="0"/>
              </a:rPr>
              <a:t>9.10. 	E-Governance (05)</a:t>
            </a:r>
          </a:p>
          <a:p>
            <a:pPr marL="895350" indent="-712788" algn="just">
              <a:lnSpc>
                <a:spcPct val="170000"/>
              </a:lnSpc>
              <a:spcBef>
                <a:spcPts val="0"/>
              </a:spcBef>
              <a:buNone/>
            </a:pPr>
            <a:r>
              <a:rPr lang="en-US" b="0" i="0" u="none" strike="noStrike" baseline="0" dirty="0">
                <a:solidFill>
                  <a:schemeClr val="tx1"/>
                </a:solidFill>
                <a:latin typeface="Cambria" panose="02040503050406030204" pitchFamily="18" charset="0"/>
                <a:ea typeface="Cambria" panose="02040503050406030204" pitchFamily="18" charset="0"/>
              </a:rPr>
              <a:t>	(E-governance initiatives, sustainable practices in academic and learning management, campus-wide computing resources, and their accessibility and availability to support academic and professional activities for students and faculty.)</a:t>
            </a: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179</a:t>
            </a:fld>
            <a:endParaRPr lang="en-IN"/>
          </a:p>
        </p:txBody>
      </p:sp>
      <p:pic>
        <p:nvPicPr>
          <p:cNvPr id="7" name="Picture 6">
            <a:extLst>
              <a:ext uri="{FF2B5EF4-FFF2-40B4-BE49-F238E27FC236}">
                <a16:creationId xmlns="" xmlns:a16="http://schemas.microsoft.com/office/drawing/2014/main" id="{60928254-23B5-406E-9139-D7F75A1ADA3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9C47AC66-2635-4EB9-BD3C-232348EABA19}"/>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A5036F35-D172-45ED-AF65-417855ACBACF}"/>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160099933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640080" y="1230552"/>
            <a:ext cx="8622792" cy="5465066"/>
          </a:xfrm>
          <a:noFill/>
        </p:spPr>
        <p:txBody>
          <a:bodyPr>
            <a:normAutofit fontScale="92500"/>
          </a:bodyPr>
          <a:lstStyle/>
          <a:p>
            <a:pPr marL="895350" indent="-712788" algn="just">
              <a:spcBef>
                <a:spcPts val="0"/>
              </a:spcBef>
              <a:buNone/>
            </a:pPr>
            <a:r>
              <a:rPr lang="en-US" sz="2600" b="1" dirty="0">
                <a:solidFill>
                  <a:srgbClr val="0000FF"/>
                </a:solidFill>
                <a:latin typeface="Cambria" panose="02040503050406030204" pitchFamily="18" charset="0"/>
                <a:ea typeface="Cambria" panose="02040503050406030204" pitchFamily="18" charset="0"/>
              </a:rPr>
              <a:t>9.11. 	Initiatives and Implementation of Sustainable Development Goals (SDGs) (10)</a:t>
            </a:r>
          </a:p>
          <a:p>
            <a:pPr marL="895350" indent="-712788" algn="just">
              <a:spcBef>
                <a:spcPts val="0"/>
              </a:spcBef>
              <a:buNone/>
            </a:pPr>
            <a:r>
              <a:rPr lang="en-US" sz="2200" b="0" i="0" u="none" strike="noStrike" baseline="0" dirty="0">
                <a:solidFill>
                  <a:schemeClr val="tx1"/>
                </a:solidFill>
                <a:latin typeface="Cambria" panose="02040503050406030204" pitchFamily="18" charset="0"/>
                <a:ea typeface="Cambria" panose="02040503050406030204" pitchFamily="18" charset="0"/>
              </a:rPr>
              <a:t>	</a:t>
            </a:r>
            <a:r>
              <a:rPr lang="en-IN" sz="1900" b="0" i="0" u="none" strike="noStrike" baseline="0" dirty="0">
                <a:solidFill>
                  <a:schemeClr val="tx1"/>
                </a:solidFill>
                <a:latin typeface="Cambria" panose="02040503050406030204" pitchFamily="18" charset="0"/>
                <a:ea typeface="Cambria" panose="02040503050406030204" pitchFamily="18" charset="0"/>
              </a:rPr>
              <a:t>(Provide details of initiatives taken towards implementation of SDG specifically on green energy, waste management, preserving water, </a:t>
            </a:r>
            <a:r>
              <a:rPr lang="en-IN" sz="1900" b="0" i="0" u="none" strike="noStrike" baseline="0" dirty="0">
                <a:solidFill>
                  <a:srgbClr val="FF0000"/>
                </a:solidFill>
                <a:latin typeface="Cambria" panose="02040503050406030204" pitchFamily="18" charset="0"/>
                <a:ea typeface="Cambria" panose="02040503050406030204" pitchFamily="18" charset="0"/>
              </a:rPr>
              <a:t>net zero</a:t>
            </a:r>
            <a:r>
              <a:rPr lang="en-IN" sz="1900" b="0" i="0" u="none" strike="noStrike" baseline="0" dirty="0">
                <a:solidFill>
                  <a:schemeClr val="tx1"/>
                </a:solidFill>
                <a:latin typeface="Cambria" panose="02040503050406030204" pitchFamily="18" charset="0"/>
                <a:ea typeface="Cambria" panose="02040503050406030204" pitchFamily="18" charset="0"/>
              </a:rPr>
              <a:t>, quality education, </a:t>
            </a:r>
            <a:r>
              <a:rPr lang="en-IN" sz="1900" b="0" i="0" u="none" strike="noStrike" baseline="0" dirty="0">
                <a:solidFill>
                  <a:srgbClr val="FF0000"/>
                </a:solidFill>
                <a:latin typeface="Cambria" panose="02040503050406030204" pitchFamily="18" charset="0"/>
                <a:ea typeface="Cambria" panose="02040503050406030204" pitchFamily="18" charset="0"/>
              </a:rPr>
              <a:t>reuse, recycle, less use to renewables</a:t>
            </a:r>
            <a:r>
              <a:rPr lang="en-IN" sz="1900" b="0" i="0" u="none" strike="noStrike" baseline="0" dirty="0">
                <a:solidFill>
                  <a:schemeClr val="tx1"/>
                </a:solidFill>
                <a:latin typeface="Cambria" panose="02040503050406030204" pitchFamily="18" charset="0"/>
                <a:ea typeface="Cambria" panose="02040503050406030204" pitchFamily="18" charset="0"/>
              </a:rPr>
              <a:t>, etc. Provide evidences on implementation (projects assigned, R &amp; D activities, entrepreneurial activities, outreach programs etc.)</a:t>
            </a:r>
          </a:p>
          <a:p>
            <a:pPr marL="895350" indent="-712788" algn="just">
              <a:spcBef>
                <a:spcPts val="0"/>
              </a:spcBef>
              <a:buNone/>
            </a:pPr>
            <a:endParaRPr lang="en-IN" dirty="0">
              <a:solidFill>
                <a:schemeClr val="tx1"/>
              </a:solidFill>
              <a:latin typeface="Cambria" panose="02040503050406030204" pitchFamily="18" charset="0"/>
              <a:ea typeface="Cambria" panose="02040503050406030204" pitchFamily="18" charset="0"/>
            </a:endParaRPr>
          </a:p>
          <a:p>
            <a:pPr marL="895350" indent="-712788" algn="just">
              <a:spcBef>
                <a:spcPts val="0"/>
              </a:spcBef>
              <a:buNone/>
            </a:pPr>
            <a:endParaRPr lang="en-IN" dirty="0">
              <a:solidFill>
                <a:schemeClr val="tx1"/>
              </a:solidFill>
              <a:latin typeface="Cambria" panose="02040503050406030204" pitchFamily="18" charset="0"/>
              <a:ea typeface="Cambria" panose="02040503050406030204" pitchFamily="18" charset="0"/>
            </a:endParaRPr>
          </a:p>
          <a:p>
            <a:pPr marL="895350" indent="-712788" algn="just">
              <a:lnSpc>
                <a:spcPct val="110000"/>
              </a:lnSpc>
              <a:spcBef>
                <a:spcPts val="0"/>
              </a:spcBef>
              <a:buNone/>
            </a:pPr>
            <a:r>
              <a:rPr lang="en-US" sz="2400" b="1" dirty="0">
                <a:solidFill>
                  <a:srgbClr val="0000FF"/>
                </a:solidFill>
                <a:latin typeface="Cambria" panose="02040503050406030204" pitchFamily="18" charset="0"/>
                <a:ea typeface="Cambria" panose="02040503050406030204" pitchFamily="18" charset="0"/>
              </a:rPr>
              <a:t>9.12. 	</a:t>
            </a:r>
            <a:r>
              <a:rPr lang="en-IN" sz="2400" b="1" dirty="0">
                <a:solidFill>
                  <a:srgbClr val="0000FF"/>
                </a:solidFill>
                <a:latin typeface="Cambria" panose="02040503050406030204" pitchFamily="18" charset="0"/>
                <a:ea typeface="Cambria" panose="02040503050406030204" pitchFamily="18" charset="0"/>
              </a:rPr>
              <a:t>Innovative Educational Initiatives and Implementation (05)</a:t>
            </a:r>
          </a:p>
          <a:p>
            <a:pPr marL="895350" indent="-712788" algn="just">
              <a:spcBef>
                <a:spcPts val="0"/>
              </a:spcBef>
              <a:buNone/>
            </a:pPr>
            <a:r>
              <a:rPr lang="en-US" sz="2800" b="0" i="0" u="none" strike="noStrike" baseline="0" dirty="0">
                <a:solidFill>
                  <a:schemeClr val="tx1"/>
                </a:solidFill>
                <a:latin typeface="Cambria" panose="02040503050406030204" pitchFamily="18" charset="0"/>
                <a:ea typeface="Cambria" panose="02040503050406030204" pitchFamily="18" charset="0"/>
              </a:rPr>
              <a:t>	</a:t>
            </a:r>
            <a:r>
              <a:rPr lang="en-IN" sz="1800" b="0" i="0" u="none" strike="noStrike" baseline="0" dirty="0">
                <a:solidFill>
                  <a:schemeClr val="tx1"/>
                </a:solidFill>
                <a:latin typeface="Cambria" panose="02040503050406030204" pitchFamily="18" charset="0"/>
                <a:ea typeface="Cambria" panose="02040503050406030204" pitchFamily="18" charset="0"/>
              </a:rPr>
              <a:t>(</a:t>
            </a:r>
            <a:r>
              <a:rPr lang="en-US" sz="1800" dirty="0">
                <a:solidFill>
                  <a:schemeClr val="tx1"/>
                </a:solidFill>
                <a:latin typeface="Cambria" panose="02040503050406030204" pitchFamily="18" charset="0"/>
                <a:ea typeface="Cambria" panose="02040503050406030204" pitchFamily="18" charset="0"/>
              </a:rPr>
              <a:t>Provide details of initiatives taken towards mobility of students, implementation of academic bank of credits, and support for holistic education including human values, multidisciplinary/interdisciplinary curriculum/programs, initiatives on Indian Knowledge System, Contribution towards and implementation of teaching in Indian language, etc. Policies on inclusivity and equity and their implementation, support for economically, socially and physically challenged students. Action plan and its implementation for slow learners.)</a:t>
            </a:r>
            <a:endParaRPr lang="en-US" dirty="0">
              <a:solidFill>
                <a:schemeClr val="tx1"/>
              </a:solidFill>
              <a:latin typeface="Cambria" panose="02040503050406030204" pitchFamily="18" charset="0"/>
              <a:ea typeface="Cambria" panose="02040503050406030204" pitchFamily="18" charset="0"/>
            </a:endParaRPr>
          </a:p>
          <a:p>
            <a:pPr marL="895350" indent="-712788" algn="just">
              <a:spcBef>
                <a:spcPts val="0"/>
              </a:spcBef>
              <a:buNone/>
            </a:pPr>
            <a:endParaRPr lang="en-IN" sz="1800" b="0" i="0" u="none" strike="noStrike" baseline="0" dirty="0">
              <a:solidFill>
                <a:schemeClr val="tx1"/>
              </a:solidFill>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180</a:t>
            </a:fld>
            <a:endParaRPr lang="en-IN"/>
          </a:p>
        </p:txBody>
      </p:sp>
      <p:pic>
        <p:nvPicPr>
          <p:cNvPr id="7" name="Picture 6">
            <a:extLst>
              <a:ext uri="{FF2B5EF4-FFF2-40B4-BE49-F238E27FC236}">
                <a16:creationId xmlns="" xmlns:a16="http://schemas.microsoft.com/office/drawing/2014/main" id="{3BF4A739-7C31-41E2-B9CF-85BE9EEC288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07A7742C-147C-47C9-A057-702ECD2F6428}"/>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4FBA111C-DA00-4933-95D0-636DE5152D20}"/>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367898011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ACDE5D-9200-459D-9C95-A90BC5B634DF}"/>
              </a:ext>
            </a:extLst>
          </p:cNvPr>
          <p:cNvSpPr>
            <a:spLocks noGrp="1"/>
          </p:cNvSpPr>
          <p:nvPr>
            <p:ph idx="4294967295"/>
          </p:nvPr>
        </p:nvSpPr>
        <p:spPr>
          <a:xfrm>
            <a:off x="409575" y="1203120"/>
            <a:ext cx="8862441" cy="5142816"/>
          </a:xfrm>
          <a:noFill/>
        </p:spPr>
        <p:txBody>
          <a:bodyPr>
            <a:normAutofit/>
          </a:bodyPr>
          <a:lstStyle/>
          <a:p>
            <a:pPr marL="895350" indent="-712788" algn="just">
              <a:spcBef>
                <a:spcPts val="0"/>
              </a:spcBef>
              <a:buNone/>
            </a:pPr>
            <a:r>
              <a:rPr lang="en-US" sz="2400" b="1" dirty="0">
                <a:solidFill>
                  <a:srgbClr val="0000FF"/>
                </a:solidFill>
                <a:latin typeface="Cambria" panose="02040503050406030204" pitchFamily="18" charset="0"/>
                <a:ea typeface="Cambria" panose="02040503050406030204" pitchFamily="18" charset="0"/>
              </a:rPr>
              <a:t>9.13. 	Faculty Performance Appraisal and Development System (FPADS) (10)</a:t>
            </a:r>
          </a:p>
          <a:p>
            <a:pPr marL="357188" indent="1588" algn="just">
              <a:spcBef>
                <a:spcPts val="0"/>
              </a:spcBef>
              <a:buNone/>
            </a:pPr>
            <a:r>
              <a:rPr lang="en-IN" sz="1600" b="0" i="0" u="none" strike="noStrike" baseline="0" dirty="0">
                <a:solidFill>
                  <a:schemeClr val="tx1"/>
                </a:solidFill>
                <a:latin typeface="Cambria" panose="02040503050406030204" pitchFamily="18" charset="0"/>
                <a:ea typeface="Cambria" panose="02040503050406030204" pitchFamily="18" charset="0"/>
              </a:rPr>
              <a:t>(</a:t>
            </a:r>
            <a:r>
              <a:rPr lang="en-US" sz="1600" dirty="0">
                <a:solidFill>
                  <a:schemeClr val="tx1"/>
                </a:solidFill>
                <a:latin typeface="Cambria" panose="02040503050406030204" pitchFamily="18" charset="0"/>
                <a:ea typeface="Cambria" panose="02040503050406030204" pitchFamily="18" charset="0"/>
              </a:rPr>
              <a:t>Faculty members of Higher Educational Institutions today have to perform a variety of tasks pertaining to diverse roles. In addition to instruction, faculty members need to innovate and conduct research for their self-renewal, keep abreast of changes in technology, and develop expertise for the effective implementation of curricula. They are also expected to provide services to the industry and community to understand and contribute to solving real-life problems in industry. Another role involves shouldering administrative responsibilities and cooperating with other faculty, heads of departments, and the head of the institute. An effective performance appraisal system for faculty is vital for optimizing the contribution of individual faculty to institutional performance. 	The assessment is based on a well-defined system for faculty appraisal for all the assessment years and its implementation and effectiveness.) </a:t>
            </a:r>
          </a:p>
          <a:p>
            <a:pPr marL="357188" indent="1588" algn="just">
              <a:spcBef>
                <a:spcPts val="0"/>
              </a:spcBef>
              <a:buNone/>
            </a:pPr>
            <a:endParaRPr lang="en-US" dirty="0">
              <a:solidFill>
                <a:schemeClr val="tx1"/>
              </a:solidFill>
              <a:latin typeface="Cambria" panose="02040503050406030204" pitchFamily="18" charset="0"/>
              <a:ea typeface="Cambria" panose="02040503050406030204" pitchFamily="18" charset="0"/>
            </a:endParaRPr>
          </a:p>
          <a:p>
            <a:pPr marL="1079500" indent="-722313" algn="l">
              <a:spcBef>
                <a:spcPts val="0"/>
              </a:spcBef>
              <a:buNone/>
            </a:pPr>
            <a:r>
              <a:rPr lang="en-US" sz="2400" b="1" dirty="0">
                <a:solidFill>
                  <a:srgbClr val="0000FF"/>
                </a:solidFill>
                <a:latin typeface="Cambria" panose="02040503050406030204" pitchFamily="18" charset="0"/>
                <a:ea typeface="Cambria" panose="02040503050406030204" pitchFamily="18" charset="0"/>
              </a:rPr>
              <a:t>9.14.  </a:t>
            </a:r>
            <a:r>
              <a:rPr lang="en-IN" sz="2400" b="1" dirty="0">
                <a:solidFill>
                  <a:srgbClr val="0000FF"/>
                </a:solidFill>
                <a:latin typeface="Cambria" panose="02040503050406030204" pitchFamily="18" charset="0"/>
                <a:ea typeface="Cambria" panose="02040503050406030204" pitchFamily="18" charset="0"/>
              </a:rPr>
              <a:t>Outreach Activities (05)</a:t>
            </a:r>
          </a:p>
          <a:p>
            <a:pPr marL="1079500" indent="-720725" algn="just">
              <a:spcBef>
                <a:spcPts val="0"/>
              </a:spcBef>
              <a:buNone/>
            </a:pPr>
            <a:r>
              <a:rPr lang="en-US" b="0" i="0" u="none" strike="noStrike" baseline="0" dirty="0">
                <a:solidFill>
                  <a:schemeClr val="tx1"/>
                </a:solidFill>
                <a:latin typeface="Cambria" panose="02040503050406030204" pitchFamily="18" charset="0"/>
                <a:ea typeface="Cambria" panose="02040503050406030204" pitchFamily="18" charset="0"/>
              </a:rPr>
              <a:t>	(Provide details of outreach activities such as community service, Unnat Bharat Abhiyan, social internship and society connect activities undertaken by the students and their achievements.)</a:t>
            </a:r>
          </a:p>
          <a:p>
            <a:pPr marL="357188" indent="1588" algn="just">
              <a:spcBef>
                <a:spcPts val="0"/>
              </a:spcBef>
              <a:buNone/>
            </a:pPr>
            <a:endParaRPr lang="en-US" dirty="0">
              <a:solidFill>
                <a:schemeClr val="tx1"/>
              </a:solidFill>
              <a:latin typeface="Cambria" panose="02040503050406030204" pitchFamily="18" charset="0"/>
              <a:ea typeface="Cambria" panose="02040503050406030204" pitchFamily="18" charset="0"/>
            </a:endParaRPr>
          </a:p>
          <a:p>
            <a:pPr marL="1079500" indent="-720725" algn="just">
              <a:lnSpc>
                <a:spcPct val="150000"/>
              </a:lnSpc>
              <a:spcBef>
                <a:spcPts val="0"/>
              </a:spcBef>
              <a:buNone/>
            </a:pPr>
            <a:endParaRPr lang="en-US" dirty="0">
              <a:solidFill>
                <a:schemeClr val="tx1"/>
              </a:solidFill>
              <a:latin typeface="Cambria" panose="02040503050406030204" pitchFamily="18" charset="0"/>
              <a:ea typeface="Cambria" panose="02040503050406030204" pitchFamily="18" charset="0"/>
            </a:endParaRPr>
          </a:p>
        </p:txBody>
      </p:sp>
      <p:sp>
        <p:nvSpPr>
          <p:cNvPr id="9" name="Slide Number Placeholder 8">
            <a:extLst>
              <a:ext uri="{FF2B5EF4-FFF2-40B4-BE49-F238E27FC236}">
                <a16:creationId xmlns="" xmlns:a16="http://schemas.microsoft.com/office/drawing/2014/main" id="{A8C3CF59-4A8E-4B11-9B56-DE99A482DE17}"/>
              </a:ext>
            </a:extLst>
          </p:cNvPr>
          <p:cNvSpPr>
            <a:spLocks noGrp="1"/>
          </p:cNvSpPr>
          <p:nvPr>
            <p:ph type="sldNum" sz="quarter" idx="4294967295"/>
          </p:nvPr>
        </p:nvSpPr>
        <p:spPr>
          <a:xfrm>
            <a:off x="553830" y="787784"/>
            <a:ext cx="633726" cy="365125"/>
          </a:xfrm>
        </p:spPr>
        <p:txBody>
          <a:bodyPr/>
          <a:lstStyle/>
          <a:p>
            <a:fld id="{41333625-D6C7-4420-A90A-4EF2D7AA5D53}" type="slidenum">
              <a:rPr lang="en-IN" smtClean="0"/>
              <a:pPr/>
              <a:t>181</a:t>
            </a:fld>
            <a:endParaRPr lang="en-IN"/>
          </a:p>
        </p:txBody>
      </p:sp>
      <p:pic>
        <p:nvPicPr>
          <p:cNvPr id="7" name="Picture 6">
            <a:extLst>
              <a:ext uri="{FF2B5EF4-FFF2-40B4-BE49-F238E27FC236}">
                <a16:creationId xmlns="" xmlns:a16="http://schemas.microsoft.com/office/drawing/2014/main" id="{473AA024-CE9B-4F7F-9D2D-323DE27BE28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29074" y="162382"/>
            <a:ext cx="1246421" cy="807964"/>
          </a:xfrm>
          <a:prstGeom prst="rect">
            <a:avLst/>
          </a:prstGeom>
        </p:spPr>
      </p:pic>
      <p:sp>
        <p:nvSpPr>
          <p:cNvPr id="8" name="TextBox 7">
            <a:extLst>
              <a:ext uri="{FF2B5EF4-FFF2-40B4-BE49-F238E27FC236}">
                <a16:creationId xmlns="" xmlns:a16="http://schemas.microsoft.com/office/drawing/2014/main" id="{41EE12A3-AEB9-4564-9080-9A8FB9755D3D}"/>
              </a:ext>
            </a:extLst>
          </p:cNvPr>
          <p:cNvSpPr txBox="1"/>
          <p:nvPr/>
        </p:nvSpPr>
        <p:spPr>
          <a:xfrm>
            <a:off x="640080" y="263415"/>
            <a:ext cx="7788994" cy="830997"/>
          </a:xfrm>
          <a:prstGeom prst="rect">
            <a:avLst/>
          </a:prstGeom>
          <a:noFill/>
        </p:spPr>
        <p:txBody>
          <a:bodyPr wrap="square">
            <a:spAutoFit/>
          </a:bodyPr>
          <a:lstStyle>
            <a:defPPr>
              <a:defRPr lang="en-US"/>
            </a:defPPr>
            <a:lvl1pPr>
              <a:defRPr sz="2600" b="1">
                <a:solidFill>
                  <a:srgbClr val="CC6600"/>
                </a:solidFill>
                <a:latin typeface="Cambria" panose="02040503050406030204" pitchFamily="18" charset="0"/>
                <a:ea typeface="Cambria" panose="02040503050406030204" pitchFamily="18" charset="0"/>
              </a:defRPr>
            </a:lvl1pPr>
          </a:lstStyle>
          <a:p>
            <a:pPr algn="just"/>
            <a:r>
              <a:rPr lang="en-US" sz="2400" dirty="0">
                <a:solidFill>
                  <a:srgbClr val="800080"/>
                </a:solidFill>
              </a:rPr>
              <a:t>Criterion 9: Student Support System and Governance 			     (120) </a:t>
            </a:r>
          </a:p>
        </p:txBody>
      </p:sp>
      <p:cxnSp>
        <p:nvCxnSpPr>
          <p:cNvPr id="10" name="Straight Connector 9">
            <a:extLst>
              <a:ext uri="{FF2B5EF4-FFF2-40B4-BE49-F238E27FC236}">
                <a16:creationId xmlns="" xmlns:a16="http://schemas.microsoft.com/office/drawing/2014/main" id="{14E93567-D942-4FE2-8329-24BB87D94995}"/>
              </a:ext>
            </a:extLst>
          </p:cNvPr>
          <p:cNvCxnSpPr/>
          <p:nvPr/>
        </p:nvCxnSpPr>
        <p:spPr>
          <a:xfrm>
            <a:off x="548640" y="1094412"/>
            <a:ext cx="7807282" cy="0"/>
          </a:xfrm>
          <a:prstGeom prst="line">
            <a:avLst/>
          </a:prstGeom>
          <a:ln>
            <a:solidFill>
              <a:srgbClr val="66006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xmlns="" val="243094288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4839" y="329423"/>
            <a:ext cx="7092718" cy="916722"/>
          </a:xfrm>
        </p:spPr>
        <p:txBody>
          <a:bodyPr>
            <a:normAutofit fontScale="90000"/>
          </a:bodyPr>
          <a:lstStyle/>
          <a:p>
            <a:r>
              <a:rPr lang="en-US" sz="3900" b="1" dirty="0">
                <a:solidFill>
                  <a:srgbClr val="FF0000"/>
                </a:solidFill>
              </a:rPr>
              <a:t>SAR 24: </a:t>
            </a:r>
            <a:r>
              <a:rPr lang="en-US" sz="3900" b="1" dirty="0" err="1">
                <a:solidFill>
                  <a:srgbClr val="FF0000"/>
                </a:solidFill>
              </a:rPr>
              <a:t>SomeChanges</a:t>
            </a:r>
            <a:r>
              <a:rPr lang="en-US" sz="3900" b="1" dirty="0">
                <a:solidFill>
                  <a:srgbClr val="FF0000"/>
                </a:solidFill>
              </a:rPr>
              <a:t> to Note :</a:t>
            </a:r>
            <a:endParaRPr lang="en-IN" sz="3900" b="1" dirty="0">
              <a:solidFill>
                <a:srgbClr val="FF0000"/>
              </a:solidFill>
            </a:endParaRPr>
          </a:p>
        </p:txBody>
      </p:sp>
      <p:sp>
        <p:nvSpPr>
          <p:cNvPr id="3" name="Content Placeholder 2"/>
          <p:cNvSpPr>
            <a:spLocks noGrp="1"/>
          </p:cNvSpPr>
          <p:nvPr>
            <p:ph idx="1"/>
          </p:nvPr>
        </p:nvSpPr>
        <p:spPr>
          <a:xfrm>
            <a:off x="1158240" y="1358199"/>
            <a:ext cx="8572731" cy="3802923"/>
          </a:xfrm>
        </p:spPr>
        <p:txBody>
          <a:bodyPr>
            <a:noAutofit/>
          </a:bodyPr>
          <a:lstStyle/>
          <a:p>
            <a:r>
              <a:rPr lang="en-US" b="1" dirty="0">
                <a:solidFill>
                  <a:schemeClr val="tx1"/>
                </a:solidFill>
              </a:rPr>
              <a:t>Alignment of Knowledge Profiles </a:t>
            </a:r>
          </a:p>
          <a:p>
            <a:r>
              <a:rPr lang="en-US" b="1" dirty="0">
                <a:solidFill>
                  <a:schemeClr val="tx1"/>
                </a:solidFill>
              </a:rPr>
              <a:t>Ascertain Complex Engineering Problems /activities as per definition of IEA..</a:t>
            </a:r>
          </a:p>
          <a:p>
            <a:r>
              <a:rPr lang="en-US" b="1" dirty="0">
                <a:solidFill>
                  <a:schemeClr val="tx1"/>
                </a:solidFill>
              </a:rPr>
              <a:t>Sustainability issues to be addressed while solving CEP</a:t>
            </a:r>
          </a:p>
          <a:p>
            <a:r>
              <a:rPr lang="en-US" b="1" dirty="0">
                <a:solidFill>
                  <a:schemeClr val="tx1"/>
                </a:solidFill>
              </a:rPr>
              <a:t>Develop measurement tools (Rubrics) for Labs, PBL, Projects, Seminars carefully targeting the corresponding </a:t>
            </a:r>
            <a:r>
              <a:rPr lang="en-US" b="1" dirty="0" err="1">
                <a:solidFill>
                  <a:schemeClr val="tx1"/>
                </a:solidFill>
              </a:rPr>
              <a:t>POs.</a:t>
            </a:r>
            <a:endParaRPr lang="en-US" b="1" dirty="0">
              <a:solidFill>
                <a:schemeClr val="tx1"/>
              </a:solidFill>
            </a:endParaRPr>
          </a:p>
          <a:p>
            <a:r>
              <a:rPr lang="en-US" b="1" dirty="0">
                <a:solidFill>
                  <a:schemeClr val="tx1"/>
                </a:solidFill>
              </a:rPr>
              <a:t>Identify the courses/AATs which can be used to address SDGs apart from projects and keep a portfolio of evidences for those batch of students if possible..</a:t>
            </a:r>
          </a:p>
          <a:p>
            <a:r>
              <a:rPr lang="en-US" b="1" dirty="0">
                <a:solidFill>
                  <a:schemeClr val="tx1"/>
                </a:solidFill>
              </a:rPr>
              <a:t>Concept of allied department and faculty requirement for SFR, Cadre proportion and retention ratio computations.</a:t>
            </a:r>
          </a:p>
          <a:p>
            <a:r>
              <a:rPr lang="en-US" b="1" dirty="0">
                <a:solidFill>
                  <a:schemeClr val="tx1"/>
                </a:solidFill>
              </a:rPr>
              <a:t>Faculty contributions new criteria</a:t>
            </a:r>
          </a:p>
          <a:p>
            <a:r>
              <a:rPr lang="en-US" b="1" dirty="0">
                <a:solidFill>
                  <a:schemeClr val="tx1"/>
                </a:solidFill>
              </a:rPr>
              <a:t>There is no separate first year criteria</a:t>
            </a:r>
          </a:p>
          <a:p>
            <a:r>
              <a:rPr lang="en-US" b="1" dirty="0">
                <a:solidFill>
                  <a:schemeClr val="tx1"/>
                </a:solidFill>
              </a:rPr>
              <a:t>11 POs by NBA</a:t>
            </a:r>
          </a:p>
          <a:p>
            <a:r>
              <a:rPr lang="en-US" b="1" dirty="0">
                <a:solidFill>
                  <a:schemeClr val="tx1"/>
                </a:solidFill>
              </a:rPr>
              <a:t>9 criteria in SAR</a:t>
            </a:r>
          </a:p>
          <a:p>
            <a:endParaRPr lang="en-US" sz="1400" b="1" dirty="0">
              <a:solidFill>
                <a:schemeClr val="tx1"/>
              </a:solidFill>
            </a:endParaRPr>
          </a:p>
          <a:p>
            <a:endParaRPr lang="en-US" sz="1400" b="1" dirty="0">
              <a:solidFill>
                <a:schemeClr val="tx1"/>
              </a:solidFill>
            </a:endParaRPr>
          </a:p>
          <a:p>
            <a:endParaRPr lang="en-IN" sz="1400" b="1" dirty="0">
              <a:solidFill>
                <a:schemeClr val="tx1"/>
              </a:solidFill>
            </a:endParaRPr>
          </a:p>
        </p:txBody>
      </p:sp>
      <p:pic>
        <p:nvPicPr>
          <p:cNvPr id="5" name="Picture 4">
            <a:extLst>
              <a:ext uri="{FF2B5EF4-FFF2-40B4-BE49-F238E27FC236}">
                <a16:creationId xmlns="" xmlns:a16="http://schemas.microsoft.com/office/drawing/2014/main" id="{5DBDE084-E025-40EF-9C80-88ED4F3D887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77084" y="89352"/>
            <a:ext cx="1298411" cy="841665"/>
          </a:xfrm>
          <a:prstGeom prst="rect">
            <a:avLst/>
          </a:prstGeom>
        </p:spPr>
      </p:pic>
    </p:spTree>
    <p:extLst>
      <p:ext uri="{BB962C8B-B14F-4D97-AF65-F5344CB8AC3E}">
        <p14:creationId xmlns:p14="http://schemas.microsoft.com/office/powerpoint/2010/main" xmlns="" val="279022931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A8E878CB-00F0-456A-878B-02677F9DE1EE}"/>
              </a:ext>
            </a:extLst>
          </p:cNvPr>
          <p:cNvSpPr>
            <a:spLocks noGrp="1" noChangeArrowheads="1"/>
          </p:cNvSpPr>
          <p:nvPr>
            <p:ph type="title"/>
          </p:nvPr>
        </p:nvSpPr>
        <p:spPr>
          <a:xfrm>
            <a:off x="1910904" y="2317376"/>
            <a:ext cx="6084193" cy="2047728"/>
          </a:xfrm>
        </p:spPr>
        <p:txBody>
          <a:bodyPr>
            <a:normAutofit fontScale="90000"/>
          </a:bodyPr>
          <a:lstStyle/>
          <a:p>
            <a:pPr algn="ctr"/>
            <a:r>
              <a:rPr lang="en-US" altLang="en-US" sz="7150" b="1" dirty="0">
                <a:solidFill>
                  <a:schemeClr val="tx1"/>
                </a:solidFill>
                <a:latin typeface="Garamond" panose="02020404030301010803" pitchFamily="18" charset="0"/>
              </a:rPr>
              <a:t>THANK </a:t>
            </a:r>
            <a:br>
              <a:rPr lang="en-US" altLang="en-US" sz="7150" b="1" dirty="0">
                <a:solidFill>
                  <a:schemeClr val="tx1"/>
                </a:solidFill>
                <a:latin typeface="Garamond" panose="02020404030301010803" pitchFamily="18" charset="0"/>
              </a:rPr>
            </a:br>
            <a:r>
              <a:rPr lang="en-US" altLang="en-US" sz="7150" b="1" dirty="0">
                <a:solidFill>
                  <a:schemeClr val="tx1"/>
                </a:solidFill>
                <a:latin typeface="Garamond" panose="02020404030301010803" pitchFamily="18" charset="0"/>
              </a:rPr>
              <a:t>YOU !</a:t>
            </a:r>
          </a:p>
        </p:txBody>
      </p:sp>
      <p:pic>
        <p:nvPicPr>
          <p:cNvPr id="3" name="Picture 2">
            <a:extLst>
              <a:ext uri="{FF2B5EF4-FFF2-40B4-BE49-F238E27FC236}">
                <a16:creationId xmlns="" xmlns:a16="http://schemas.microsoft.com/office/drawing/2014/main" id="{5DBDE084-E025-40EF-9C80-88ED4F3D887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77084" y="89352"/>
            <a:ext cx="1298411" cy="841665"/>
          </a:xfrm>
          <a:prstGeom prst="rect">
            <a:avLst/>
          </a:prstGeom>
        </p:spPr>
      </p:pic>
    </p:spTree>
    <p:extLst>
      <p:ext uri="{BB962C8B-B14F-4D97-AF65-F5344CB8AC3E}">
        <p14:creationId xmlns:p14="http://schemas.microsoft.com/office/powerpoint/2010/main" xmlns="" val="2680772290"/>
      </p:ext>
    </p:extLst>
  </p:cSld>
  <p:clrMapOvr>
    <a:masterClrMapping/>
  </p:clrMapOvr>
</p:sld>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2_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7.xml><?xml version="1.0" encoding="utf-8"?>
<a:theme xmlns:a="http://schemas.openxmlformats.org/drawingml/2006/main" name="1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5284</TotalTime>
  <Words>10130</Words>
  <Application>Microsoft Office PowerPoint</Application>
  <PresentationFormat>A4 Paper (210x297 mm)</PresentationFormat>
  <Paragraphs>2875</Paragraphs>
  <Slides>183</Slides>
  <Notes>10</Notes>
  <HiddenSlides>3</HiddenSlides>
  <MMClips>0</MMClips>
  <ScaleCrop>false</ScaleCrop>
  <HeadingPairs>
    <vt:vector size="4" baseType="variant">
      <vt:variant>
        <vt:lpstr>Theme</vt:lpstr>
      </vt:variant>
      <vt:variant>
        <vt:i4>7</vt:i4>
      </vt:variant>
      <vt:variant>
        <vt:lpstr>Slide Titles</vt:lpstr>
      </vt:variant>
      <vt:variant>
        <vt:i4>183</vt:i4>
      </vt:variant>
    </vt:vector>
  </HeadingPairs>
  <TitlesOfParts>
    <vt:vector size="190" baseType="lpstr">
      <vt:lpstr>Wisp</vt:lpstr>
      <vt:lpstr>6_Custom Design</vt:lpstr>
      <vt:lpstr>4_Custom Design</vt:lpstr>
      <vt:lpstr>5_Custom Design</vt:lpstr>
      <vt:lpstr>Office Theme</vt:lpstr>
      <vt:lpstr>2_Solstice</vt:lpstr>
      <vt:lpstr>1_Wisp</vt:lpstr>
      <vt:lpstr>Slide 1</vt:lpstr>
      <vt:lpstr>SAR  Context</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Vision and Mission Statements</vt:lpstr>
      <vt:lpstr>Corrected Vision and Mission Statements</vt:lpstr>
      <vt:lpstr>Department Vision and Mission Statements (Sample)</vt:lpstr>
      <vt:lpstr>Program Educational Objective-PEO</vt:lpstr>
      <vt:lpstr>PEOs (Samples)</vt:lpstr>
      <vt:lpstr>Slide 21</vt:lpstr>
      <vt:lpstr>Slide 22</vt:lpstr>
      <vt:lpstr>Slide 23</vt:lpstr>
      <vt:lpstr>Slide 24</vt:lpstr>
      <vt:lpstr>Slide 25</vt:lpstr>
      <vt:lpstr>Slide 26</vt:lpstr>
      <vt:lpstr>Tier 2</vt:lpstr>
      <vt:lpstr>Slide 28</vt:lpstr>
      <vt:lpstr>POs (Defined by NBA)</vt:lpstr>
      <vt:lpstr>POs (Defined by NBA)</vt:lpstr>
      <vt:lpstr>Slide 31</vt:lpstr>
      <vt:lpstr>Important things to note from GA V 4</vt:lpstr>
      <vt:lpstr>Knowledge Profiles (WKs)</vt:lpstr>
      <vt:lpstr>Knowledge Profiles (WKs)</vt:lpstr>
      <vt:lpstr>Complex Engineering Problems</vt:lpstr>
      <vt:lpstr>Slide 36</vt:lpstr>
      <vt:lpstr>Slide 37</vt:lpstr>
      <vt:lpstr>POs and WKs</vt:lpstr>
      <vt:lpstr>POs and WKs</vt:lpstr>
      <vt:lpstr>            PO1:.Engineering Knowledge: Apply knowledge of mathematics, natural science, computing, engineering fundamentals and an engineering specialization as specified in WK1 to WK4 respectively to develop to the solution of complex engineering problems</vt:lpstr>
      <vt:lpstr>             PO3: Design/Development of Solutions: Design creative solutions for complex engineering problems and design/develop systems/components/processes to meet identified needs with consideration for the public health and safety, whole-life cost, net zero carbon, culture, society and environment as required. (WK5)</vt:lpstr>
      <vt:lpstr>Course and Justification</vt:lpstr>
      <vt:lpstr>Slide 43</vt:lpstr>
      <vt:lpstr>Slide 44</vt:lpstr>
      <vt:lpstr>Slide 45</vt:lpstr>
      <vt:lpstr>Slide 46</vt:lpstr>
      <vt:lpstr>Course Outcomes </vt:lpstr>
      <vt:lpstr>Course Outcomes (COs)</vt:lpstr>
      <vt:lpstr>Slide 49</vt:lpstr>
      <vt:lpstr>Slide 50</vt:lpstr>
      <vt:lpstr>Course Outcomes</vt:lpstr>
      <vt:lpstr>Structure of Course Outcomes: </vt:lpstr>
      <vt:lpstr>Strength of Materials</vt:lpstr>
      <vt:lpstr>Course Title: Strength of Materials </vt:lpstr>
      <vt:lpstr>CO-PO Relationship</vt:lpstr>
      <vt:lpstr>Constructive Alignment</vt:lpstr>
      <vt:lpstr>Slide 57</vt:lpstr>
      <vt:lpstr>Slide 58</vt:lpstr>
      <vt:lpstr>Contd.,</vt:lpstr>
      <vt:lpstr>PO1: Engineering Knowledge: Apply the knowledge of mathematics, science, engineering fundamentals, and an engineering specialization to the solution of complex engineering problems </vt:lpstr>
      <vt:lpstr>Slide 61</vt:lpstr>
      <vt:lpstr>PO2:Problem Analysis: Identify, formulate, review research literature, and analyze complex engineering problems reaching substantiated conclusions using first principles of mathematics, natural sciences, and engineering sciences.  </vt:lpstr>
      <vt:lpstr>Slide 63</vt:lpstr>
      <vt:lpstr>PO3: Design/Development of Solutions: Design solutions for complex  engineering problems and design system components or processes that meet  the specified needs with appropriate consideration for the public health and  safety, and the cultural, societal, and environmental considerations. </vt:lpstr>
      <vt:lpstr>Slide 65</vt:lpstr>
      <vt:lpstr>COs (Summary)</vt:lpstr>
      <vt:lpstr>Slide 67</vt:lpstr>
      <vt:lpstr>CO-PO mapping ??</vt:lpstr>
      <vt:lpstr>Slide 69</vt:lpstr>
      <vt:lpstr>Slide 70</vt:lpstr>
      <vt:lpstr>CO-PO Relationship</vt:lpstr>
      <vt:lpstr>Slide 72</vt:lpstr>
      <vt:lpstr>Slide 73</vt:lpstr>
      <vt:lpstr>Slide 74</vt:lpstr>
      <vt:lpstr>Slide 75</vt:lpstr>
      <vt:lpstr>Problem-Based Learning</vt:lpstr>
      <vt:lpstr>What’s the Difference?</vt:lpstr>
      <vt:lpstr>Advantages of Problem Based Learning</vt:lpstr>
      <vt:lpstr>Sample Problem</vt:lpstr>
      <vt:lpstr>Expected Out Comes</vt:lpstr>
      <vt:lpstr>PBL - Example</vt:lpstr>
      <vt:lpstr>Assessment strategy</vt:lpstr>
      <vt:lpstr>PO2 : PBL,  Can it help?</vt:lpstr>
      <vt:lpstr>Slide 84</vt:lpstr>
      <vt:lpstr>Slide 85</vt:lpstr>
      <vt:lpstr>Problem statement </vt:lpstr>
      <vt:lpstr>Justification as complex engineering problem  and its mapping to WK’s </vt:lpstr>
      <vt:lpstr>Rubrics (Indicative Example)</vt:lpstr>
      <vt:lpstr>Slide 89</vt:lpstr>
      <vt:lpstr>Slide 90</vt:lpstr>
      <vt:lpstr>Slide 91</vt:lpstr>
      <vt:lpstr>Slide 92</vt:lpstr>
      <vt:lpstr>Slide 93</vt:lpstr>
      <vt:lpstr>Slide 94</vt:lpstr>
      <vt:lpstr>Slide 95</vt:lpstr>
      <vt:lpstr>Slide 96</vt:lpstr>
      <vt:lpstr>Example of CO-attainment for a course</vt:lpstr>
      <vt:lpstr>Example of CO-attainment for a course</vt:lpstr>
      <vt:lpstr>Example of CO-attainment for a course</vt:lpstr>
      <vt:lpstr>Example of CO-attainment for a course</vt:lpstr>
      <vt:lpstr>Attainment of Pos:</vt:lpstr>
      <vt:lpstr>Contd…</vt:lpstr>
      <vt:lpstr>Slide 103</vt:lpstr>
      <vt:lpstr>PO Attainment </vt:lpstr>
      <vt:lpstr>Slide 105</vt:lpstr>
      <vt:lpstr>Example:</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SAR 24: SomeChanges to Note :</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Ramchandra Rao Kulkarni</dc:creator>
  <cp:lastModifiedBy>Admin1</cp:lastModifiedBy>
  <cp:revision>1036</cp:revision>
  <dcterms:created xsi:type="dcterms:W3CDTF">2024-09-02T10:16:34Z</dcterms:created>
  <dcterms:modified xsi:type="dcterms:W3CDTF">2025-03-27T05:09:16Z</dcterms:modified>
</cp:coreProperties>
</file>