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3" r:id="rId1"/>
    <p:sldMasterId id="2147483705" r:id="rId2"/>
    <p:sldMasterId id="2147483717" r:id="rId3"/>
  </p:sldMasterIdLst>
  <p:notesMasterIdLst>
    <p:notesMasterId r:id="rId39"/>
  </p:notesMasterIdLst>
  <p:sldIdLst>
    <p:sldId id="297" r:id="rId4"/>
    <p:sldId id="256" r:id="rId5"/>
    <p:sldId id="312" r:id="rId6"/>
    <p:sldId id="313" r:id="rId7"/>
    <p:sldId id="303" r:id="rId8"/>
    <p:sldId id="258" r:id="rId9"/>
    <p:sldId id="300" r:id="rId10"/>
    <p:sldId id="260" r:id="rId11"/>
    <p:sldId id="301" r:id="rId12"/>
    <p:sldId id="1090" r:id="rId13"/>
    <p:sldId id="1092" r:id="rId14"/>
    <p:sldId id="355" r:id="rId15"/>
    <p:sldId id="395" r:id="rId16"/>
    <p:sldId id="1098" r:id="rId17"/>
    <p:sldId id="348" r:id="rId18"/>
    <p:sldId id="390" r:id="rId19"/>
    <p:sldId id="1099" r:id="rId20"/>
    <p:sldId id="1100" r:id="rId21"/>
    <p:sldId id="334" r:id="rId22"/>
    <p:sldId id="1101" r:id="rId23"/>
    <p:sldId id="1102" r:id="rId24"/>
    <p:sldId id="1104" r:id="rId25"/>
    <p:sldId id="1103" r:id="rId26"/>
    <p:sldId id="1105" r:id="rId27"/>
    <p:sldId id="1110" r:id="rId28"/>
    <p:sldId id="1107" r:id="rId29"/>
    <p:sldId id="1109" r:id="rId30"/>
    <p:sldId id="1111" r:id="rId31"/>
    <p:sldId id="1113" r:id="rId32"/>
    <p:sldId id="1114" r:id="rId33"/>
    <p:sldId id="362" r:id="rId34"/>
    <p:sldId id="381" r:id="rId35"/>
    <p:sldId id="361" r:id="rId36"/>
    <p:sldId id="371" r:id="rId37"/>
    <p:sldId id="298"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er" initials="a" lastIdx="0" clrIdx="0">
    <p:extLst>
      <p:ext uri="{19B8F6BF-5375-455C-9EA6-DF929625EA0E}">
        <p15:presenceInfo xmlns:p15="http://schemas.microsoft.com/office/powerpoint/2012/main" xmlns="" userId="20c5b805512a484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CCECFF"/>
    <a:srgbClr val="C5D5E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2973" autoAdjust="0"/>
  </p:normalViewPr>
  <p:slideViewPr>
    <p:cSldViewPr>
      <p:cViewPr varScale="1">
        <p:scale>
          <a:sx n="85" d="100"/>
          <a:sy n="85" d="100"/>
        </p:scale>
        <p:origin x="-112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3EB830-FB2C-404A-8636-EE755873C3B1}" type="datetimeFigureOut">
              <a:rPr lang="en-US" smtClean="0"/>
              <a:pPr/>
              <a:t>3/27/2025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03BE81-A981-4F2B-9939-3551E029E7B7}" type="slidenum">
              <a:rPr lang="en-IN" smtClean="0"/>
              <a:pPr/>
              <a:t>‹#›</a:t>
            </a:fld>
            <a:endParaRPr lang="en-IN"/>
          </a:p>
        </p:txBody>
      </p:sp>
    </p:spTree>
    <p:extLst>
      <p:ext uri="{BB962C8B-B14F-4D97-AF65-F5344CB8AC3E}">
        <p14:creationId xmlns:p14="http://schemas.microsoft.com/office/powerpoint/2010/main" xmlns="" val="2632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A04942E-BB81-4235-8CDC-1388919656B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xmlns="" val="200319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xmlns="" id="{66DB069D-C274-47CC-A5BE-830162C30D0D}"/>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marL="754063" indent="-28892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marL="1160463"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marL="1625600"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marL="2090738"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479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30051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623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9195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D13C6FF4-A49F-4D1C-9B62-2D3A4328E7EE}" type="slidenum">
              <a:rPr lang="en-US" altLang="en-US" sz="1200" smtClean="0">
                <a:solidFill>
                  <a:schemeClr val="tx1"/>
                </a:solidFill>
                <a:ea typeface="Arial Unicode MS" pitchFamily="34" charset="-128"/>
              </a:rPr>
              <a:pPr/>
              <a:t>10</a:t>
            </a:fld>
            <a:endParaRPr lang="en-US" altLang="en-US" sz="1200">
              <a:solidFill>
                <a:schemeClr val="tx1"/>
              </a:solidFill>
              <a:ea typeface="Arial Unicode MS" pitchFamily="34" charset="-128"/>
            </a:endParaRPr>
          </a:p>
        </p:txBody>
      </p:sp>
      <p:sp>
        <p:nvSpPr>
          <p:cNvPr id="6147" name="Rectangle 2">
            <a:extLst>
              <a:ext uri="{FF2B5EF4-FFF2-40B4-BE49-F238E27FC236}">
                <a16:creationId xmlns:a16="http://schemas.microsoft.com/office/drawing/2014/main" xmlns="" id="{FE9F0AAB-4037-4F50-AED6-43E7D2BD2A19}"/>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6148" name="Rectangle 3">
            <a:extLst>
              <a:ext uri="{FF2B5EF4-FFF2-40B4-BE49-F238E27FC236}">
                <a16:creationId xmlns:a16="http://schemas.microsoft.com/office/drawing/2014/main" xmlns="" id="{18DB2CD2-5EFC-4028-B8C1-071492A9677D}"/>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57200" lvl="1" indent="0">
              <a:buFont typeface="Wingdings" panose="05000000000000000000" pitchFamily="2" charset="2"/>
              <a:buNone/>
            </a:pPr>
            <a:endParaRPr lang="en-US" altLang="en-US" sz="1600">
              <a:ea typeface="Calibri" panose="020F0502020204030204" pitchFamily="34" charset="0"/>
              <a:cs typeface="Verdana,Bo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xmlns="" id="{66DB069D-C274-47CC-A5BE-830162C30D0D}"/>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marL="754063" indent="-28892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marL="1160463"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marL="1625600"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marL="2090738" indent="-23177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479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30051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623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919538" indent="-231775"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D13C6FF4-A49F-4D1C-9B62-2D3A4328E7EE}" type="slidenum">
              <a:rPr lang="en-US" altLang="en-US" sz="1200" smtClean="0">
                <a:solidFill>
                  <a:schemeClr val="tx1"/>
                </a:solidFill>
                <a:ea typeface="Arial Unicode MS" pitchFamily="34" charset="-128"/>
              </a:rPr>
              <a:pPr/>
              <a:t>11</a:t>
            </a:fld>
            <a:endParaRPr lang="en-US" altLang="en-US" sz="1200">
              <a:solidFill>
                <a:schemeClr val="tx1"/>
              </a:solidFill>
              <a:ea typeface="Arial Unicode MS" pitchFamily="34" charset="-128"/>
            </a:endParaRPr>
          </a:p>
        </p:txBody>
      </p:sp>
      <p:sp>
        <p:nvSpPr>
          <p:cNvPr id="6147" name="Rectangle 2">
            <a:extLst>
              <a:ext uri="{FF2B5EF4-FFF2-40B4-BE49-F238E27FC236}">
                <a16:creationId xmlns:a16="http://schemas.microsoft.com/office/drawing/2014/main" xmlns="" id="{FE9F0AAB-4037-4F50-AED6-43E7D2BD2A19}"/>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6148" name="Rectangle 3">
            <a:extLst>
              <a:ext uri="{FF2B5EF4-FFF2-40B4-BE49-F238E27FC236}">
                <a16:creationId xmlns:a16="http://schemas.microsoft.com/office/drawing/2014/main" xmlns="" id="{18DB2CD2-5EFC-4028-B8C1-071492A9677D}"/>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57200" lvl="1" indent="0">
              <a:buFont typeface="Wingdings" panose="05000000000000000000" pitchFamily="2" charset="2"/>
              <a:buNone/>
            </a:pPr>
            <a:endParaRPr lang="en-US" altLang="en-US" sz="1600">
              <a:ea typeface="Calibri" panose="020F0502020204030204" pitchFamily="34" charset="0"/>
              <a:cs typeface="Verdana,Bold"/>
            </a:endParaRPr>
          </a:p>
        </p:txBody>
      </p:sp>
    </p:spTree>
    <p:extLst>
      <p:ext uri="{BB962C8B-B14F-4D97-AF65-F5344CB8AC3E}">
        <p14:creationId xmlns:p14="http://schemas.microsoft.com/office/powerpoint/2010/main" xmlns="" val="3990980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xmlns="" id="{4C18FDA3-F00E-4D6C-B5C8-4656650E0FA5}"/>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42643E7C-5678-42C5-8927-45FC61DB21B9}" type="slidenum">
              <a:rPr lang="en-US" altLang="en-US" sz="1200">
                <a:solidFill>
                  <a:schemeClr val="tx1"/>
                </a:solidFill>
                <a:ea typeface="Arial Unicode MS" pitchFamily="34" charset="-128"/>
              </a:rPr>
              <a:pPr/>
              <a:t>20</a:t>
            </a:fld>
            <a:endParaRPr lang="en-US" altLang="en-US" sz="1200">
              <a:solidFill>
                <a:schemeClr val="tx1"/>
              </a:solidFill>
              <a:ea typeface="Arial Unicode MS" pitchFamily="34" charset="-128"/>
            </a:endParaRPr>
          </a:p>
        </p:txBody>
      </p:sp>
      <p:sp>
        <p:nvSpPr>
          <p:cNvPr id="18435" name="Rectangle 2">
            <a:extLst>
              <a:ext uri="{FF2B5EF4-FFF2-40B4-BE49-F238E27FC236}">
                <a16:creationId xmlns:a16="http://schemas.microsoft.com/office/drawing/2014/main" xmlns="" id="{70E56432-31DE-4477-96D2-84D1143B5211}"/>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18436" name="Rectangle 3">
            <a:extLst>
              <a:ext uri="{FF2B5EF4-FFF2-40B4-BE49-F238E27FC236}">
                <a16:creationId xmlns:a16="http://schemas.microsoft.com/office/drawing/2014/main" xmlns="" id="{ECC685F9-B35E-4284-8BCD-47AFF9C2D96C}"/>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xmlns="" id="{ADF0E126-F69D-49AE-B248-16F83B617321}"/>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0833B1EA-EBBA-4B3C-9646-4FAB24876BB0}" type="slidenum">
              <a:rPr lang="en-US" altLang="en-US" sz="1200">
                <a:solidFill>
                  <a:schemeClr val="tx1"/>
                </a:solidFill>
                <a:ea typeface="Arial Unicode MS" pitchFamily="34" charset="-128"/>
              </a:rPr>
              <a:pPr/>
              <a:t>21</a:t>
            </a:fld>
            <a:endParaRPr lang="en-US" altLang="en-US" sz="1200">
              <a:solidFill>
                <a:schemeClr val="tx1"/>
              </a:solidFill>
              <a:ea typeface="Arial Unicode MS" pitchFamily="34" charset="-128"/>
            </a:endParaRPr>
          </a:p>
        </p:txBody>
      </p:sp>
      <p:sp>
        <p:nvSpPr>
          <p:cNvPr id="19459" name="Rectangle 2">
            <a:extLst>
              <a:ext uri="{FF2B5EF4-FFF2-40B4-BE49-F238E27FC236}">
                <a16:creationId xmlns:a16="http://schemas.microsoft.com/office/drawing/2014/main" xmlns="" id="{2201001F-12F0-4FC3-B99F-3250288F584D}"/>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19460" name="Rectangle 3">
            <a:extLst>
              <a:ext uri="{FF2B5EF4-FFF2-40B4-BE49-F238E27FC236}">
                <a16:creationId xmlns:a16="http://schemas.microsoft.com/office/drawing/2014/main" xmlns="" id="{EC56FED1-CE26-4F60-A72E-F6443AF67CCF}"/>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xmlns="" id="{9E1C9975-789D-4D43-BD36-BDD2BB5242BD}"/>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9CF1AAB9-99B1-464A-9931-23AF94E20F1F}" type="slidenum">
              <a:rPr lang="en-US" altLang="en-US" sz="1200">
                <a:solidFill>
                  <a:schemeClr val="tx1"/>
                </a:solidFill>
                <a:ea typeface="Arial Unicode MS" pitchFamily="34" charset="-128"/>
              </a:rPr>
              <a:pPr/>
              <a:t>22</a:t>
            </a:fld>
            <a:endParaRPr lang="en-US" altLang="en-US" sz="1200">
              <a:solidFill>
                <a:schemeClr val="tx1"/>
              </a:solidFill>
              <a:ea typeface="Arial Unicode MS" pitchFamily="34" charset="-128"/>
            </a:endParaRPr>
          </a:p>
        </p:txBody>
      </p:sp>
      <p:sp>
        <p:nvSpPr>
          <p:cNvPr id="20483" name="Rectangle 2">
            <a:extLst>
              <a:ext uri="{FF2B5EF4-FFF2-40B4-BE49-F238E27FC236}">
                <a16:creationId xmlns:a16="http://schemas.microsoft.com/office/drawing/2014/main" xmlns="" id="{DB69F36C-964F-42C6-BDB8-A5A90F81018A}"/>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0484" name="Rectangle 3">
            <a:extLst>
              <a:ext uri="{FF2B5EF4-FFF2-40B4-BE49-F238E27FC236}">
                <a16:creationId xmlns:a16="http://schemas.microsoft.com/office/drawing/2014/main" xmlns="" id="{76B4024F-8098-475B-86A6-1C44DB171B0D}"/>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xmlns="" id="{CCEB2B3F-0286-4D08-919B-9E48125FF69B}"/>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fld id="{70260674-BA02-429A-A0AF-F8CBD16A31A5}" type="slidenum">
              <a:rPr lang="en-US" altLang="en-US" sz="1200">
                <a:solidFill>
                  <a:schemeClr val="tx1"/>
                </a:solidFill>
                <a:ea typeface="Arial Unicode MS" pitchFamily="34" charset="-128"/>
              </a:rPr>
              <a:pPr/>
              <a:t>23</a:t>
            </a:fld>
            <a:endParaRPr lang="en-US" altLang="en-US" sz="1200">
              <a:solidFill>
                <a:schemeClr val="tx1"/>
              </a:solidFill>
              <a:ea typeface="Arial Unicode MS" pitchFamily="34" charset="-128"/>
            </a:endParaRPr>
          </a:p>
        </p:txBody>
      </p:sp>
      <p:sp>
        <p:nvSpPr>
          <p:cNvPr id="21507" name="Rectangle 2">
            <a:extLst>
              <a:ext uri="{FF2B5EF4-FFF2-40B4-BE49-F238E27FC236}">
                <a16:creationId xmlns:a16="http://schemas.microsoft.com/office/drawing/2014/main" xmlns="" id="{AAB440B2-6A70-40AF-B15F-C71433337E53}"/>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1508" name="Rectangle 3">
            <a:extLst>
              <a:ext uri="{FF2B5EF4-FFF2-40B4-BE49-F238E27FC236}">
                <a16:creationId xmlns:a16="http://schemas.microsoft.com/office/drawing/2014/main" xmlns="" id="{CCCAE745-C572-41E0-BCEC-2FB69310E7AF}"/>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dirty="0">
              <a:ea typeface="Verdana" panose="020B0604030504040204" pitchFamily="34" charset="0"/>
              <a:cs typeface="Verdana" panose="020B060403050404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xmlns="" id="{0BF244B5-62F6-4235-B5F6-FD2CB164E25D}"/>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17034286-9E63-4E7E-B38F-5BD049D0232C}"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24</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2531" name="Rectangle 2">
            <a:extLst>
              <a:ext uri="{FF2B5EF4-FFF2-40B4-BE49-F238E27FC236}">
                <a16:creationId xmlns:a16="http://schemas.microsoft.com/office/drawing/2014/main" xmlns="" id="{E2703E9E-F335-4576-A5F0-240B741DDB98}"/>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2532" name="Rectangle 3">
            <a:extLst>
              <a:ext uri="{FF2B5EF4-FFF2-40B4-BE49-F238E27FC236}">
                <a16:creationId xmlns:a16="http://schemas.microsoft.com/office/drawing/2014/main" xmlns="" id="{A3455FFD-BEAD-4CAE-BA85-CDBE008911E1}"/>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xmlns="" id="{DDDE67D7-96DE-45F1-A428-CD36133A1632}"/>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A67D9E65-ED4F-469C-ABD0-E855A3508BAD}"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25</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3555" name="Rectangle 2">
            <a:extLst>
              <a:ext uri="{FF2B5EF4-FFF2-40B4-BE49-F238E27FC236}">
                <a16:creationId xmlns:a16="http://schemas.microsoft.com/office/drawing/2014/main" xmlns="" id="{39443C92-91B2-403E-AECE-A43D1AAE5582}"/>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3556" name="Rectangle 3">
            <a:extLst>
              <a:ext uri="{FF2B5EF4-FFF2-40B4-BE49-F238E27FC236}">
                <a16:creationId xmlns:a16="http://schemas.microsoft.com/office/drawing/2014/main" xmlns="" id="{BEDC1A00-3C60-43FF-854F-958D53358B58}"/>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xmlns="" id="{FE3A2E24-0066-4760-964C-7C8F1CC63B6E}"/>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ACF85AC3-96C5-4738-8F61-B6A4D6E6B1FD}"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26</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4579" name="Rectangle 2">
            <a:extLst>
              <a:ext uri="{FF2B5EF4-FFF2-40B4-BE49-F238E27FC236}">
                <a16:creationId xmlns:a16="http://schemas.microsoft.com/office/drawing/2014/main" xmlns="" id="{12EA25E6-9844-4ADB-9B07-CA537EECC2B3}"/>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4580" name="Rectangle 3">
            <a:extLst>
              <a:ext uri="{FF2B5EF4-FFF2-40B4-BE49-F238E27FC236}">
                <a16:creationId xmlns:a16="http://schemas.microsoft.com/office/drawing/2014/main" xmlns="" id="{D16D398B-B229-4551-AD7B-B70A4A2EF95A}"/>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xmlns="" id="{99FDE767-AE98-48A4-A4E9-E92E92151EBF}"/>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AFE5FA94-F1E3-4BAF-9810-6A33F6472A4D}"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27</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5603" name="Rectangle 2">
            <a:extLst>
              <a:ext uri="{FF2B5EF4-FFF2-40B4-BE49-F238E27FC236}">
                <a16:creationId xmlns:a16="http://schemas.microsoft.com/office/drawing/2014/main" xmlns="" id="{0CCDFD14-55A3-4ADE-B52F-95430D029382}"/>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5604" name="Rectangle 3">
            <a:extLst>
              <a:ext uri="{FF2B5EF4-FFF2-40B4-BE49-F238E27FC236}">
                <a16:creationId xmlns:a16="http://schemas.microsoft.com/office/drawing/2014/main" xmlns="" id="{B926D275-FCBC-48FA-B73C-7E7C02D3A0E9}"/>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xmlns="" id="{7D6B2C93-1E8E-46C1-9E25-EAE8BACEF7F8}"/>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68A9A7FC-1AAA-42C2-8173-921D6B021489}"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28</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6627" name="Rectangle 2">
            <a:extLst>
              <a:ext uri="{FF2B5EF4-FFF2-40B4-BE49-F238E27FC236}">
                <a16:creationId xmlns:a16="http://schemas.microsoft.com/office/drawing/2014/main" xmlns="" id="{152A6583-B18A-4F47-ABBE-60F212F9B680}"/>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6628" name="Rectangle 3">
            <a:extLst>
              <a:ext uri="{FF2B5EF4-FFF2-40B4-BE49-F238E27FC236}">
                <a16:creationId xmlns:a16="http://schemas.microsoft.com/office/drawing/2014/main" xmlns="" id="{9D48FCE5-CB48-4533-9F6E-CFE22222640F}"/>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xmlns="" id="{F0FD9C2B-A68C-44E7-97E5-4C89B29C2D67}"/>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065F87A0-4975-47D1-8C33-C498E09EEAEA}"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29</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7651" name="Rectangle 2">
            <a:extLst>
              <a:ext uri="{FF2B5EF4-FFF2-40B4-BE49-F238E27FC236}">
                <a16:creationId xmlns:a16="http://schemas.microsoft.com/office/drawing/2014/main" xmlns="" id="{BA044B44-1BEC-4610-815E-DADE8758152E}"/>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7652" name="Rectangle 3">
            <a:extLst>
              <a:ext uri="{FF2B5EF4-FFF2-40B4-BE49-F238E27FC236}">
                <a16:creationId xmlns:a16="http://schemas.microsoft.com/office/drawing/2014/main" xmlns="" id="{98B7CB00-C689-4EE0-A499-E1B3A7D03384}"/>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xmlns="" id="{898C5D65-2D02-405B-A332-93784973B7EC}"/>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Verdana" panose="020B060403050404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DCE897BB-1295-4278-9183-5A02C5BC14F2}"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30</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Arial Unicode MS" pitchFamily="34" charset="-128"/>
              <a:cs typeface="+mn-cs"/>
            </a:endParaRPr>
          </a:p>
        </p:txBody>
      </p:sp>
      <p:sp>
        <p:nvSpPr>
          <p:cNvPr id="28675" name="Rectangle 2">
            <a:extLst>
              <a:ext uri="{FF2B5EF4-FFF2-40B4-BE49-F238E27FC236}">
                <a16:creationId xmlns:a16="http://schemas.microsoft.com/office/drawing/2014/main" xmlns="" id="{5F1B1830-DD59-4890-BCDE-E9D5E6318BA3}"/>
              </a:ext>
            </a:extLst>
          </p:cNvPr>
          <p:cNvSpPr>
            <a:spLocks noGrp="1" noRot="1" noChangeAspect="1" noChangeArrowheads="1" noTextEdit="1"/>
          </p:cNvSpPr>
          <p:nvPr>
            <p:ph type="sldImg"/>
          </p:nvPr>
        </p:nvSpPr>
        <p:spPr>
          <a:xfrm>
            <a:off x="1150938" y="700088"/>
            <a:ext cx="4652962" cy="3490912"/>
          </a:xfrm>
          <a:solidFill>
            <a:srgbClr val="FFFFFF"/>
          </a:solidFill>
          <a:ln/>
        </p:spPr>
      </p:sp>
      <p:sp>
        <p:nvSpPr>
          <p:cNvPr id="28676" name="Rectangle 3">
            <a:extLst>
              <a:ext uri="{FF2B5EF4-FFF2-40B4-BE49-F238E27FC236}">
                <a16:creationId xmlns:a16="http://schemas.microsoft.com/office/drawing/2014/main" xmlns="" id="{59D3F67D-A2FE-4D45-BF24-2556D341329D}"/>
              </a:ext>
            </a:extLst>
          </p:cNvPr>
          <p:cNvSpPr>
            <a:spLocks noGrp="1" noChangeArrowheads="1"/>
          </p:cNvSpPr>
          <p:nvPr>
            <p:ph type="body" idx="1"/>
          </p:nvPr>
        </p:nvSpPr>
        <p:spPr>
          <a:xfrm>
            <a:off x="927100" y="4421188"/>
            <a:ext cx="5100638" cy="4187825"/>
          </a:xfrm>
          <a:solidFill>
            <a:srgbClr val="FFFFFF"/>
          </a:solidFill>
          <a:ln>
            <a:solidFill>
              <a:srgbClr val="000000"/>
            </a:solidFill>
            <a:miter lim="800000"/>
            <a:headEnd/>
            <a:tailEnd/>
          </a:ln>
        </p:spPr>
        <p:txBody>
          <a:bodyPr/>
          <a:lstStyle/>
          <a:p>
            <a:pPr marL="400050" lvl="1" algn="just" eaLnBrk="1" hangingPunct="1">
              <a:lnSpc>
                <a:spcPct val="90000"/>
              </a:lnSpc>
              <a:buFont typeface="Wingdings" panose="05000000000000000000" pitchFamily="2" charset="2"/>
              <a:buNone/>
            </a:pPr>
            <a:endParaRPr lang="en-IN" altLang="en-US" sz="1100">
              <a:ea typeface="Verdana" panose="020B0604030504040204" pitchFamily="34" charset="0"/>
              <a:cs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cstate="print">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1D8BD707-D9CF-40AE-B4C6-C98DA3205C09}" type="datetimeFigureOut">
              <a:rPr lang="en-US" smtClean="0"/>
              <a:pPr/>
              <a:t>3/27/2025</a:t>
            </a:fld>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8936460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74159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cstate="print">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5211060"/>
            <a:ext cx="1584198" cy="228600"/>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4676845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131347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824539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3/27/2025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95999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920037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3/27/2025</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B6F15528-21DE-4FAA-801E-634DDDAF4B2B}" type="slidenum">
              <a:rPr lang="en-US" smtClean="0"/>
              <a:pPr/>
              <a:t>‹#›</a:t>
            </a:fld>
            <a:endParaRPr lang="en-US"/>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17135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1D8BD707-D9CF-40AE-B4C6-C98DA3205C09}" type="datetimeFigureOut">
              <a:rPr lang="en-US" smtClean="0"/>
              <a:pPr/>
              <a:t>3/27/2025</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B6F15528-21DE-4FAA-801E-634DDDAF4B2B}" type="slidenum">
              <a:rPr lang="en-US" smtClean="0"/>
              <a:pPr/>
              <a:t>‹#›</a:t>
            </a:fld>
            <a:endParaRPr lang="en-US"/>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819956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3734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125523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Rectangle 4">
            <a:extLst>
              <a:ext uri="{FF2B5EF4-FFF2-40B4-BE49-F238E27FC236}">
                <a16:creationId xmlns:a16="http://schemas.microsoft.com/office/drawing/2014/main" xmlns="" id="{669EB35B-E57E-44D2-984C-10C8B77C1286}"/>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5" name="Rectangle 5">
            <a:extLst>
              <a:ext uri="{FF2B5EF4-FFF2-40B4-BE49-F238E27FC236}">
                <a16:creationId xmlns:a16="http://schemas.microsoft.com/office/drawing/2014/main" xmlns="" id="{2855BF07-1CE8-4156-BEF9-CB39AF48A736}"/>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299525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xmlns="" id="{2FE6081F-25A4-4604-AA5F-81F8C4B5D72A}"/>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5" name="Rectangle 5">
            <a:extLst>
              <a:ext uri="{FF2B5EF4-FFF2-40B4-BE49-F238E27FC236}">
                <a16:creationId xmlns:a16="http://schemas.microsoft.com/office/drawing/2014/main" xmlns="" id="{2432AC29-25D0-44E2-81EB-4BAD6E3C7687}"/>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3668693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xmlns="" id="{367772FF-9E04-454D-B9F9-0171F1882493}"/>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5" name="Rectangle 5">
            <a:extLst>
              <a:ext uri="{FF2B5EF4-FFF2-40B4-BE49-F238E27FC236}">
                <a16:creationId xmlns:a16="http://schemas.microsoft.com/office/drawing/2014/main" xmlns="" id="{D912D5F1-5B1A-4C84-8647-B3E138E4FEC7}"/>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2314841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381000" y="1371600"/>
            <a:ext cx="4075113" cy="48752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08513" y="1371600"/>
            <a:ext cx="4076700" cy="48752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xmlns="" id="{C2034F53-A858-4B91-93E2-95495DE3E2B0}"/>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6" name="Rectangle 5">
            <a:extLst>
              <a:ext uri="{FF2B5EF4-FFF2-40B4-BE49-F238E27FC236}">
                <a16:creationId xmlns:a16="http://schemas.microsoft.com/office/drawing/2014/main" xmlns="" id="{0F7F9A5B-661F-4AA2-8174-93F0E4080B1E}"/>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2036041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xmlns="" id="{428B1E5B-3956-41D4-B13C-D0892C59CFB4}"/>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8" name="Rectangle 5">
            <a:extLst>
              <a:ext uri="{FF2B5EF4-FFF2-40B4-BE49-F238E27FC236}">
                <a16:creationId xmlns:a16="http://schemas.microsoft.com/office/drawing/2014/main" xmlns="" id="{FBEFD535-B027-44C2-ABBE-A387C3F02168}"/>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3448043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xmlns="" id="{CB96E9B3-A1E9-43FB-A316-0BB1EDEBEA1C}"/>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4" name="Rectangle 5">
            <a:extLst>
              <a:ext uri="{FF2B5EF4-FFF2-40B4-BE49-F238E27FC236}">
                <a16:creationId xmlns:a16="http://schemas.microsoft.com/office/drawing/2014/main" xmlns="" id="{6E35485B-4E53-4EA8-B9C6-F0A5155D40A0}"/>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1268660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2E3F6BF0-5B5A-4749-A077-F9DD7D2A3141}"/>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3" name="Rectangle 5">
            <a:extLst>
              <a:ext uri="{FF2B5EF4-FFF2-40B4-BE49-F238E27FC236}">
                <a16:creationId xmlns:a16="http://schemas.microsoft.com/office/drawing/2014/main" xmlns="" id="{A7F1E2B7-5378-49AE-A9B7-85B22F395508}"/>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4263187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xmlns="" id="{A2B2BA99-80F3-4896-A51D-19570F6A5B8B}"/>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6" name="Rectangle 5">
            <a:extLst>
              <a:ext uri="{FF2B5EF4-FFF2-40B4-BE49-F238E27FC236}">
                <a16:creationId xmlns:a16="http://schemas.microsoft.com/office/drawing/2014/main" xmlns="" id="{D5803B2D-3493-49CE-9AEE-B714492A9AB6}"/>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3772197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xmlns="" id="{55E5D642-ABB6-48C3-86A6-73932AEEC836}"/>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6" name="Rectangle 5">
            <a:extLst>
              <a:ext uri="{FF2B5EF4-FFF2-40B4-BE49-F238E27FC236}">
                <a16:creationId xmlns:a16="http://schemas.microsoft.com/office/drawing/2014/main" xmlns="" id="{6BEECD73-A24A-4E0B-9D14-AE5CBED69B9D}"/>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552110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xmlns="" id="{DE94EDD5-C372-4BBB-9230-B2FCB82B8679}"/>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5" name="Rectangle 5">
            <a:extLst>
              <a:ext uri="{FF2B5EF4-FFF2-40B4-BE49-F238E27FC236}">
                <a16:creationId xmlns:a16="http://schemas.microsoft.com/office/drawing/2014/main" xmlns="" id="{DA744F91-BFA5-4BC6-92BE-6FFAC104797C}"/>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1228816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4863" cy="586581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381000" y="381000"/>
            <a:ext cx="6076950" cy="586581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xmlns="" id="{AB837830-8686-4842-9E85-E9F8D69B1A5A}"/>
              </a:ext>
            </a:extLst>
          </p:cNvPr>
          <p:cNvSpPr>
            <a:spLocks noGrp="1" noChangeArrowheads="1"/>
          </p:cNvSpPr>
          <p:nvPr>
            <p:ph type="ftr" idx="10"/>
          </p:nvPr>
        </p:nvSpPr>
        <p:spPr>
          <a:ln/>
        </p:spPr>
        <p:txBody>
          <a:bodyPr/>
          <a:lstStyle>
            <a:lvl1pPr>
              <a:defRPr/>
            </a:lvl1pPr>
          </a:lstStyle>
          <a:p>
            <a:pPr>
              <a:defRPr/>
            </a:pPr>
            <a:r>
              <a:rPr lang="en-US" altLang="en-US"/>
              <a:t>Wireless Networks Spring 2005</a:t>
            </a:r>
          </a:p>
        </p:txBody>
      </p:sp>
      <p:sp>
        <p:nvSpPr>
          <p:cNvPr id="5" name="Rectangle 5">
            <a:extLst>
              <a:ext uri="{FF2B5EF4-FFF2-40B4-BE49-F238E27FC236}">
                <a16:creationId xmlns:a16="http://schemas.microsoft.com/office/drawing/2014/main" xmlns="" id="{11309CC2-B9CD-42E8-9C14-0953753FDCDD}"/>
              </a:ext>
            </a:extLst>
          </p:cNvPr>
          <p:cNvSpPr>
            <a:spLocks noGrp="1" noChangeArrowheads="1"/>
          </p:cNvSpPr>
          <p:nvPr>
            <p:ph type="sldNum" idx="11"/>
          </p:nvPr>
        </p:nvSpPr>
        <p:spPr>
          <a:ln/>
        </p:spPr>
        <p:txBody>
          <a:bodyPr/>
          <a:lstStyle>
            <a:lvl1pPr>
              <a:defRPr/>
            </a:lvl1pPr>
          </a:lstStyle>
          <a:p>
            <a:pPr>
              <a:defRPr/>
            </a:pPr>
            <a:r>
              <a:rPr lang="en-US" altLang="en-US"/>
              <a:t>(#)</a:t>
            </a:r>
          </a:p>
        </p:txBody>
      </p:sp>
    </p:spTree>
    <p:extLst>
      <p:ext uri="{BB962C8B-B14F-4D97-AF65-F5344CB8AC3E}">
        <p14:creationId xmlns:p14="http://schemas.microsoft.com/office/powerpoint/2010/main" xmlns="" val="24023719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44443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788079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5521933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80120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313490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042340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987308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638673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15040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939464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532454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rgbClr val="FFFFFF"/>
          </a:bgClr>
        </a:patt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1D8BD707-D9CF-40AE-B4C6-C98DA3205C09}" type="datetimeFigureOut">
              <a:rPr lang="en-US" smtClean="0"/>
              <a:pPr/>
              <a:t>3/27/2025</a:t>
            </a:fld>
            <a:endParaRPr lang="en-US"/>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425064540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xmlns="" id="{47CF3F9B-3E1F-400A-908F-DD3B3B86E008}"/>
              </a:ext>
            </a:extLst>
          </p:cNvPr>
          <p:cNvSpPr>
            <a:spLocks noGrp="1" noChangeArrowheads="1"/>
          </p:cNvSpPr>
          <p:nvPr>
            <p:ph type="title"/>
          </p:nvPr>
        </p:nvSpPr>
        <p:spPr bwMode="auto">
          <a:xfrm>
            <a:off x="381000" y="381000"/>
            <a:ext cx="8304213" cy="912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xmlns="" id="{35B9EA0D-779A-423E-BF0E-86EB7B4B45A6}"/>
              </a:ext>
            </a:extLst>
          </p:cNvPr>
          <p:cNvSpPr>
            <a:spLocks noGrp="1" noChangeArrowheads="1"/>
          </p:cNvSpPr>
          <p:nvPr>
            <p:ph type="body" idx="1"/>
          </p:nvPr>
        </p:nvSpPr>
        <p:spPr bwMode="auto">
          <a:xfrm>
            <a:off x="381000" y="1371600"/>
            <a:ext cx="8304213" cy="48752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8" name="Text Box 3">
            <a:extLst>
              <a:ext uri="{FF2B5EF4-FFF2-40B4-BE49-F238E27FC236}">
                <a16:creationId xmlns:a16="http://schemas.microsoft.com/office/drawing/2014/main" xmlns="" id="{FE17A4CE-E5D1-42F7-9831-4973AA690136}"/>
              </a:ext>
            </a:extLst>
          </p:cNvPr>
          <p:cNvSpPr txBox="1">
            <a:spLocks noChangeArrowheads="1"/>
          </p:cNvSpPr>
          <p:nvPr/>
        </p:nvSpPr>
        <p:spPr bwMode="auto">
          <a:xfrm>
            <a:off x="685800" y="6248400"/>
            <a:ext cx="1905000" cy="460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IN" altLang="en-US"/>
          </a:p>
        </p:txBody>
      </p:sp>
      <p:sp>
        <p:nvSpPr>
          <p:cNvPr id="2" name="Rectangle 4">
            <a:extLst>
              <a:ext uri="{FF2B5EF4-FFF2-40B4-BE49-F238E27FC236}">
                <a16:creationId xmlns:a16="http://schemas.microsoft.com/office/drawing/2014/main" xmlns="" id="{030FC286-4607-407B-A6C1-0D97BB7BF9F8}"/>
              </a:ext>
            </a:extLst>
          </p:cNvPr>
          <p:cNvSpPr>
            <a:spLocks noGrp="1" noChangeArrowheads="1"/>
          </p:cNvSpPr>
          <p:nvPr>
            <p:ph type="ftr"/>
          </p:nvPr>
        </p:nvSpPr>
        <p:spPr bwMode="auto">
          <a:xfrm>
            <a:off x="2819400" y="6400800"/>
            <a:ext cx="3656013" cy="455613"/>
          </a:xfrm>
          <a:prstGeom prst="rect">
            <a:avLst/>
          </a:prstGeom>
          <a:noFill/>
          <a:ln>
            <a:noFill/>
          </a:ln>
          <a:effectLst/>
        </p:spPr>
        <p:txBody>
          <a:bodyPr vert="horz" wrap="square" lIns="90000" tIns="46800" rIns="90000" bIns="46800" numCol="1" anchor="t" anchorCtr="0" compatLnSpc="1">
            <a:prstTxWarp prst="textNoShape">
              <a:avLst/>
            </a:prstTxWarp>
          </a:bodyPr>
          <a:lstStyle>
            <a:lvl1pPr algn="ctr">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0000"/>
                </a:solidFill>
                <a:ea typeface="Arial Unicode MS" panose="020B0604020202020204" pitchFamily="34" charset="-128"/>
                <a:cs typeface="Arial Unicode MS" panose="020B0604020202020204" pitchFamily="34" charset="-128"/>
              </a:defRPr>
            </a:lvl1pPr>
          </a:lstStyle>
          <a:p>
            <a:pPr>
              <a:defRPr/>
            </a:pPr>
            <a:r>
              <a:rPr lang="en-US" altLang="en-US"/>
              <a:t>Wireless Networks Spring 2005</a:t>
            </a:r>
          </a:p>
        </p:txBody>
      </p:sp>
      <p:sp>
        <p:nvSpPr>
          <p:cNvPr id="1029" name="Rectangle 5">
            <a:extLst>
              <a:ext uri="{FF2B5EF4-FFF2-40B4-BE49-F238E27FC236}">
                <a16:creationId xmlns:a16="http://schemas.microsoft.com/office/drawing/2014/main" xmlns="" id="{101F1341-C4E2-4867-99D6-0E508DA159FB}"/>
              </a:ext>
            </a:extLst>
          </p:cNvPr>
          <p:cNvSpPr>
            <a:spLocks noGrp="1" noChangeArrowheads="1"/>
          </p:cNvSpPr>
          <p:nvPr>
            <p:ph type="sldNum"/>
          </p:nvPr>
        </p:nvSpPr>
        <p:spPr bwMode="auto">
          <a:xfrm>
            <a:off x="6553200" y="6400800"/>
            <a:ext cx="1903413" cy="455613"/>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ea typeface="Arial Unicode MS" panose="020B0604020202020204" pitchFamily="34" charset="-128"/>
                <a:cs typeface="Arial Unicode MS" panose="020B0604020202020204" pitchFamily="34" charset="-128"/>
              </a:defRPr>
            </a:lvl1pPr>
          </a:lstStyle>
          <a:p>
            <a:pPr>
              <a:defRPr/>
            </a:pPr>
            <a:r>
              <a:rPr lang="en-US" altLang="en-US"/>
              <a:t>(#)</a:t>
            </a:r>
          </a:p>
        </p:txBody>
      </p:sp>
    </p:spTree>
    <p:extLst>
      <p:ext uri="{BB962C8B-B14F-4D97-AF65-F5344CB8AC3E}">
        <p14:creationId xmlns:p14="http://schemas.microsoft.com/office/powerpoint/2010/main" xmlns="" val="27392139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sldNum="0" hdr="0" dt="0"/>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3600" u="sng" kern="1200">
          <a:solidFill>
            <a:srgbClr val="FF2B22"/>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3600" u="sng">
          <a:solidFill>
            <a:srgbClr val="FF2B22"/>
          </a:solidFill>
          <a:latin typeface="Verdana" panose="020B0604030504040204" pitchFamily="34" charset="0"/>
          <a:ea typeface="MS Gothic" panose="020B0609070205080204" pitchFamily="49" charset="-128"/>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49263" rtl="0" eaLnBrk="0" fontAlgn="base" hangingPunct="0">
        <a:spcBef>
          <a:spcPts val="400"/>
        </a:spcBef>
        <a:spcAft>
          <a:spcPct val="0"/>
        </a:spcAft>
        <a:buClr>
          <a:srgbClr val="000000"/>
        </a:buClr>
        <a:buSzPct val="100000"/>
        <a:buFont typeface="Times New Roman" panose="02020603050405020304" pitchFamily="18" charset="0"/>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20067051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0"/>
          <p:cNvGrpSpPr>
            <a:grpSpLocks/>
          </p:cNvGrpSpPr>
          <p:nvPr/>
        </p:nvGrpSpPr>
        <p:grpSpPr bwMode="auto">
          <a:xfrm>
            <a:off x="2819400" y="2514600"/>
            <a:ext cx="3276600" cy="2133600"/>
            <a:chOff x="3378135" y="3216689"/>
            <a:chExt cx="2565465" cy="1979336"/>
          </a:xfrm>
        </p:grpSpPr>
        <p:sp>
          <p:nvSpPr>
            <p:cNvPr id="6" name="Rectangle 5"/>
            <p:cNvSpPr/>
            <p:nvPr/>
          </p:nvSpPr>
          <p:spPr>
            <a:xfrm>
              <a:off x="3378135" y="3216689"/>
              <a:ext cx="2565465" cy="1979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pic>
          <p:nvPicPr>
            <p:cNvPr id="7" name="Picture 7"/>
            <p:cNvPicPr>
              <a:picLocks noChangeAspect="1"/>
            </p:cNvPicPr>
            <p:nvPr/>
          </p:nvPicPr>
          <p:blipFill>
            <a:blip r:embed="rId2" cstate="print"/>
            <a:srcRect/>
            <a:stretch>
              <a:fillRect/>
            </a:stretch>
          </p:blipFill>
          <p:spPr bwMode="auto">
            <a:xfrm>
              <a:off x="3454334" y="3327183"/>
              <a:ext cx="2387731" cy="1794125"/>
            </a:xfrm>
            <a:prstGeom prst="rect">
              <a:avLst/>
            </a:prstGeom>
            <a:noFill/>
            <a:ln w="9525">
              <a:noFill/>
              <a:miter lim="800000"/>
              <a:headEnd/>
              <a:tailEnd/>
            </a:ln>
          </p:spPr>
        </p:pic>
      </p:grpSp>
    </p:spTree>
    <p:extLst>
      <p:ext uri="{BB962C8B-B14F-4D97-AF65-F5344CB8AC3E}">
        <p14:creationId xmlns:p14="http://schemas.microsoft.com/office/powerpoint/2010/main" xmlns="" val="1616642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438400" y="292507"/>
            <a:ext cx="3829048" cy="857256"/>
          </a:xfrm>
        </p:spPr>
        <p:txBody>
          <a:bodyPr>
            <a:normAutofit/>
          </a:bodyPr>
          <a:lstStyle/>
          <a:p>
            <a:pPr algn="ctr"/>
            <a:r>
              <a:rPr lang="en-US" sz="4000" b="1" u="sng" dirty="0">
                <a:solidFill>
                  <a:schemeClr val="accent2">
                    <a:lumMod val="75000"/>
                  </a:schemeClr>
                </a:solidFill>
                <a:latin typeface="Bookman Old Style" panose="02050604050505020204" pitchFamily="18" charset="0"/>
              </a:rPr>
              <a:t>ABOUT NBA</a:t>
            </a:r>
          </a:p>
        </p:txBody>
      </p:sp>
      <p:sp>
        <p:nvSpPr>
          <p:cNvPr id="5" name="Content Placeholder 4"/>
          <p:cNvSpPr>
            <a:spLocks noGrp="1"/>
          </p:cNvSpPr>
          <p:nvPr>
            <p:ph idx="1"/>
          </p:nvPr>
        </p:nvSpPr>
        <p:spPr>
          <a:xfrm>
            <a:off x="391886" y="1600200"/>
            <a:ext cx="8258861" cy="4800600"/>
          </a:xfrm>
        </p:spPr>
        <p:txBody>
          <a:bodyPr>
            <a:noAutofit/>
          </a:bodyPr>
          <a:lstStyle/>
          <a:p>
            <a:pPr marL="395478" indent="-285750" algn="just"/>
            <a:r>
              <a:rPr lang="en-IN" sz="2000" dirty="0">
                <a:latin typeface="Bookman Old Style" panose="02050604050505020204" pitchFamily="18" charset="0"/>
              </a:rPr>
              <a:t>Established in the year 1994 under Section 10 (u) of AICTE Act.</a:t>
            </a:r>
          </a:p>
          <a:p>
            <a:pPr marL="395478" indent="-285750" algn="just"/>
            <a:endParaRPr lang="en-IN" sz="900" dirty="0">
              <a:latin typeface="Bookman Old Style" panose="02050604050505020204" pitchFamily="18" charset="0"/>
            </a:endParaRPr>
          </a:p>
          <a:p>
            <a:pPr marL="395478" indent="-285750" algn="just"/>
            <a:r>
              <a:rPr lang="en-IN" sz="2000" dirty="0">
                <a:latin typeface="Bookman Old Style" panose="02050604050505020204" pitchFamily="18" charset="0"/>
              </a:rPr>
              <a:t>NBA became Autonomous in January 2010 and in April 2013 the Memorandum of Association and Rules of NBA were amended to make it completely independent of AICTE, administratively as well as financially. </a:t>
            </a:r>
          </a:p>
          <a:p>
            <a:pPr marL="395478" indent="-285750" algn="just"/>
            <a:endParaRPr lang="en-IN" sz="700" dirty="0">
              <a:latin typeface="Bookman Old Style" panose="02050604050505020204" pitchFamily="18" charset="0"/>
            </a:endParaRPr>
          </a:p>
          <a:p>
            <a:pPr marL="395478" indent="-285750" algn="just"/>
            <a:r>
              <a:rPr lang="en-IN" sz="2000" dirty="0">
                <a:latin typeface="Bookman Old Style" panose="02050604050505020204" pitchFamily="18" charset="0"/>
              </a:rPr>
              <a:t>NBA now independent in its functioning: decision making as well as financially.</a:t>
            </a:r>
          </a:p>
          <a:p>
            <a:pPr marL="395478" indent="-285750" algn="just"/>
            <a:endParaRPr lang="en-IN" sz="800" dirty="0">
              <a:latin typeface="Bookman Old Style" panose="02050604050505020204" pitchFamily="18" charset="0"/>
            </a:endParaRPr>
          </a:p>
          <a:p>
            <a:pPr marL="395478" indent="-285750" algn="just"/>
            <a:r>
              <a:rPr lang="en-IN" sz="2000" dirty="0">
                <a:latin typeface="Bookman Old Style" panose="02050604050505020204" pitchFamily="18" charset="0"/>
              </a:rPr>
              <a:t>Does not receive any grant either from the government or from any regulatory body of technical and higher education. </a:t>
            </a:r>
          </a:p>
          <a:p>
            <a:pPr marL="109728" indent="0" algn="just">
              <a:buNone/>
            </a:pPr>
            <a:endParaRPr lang="en-US" sz="2400" dirty="0">
              <a:latin typeface="Bookman Old Style" panose="02050604050505020204" pitchFamily="18" charset="0"/>
            </a:endParaRPr>
          </a:p>
        </p:txBody>
      </p:sp>
      <p:pic>
        <p:nvPicPr>
          <p:cNvPr id="2" name="Picture 1"/>
          <p:cNvPicPr>
            <a:picLocks noChangeAspect="1"/>
          </p:cNvPicPr>
          <p:nvPr/>
        </p:nvPicPr>
        <p:blipFill>
          <a:blip r:embed="rId3" cstate="print"/>
          <a:stretch>
            <a:fillRect/>
          </a:stretch>
        </p:blipFill>
        <p:spPr>
          <a:xfrm>
            <a:off x="48986" y="6926"/>
            <a:ext cx="685800" cy="571161"/>
          </a:xfrm>
          <a:prstGeom prst="rect">
            <a:avLst/>
          </a:prstGeom>
        </p:spPr>
      </p:pic>
    </p:spTree>
    <p:extLst>
      <p:ext uri="{BB962C8B-B14F-4D97-AF65-F5344CB8AC3E}">
        <p14:creationId xmlns:p14="http://schemas.microsoft.com/office/powerpoint/2010/main" xmlns="" val="163960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336280" cy="685800"/>
          </a:xfrm>
        </p:spPr>
        <p:txBody>
          <a:bodyPr>
            <a:noAutofit/>
          </a:bodyPr>
          <a:lstStyle/>
          <a:p>
            <a:r>
              <a:rPr lang="en-US" sz="2800" b="1" u="sng" dirty="0">
                <a:solidFill>
                  <a:schemeClr val="accent2">
                    <a:lumMod val="75000"/>
                  </a:schemeClr>
                </a:solidFill>
                <a:latin typeface="Bookman Old Style" panose="02050604050505020204" pitchFamily="18" charset="0"/>
              </a:rPr>
              <a:t>NATIONAL BOARD OF ACCREDITATION </a:t>
            </a:r>
          </a:p>
        </p:txBody>
      </p:sp>
      <p:sp>
        <p:nvSpPr>
          <p:cNvPr id="3" name="Content Placeholder 2"/>
          <p:cNvSpPr>
            <a:spLocks noGrp="1"/>
          </p:cNvSpPr>
          <p:nvPr>
            <p:ph idx="1"/>
          </p:nvPr>
        </p:nvSpPr>
        <p:spPr>
          <a:xfrm>
            <a:off x="457200" y="1600200"/>
            <a:ext cx="8488680" cy="3276600"/>
          </a:xfrm>
        </p:spPr>
        <p:txBody>
          <a:bodyPr>
            <a:normAutofit/>
          </a:bodyPr>
          <a:lstStyle/>
          <a:p>
            <a:pPr marL="0" indent="0">
              <a:buClrTx/>
              <a:buNone/>
            </a:pPr>
            <a:endParaRPr lang="en-US" sz="2400" dirty="0"/>
          </a:p>
          <a:p>
            <a:pPr marL="0" indent="0">
              <a:buClrTx/>
              <a:buNone/>
            </a:pPr>
            <a:r>
              <a:rPr lang="en-US" sz="2400" dirty="0">
                <a:latin typeface="Bookman Old Style" panose="02050604050505020204" pitchFamily="18" charset="0"/>
              </a:rPr>
              <a:t>NBA is committed to provide:</a:t>
            </a:r>
          </a:p>
          <a:p>
            <a:endParaRPr lang="en-US" sz="700" dirty="0">
              <a:latin typeface="Bookman Old Style" panose="02050604050505020204" pitchFamily="18" charset="0"/>
            </a:endParaRPr>
          </a:p>
          <a:p>
            <a:pPr marL="539496" indent="-457200">
              <a:lnSpc>
                <a:spcPct val="200000"/>
              </a:lnSpc>
              <a:buAutoNum type="arabicPeriod"/>
            </a:pPr>
            <a:r>
              <a:rPr lang="en-US" sz="2400" dirty="0">
                <a:latin typeface="Bookman Old Style" panose="02050604050505020204" pitchFamily="18" charset="0"/>
              </a:rPr>
              <a:t>Credible System of Accreditation</a:t>
            </a:r>
          </a:p>
          <a:p>
            <a:pPr marL="539496" indent="-457200">
              <a:lnSpc>
                <a:spcPct val="200000"/>
              </a:lnSpc>
              <a:buFont typeface="Arial" pitchFamily="34" charset="0"/>
              <a:buAutoNum type="arabicPeriod"/>
            </a:pPr>
            <a:r>
              <a:rPr lang="en-US" sz="2400" dirty="0">
                <a:latin typeface="Bookman Old Style" panose="02050604050505020204" pitchFamily="18" charset="0"/>
              </a:rPr>
              <a:t>Transparent &amp; Accountable System</a:t>
            </a:r>
          </a:p>
          <a:p>
            <a:pPr marL="539496" indent="-457200">
              <a:buAutoNum type="arabicPeriod"/>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a:t>
            </a:fld>
            <a:endParaRPr lang="en-US">
              <a:solidFill>
                <a:prstClr val="black">
                  <a:tint val="75000"/>
                </a:prstClr>
              </a:solidFill>
            </a:endParaRPr>
          </a:p>
        </p:txBody>
      </p:sp>
      <p:pic>
        <p:nvPicPr>
          <p:cNvPr id="5" name="Picture 4"/>
          <p:cNvPicPr>
            <a:picLocks noChangeAspect="1"/>
          </p:cNvPicPr>
          <p:nvPr/>
        </p:nvPicPr>
        <p:blipFill>
          <a:blip r:embed="rId2" cstate="print"/>
          <a:stretch>
            <a:fillRect/>
          </a:stretch>
        </p:blipFill>
        <p:spPr>
          <a:xfrm>
            <a:off x="0" y="0"/>
            <a:ext cx="685800" cy="571161"/>
          </a:xfrm>
          <a:prstGeom prst="rect">
            <a:avLst/>
          </a:prstGeom>
        </p:spPr>
      </p:pic>
    </p:spTree>
    <p:extLst>
      <p:ext uri="{BB962C8B-B14F-4D97-AF65-F5344CB8AC3E}">
        <p14:creationId xmlns:p14="http://schemas.microsoft.com/office/powerpoint/2010/main" xmlns="" val="2584062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457200" y="609600"/>
            <a:ext cx="8424333" cy="5943600"/>
          </a:xfrm>
        </p:spPr>
        <p:txBody>
          <a:bodyPr>
            <a:noAutofit/>
          </a:bodyPr>
          <a:lstStyle/>
          <a:p>
            <a:pPr marL="82296" indent="0" algn="ctr">
              <a:buNone/>
            </a:pPr>
            <a:r>
              <a:rPr lang="en-US" sz="3600" b="1" u="sng" dirty="0">
                <a:solidFill>
                  <a:schemeClr val="accent2">
                    <a:lumMod val="75000"/>
                  </a:schemeClr>
                </a:solidFill>
                <a:latin typeface="Bookman Old Style" panose="02050604050505020204" pitchFamily="18" charset="0"/>
                <a:ea typeface="+mj-ea"/>
                <a:cs typeface="+mj-cs"/>
              </a:rPr>
              <a:t>Credible System of Accreditation</a:t>
            </a:r>
          </a:p>
          <a:p>
            <a:pPr marL="82296" indent="0" algn="ctr">
              <a:buNone/>
            </a:pPr>
            <a:endParaRPr lang="en-US" sz="2400" b="1" u="sng" dirty="0">
              <a:solidFill>
                <a:schemeClr val="dk1"/>
              </a:solidFill>
              <a:latin typeface="Bookman Old Style" panose="02050604050505020204" pitchFamily="18" charset="0"/>
            </a:endParaRPr>
          </a:p>
          <a:p>
            <a:pPr algn="just">
              <a:buClrTx/>
            </a:pPr>
            <a:r>
              <a:rPr lang="en-US" sz="2000" b="1" dirty="0">
                <a:solidFill>
                  <a:schemeClr val="accent1">
                    <a:lumMod val="50000"/>
                  </a:schemeClr>
                </a:solidFill>
                <a:latin typeface="Bookman Old Style" panose="02050604050505020204" pitchFamily="18" charset="0"/>
              </a:rPr>
              <a:t>Strength</a:t>
            </a:r>
            <a:r>
              <a:rPr lang="en-US" sz="2000" dirty="0">
                <a:solidFill>
                  <a:schemeClr val="dk1"/>
                </a:solidFill>
                <a:latin typeface="Bookman Old Style" panose="02050604050505020204" pitchFamily="18" charset="0"/>
              </a:rPr>
              <a:t> and </a:t>
            </a:r>
            <a:r>
              <a:rPr lang="en-US" sz="2000" b="1" dirty="0">
                <a:solidFill>
                  <a:schemeClr val="accent1">
                    <a:lumMod val="50000"/>
                  </a:schemeClr>
                </a:solidFill>
                <a:latin typeface="Bookman Old Style" panose="02050604050505020204" pitchFamily="18" charset="0"/>
              </a:rPr>
              <a:t>credibility</a:t>
            </a:r>
            <a:r>
              <a:rPr lang="en-US" sz="2000" dirty="0">
                <a:solidFill>
                  <a:schemeClr val="dk1"/>
                </a:solidFill>
                <a:latin typeface="Bookman Old Style" panose="02050604050505020204" pitchFamily="18" charset="0"/>
              </a:rPr>
              <a:t> of accreditation process largely lies in the integrity, honesty, expertise and professionalism.</a:t>
            </a:r>
          </a:p>
          <a:p>
            <a:pPr algn="just">
              <a:buClrTx/>
            </a:pPr>
            <a:r>
              <a:rPr lang="en-US" sz="2000" b="1" dirty="0">
                <a:solidFill>
                  <a:schemeClr val="accent1">
                    <a:lumMod val="50000"/>
                  </a:schemeClr>
                </a:solidFill>
                <a:latin typeface="Bookman Old Style" panose="02050604050505020204" pitchFamily="18" charset="0"/>
              </a:rPr>
              <a:t>Evaluators</a:t>
            </a:r>
            <a:r>
              <a:rPr lang="en-US" sz="2000" dirty="0">
                <a:solidFill>
                  <a:schemeClr val="dk1"/>
                </a:solidFill>
                <a:latin typeface="Bookman Old Style" panose="02050604050505020204" pitchFamily="18" charset="0"/>
              </a:rPr>
              <a:t> – face of NBA.</a:t>
            </a:r>
          </a:p>
          <a:p>
            <a:pPr algn="just">
              <a:buClrTx/>
            </a:pPr>
            <a:r>
              <a:rPr lang="en-US" sz="2000" b="1" dirty="0">
                <a:solidFill>
                  <a:schemeClr val="dk1"/>
                </a:solidFill>
                <a:latin typeface="Bookman Old Style" panose="02050604050505020204" pitchFamily="18" charset="0"/>
              </a:rPr>
              <a:t>Transparency</a:t>
            </a:r>
            <a:r>
              <a:rPr lang="en-US" sz="2000" dirty="0">
                <a:solidFill>
                  <a:schemeClr val="dk1"/>
                </a:solidFill>
                <a:latin typeface="Bookman Old Style" panose="02050604050505020204" pitchFamily="18" charset="0"/>
              </a:rPr>
              <a:t>-</a:t>
            </a:r>
          </a:p>
          <a:p>
            <a:pPr lvl="1" algn="just">
              <a:lnSpc>
                <a:spcPct val="150000"/>
              </a:lnSpc>
            </a:pPr>
            <a:r>
              <a:rPr lang="en-US" sz="1800" dirty="0">
                <a:solidFill>
                  <a:schemeClr val="dk1"/>
                </a:solidFill>
                <a:latin typeface="Bookman Old Style" panose="02050604050505020204" pitchFamily="18" charset="0"/>
              </a:rPr>
              <a:t>Report discussed in the meetings of EAC in presence of all team chair </a:t>
            </a:r>
          </a:p>
          <a:p>
            <a:pPr lvl="1" algn="just">
              <a:lnSpc>
                <a:spcPct val="150000"/>
              </a:lnSpc>
            </a:pPr>
            <a:r>
              <a:rPr lang="en-US" sz="1800" dirty="0">
                <a:solidFill>
                  <a:schemeClr val="dk1"/>
                </a:solidFill>
                <a:latin typeface="Bookman Old Style" panose="02050604050505020204" pitchFamily="18" charset="0"/>
              </a:rPr>
              <a:t>Recommendations of EAC are considered in Sub-committee of AAC</a:t>
            </a:r>
          </a:p>
          <a:p>
            <a:pPr lvl="1" algn="just">
              <a:lnSpc>
                <a:spcPct val="150000"/>
              </a:lnSpc>
            </a:pPr>
            <a:r>
              <a:rPr lang="en-US" sz="1800" dirty="0">
                <a:solidFill>
                  <a:schemeClr val="dk1"/>
                </a:solidFill>
                <a:latin typeface="Bookman Old Style" panose="02050604050505020204" pitchFamily="18" charset="0"/>
              </a:rPr>
              <a:t>Copy of the report is sent to the Institution </a:t>
            </a:r>
          </a:p>
          <a:p>
            <a:pPr lvl="1" algn="just">
              <a:lnSpc>
                <a:spcPct val="150000"/>
              </a:lnSpc>
            </a:pPr>
            <a:r>
              <a:rPr lang="en-US" sz="1800" dirty="0">
                <a:solidFill>
                  <a:schemeClr val="dk1"/>
                </a:solidFill>
                <a:latin typeface="Bookman Old Style" panose="02050604050505020204" pitchFamily="18" charset="0"/>
              </a:rPr>
              <a:t>Change in decision communicated to the institution with reasons  </a:t>
            </a:r>
          </a:p>
          <a:p>
            <a:pPr lvl="1" algn="just">
              <a:lnSpc>
                <a:spcPct val="150000"/>
              </a:lnSpc>
            </a:pPr>
            <a:r>
              <a:rPr lang="en-US" sz="1800" dirty="0">
                <a:solidFill>
                  <a:schemeClr val="dk1"/>
                </a:solidFill>
                <a:latin typeface="Bookman Old Style" panose="02050604050505020204" pitchFamily="18" charset="0"/>
              </a:rPr>
              <a:t>360</a:t>
            </a:r>
            <a:r>
              <a:rPr lang="en-US" sz="1800" dirty="0">
                <a:solidFill>
                  <a:schemeClr val="dk1"/>
                </a:solidFill>
                <a:latin typeface="Bookman Old Style" panose="02050604050505020204" pitchFamily="18" charset="0"/>
                <a:cs typeface="Times New Roman"/>
              </a:rPr>
              <a:t> </a:t>
            </a:r>
            <a:r>
              <a:rPr lang="en-US" sz="1800" dirty="0">
                <a:solidFill>
                  <a:schemeClr val="dk1"/>
                </a:solidFill>
                <a:latin typeface="Bookman Old Style" panose="02050604050505020204" pitchFamily="18" charset="0"/>
              </a:rPr>
              <a:t>degree feedback</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a:solidFill>
                <a:prstClr val="black">
                  <a:tint val="75000"/>
                </a:prstClr>
              </a:solidFill>
            </a:endParaRPr>
          </a:p>
        </p:txBody>
      </p:sp>
      <p:pic>
        <p:nvPicPr>
          <p:cNvPr id="6" name="Picture 5"/>
          <p:cNvPicPr>
            <a:picLocks noChangeAspect="1"/>
          </p:cNvPicPr>
          <p:nvPr/>
        </p:nvPicPr>
        <p:blipFill>
          <a:blip r:embed="rId2" cstate="print"/>
          <a:stretch>
            <a:fillRect/>
          </a:stretch>
        </p:blipFill>
        <p:spPr>
          <a:xfrm>
            <a:off x="0" y="0"/>
            <a:ext cx="685800" cy="571161"/>
          </a:xfrm>
          <a:prstGeom prst="rect">
            <a:avLst/>
          </a:prstGeom>
        </p:spPr>
      </p:pic>
    </p:spTree>
    <p:extLst>
      <p:ext uri="{BB962C8B-B14F-4D97-AF65-F5344CB8AC3E}">
        <p14:creationId xmlns:p14="http://schemas.microsoft.com/office/powerpoint/2010/main" xmlns="" val="50235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381000" y="1143000"/>
            <a:ext cx="8458200" cy="5816977"/>
          </a:xfrm>
          <a:prstGeom prst="rect">
            <a:avLst/>
          </a:prstGeom>
          <a:noFill/>
          <a:ln w="9525">
            <a:noFill/>
            <a:miter lim="800000"/>
            <a:headEnd/>
            <a:tailEnd/>
          </a:ln>
        </p:spPr>
        <p:txBody>
          <a:bodyPr wrap="square">
            <a:spAutoFit/>
          </a:bodyPr>
          <a:lstStyle/>
          <a:p>
            <a:pPr marL="457200" indent="-457200" algn="just" fontAlgn="base">
              <a:spcBef>
                <a:spcPct val="50000"/>
              </a:spcBef>
              <a:spcAft>
                <a:spcPct val="0"/>
              </a:spcAft>
              <a:buFont typeface="Wingdings" pitchFamily="2" charset="2"/>
              <a:buChar char="q"/>
            </a:pPr>
            <a:endParaRPr lang="en-US" sz="1100" b="1" dirty="0">
              <a:solidFill>
                <a:srgbClr val="C00000"/>
              </a:solidFill>
              <a:latin typeface="Bookman Old Style" panose="02050604050505020204" pitchFamily="18" charset="0"/>
            </a:endParaRPr>
          </a:p>
          <a:p>
            <a:pPr marL="457200" indent="-457200" algn="just" fontAlgn="base">
              <a:spcBef>
                <a:spcPct val="50000"/>
              </a:spcBef>
              <a:spcAft>
                <a:spcPct val="0"/>
              </a:spcAft>
              <a:buFont typeface="Wingdings" pitchFamily="2" charset="2"/>
              <a:buChar char="q"/>
            </a:pPr>
            <a:r>
              <a:rPr lang="en-US" sz="2400" b="1" dirty="0">
                <a:solidFill>
                  <a:srgbClr val="C00000"/>
                </a:solidFill>
                <a:latin typeface="Bookman Old Style" panose="02050604050505020204" pitchFamily="18" charset="0"/>
              </a:rPr>
              <a:t>Not to </a:t>
            </a:r>
            <a:r>
              <a:rPr lang="en-US" sz="2400" dirty="0">
                <a:latin typeface="Bookman Old Style" panose="02050604050505020204" pitchFamily="18" charset="0"/>
              </a:rPr>
              <a:t>find faults with the institution but to assess the status-ante of the performance.</a:t>
            </a:r>
          </a:p>
          <a:p>
            <a:pPr marL="457200" indent="-457200" algn="just" fontAlgn="base">
              <a:spcBef>
                <a:spcPct val="50000"/>
              </a:spcBef>
              <a:spcAft>
                <a:spcPct val="0"/>
              </a:spcAft>
              <a:buFont typeface="Wingdings" pitchFamily="2" charset="2"/>
              <a:buChar char="q"/>
            </a:pPr>
            <a:r>
              <a:rPr lang="en-US" sz="2400" b="1" dirty="0">
                <a:solidFill>
                  <a:srgbClr val="C00000"/>
                </a:solidFill>
                <a:latin typeface="Bookman Old Style" panose="02050604050505020204" pitchFamily="18" charset="0"/>
              </a:rPr>
              <a:t>Not to </a:t>
            </a:r>
            <a:r>
              <a:rPr lang="en-US" sz="2400" dirty="0">
                <a:latin typeface="Bookman Old Style" panose="02050604050505020204" pitchFamily="18" charset="0"/>
              </a:rPr>
              <a:t>denigrate the working style of the institution and its programs but to provide a feed back on their strengths and weaknesses.</a:t>
            </a:r>
          </a:p>
          <a:p>
            <a:pPr marL="457200" indent="-457200" algn="just" fontAlgn="base">
              <a:spcBef>
                <a:spcPct val="50000"/>
              </a:spcBef>
              <a:spcAft>
                <a:spcPct val="0"/>
              </a:spcAft>
              <a:buFont typeface="Wingdings" pitchFamily="2" charset="2"/>
              <a:buChar char="q"/>
            </a:pPr>
            <a:r>
              <a:rPr lang="en-US" sz="2400" b="1" dirty="0">
                <a:solidFill>
                  <a:srgbClr val="C00000"/>
                </a:solidFill>
                <a:latin typeface="Bookman Old Style" panose="02050604050505020204" pitchFamily="18" charset="0"/>
              </a:rPr>
              <a:t>Not to </a:t>
            </a:r>
            <a:r>
              <a:rPr lang="en-US" sz="2400" dirty="0">
                <a:latin typeface="Bookman Old Style" panose="02050604050505020204" pitchFamily="18" charset="0"/>
              </a:rPr>
              <a:t>demarcate the boundaries of quality but to offer a sensitizing process for continuous improvement in quality provisions.</a:t>
            </a:r>
          </a:p>
          <a:p>
            <a:pPr marL="457200" indent="-457200" algn="just" fontAlgn="base">
              <a:spcBef>
                <a:spcPct val="50000"/>
              </a:spcBef>
              <a:spcAft>
                <a:spcPct val="0"/>
              </a:spcAft>
              <a:buFont typeface="Wingdings" pitchFamily="2" charset="2"/>
              <a:buChar char="q"/>
            </a:pPr>
            <a:r>
              <a:rPr lang="en-US" sz="2400" b="1" dirty="0">
                <a:solidFill>
                  <a:srgbClr val="C00000"/>
                </a:solidFill>
                <a:latin typeface="Bookman Old Style" panose="02050604050505020204" pitchFamily="18" charset="0"/>
              </a:rPr>
              <a:t>Not to </a:t>
            </a:r>
            <a:r>
              <a:rPr lang="en-US" sz="2400" dirty="0">
                <a:latin typeface="Bookman Old Style" panose="02050604050505020204" pitchFamily="18" charset="0"/>
              </a:rPr>
              <a:t>select only institutions of national excellence but to provide benchmarks of excellence and identification of good practices.</a:t>
            </a:r>
          </a:p>
          <a:p>
            <a:pPr marL="457200" indent="-457200" algn="just" fontAlgn="base">
              <a:spcBef>
                <a:spcPct val="50000"/>
              </a:spcBef>
              <a:spcAft>
                <a:spcPct val="0"/>
              </a:spcAft>
              <a:buFont typeface="Wingdings" pitchFamily="2" charset="2"/>
              <a:buNone/>
            </a:pPr>
            <a:endParaRPr lang="en-US" sz="2400" b="1" dirty="0">
              <a:solidFill>
                <a:srgbClr val="000000"/>
              </a:solidFill>
              <a:latin typeface="Bookman Old Style" panose="02050604050505020204" pitchFamily="18" charset="0"/>
            </a:endParaRPr>
          </a:p>
        </p:txBody>
      </p:sp>
      <p:sp>
        <p:nvSpPr>
          <p:cNvPr id="4" name="Title 2"/>
          <p:cNvSpPr txBox="1">
            <a:spLocks/>
          </p:cNvSpPr>
          <p:nvPr/>
        </p:nvSpPr>
        <p:spPr>
          <a:xfrm>
            <a:off x="0" y="228600"/>
            <a:ext cx="9144000" cy="914400"/>
          </a:xfrm>
          <a:prstGeom prst="rect">
            <a:avLst/>
          </a:prstGeom>
        </p:spPr>
        <p:txBody>
          <a:bodyPr>
            <a:noAutofit/>
          </a:bodyPr>
          <a:lstStyle/>
          <a:p>
            <a:pPr algn="ctr" eaLnBrk="0" fontAlgn="base" hangingPunct="0">
              <a:spcBef>
                <a:spcPct val="0"/>
              </a:spcBef>
              <a:spcAft>
                <a:spcPct val="0"/>
              </a:spcAft>
            </a:pPr>
            <a:r>
              <a:rPr lang="en-US" sz="3000" b="1" u="sng" dirty="0">
                <a:solidFill>
                  <a:schemeClr val="accent2">
                    <a:lumMod val="75000"/>
                  </a:schemeClr>
                </a:solidFill>
                <a:latin typeface="Bookman Old Style" panose="02050604050505020204" pitchFamily="18" charset="0"/>
                <a:ea typeface="+mj-ea"/>
                <a:cs typeface="+mj-cs"/>
              </a:rPr>
              <a:t>WHAT IS NOT THE PURPOSE OF ACCREDITATION</a:t>
            </a:r>
          </a:p>
        </p:txBody>
      </p:sp>
      <p:pic>
        <p:nvPicPr>
          <p:cNvPr id="5" name="Picture 4"/>
          <p:cNvPicPr>
            <a:picLocks noChangeAspect="1"/>
          </p:cNvPicPr>
          <p:nvPr/>
        </p:nvPicPr>
        <p:blipFill>
          <a:blip r:embed="rId2" cstate="print"/>
          <a:stretch>
            <a:fillRect/>
          </a:stretch>
        </p:blipFill>
        <p:spPr>
          <a:xfrm>
            <a:off x="0" y="0"/>
            <a:ext cx="685800" cy="571161"/>
          </a:xfrm>
          <a:prstGeom prst="rect">
            <a:avLst/>
          </a:prstGeom>
        </p:spPr>
      </p:pic>
    </p:spTree>
    <p:extLst>
      <p:ext uri="{BB962C8B-B14F-4D97-AF65-F5344CB8AC3E}">
        <p14:creationId xmlns:p14="http://schemas.microsoft.com/office/powerpoint/2010/main" xmlns="" val="981660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558242" cy="642942"/>
          </a:xfrm>
        </p:spPr>
        <p:txBody>
          <a:bodyPr>
            <a:noAutofit/>
          </a:bodyPr>
          <a:lstStyle/>
          <a:p>
            <a:pPr algn="ctr"/>
            <a:r>
              <a:rPr lang="en-US" sz="3600" b="1" u="sng" dirty="0">
                <a:solidFill>
                  <a:schemeClr val="accent2">
                    <a:lumMod val="75000"/>
                  </a:schemeClr>
                </a:solidFill>
                <a:latin typeface="Bookman Old Style" panose="02050604050505020204" pitchFamily="18" charset="0"/>
              </a:rPr>
              <a:t>General Policy on Accreditation</a:t>
            </a:r>
          </a:p>
        </p:txBody>
      </p:sp>
      <p:sp>
        <p:nvSpPr>
          <p:cNvPr id="3" name="Content Placeholder 2"/>
          <p:cNvSpPr>
            <a:spLocks noGrp="1"/>
          </p:cNvSpPr>
          <p:nvPr>
            <p:ph idx="1"/>
          </p:nvPr>
        </p:nvSpPr>
        <p:spPr>
          <a:xfrm>
            <a:off x="142844" y="1694538"/>
            <a:ext cx="8858312" cy="4734858"/>
          </a:xfrm>
        </p:spPr>
        <p:txBody>
          <a:bodyPr>
            <a:noAutofit/>
          </a:bodyPr>
          <a:lstStyle/>
          <a:p>
            <a:pPr marL="109728" lvl="0" indent="0">
              <a:buNone/>
            </a:pPr>
            <a:r>
              <a:rPr lang="en-US" sz="2400" dirty="0">
                <a:latin typeface="Bookman Old Style" panose="02050604050505020204" pitchFamily="18" charset="0"/>
              </a:rPr>
              <a:t>The following general policies are the guiding principles for the accreditation of programs:</a:t>
            </a:r>
          </a:p>
          <a:p>
            <a:pPr marL="109728" lvl="0" indent="0">
              <a:buNone/>
            </a:pPr>
            <a:endParaRPr lang="en-US" sz="2400" dirty="0">
              <a:latin typeface="Bookman Old Style" panose="02050604050505020204" pitchFamily="18" charset="0"/>
            </a:endParaRPr>
          </a:p>
          <a:p>
            <a:pPr marL="623888" lvl="0" indent="-514350" algn="just">
              <a:buClrTx/>
              <a:buFont typeface="+mj-lt"/>
              <a:buAutoNum type="arabicPeriod"/>
            </a:pPr>
            <a:r>
              <a:rPr lang="en-US" sz="2400" dirty="0">
                <a:latin typeface="Bookman Old Style" panose="02050604050505020204" pitchFamily="18" charset="0"/>
              </a:rPr>
              <a:t>Programs, and not Educational Institutions, are considered for   accreditation. </a:t>
            </a:r>
          </a:p>
          <a:p>
            <a:pPr marL="109537" indent="0" algn="just">
              <a:buClrTx/>
              <a:buNone/>
            </a:pPr>
            <a:endParaRPr lang="en-IN" sz="2400" dirty="0">
              <a:latin typeface="Bookman Old Style" panose="02050604050505020204" pitchFamily="18" charset="0"/>
            </a:endParaRPr>
          </a:p>
          <a:p>
            <a:pPr marL="566737" lvl="0" indent="-457200" algn="just">
              <a:buClrTx/>
              <a:buFont typeface="+mj-lt"/>
              <a:buAutoNum type="arabicPeriod" startAt="2"/>
            </a:pPr>
            <a:r>
              <a:rPr lang="en-US" sz="2400" dirty="0">
                <a:latin typeface="Bookman Old Style" panose="02050604050505020204" pitchFamily="18" charset="0"/>
              </a:rPr>
              <a:t>Programs from which at least two batches of students have graduated are considered for accreditation. </a:t>
            </a:r>
          </a:p>
          <a:p>
            <a:pPr marL="393700" lvl="0" indent="-284163" algn="just">
              <a:buClrTx/>
              <a:buFont typeface="+mj-lt"/>
              <a:buAutoNum type="arabicPeriod" startAt="2"/>
            </a:pPr>
            <a:endParaRPr lang="en-US" sz="2400" dirty="0">
              <a:latin typeface="Bookman Old Style" panose="02050604050505020204" pitchFamily="18" charset="0"/>
            </a:endParaRPr>
          </a:p>
          <a:p>
            <a:pPr marL="109537" lvl="0" indent="0" algn="just">
              <a:buNone/>
            </a:pPr>
            <a:endParaRPr lang="en-US" sz="1050" dirty="0">
              <a:latin typeface="Bookman Old Style" panose="02050604050505020204" pitchFamily="18" charset="0"/>
            </a:endParaRPr>
          </a:p>
          <a:p>
            <a:pPr marL="393700" lvl="0" indent="-284163" algn="just">
              <a:buFont typeface="+mj-lt"/>
              <a:buAutoNum type="arabicPeriod"/>
            </a:pPr>
            <a:endParaRPr lang="en-IN" sz="1600" dirty="0">
              <a:latin typeface="Bookman Old Style" panose="02050604050505020204" pitchFamily="18" charset="0"/>
            </a:endParaRPr>
          </a:p>
          <a:p>
            <a:pPr marL="109537" lvl="0" indent="0" algn="just">
              <a:buNone/>
            </a:pPr>
            <a:endParaRPr lang="en-US" sz="1600" dirty="0">
              <a:latin typeface="Bookman Old Style" panose="02050604050505020204" pitchFamily="18" charset="0"/>
            </a:endParaRPr>
          </a:p>
          <a:p>
            <a:pPr marL="393700" lvl="0" indent="-284163" algn="just">
              <a:buFont typeface="+mj-lt"/>
              <a:buAutoNum type="arabicPeriod"/>
            </a:pPr>
            <a:endParaRPr lang="en-IN" sz="1600" dirty="0">
              <a:latin typeface="Bookman Old Style" panose="02050604050505020204" pitchFamily="18" charset="0"/>
            </a:endParaRPr>
          </a:p>
        </p:txBody>
      </p:sp>
      <p:pic>
        <p:nvPicPr>
          <p:cNvPr id="4" name="Picture 3"/>
          <p:cNvPicPr>
            <a:picLocks noChangeAspect="1"/>
          </p:cNvPicPr>
          <p:nvPr/>
        </p:nvPicPr>
        <p:blipFill>
          <a:blip r:embed="rId2" cstate="print"/>
          <a:stretch>
            <a:fillRect/>
          </a:stretch>
        </p:blipFill>
        <p:spPr>
          <a:xfrm>
            <a:off x="0" y="0"/>
            <a:ext cx="685800" cy="571161"/>
          </a:xfrm>
          <a:prstGeom prst="rect">
            <a:avLst/>
          </a:prstGeom>
        </p:spPr>
      </p:pic>
    </p:spTree>
    <p:extLst>
      <p:ext uri="{BB962C8B-B14F-4D97-AF65-F5344CB8AC3E}">
        <p14:creationId xmlns:p14="http://schemas.microsoft.com/office/powerpoint/2010/main" xmlns="" val="255788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69392"/>
            <a:ext cx="9169400" cy="487680"/>
          </a:xfrm>
        </p:spPr>
        <p:txBody>
          <a:bodyPr rtlCol="0">
            <a:noAutofit/>
          </a:bodyPr>
          <a:lstStyle/>
          <a:p>
            <a:pPr algn="just" fontAlgn="auto">
              <a:spcAft>
                <a:spcPts val="0"/>
              </a:spcAft>
              <a:defRPr/>
            </a:pPr>
            <a:r>
              <a:rPr lang="en-US" sz="3200" b="1" dirty="0">
                <a:latin typeface="Bookman Old Style" panose="02050604050505020204" pitchFamily="18" charset="0"/>
              </a:rPr>
              <a:t>     Outcome-Based Program Accreditation</a:t>
            </a:r>
          </a:p>
        </p:txBody>
      </p:sp>
      <p:sp>
        <p:nvSpPr>
          <p:cNvPr id="3" name="Content Placeholder 2"/>
          <p:cNvSpPr>
            <a:spLocks noGrp="1"/>
          </p:cNvSpPr>
          <p:nvPr>
            <p:ph idx="1"/>
          </p:nvPr>
        </p:nvSpPr>
        <p:spPr>
          <a:xfrm>
            <a:off x="0" y="533400"/>
            <a:ext cx="9144000" cy="6324600"/>
          </a:xfrm>
        </p:spPr>
        <p:txBody>
          <a:bodyPr rtlCol="0">
            <a:noAutofit/>
          </a:bodyPr>
          <a:lstStyle/>
          <a:p>
            <a:pPr fontAlgn="auto">
              <a:spcAft>
                <a:spcPts val="0"/>
              </a:spcAft>
              <a:buFont typeface="Wingdings" pitchFamily="2" charset="2"/>
              <a:buChar char="v"/>
              <a:defRPr/>
            </a:pPr>
            <a:endParaRPr lang="en-US" sz="2000" dirty="0">
              <a:solidFill>
                <a:srgbClr val="FF0000"/>
              </a:solidFill>
              <a:latin typeface="Bookman Old Style" pitchFamily="18" charset="0"/>
            </a:endParaRPr>
          </a:p>
          <a:p>
            <a:pPr fontAlgn="auto">
              <a:spcAft>
                <a:spcPts val="0"/>
              </a:spcAft>
              <a:buFont typeface="Wingdings" pitchFamily="2" charset="2"/>
              <a:buChar char="v"/>
              <a:defRPr/>
            </a:pPr>
            <a:r>
              <a:rPr lang="en-US" sz="2000" dirty="0">
                <a:solidFill>
                  <a:srgbClr val="FF0000"/>
                </a:solidFill>
                <a:latin typeface="Bookman Old Style" pitchFamily="18" charset="0"/>
              </a:rPr>
              <a:t>Knowledge</a:t>
            </a:r>
            <a:r>
              <a:rPr lang="en-US" sz="2000" dirty="0">
                <a:latin typeface="Bookman Old Style" panose="02050604050505020204" pitchFamily="18" charset="0"/>
              </a:rPr>
              <a:t> and </a:t>
            </a:r>
            <a:r>
              <a:rPr lang="en-US" sz="2000" dirty="0">
                <a:solidFill>
                  <a:srgbClr val="FF0000"/>
                </a:solidFill>
                <a:latin typeface="Bookman Old Style" panose="02050604050505020204" pitchFamily="18" charset="0"/>
              </a:rPr>
              <a:t>competencies</a:t>
            </a:r>
            <a:r>
              <a:rPr lang="en-US" sz="2000" dirty="0">
                <a:latin typeface="Bookman Old Style" panose="02050604050505020204" pitchFamily="18" charset="0"/>
              </a:rPr>
              <a:t> profiles</a:t>
            </a:r>
          </a:p>
          <a:p>
            <a:pPr algn="just" fontAlgn="auto">
              <a:spcAft>
                <a:spcPts val="0"/>
              </a:spcAft>
              <a:buFont typeface="Wingdings" pitchFamily="2" charset="2"/>
              <a:buChar char="v"/>
              <a:defRPr/>
            </a:pPr>
            <a:r>
              <a:rPr lang="en-US" sz="2000" dirty="0">
                <a:latin typeface="Bookman Old Style" panose="02050604050505020204" pitchFamily="18" charset="0"/>
              </a:rPr>
              <a:t>Graduate Attributes(GAs)/Program Outcomes(POs) which form the student learning outcomes:</a:t>
            </a:r>
          </a:p>
          <a:p>
            <a:pPr lvl="1" fontAlgn="auto">
              <a:spcAft>
                <a:spcPts val="0"/>
              </a:spcAft>
              <a:buFont typeface="Wingdings" pitchFamily="2" charset="2"/>
              <a:buChar char="Ø"/>
              <a:defRPr/>
            </a:pPr>
            <a:r>
              <a:rPr lang="en-US" sz="2000" dirty="0">
                <a:latin typeface="Bookman Old Style" panose="02050604050505020204" pitchFamily="18" charset="0"/>
              </a:rPr>
              <a:t>PO1: Engineering Knowledge</a:t>
            </a:r>
          </a:p>
          <a:p>
            <a:pPr lvl="1" fontAlgn="auto">
              <a:spcAft>
                <a:spcPts val="0"/>
              </a:spcAft>
              <a:buFont typeface="Wingdings" pitchFamily="2" charset="2"/>
              <a:buChar char="Ø"/>
              <a:defRPr/>
            </a:pPr>
            <a:r>
              <a:rPr lang="en-US" sz="2000" dirty="0">
                <a:latin typeface="Bookman Old Style" panose="02050604050505020204" pitchFamily="18" charset="0"/>
              </a:rPr>
              <a:t>PO2: Problem Analysis</a:t>
            </a:r>
          </a:p>
          <a:p>
            <a:pPr lvl="1" fontAlgn="auto">
              <a:spcAft>
                <a:spcPts val="0"/>
              </a:spcAft>
              <a:buFont typeface="Wingdings" pitchFamily="2" charset="2"/>
              <a:buChar char="Ø"/>
              <a:defRPr/>
            </a:pPr>
            <a:r>
              <a:rPr lang="en-US" sz="2000" dirty="0">
                <a:latin typeface="Bookman Old Style" panose="02050604050505020204" pitchFamily="18" charset="0"/>
              </a:rPr>
              <a:t>PO3: Design/Development of Solutions</a:t>
            </a:r>
          </a:p>
          <a:p>
            <a:pPr lvl="1" fontAlgn="auto">
              <a:spcAft>
                <a:spcPts val="0"/>
              </a:spcAft>
              <a:buFont typeface="Wingdings" pitchFamily="2" charset="2"/>
              <a:buChar char="Ø"/>
              <a:defRPr/>
            </a:pPr>
            <a:r>
              <a:rPr lang="en-US" sz="2000" dirty="0">
                <a:latin typeface="Bookman Old Style" panose="02050604050505020204" pitchFamily="18" charset="0"/>
              </a:rPr>
              <a:t>PO4: Conduct Investigations of Complex Problems</a:t>
            </a:r>
          </a:p>
          <a:p>
            <a:pPr lvl="1" fontAlgn="auto">
              <a:spcAft>
                <a:spcPts val="0"/>
              </a:spcAft>
              <a:buFont typeface="Wingdings" pitchFamily="2" charset="2"/>
              <a:buChar char="Ø"/>
              <a:defRPr/>
            </a:pPr>
            <a:r>
              <a:rPr lang="en-US" sz="2000" dirty="0">
                <a:latin typeface="Bookman Old Style" panose="02050604050505020204" pitchFamily="18" charset="0"/>
              </a:rPr>
              <a:t>PO5: Engineering Tool Usage</a:t>
            </a:r>
          </a:p>
          <a:p>
            <a:pPr lvl="1" fontAlgn="auto">
              <a:spcAft>
                <a:spcPts val="0"/>
              </a:spcAft>
              <a:buFont typeface="Wingdings" pitchFamily="2" charset="2"/>
              <a:buChar char="Ø"/>
              <a:defRPr/>
            </a:pPr>
            <a:r>
              <a:rPr lang="en-US" sz="2000" dirty="0">
                <a:latin typeface="Bookman Old Style" panose="02050604050505020204" pitchFamily="18" charset="0"/>
              </a:rPr>
              <a:t>PO6: The Engineer and The World</a:t>
            </a:r>
          </a:p>
          <a:p>
            <a:pPr lvl="1" fontAlgn="auto">
              <a:spcAft>
                <a:spcPts val="0"/>
              </a:spcAft>
              <a:buFont typeface="Wingdings" pitchFamily="2" charset="2"/>
              <a:buChar char="Ø"/>
              <a:defRPr/>
            </a:pPr>
            <a:r>
              <a:rPr lang="en-US" sz="2000" dirty="0">
                <a:latin typeface="Bookman Old Style" panose="02050604050505020204" pitchFamily="18" charset="0"/>
              </a:rPr>
              <a:t>PO7: Ethics</a:t>
            </a:r>
          </a:p>
          <a:p>
            <a:pPr lvl="1" fontAlgn="auto">
              <a:spcAft>
                <a:spcPts val="0"/>
              </a:spcAft>
              <a:buFont typeface="Wingdings" pitchFamily="2" charset="2"/>
              <a:buChar char="Ø"/>
              <a:defRPr/>
            </a:pPr>
            <a:r>
              <a:rPr lang="en-US" sz="2000" dirty="0">
                <a:latin typeface="Bookman Old Style" panose="02050604050505020204" pitchFamily="18" charset="0"/>
              </a:rPr>
              <a:t>PO8: Individual and Collaborative Team work</a:t>
            </a:r>
          </a:p>
          <a:p>
            <a:pPr lvl="1" fontAlgn="auto">
              <a:spcAft>
                <a:spcPts val="0"/>
              </a:spcAft>
              <a:buFont typeface="Wingdings" pitchFamily="2" charset="2"/>
              <a:buChar char="Ø"/>
              <a:defRPr/>
            </a:pPr>
            <a:r>
              <a:rPr lang="en-US" sz="2000" dirty="0">
                <a:latin typeface="Bookman Old Style" panose="02050604050505020204" pitchFamily="18" charset="0"/>
              </a:rPr>
              <a:t>PO9: Communication</a:t>
            </a:r>
          </a:p>
          <a:p>
            <a:pPr lvl="1" fontAlgn="auto">
              <a:spcAft>
                <a:spcPts val="0"/>
              </a:spcAft>
              <a:buFont typeface="Wingdings" pitchFamily="2" charset="2"/>
              <a:buChar char="Ø"/>
              <a:defRPr/>
            </a:pPr>
            <a:r>
              <a:rPr lang="en-US" sz="2000" dirty="0">
                <a:latin typeface="Bookman Old Style" panose="02050604050505020204" pitchFamily="18" charset="0"/>
              </a:rPr>
              <a:t>PO10: Project Management and Finance</a:t>
            </a:r>
          </a:p>
          <a:p>
            <a:pPr lvl="1" fontAlgn="auto">
              <a:spcAft>
                <a:spcPts val="0"/>
              </a:spcAft>
              <a:buFont typeface="Wingdings" pitchFamily="2" charset="2"/>
              <a:buChar char="Ø"/>
              <a:defRPr/>
            </a:pPr>
            <a:r>
              <a:rPr lang="en-US" sz="2000" dirty="0">
                <a:latin typeface="Bookman Old Style" panose="02050604050505020204" pitchFamily="18" charset="0"/>
              </a:rPr>
              <a:t>PO11: Life-Long Learning:</a:t>
            </a:r>
          </a:p>
        </p:txBody>
      </p:sp>
      <p:pic>
        <p:nvPicPr>
          <p:cNvPr id="4" name="Picture 3"/>
          <p:cNvPicPr>
            <a:picLocks noChangeAspect="1"/>
          </p:cNvPicPr>
          <p:nvPr/>
        </p:nvPicPr>
        <p:blipFill>
          <a:blip r:embed="rId2" cstate="print"/>
          <a:stretch>
            <a:fillRect/>
          </a:stretch>
        </p:blipFill>
        <p:spPr>
          <a:xfrm>
            <a:off x="30480" y="-48767"/>
            <a:ext cx="960120" cy="539361"/>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785818"/>
          </a:xfrm>
        </p:spPr>
        <p:txBody>
          <a:bodyPr>
            <a:normAutofit fontScale="90000"/>
          </a:bodyPr>
          <a:lstStyle/>
          <a:p>
            <a:pPr algn="ctr" eaLnBrk="0" hangingPunct="0"/>
            <a:r>
              <a:rPr lang="en-US" b="1" cap="all" dirty="0">
                <a:solidFill>
                  <a:schemeClr val="tx2"/>
                </a:solidFill>
                <a:effectLst>
                  <a:reflection blurRad="12700" stA="48000" endA="300" endPos="55000" dir="5400000" sy="-90000" algn="bl" rotWithShape="0"/>
                </a:effectLst>
              </a:rPr>
              <a:t/>
            </a:r>
            <a:br>
              <a:rPr lang="en-US" b="1" cap="all" dirty="0">
                <a:solidFill>
                  <a:schemeClr val="tx2"/>
                </a:solidFill>
                <a:effectLst>
                  <a:reflection blurRad="12700" stA="48000" endA="300" endPos="55000" dir="5400000" sy="-90000" algn="bl" rotWithShape="0"/>
                </a:effectLst>
              </a:rPr>
            </a:br>
            <a:r>
              <a:rPr lang="en-US" b="1" cap="all" dirty="0">
                <a:solidFill>
                  <a:schemeClr val="tx2"/>
                </a:solidFill>
                <a:effectLst>
                  <a:reflection blurRad="12700" stA="48000" endA="300" endPos="55000" dir="5400000" sy="-90000" algn="bl" rotWithShape="0"/>
                </a:effectLst>
              </a:rPr>
              <a:t/>
            </a:r>
            <a:br>
              <a:rPr lang="en-US" b="1" cap="all" dirty="0">
                <a:solidFill>
                  <a:schemeClr val="tx2"/>
                </a:solidFill>
                <a:effectLst>
                  <a:reflection blurRad="12700" stA="48000" endA="300" endPos="55000" dir="5400000" sy="-90000" algn="bl" rotWithShape="0"/>
                </a:effectLst>
              </a:rPr>
            </a:br>
            <a:r>
              <a:rPr lang="en-US" sz="4400" b="1" cap="all" dirty="0">
                <a:solidFill>
                  <a:schemeClr val="tx2"/>
                </a:solidFill>
                <a:effectLst>
                  <a:reflection blurRad="12700" stA="48000" endA="300" endPos="55000" dir="5400000" sy="-90000" algn="bl" rotWithShape="0"/>
                </a:effectLst>
              </a:rPr>
              <a:t>  </a:t>
            </a:r>
            <a:r>
              <a:rPr lang="en-US" sz="3600" b="1" u="sng" dirty="0">
                <a:solidFill>
                  <a:schemeClr val="accent2">
                    <a:lumMod val="75000"/>
                  </a:schemeClr>
                </a:solidFill>
                <a:latin typeface="Bookman Old Style" panose="02050604050505020204" pitchFamily="18" charset="0"/>
              </a:rPr>
              <a:t>NBA Outcome Based Accreditation</a:t>
            </a:r>
            <a:r>
              <a:rPr lang="en-IN" sz="3600" b="1" cap="all" dirty="0">
                <a:solidFill>
                  <a:schemeClr val="tx2"/>
                </a:solidFill>
                <a:effectLst>
                  <a:reflection blurRad="12700" stA="48000" endA="300" endPos="55000" dir="5400000" sy="-90000" algn="bl" rotWithShape="0"/>
                </a:effectLst>
                <a:latin typeface="Bookman Old Style" panose="02050604050505020204" pitchFamily="18" charset="0"/>
              </a:rPr>
              <a:t/>
            </a:r>
            <a:br>
              <a:rPr lang="en-IN" sz="3600" b="1" cap="all" dirty="0">
                <a:solidFill>
                  <a:schemeClr val="tx2"/>
                </a:solidFill>
                <a:effectLst>
                  <a:reflection blurRad="12700" stA="48000" endA="300" endPos="55000" dir="5400000" sy="-90000" algn="bl" rotWithShape="0"/>
                </a:effectLst>
                <a:latin typeface="Bookman Old Style" panose="02050604050505020204" pitchFamily="18" charset="0"/>
              </a:rPr>
            </a:br>
            <a:r>
              <a:rPr lang="en-IN" sz="3600" b="1" cap="all" dirty="0">
                <a:solidFill>
                  <a:schemeClr val="tx2"/>
                </a:solidFill>
                <a:effectLst>
                  <a:reflection blurRad="12700" stA="48000" endA="300" endPos="55000" dir="5400000" sy="-90000" algn="bl" rotWithShape="0"/>
                </a:effectLst>
                <a:latin typeface="Bookman Old Style" panose="02050604050505020204" pitchFamily="18" charset="0"/>
              </a:rPr>
              <a:t/>
            </a:r>
            <a:br>
              <a:rPr lang="en-IN" sz="3600" b="1" cap="all" dirty="0">
                <a:solidFill>
                  <a:schemeClr val="tx2"/>
                </a:solidFill>
                <a:effectLst>
                  <a:reflection blurRad="12700" stA="48000" endA="300" endPos="55000" dir="5400000" sy="-90000" algn="bl" rotWithShape="0"/>
                </a:effectLst>
                <a:latin typeface="Bookman Old Style" panose="02050604050505020204" pitchFamily="18" charset="0"/>
              </a:rPr>
            </a:br>
            <a:r>
              <a:rPr lang="en-GB" sz="3600" b="1" dirty="0">
                <a:solidFill>
                  <a:schemeClr val="tx1"/>
                </a:solidFill>
                <a:latin typeface="Bookman Old Style" panose="02050604050505020204" pitchFamily="18" charset="0"/>
              </a:rPr>
              <a:t>Two Tier System</a:t>
            </a:r>
          </a:p>
        </p:txBody>
      </p:sp>
      <p:sp>
        <p:nvSpPr>
          <p:cNvPr id="3" name="Content Placeholder 2"/>
          <p:cNvSpPr>
            <a:spLocks noGrp="1"/>
          </p:cNvSpPr>
          <p:nvPr>
            <p:ph idx="1"/>
          </p:nvPr>
        </p:nvSpPr>
        <p:spPr>
          <a:xfrm>
            <a:off x="457200" y="1828800"/>
            <a:ext cx="8229600" cy="4297363"/>
          </a:xfrm>
        </p:spPr>
        <p:txBody>
          <a:bodyPr>
            <a:normAutofit fontScale="77500" lnSpcReduction="20000"/>
          </a:bodyPr>
          <a:lstStyle/>
          <a:p>
            <a:pPr algn="just"/>
            <a:endParaRPr lang="en-GB" sz="2400" dirty="0">
              <a:latin typeface="Bookman Old Style" panose="02050604050505020204" pitchFamily="18" charset="0"/>
            </a:endParaRPr>
          </a:p>
          <a:p>
            <a:pPr algn="just">
              <a:buFont typeface="Wingdings" panose="05000000000000000000" pitchFamily="2" charset="2"/>
              <a:buChar char="v"/>
            </a:pPr>
            <a:r>
              <a:rPr lang="en-GB" sz="2400" dirty="0">
                <a:latin typeface="Bookman Old Style" panose="02050604050505020204" pitchFamily="18" charset="0"/>
              </a:rPr>
              <a:t>Introduction of </a:t>
            </a:r>
            <a:r>
              <a:rPr lang="en-GB" sz="2400" b="1" dirty="0">
                <a:latin typeface="Bookman Old Style" panose="02050604050505020204" pitchFamily="18" charset="0"/>
              </a:rPr>
              <a:t>Two-Tier System </a:t>
            </a:r>
            <a:r>
              <a:rPr lang="en-GB" sz="2400" dirty="0">
                <a:latin typeface="Bookman Old Style" panose="02050604050505020204" pitchFamily="18" charset="0"/>
              </a:rPr>
              <a:t>based on Types of Institutions. </a:t>
            </a:r>
            <a:endParaRPr lang="en-US" sz="2400" dirty="0">
              <a:latin typeface="Bookman Old Style" panose="02050604050505020204" pitchFamily="18" charset="0"/>
            </a:endParaRPr>
          </a:p>
          <a:p>
            <a:pPr marL="109728" indent="0" algn="just">
              <a:buNone/>
            </a:pPr>
            <a:endParaRPr lang="en-US" sz="1200" b="1" dirty="0">
              <a:latin typeface="Bookman Old Style" panose="02050604050505020204" pitchFamily="18" charset="0"/>
            </a:endParaRPr>
          </a:p>
          <a:p>
            <a:pPr lvl="0" algn="just"/>
            <a:r>
              <a:rPr lang="en-US" sz="2400" b="1" dirty="0">
                <a:latin typeface="Bookman Old Style" panose="02050604050505020204" pitchFamily="18" charset="0"/>
              </a:rPr>
              <a:t>The Tier–I documents</a:t>
            </a:r>
            <a:r>
              <a:rPr lang="en-US" sz="2400" dirty="0">
                <a:latin typeface="Bookman Old Style" panose="02050604050505020204" pitchFamily="18" charset="0"/>
              </a:rPr>
              <a:t>: Applicable to the engineering/technology programs offered by academically </a:t>
            </a:r>
            <a:r>
              <a:rPr lang="en-US" sz="2400" b="1" dirty="0">
                <a:latin typeface="Bookman Old Style" panose="02050604050505020204" pitchFamily="18" charset="0"/>
              </a:rPr>
              <a:t>autonomous institutions </a:t>
            </a:r>
            <a:r>
              <a:rPr lang="en-US" sz="2400" dirty="0">
                <a:latin typeface="Bookman Old Style" panose="02050604050505020204" pitchFamily="18" charset="0"/>
              </a:rPr>
              <a:t>and by university departments and constituent colleges of the Universities.</a:t>
            </a:r>
          </a:p>
          <a:p>
            <a:pPr marL="109728" indent="0" algn="just">
              <a:buNone/>
            </a:pPr>
            <a:endParaRPr lang="en-US" sz="1600" dirty="0">
              <a:latin typeface="Bookman Old Style" panose="02050604050505020204" pitchFamily="18" charset="0"/>
            </a:endParaRPr>
          </a:p>
          <a:p>
            <a:pPr lvl="0" algn="just"/>
            <a:r>
              <a:rPr lang="en-US" sz="2400" b="1" dirty="0">
                <a:latin typeface="Bookman Old Style" panose="02050604050505020204" pitchFamily="18" charset="0"/>
              </a:rPr>
              <a:t>Tier-II documents</a:t>
            </a:r>
            <a:r>
              <a:rPr lang="en-US" sz="2400" dirty="0">
                <a:latin typeface="Bookman Old Style" panose="02050604050505020204" pitchFamily="18" charset="0"/>
              </a:rPr>
              <a:t>: Applicable to </a:t>
            </a:r>
            <a:r>
              <a:rPr lang="en-US" sz="2400" b="1" dirty="0">
                <a:latin typeface="Bookman Old Style" panose="02050604050505020204" pitchFamily="18" charset="0"/>
              </a:rPr>
              <a:t>non-autonomous </a:t>
            </a:r>
            <a:r>
              <a:rPr lang="en-US" sz="2400" dirty="0">
                <a:latin typeface="Bookman Old Style" panose="02050604050505020204" pitchFamily="18" charset="0"/>
              </a:rPr>
              <a:t>Institutions, i.e., those Colleges and technical Institutions which are affiliated to a University. </a:t>
            </a:r>
          </a:p>
          <a:p>
            <a:pPr marL="109728" indent="0" algn="just">
              <a:buNone/>
            </a:pPr>
            <a:endParaRPr lang="en-US" sz="1400" dirty="0">
              <a:latin typeface="Bookman Old Style" panose="02050604050505020204" pitchFamily="18" charset="0"/>
            </a:endParaRPr>
          </a:p>
          <a:p>
            <a:pPr lvl="0" algn="just"/>
            <a:r>
              <a:rPr lang="en-US" sz="2400" b="1" dirty="0">
                <a:latin typeface="Bookman Old Style" panose="02050604050505020204" pitchFamily="18" charset="0"/>
              </a:rPr>
              <a:t>For both </a:t>
            </a:r>
            <a:r>
              <a:rPr lang="en-US" sz="2400" dirty="0">
                <a:latin typeface="Bookman Old Style" panose="02050604050505020204" pitchFamily="18" charset="0"/>
              </a:rPr>
              <a:t>(Tier-I &amp; Tier-II): Same set of criteria have been prescribed for accreditation.</a:t>
            </a:r>
          </a:p>
          <a:p>
            <a:pPr marL="0" lvl="0" indent="0" algn="just">
              <a:buNone/>
            </a:pPr>
            <a:r>
              <a:rPr lang="en-US" sz="2400" dirty="0">
                <a:latin typeface="Bookman Old Style" panose="02050604050505020204" pitchFamily="18" charset="0"/>
              </a:rPr>
              <a:t> </a:t>
            </a:r>
          </a:p>
        </p:txBody>
      </p:sp>
      <p:pic>
        <p:nvPicPr>
          <p:cNvPr id="4" name="Picture 3"/>
          <p:cNvPicPr>
            <a:picLocks noChangeAspect="1"/>
          </p:cNvPicPr>
          <p:nvPr/>
        </p:nvPicPr>
        <p:blipFill>
          <a:blip r:embed="rId2" cstate="print"/>
          <a:stretch>
            <a:fillRect/>
          </a:stretch>
        </p:blipFill>
        <p:spPr>
          <a:xfrm>
            <a:off x="0" y="0"/>
            <a:ext cx="685800" cy="571161"/>
          </a:xfrm>
          <a:prstGeom prst="rect">
            <a:avLst/>
          </a:prstGeom>
        </p:spPr>
      </p:pic>
    </p:spTree>
    <p:extLst>
      <p:ext uri="{BB962C8B-B14F-4D97-AF65-F5344CB8AC3E}">
        <p14:creationId xmlns:p14="http://schemas.microsoft.com/office/powerpoint/2010/main" xmlns="" val="49326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sz="2700" b="1" u="sng" dirty="0">
                <a:latin typeface="Bookman Old Style" panose="02050604050505020204" pitchFamily="18" charset="0"/>
                <a:ea typeface="Calibri" pitchFamily="34" charset="0"/>
                <a:cs typeface="Vrinda" pitchFamily="34" charset="0"/>
              </a:rPr>
              <a:t>Marks Comparison of SAR of UG Engineering </a:t>
            </a:r>
            <a:br>
              <a:rPr lang="en-US" sz="2700" b="1" u="sng" dirty="0">
                <a:latin typeface="Bookman Old Style" panose="02050604050505020204" pitchFamily="18" charset="0"/>
                <a:ea typeface="Calibri" pitchFamily="34" charset="0"/>
                <a:cs typeface="Vrinda" pitchFamily="34" charset="0"/>
              </a:rPr>
            </a:br>
            <a:r>
              <a:rPr lang="en-US" sz="2700" b="1" u="sng" dirty="0">
                <a:latin typeface="Bookman Old Style" panose="02050604050505020204" pitchFamily="18" charset="0"/>
                <a:ea typeface="Calibri" pitchFamily="34" charset="0"/>
                <a:cs typeface="Vrinda" pitchFamily="34" charset="0"/>
              </a:rPr>
              <a:t>Tier-I &amp; Tier II - </a:t>
            </a:r>
            <a:r>
              <a:rPr lang="en-IN" sz="2700" b="1" u="sng" dirty="0">
                <a:latin typeface="Bookman Old Style" panose="02050604050505020204" pitchFamily="18" charset="0"/>
                <a:ea typeface="Calibri" pitchFamily="34" charset="0"/>
                <a:cs typeface="Vrinda" pitchFamily="34" charset="0"/>
              </a:rPr>
              <a:t>(GAPC V4.0)</a:t>
            </a:r>
            <a:r>
              <a:rPr lang="en-US" sz="800" dirty="0">
                <a:latin typeface="Arial" pitchFamily="34" charset="0"/>
                <a:cs typeface="Arial" pitchFamily="34" charset="0"/>
              </a:rPr>
              <a:t/>
            </a:r>
            <a:br>
              <a:rPr lang="en-US" sz="800" dirty="0">
                <a:latin typeface="Arial" pitchFamily="34" charset="0"/>
                <a:cs typeface="Arial" pitchFamily="34" charset="0"/>
              </a:rPr>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777547705"/>
              </p:ext>
            </p:extLst>
          </p:nvPr>
        </p:nvGraphicFramePr>
        <p:xfrm>
          <a:off x="379562" y="1616689"/>
          <a:ext cx="8471141" cy="4207056"/>
        </p:xfrm>
        <a:graphic>
          <a:graphicData uri="http://schemas.openxmlformats.org/drawingml/2006/table">
            <a:tbl>
              <a:tblPr/>
              <a:tblGrid>
                <a:gridCol w="712528">
                  <a:extLst>
                    <a:ext uri="{9D8B030D-6E8A-4147-A177-3AD203B41FA5}">
                      <a16:colId xmlns:a16="http://schemas.microsoft.com/office/drawing/2014/main" xmlns="" val="20000"/>
                    </a:ext>
                  </a:extLst>
                </a:gridCol>
                <a:gridCol w="4987680">
                  <a:extLst>
                    <a:ext uri="{9D8B030D-6E8A-4147-A177-3AD203B41FA5}">
                      <a16:colId xmlns:a16="http://schemas.microsoft.com/office/drawing/2014/main" xmlns="" val="20001"/>
                    </a:ext>
                  </a:extLst>
                </a:gridCol>
                <a:gridCol w="1425052">
                  <a:extLst>
                    <a:ext uri="{9D8B030D-6E8A-4147-A177-3AD203B41FA5}">
                      <a16:colId xmlns:a16="http://schemas.microsoft.com/office/drawing/2014/main" xmlns="" val="20002"/>
                    </a:ext>
                  </a:extLst>
                </a:gridCol>
                <a:gridCol w="1345881">
                  <a:extLst>
                    <a:ext uri="{9D8B030D-6E8A-4147-A177-3AD203B41FA5}">
                      <a16:colId xmlns:a16="http://schemas.microsoft.com/office/drawing/2014/main" xmlns="" val="20003"/>
                    </a:ext>
                  </a:extLst>
                </a:gridCol>
              </a:tblGrid>
              <a:tr h="320208">
                <a:tc rowSpan="2">
                  <a:txBody>
                    <a:bodyPr/>
                    <a:lstStyle/>
                    <a:p>
                      <a:pPr marL="53975" algn="ctr">
                        <a:lnSpc>
                          <a:spcPct val="115000"/>
                        </a:lnSpc>
                        <a:spcBef>
                          <a:spcPts val="300"/>
                        </a:spcBef>
                        <a:spcAft>
                          <a:spcPts val="300"/>
                        </a:spcAft>
                      </a:pPr>
                      <a:r>
                        <a:rPr lang="en-IN" sz="1200" b="1" dirty="0" err="1">
                          <a:latin typeface="Bookman Old Style" panose="02050604050505020204" pitchFamily="18" charset="0"/>
                          <a:ea typeface="Times New Roman"/>
                          <a:cs typeface="Vrinda"/>
                        </a:rPr>
                        <a:t>S.No</a:t>
                      </a:r>
                      <a:r>
                        <a:rPr lang="en-IN" sz="1200" b="1" dirty="0">
                          <a:latin typeface="Bookman Old Style" panose="02050604050505020204" pitchFamily="18" charset="0"/>
                          <a:ea typeface="Times New Roman"/>
                          <a:cs typeface="Vrinda"/>
                        </a:rPr>
                        <a:t>.</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53975" algn="ctr">
                        <a:lnSpc>
                          <a:spcPct val="115000"/>
                        </a:lnSpc>
                        <a:spcBef>
                          <a:spcPts val="300"/>
                        </a:spcBef>
                        <a:spcAft>
                          <a:spcPts val="300"/>
                        </a:spcAft>
                      </a:pPr>
                      <a:r>
                        <a:rPr lang="en-IN" sz="1200" b="1" dirty="0">
                          <a:latin typeface="Bookman Old Style" panose="02050604050505020204" pitchFamily="18" charset="0"/>
                          <a:ea typeface="Times New Roman"/>
                          <a:cs typeface="Vrinda"/>
                        </a:rPr>
                        <a:t>Criteria</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IN" sz="1200" b="1">
                          <a:latin typeface="Bookman Old Style" panose="02050604050505020204" pitchFamily="18" charset="0"/>
                          <a:ea typeface="Calibri"/>
                          <a:cs typeface="Vrinda"/>
                        </a:rPr>
                        <a:t>UG Engineering</a:t>
                      </a:r>
                      <a:endParaRPr lang="en-IN" sz="1100">
                        <a:latin typeface="Bookman Old Style" panose="02050604050505020204" pitchFamily="18" charset="0"/>
                        <a:ea typeface="Calibri"/>
                        <a:cs typeface="Vrinda"/>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xmlns="" val="10000"/>
                  </a:ext>
                </a:extLst>
              </a:tr>
              <a:tr h="387690">
                <a:tc vMerge="1">
                  <a:txBody>
                    <a:bodyPr/>
                    <a:lstStyle/>
                    <a:p>
                      <a:endParaRPr lang="en-IN"/>
                    </a:p>
                  </a:txBody>
                  <a:tcPr/>
                </a:tc>
                <a:tc vMerge="1">
                  <a:txBody>
                    <a:bodyPr/>
                    <a:lstStyle/>
                    <a:p>
                      <a:endParaRPr lang="en-IN"/>
                    </a:p>
                  </a:txBody>
                  <a:tcPr/>
                </a:tc>
                <a:tc>
                  <a:txBody>
                    <a:bodyPr/>
                    <a:lstStyle/>
                    <a:p>
                      <a:pPr algn="ctr">
                        <a:lnSpc>
                          <a:spcPct val="115000"/>
                        </a:lnSpc>
                        <a:spcAft>
                          <a:spcPts val="0"/>
                        </a:spcAft>
                      </a:pPr>
                      <a:r>
                        <a:rPr lang="en-IN" sz="1200" b="1">
                          <a:latin typeface="Bookman Old Style" panose="02050604050505020204" pitchFamily="18" charset="0"/>
                          <a:ea typeface="Calibri"/>
                          <a:cs typeface="Vrinda"/>
                        </a:rPr>
                        <a:t>Tier-I</a:t>
                      </a: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a:latin typeface="Bookman Old Style" panose="02050604050505020204" pitchFamily="18" charset="0"/>
                          <a:ea typeface="Calibri"/>
                          <a:cs typeface="Vrinda"/>
                        </a:rPr>
                        <a:t>Tier-II</a:t>
                      </a: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1.</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nSpc>
                          <a:spcPct val="115000"/>
                        </a:lnSpc>
                        <a:spcBef>
                          <a:spcPts val="300"/>
                        </a:spcBef>
                        <a:spcAft>
                          <a:spcPts val="300"/>
                        </a:spcAft>
                      </a:pPr>
                      <a:r>
                        <a:rPr lang="en-IN" sz="1200" b="1" dirty="0">
                          <a:latin typeface="Bookman Old Style" panose="02050604050505020204" pitchFamily="18" charset="0"/>
                          <a:ea typeface="Times New Roman"/>
                          <a:cs typeface="Vrinda"/>
                        </a:rPr>
                        <a:t>Outcome-Based Curriculum</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80208">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2.</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Outcome-Based Teaching Learning</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00259">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3.</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Outcome-Based Assessment</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marR="0" lvl="0" indent="0" algn="ctr" defTabSz="914400" rtl="0" eaLnBrk="1" fontAlgn="auto" latinLnBrk="0" hangingPunct="1">
                        <a:lnSpc>
                          <a:spcPct val="150000"/>
                        </a:lnSpc>
                        <a:spcBef>
                          <a:spcPts val="0"/>
                        </a:spcBef>
                        <a:spcAft>
                          <a:spcPts val="0"/>
                        </a:spcAft>
                        <a:buClrTx/>
                        <a:buSzTx/>
                        <a:buFontTx/>
                        <a:buNone/>
                        <a:tabLst/>
                        <a:defRPr/>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marR="0" lvl="0" indent="0" algn="ctr" defTabSz="914400" rtl="0" eaLnBrk="1" fontAlgn="auto" latinLnBrk="0" hangingPunct="1">
                        <a:lnSpc>
                          <a:spcPct val="150000"/>
                        </a:lnSpc>
                        <a:spcBef>
                          <a:spcPts val="0"/>
                        </a:spcBef>
                        <a:spcAft>
                          <a:spcPts val="0"/>
                        </a:spcAft>
                        <a:buClrTx/>
                        <a:buSzTx/>
                        <a:buFontTx/>
                        <a:buNone/>
                        <a:tabLst/>
                        <a:defRPr/>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4.</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Students’ Performance</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5.</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Faculty Information</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100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100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6.</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Faculty Contributions</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7.</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Facilities and Technical Support</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100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100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8.</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Continuous Improvement</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80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80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19405">
                <a:tc>
                  <a:txBody>
                    <a:bodyPr/>
                    <a:lstStyle/>
                    <a:p>
                      <a:pPr marL="342900" lvl="0" indent="-342900" algn="ctr">
                        <a:lnSpc>
                          <a:spcPct val="115000"/>
                        </a:lnSpc>
                        <a:spcBef>
                          <a:spcPts val="300"/>
                        </a:spcBef>
                        <a:spcAft>
                          <a:spcPts val="300"/>
                        </a:spcAft>
                        <a:buFont typeface="+mj-lt"/>
                        <a:buNone/>
                      </a:pPr>
                      <a:r>
                        <a:rPr lang="en-US" sz="1200" b="1" dirty="0">
                          <a:latin typeface="Bookman Old Style" panose="02050604050505020204" pitchFamily="18" charset="0"/>
                          <a:ea typeface="Times New Roman"/>
                          <a:cs typeface="Vrinda"/>
                        </a:rPr>
                        <a:t>9.</a:t>
                      </a:r>
                      <a:endParaRPr lang="en-IN" sz="1200" b="1" dirty="0">
                        <a:latin typeface="Bookman Old Style" panose="02050604050505020204" pitchFamily="18" charset="0"/>
                        <a:ea typeface="Times New Roman"/>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algn="l" defTabSz="914400" rtl="0" eaLnBrk="1" latinLnBrk="0" hangingPunct="1">
                        <a:lnSpc>
                          <a:spcPct val="115000"/>
                        </a:lnSpc>
                        <a:spcBef>
                          <a:spcPts val="300"/>
                        </a:spcBef>
                        <a:spcAft>
                          <a:spcPts val="300"/>
                        </a:spcAft>
                      </a:pPr>
                      <a:r>
                        <a:rPr lang="en-IN" sz="1200" b="1" kern="1200" dirty="0">
                          <a:solidFill>
                            <a:schemeClr val="tx1"/>
                          </a:solidFill>
                          <a:latin typeface="Bookman Old Style" panose="02050604050505020204" pitchFamily="18" charset="0"/>
                          <a:cs typeface="Vrinda"/>
                        </a:rPr>
                        <a:t>Student Support and Governance </a:t>
                      </a:r>
                      <a:endParaRPr lang="en-IN" sz="1200" b="1" kern="1200" dirty="0">
                        <a:solidFill>
                          <a:schemeClr val="tx1"/>
                        </a:solidFill>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9060" algn="ctr">
                        <a:lnSpc>
                          <a:spcPct val="150000"/>
                        </a:lnSpc>
                        <a:spcAft>
                          <a:spcPts val="0"/>
                        </a:spcAft>
                      </a:pPr>
                      <a:r>
                        <a:rPr lang="en-IN" sz="1200" b="1" dirty="0">
                          <a:latin typeface="Bookman Old Style" panose="02050604050505020204" pitchFamily="18" charset="0"/>
                          <a:ea typeface="Times New Roman"/>
                          <a:cs typeface="Vrinda"/>
                        </a:rPr>
                        <a:t>120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82856">
                <a:tc gridSpan="2">
                  <a:txBody>
                    <a:bodyPr/>
                    <a:lstStyle/>
                    <a:p>
                      <a:pPr marL="53975" algn="ctr">
                        <a:lnSpc>
                          <a:spcPct val="115000"/>
                        </a:lnSpc>
                        <a:spcBef>
                          <a:spcPts val="300"/>
                        </a:spcBef>
                        <a:spcAft>
                          <a:spcPts val="300"/>
                        </a:spcAft>
                      </a:pPr>
                      <a:r>
                        <a:rPr lang="en-IN" sz="1200" b="1" dirty="0">
                          <a:latin typeface="Bookman Old Style" panose="02050604050505020204" pitchFamily="18" charset="0"/>
                          <a:ea typeface="Times New Roman"/>
                          <a:cs typeface="Vrinda"/>
                        </a:rPr>
                        <a:t>TOTAL</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IN"/>
                    </a:p>
                  </a:txBody>
                  <a:tcPr/>
                </a:tc>
                <a:tc>
                  <a:txBody>
                    <a:bodyPr/>
                    <a:lstStyle/>
                    <a:p>
                      <a:pPr marL="99060" algn="ctr">
                        <a:lnSpc>
                          <a:spcPct val="150000"/>
                        </a:lnSpc>
                        <a:spcBef>
                          <a:spcPts val="600"/>
                        </a:spcBef>
                        <a:spcAft>
                          <a:spcPts val="0"/>
                        </a:spcAft>
                      </a:pPr>
                      <a:r>
                        <a:rPr lang="en-IN" sz="1200" b="1" dirty="0">
                          <a:solidFill>
                            <a:srgbClr val="000000"/>
                          </a:solidFill>
                          <a:latin typeface="Bookman Old Style" panose="02050604050505020204" pitchFamily="18" charset="0"/>
                          <a:ea typeface="Times New Roman"/>
                          <a:cs typeface="Vrinda"/>
                        </a:rPr>
                        <a:t>1000</a:t>
                      </a:r>
                      <a:endParaRPr lang="en-IN" sz="1200" b="1" dirty="0">
                        <a:latin typeface="Bookman Old Style" panose="02050604050505020204" pitchFamily="18" charset="0"/>
                        <a:ea typeface="Calibri"/>
                        <a:cs typeface="Vrinda"/>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99060" algn="ctr">
                        <a:lnSpc>
                          <a:spcPct val="150000"/>
                        </a:lnSpc>
                        <a:spcBef>
                          <a:spcPts val="600"/>
                        </a:spcBef>
                        <a:spcAft>
                          <a:spcPts val="0"/>
                        </a:spcAft>
                      </a:pPr>
                      <a:r>
                        <a:rPr lang="en-IN" sz="1200" b="1" dirty="0">
                          <a:solidFill>
                            <a:srgbClr val="000000"/>
                          </a:solidFill>
                          <a:latin typeface="Bookman Old Style" panose="02050604050505020204" pitchFamily="18" charset="0"/>
                          <a:ea typeface="Times New Roman"/>
                          <a:cs typeface="Vrinda"/>
                        </a:rPr>
                        <a:t>1000</a:t>
                      </a:r>
                      <a:endParaRPr lang="en-IN" sz="1200" b="1" dirty="0">
                        <a:latin typeface="Bookman Old Style" panose="02050604050505020204" pitchFamily="18" charset="0"/>
                        <a:ea typeface="Calibri"/>
                        <a:cs typeface="Vrinda"/>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bl>
          </a:graphicData>
        </a:graphic>
      </p:graphicFrame>
      <p:pic>
        <p:nvPicPr>
          <p:cNvPr id="5" name="Picture 4"/>
          <p:cNvPicPr>
            <a:picLocks noChangeAspect="1"/>
          </p:cNvPicPr>
          <p:nvPr/>
        </p:nvPicPr>
        <p:blipFill>
          <a:blip r:embed="rId2" cstate="print"/>
          <a:stretch>
            <a:fillRect/>
          </a:stretch>
        </p:blipFill>
        <p:spPr>
          <a:xfrm>
            <a:off x="0" y="0"/>
            <a:ext cx="685800" cy="57116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xmlns="" id="{A189ADED-A245-4F74-876E-AFC75670CAFC}"/>
              </a:ext>
            </a:extLst>
          </p:cNvPr>
          <p:cNvSpPr>
            <a:spLocks noGrp="1" noChangeArrowheads="1"/>
          </p:cNvSpPr>
          <p:nvPr>
            <p:ph type="title"/>
          </p:nvPr>
        </p:nvSpPr>
        <p:spPr>
          <a:xfrm>
            <a:off x="0" y="0"/>
            <a:ext cx="8610600" cy="914400"/>
          </a:xfrm>
        </p:spPr>
        <p:txBody>
          <a:bodyPr>
            <a:normAutofit/>
          </a:bodyPr>
          <a:lstStyle/>
          <a:p>
            <a:pPr algn="ctr" eaLnBrk="1" hangingPunct="1"/>
            <a:r>
              <a:rPr lang="en-US" altLang="en-US" sz="2500" b="1" u="sng" dirty="0">
                <a:solidFill>
                  <a:schemeClr val="tx1"/>
                </a:solidFill>
                <a:effectLst>
                  <a:outerShdw blurRad="38100" dist="38100" dir="2700000" algn="tl">
                    <a:srgbClr val="000000">
                      <a:alpha val="43137"/>
                    </a:srgbClr>
                  </a:outerShdw>
                </a:effectLst>
                <a:latin typeface="Bookman Old Style" panose="02050604050505020204" pitchFamily="18" charset="0"/>
              </a:rPr>
              <a:t>Program Outcomes (POs)</a:t>
            </a:r>
            <a:br>
              <a:rPr lang="en-US" altLang="en-US" sz="2500" b="1" u="sng" dirty="0">
                <a:solidFill>
                  <a:schemeClr val="tx1"/>
                </a:solidFill>
                <a:effectLst>
                  <a:outerShdw blurRad="38100" dist="38100" dir="2700000" algn="tl">
                    <a:srgbClr val="000000">
                      <a:alpha val="43137"/>
                    </a:srgbClr>
                  </a:outerShdw>
                </a:effectLst>
                <a:latin typeface="Bookman Old Style" panose="02050604050505020204" pitchFamily="18" charset="0"/>
              </a:rPr>
            </a:br>
            <a:endParaRPr lang="en-US" altLang="en-US" sz="2500" b="1" u="sng" dirty="0">
              <a:solidFill>
                <a:schemeClr val="tx1"/>
              </a:solidFill>
              <a:effectLst>
                <a:outerShdw blurRad="38100" dist="38100" dir="2700000" algn="tl">
                  <a:srgbClr val="000000">
                    <a:alpha val="43137"/>
                  </a:srgbClr>
                </a:outerShdw>
              </a:effectLst>
              <a:latin typeface="Bookman Old Style" panose="02050604050505020204" pitchFamily="18" charset="0"/>
            </a:endParaRPr>
          </a:p>
        </p:txBody>
      </p:sp>
      <p:sp>
        <p:nvSpPr>
          <p:cNvPr id="5123" name="Rectangle 3">
            <a:extLst>
              <a:ext uri="{FF2B5EF4-FFF2-40B4-BE49-F238E27FC236}">
                <a16:creationId xmlns:a16="http://schemas.microsoft.com/office/drawing/2014/main" xmlns="" id="{5DF2E44F-3E3E-4F7D-9E42-C518F80652A8}"/>
              </a:ext>
            </a:extLst>
          </p:cNvPr>
          <p:cNvSpPr>
            <a:spLocks noGrp="1" noChangeArrowheads="1"/>
          </p:cNvSpPr>
          <p:nvPr>
            <p:ph type="body" idx="1"/>
          </p:nvPr>
        </p:nvSpPr>
        <p:spPr>
          <a:xfrm>
            <a:off x="0" y="493713"/>
            <a:ext cx="9144000" cy="6400800"/>
          </a:xfrm>
        </p:spPr>
        <p:txBody>
          <a:bodyPr>
            <a:normAutofit/>
          </a:bodyPr>
          <a:lstStyle/>
          <a:p>
            <a:pPr algn="just">
              <a:spcBef>
                <a:spcPct val="0"/>
              </a:spcBef>
              <a:buFont typeface="Verdana" panose="020B0604030504040204" pitchFamily="34" charset="0"/>
              <a:buAutoNum type="arabicPeriod"/>
            </a:pPr>
            <a:r>
              <a:rPr lang="en-US" altLang="en-US" sz="2100" b="1" dirty="0">
                <a:solidFill>
                  <a:srgbClr val="FF0000"/>
                </a:solidFill>
                <a:latin typeface="Garamond" panose="02020404030301010803" pitchFamily="18" charset="0"/>
              </a:rPr>
              <a:t>Engineering knowledge</a:t>
            </a:r>
            <a:r>
              <a:rPr lang="en-US" altLang="en-US" sz="2100" dirty="0">
                <a:solidFill>
                  <a:schemeClr val="tx1"/>
                </a:solidFill>
                <a:latin typeface="Garamond" panose="02020404030301010803" pitchFamily="18" charset="0"/>
              </a:rPr>
              <a:t>: </a:t>
            </a:r>
            <a:r>
              <a:rPr lang="en-US" altLang="en-US" sz="2100" dirty="0">
                <a:latin typeface="Garamond" panose="02020404030301010803" pitchFamily="18" charset="0"/>
              </a:rPr>
              <a:t>Apply knowledge of mathematics, natural science, computing, engineering fundamentals and an engineering specialization as specified in WK1 to WK4 respectively to develop to the solution of complex engineering problems.</a:t>
            </a:r>
            <a:endParaRPr lang="en-US" altLang="en-US" sz="2100" dirty="0">
              <a:solidFill>
                <a:schemeClr val="tx1"/>
              </a:solidFill>
              <a:latin typeface="Garamond" panose="02020404030301010803" pitchFamily="18" charset="0"/>
            </a:endParaRPr>
          </a:p>
          <a:p>
            <a:pPr algn="just">
              <a:spcBef>
                <a:spcPct val="0"/>
              </a:spcBef>
              <a:buFont typeface="Verdana" panose="020B0604030504040204" pitchFamily="34" charset="0"/>
              <a:buAutoNum type="arabicPeriod"/>
            </a:pPr>
            <a:r>
              <a:rPr lang="en-US" altLang="en-US" sz="2100" b="1" dirty="0">
                <a:solidFill>
                  <a:srgbClr val="FF0000"/>
                </a:solidFill>
                <a:latin typeface="Garamond" panose="02020404030301010803" pitchFamily="18" charset="0"/>
              </a:rPr>
              <a:t>Problem Analysis</a:t>
            </a:r>
            <a:r>
              <a:rPr lang="en-US" altLang="en-US" sz="2100" dirty="0">
                <a:solidFill>
                  <a:schemeClr val="tx1"/>
                </a:solidFill>
                <a:latin typeface="Garamond" panose="02020404030301010803" pitchFamily="18" charset="0"/>
              </a:rPr>
              <a:t>: </a:t>
            </a:r>
            <a:r>
              <a:rPr lang="en-US" altLang="en-US" sz="2100" dirty="0">
                <a:latin typeface="Garamond" panose="02020404030301010803" pitchFamily="18" charset="0"/>
              </a:rPr>
              <a:t>Identify, formulate, review research literature and </a:t>
            </a:r>
            <a:r>
              <a:rPr lang="en-US" altLang="en-US" sz="2100" dirty="0" err="1">
                <a:latin typeface="Garamond" panose="02020404030301010803" pitchFamily="18" charset="0"/>
              </a:rPr>
              <a:t>analyse</a:t>
            </a:r>
            <a:r>
              <a:rPr lang="en-US" altLang="en-US" sz="2100" dirty="0">
                <a:latin typeface="Garamond" panose="02020404030301010803" pitchFamily="18" charset="0"/>
              </a:rPr>
              <a:t> complex engineering problems reaching substantiated conclusions with consideration for </a:t>
            </a:r>
            <a:r>
              <a:rPr lang="en-US" altLang="en-US" sz="2100" b="1" dirty="0">
                <a:latin typeface="Garamond" panose="02020404030301010803" pitchFamily="18" charset="0"/>
              </a:rPr>
              <a:t>Sustainable Development </a:t>
            </a:r>
            <a:r>
              <a:rPr lang="en-US" altLang="en-US" sz="2100" dirty="0">
                <a:latin typeface="Garamond" panose="02020404030301010803" pitchFamily="18" charset="0"/>
              </a:rPr>
              <a:t>(WK1 to WK4).</a:t>
            </a:r>
            <a:endParaRPr lang="en-US" altLang="en-US" sz="2100" dirty="0">
              <a:solidFill>
                <a:schemeClr val="tx1"/>
              </a:solidFill>
              <a:latin typeface="Garamond" panose="02020404030301010803" pitchFamily="18" charset="0"/>
            </a:endParaRPr>
          </a:p>
          <a:p>
            <a:pPr algn="just">
              <a:spcBef>
                <a:spcPct val="0"/>
              </a:spcBef>
              <a:buFont typeface="Verdana" panose="020B0604030504040204" pitchFamily="34" charset="0"/>
              <a:buAutoNum type="arabicPeriod"/>
            </a:pPr>
            <a:r>
              <a:rPr lang="en-US" altLang="en-US" sz="2100" b="1" dirty="0">
                <a:solidFill>
                  <a:srgbClr val="FF0000"/>
                </a:solidFill>
                <a:latin typeface="Garamond" panose="02020404030301010803" pitchFamily="18" charset="0"/>
              </a:rPr>
              <a:t>Design/Development of Solutions</a:t>
            </a:r>
            <a:r>
              <a:rPr lang="en-US" altLang="en-US" sz="2100" dirty="0">
                <a:solidFill>
                  <a:schemeClr val="tx1"/>
                </a:solidFill>
                <a:latin typeface="Garamond" panose="02020404030301010803" pitchFamily="18" charset="0"/>
              </a:rPr>
              <a:t>: </a:t>
            </a:r>
            <a:r>
              <a:rPr lang="en-US" altLang="en-US" sz="2100" dirty="0">
                <a:latin typeface="Garamond" panose="02020404030301010803" pitchFamily="18" charset="0"/>
              </a:rPr>
              <a:t>Design creative solutions for complex engineering problems and design/develop systems/components/processes to meet identified needs with consideration for the public health and safety, whole-life cost, net zero carbon, culture, society and environment as required (WK5).</a:t>
            </a:r>
            <a:endParaRPr lang="en-US" altLang="en-US" sz="2100" dirty="0">
              <a:solidFill>
                <a:schemeClr val="tx1"/>
              </a:solidFill>
              <a:latin typeface="Garamond" panose="02020404030301010803" pitchFamily="18" charset="0"/>
            </a:endParaRPr>
          </a:p>
          <a:p>
            <a:pPr algn="just">
              <a:spcBef>
                <a:spcPct val="0"/>
              </a:spcBef>
              <a:buFont typeface="Verdana" panose="020B0604030504040204" pitchFamily="34" charset="0"/>
              <a:buAutoNum type="arabicPeriod"/>
            </a:pPr>
            <a:r>
              <a:rPr lang="en-US" altLang="en-US" sz="2100" b="1" dirty="0">
                <a:solidFill>
                  <a:srgbClr val="FF0000"/>
                </a:solidFill>
                <a:latin typeface="Garamond" panose="02020404030301010803" pitchFamily="18" charset="0"/>
              </a:rPr>
              <a:t>Conduct investigations of Complex Problems</a:t>
            </a:r>
            <a:r>
              <a:rPr lang="en-US" altLang="en-US" sz="2100" dirty="0">
                <a:solidFill>
                  <a:schemeClr val="tx1"/>
                </a:solidFill>
                <a:latin typeface="Garamond" panose="02020404030301010803" pitchFamily="18" charset="0"/>
              </a:rPr>
              <a:t>: </a:t>
            </a:r>
            <a:r>
              <a:rPr lang="en-US" altLang="en-US" sz="2100" dirty="0">
                <a:latin typeface="Garamond" panose="02020404030301010803" pitchFamily="18" charset="0"/>
              </a:rPr>
              <a:t>Conduct investigations of complex engineering problems using research-based knowledge including design of experiments, modelling, analysis &amp; interpretation of data to provide valid conclusions (WK8).</a:t>
            </a:r>
            <a:endParaRPr lang="en-US" altLang="en-US" sz="2100" dirty="0">
              <a:solidFill>
                <a:schemeClr val="tx1"/>
              </a:solidFill>
              <a:latin typeface="Garamond" panose="02020404030301010803" pitchFamily="18" charset="0"/>
            </a:endParaRPr>
          </a:p>
          <a:p>
            <a:pPr algn="just">
              <a:spcBef>
                <a:spcPct val="0"/>
              </a:spcBef>
              <a:buFont typeface="Verdana" panose="020B0604030504040204" pitchFamily="34" charset="0"/>
              <a:buAutoNum type="arabicPeriod"/>
            </a:pPr>
            <a:r>
              <a:rPr lang="en-US" altLang="en-US" sz="2100" b="1" dirty="0">
                <a:solidFill>
                  <a:srgbClr val="FF0000"/>
                </a:solidFill>
                <a:latin typeface="Garamond" panose="02020404030301010803" pitchFamily="18" charset="0"/>
              </a:rPr>
              <a:t>Engineering Tool usage</a:t>
            </a:r>
            <a:r>
              <a:rPr lang="en-US" altLang="en-US" sz="2100" dirty="0">
                <a:solidFill>
                  <a:schemeClr val="tx1"/>
                </a:solidFill>
                <a:latin typeface="Garamond" panose="02020404030301010803" pitchFamily="18" charset="0"/>
              </a:rPr>
              <a:t>: </a:t>
            </a:r>
            <a:r>
              <a:rPr lang="en-US" altLang="en-US" sz="2100" dirty="0">
                <a:latin typeface="Garamond" panose="02020404030301010803" pitchFamily="18" charset="0"/>
              </a:rPr>
              <a:t>Create, select and apply appropriate techniques, resources and modern engineering &amp; IT tools, including prediction and modelling recognizing their limitations to solve complex engineering problems. (WK2 and WK6).</a:t>
            </a:r>
            <a:endParaRPr lang="en-IN" altLang="en-US" sz="1800" dirty="0">
              <a:solidFill>
                <a:schemeClr val="tx1"/>
              </a:solidFill>
              <a:latin typeface="Garamond" panose="02020404030301010803" pitchFamily="18" charset="0"/>
            </a:endParaRPr>
          </a:p>
        </p:txBody>
      </p:sp>
      <p:sp>
        <p:nvSpPr>
          <p:cNvPr id="5124" name="AutoShape 2" descr="Temperature Sensor LM35">
            <a:extLst>
              <a:ext uri="{FF2B5EF4-FFF2-40B4-BE49-F238E27FC236}">
                <a16:creationId xmlns:a16="http://schemas.microsoft.com/office/drawing/2014/main" xmlns="" id="{59D952AB-DE70-46B0-8383-A6087A9C94D6}"/>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9pPr>
          </a:lstStyle>
          <a:p>
            <a:pPr>
              <a:spcBef>
                <a:spcPct val="0"/>
              </a:spcBef>
              <a:buClrTx/>
              <a:buSzTx/>
              <a:buFontTx/>
              <a:buNone/>
            </a:pPr>
            <a:endParaRPr lang="en-US" altLang="en-US" sz="2400">
              <a:solidFill>
                <a:schemeClr val="tx1"/>
              </a:solidFill>
            </a:endParaRPr>
          </a:p>
        </p:txBody>
      </p:sp>
      <p:pic>
        <p:nvPicPr>
          <p:cNvPr id="5" name="Picture 4">
            <a:extLst>
              <a:ext uri="{FF2B5EF4-FFF2-40B4-BE49-F238E27FC236}">
                <a16:creationId xmlns:a16="http://schemas.microsoft.com/office/drawing/2014/main" xmlns="" id="{43EE3D18-4043-439E-9904-C58735284F18}"/>
              </a:ext>
            </a:extLst>
          </p:cNvPr>
          <p:cNvPicPr>
            <a:picLocks noChangeAspect="1"/>
          </p:cNvPicPr>
          <p:nvPr/>
        </p:nvPicPr>
        <p:blipFill>
          <a:blip r:embed="rId3" cstate="print"/>
          <a:stretch>
            <a:fillRect/>
          </a:stretch>
        </p:blipFill>
        <p:spPr>
          <a:xfrm>
            <a:off x="0" y="1"/>
            <a:ext cx="685800" cy="457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xmlns="" id="{A189ADED-A245-4F74-876E-AFC75670CAFC}"/>
              </a:ext>
            </a:extLst>
          </p:cNvPr>
          <p:cNvSpPr>
            <a:spLocks noGrp="1" noChangeArrowheads="1"/>
          </p:cNvSpPr>
          <p:nvPr>
            <p:ph type="title"/>
          </p:nvPr>
        </p:nvSpPr>
        <p:spPr>
          <a:xfrm>
            <a:off x="0" y="0"/>
            <a:ext cx="8610600" cy="914400"/>
          </a:xfrm>
        </p:spPr>
        <p:txBody>
          <a:bodyPr>
            <a:normAutofit/>
          </a:bodyPr>
          <a:lstStyle/>
          <a:p>
            <a:pPr algn="ctr" eaLnBrk="1" hangingPunct="1"/>
            <a:r>
              <a:rPr lang="en-US" altLang="en-US" sz="2800" b="1" u="sng" dirty="0">
                <a:solidFill>
                  <a:schemeClr val="tx1"/>
                </a:solidFill>
                <a:effectLst>
                  <a:outerShdw blurRad="38100" dist="38100" dir="2700000" algn="tl">
                    <a:srgbClr val="000000">
                      <a:alpha val="43137"/>
                    </a:srgbClr>
                  </a:outerShdw>
                </a:effectLst>
                <a:latin typeface="Bookman Old Style" panose="02050604050505020204" pitchFamily="18" charset="0"/>
              </a:rPr>
              <a:t>Program Outcomes (POs)</a:t>
            </a:r>
            <a:r>
              <a:rPr lang="en-US" altLang="en-US" sz="2800" b="1" u="none" dirty="0">
                <a:solidFill>
                  <a:schemeClr val="tx1"/>
                </a:solidFill>
              </a:rPr>
              <a:t/>
            </a:r>
            <a:br>
              <a:rPr lang="en-US" altLang="en-US" sz="2800" b="1" u="none" dirty="0">
                <a:solidFill>
                  <a:schemeClr val="tx1"/>
                </a:solidFill>
              </a:rPr>
            </a:br>
            <a:endParaRPr lang="en-US" altLang="en-US" sz="2800" b="1" u="none" dirty="0">
              <a:solidFill>
                <a:schemeClr val="tx1"/>
              </a:solidFill>
            </a:endParaRPr>
          </a:p>
        </p:txBody>
      </p:sp>
      <p:sp>
        <p:nvSpPr>
          <p:cNvPr id="5124" name="AutoShape 2" descr="Temperature Sensor LM35">
            <a:extLst>
              <a:ext uri="{FF2B5EF4-FFF2-40B4-BE49-F238E27FC236}">
                <a16:creationId xmlns:a16="http://schemas.microsoft.com/office/drawing/2014/main" xmlns="" id="{59D952AB-DE70-46B0-8383-A6087A9C94D6}"/>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9pPr>
          </a:lstStyle>
          <a:p>
            <a:pPr>
              <a:spcBef>
                <a:spcPct val="0"/>
              </a:spcBef>
              <a:buClrTx/>
              <a:buSzTx/>
              <a:buFontTx/>
              <a:buNone/>
            </a:pPr>
            <a:endParaRPr lang="en-US" altLang="en-US" sz="2400">
              <a:solidFill>
                <a:schemeClr val="tx1"/>
              </a:solidFill>
            </a:endParaRPr>
          </a:p>
        </p:txBody>
      </p:sp>
      <p:sp>
        <p:nvSpPr>
          <p:cNvPr id="6" name="Rectangle 3">
            <a:extLst>
              <a:ext uri="{FF2B5EF4-FFF2-40B4-BE49-F238E27FC236}">
                <a16:creationId xmlns:a16="http://schemas.microsoft.com/office/drawing/2014/main" xmlns="" id="{81D004FC-4047-4B4B-9309-7BCE147C7131}"/>
              </a:ext>
            </a:extLst>
          </p:cNvPr>
          <p:cNvSpPr txBox="1">
            <a:spLocks noChangeArrowheads="1"/>
          </p:cNvSpPr>
          <p:nvPr/>
        </p:nvSpPr>
        <p:spPr bwMode="auto">
          <a:xfrm>
            <a:off x="76200" y="457200"/>
            <a:ext cx="8839200" cy="7372350"/>
          </a:xfrm>
          <a:prstGeom prst="rect">
            <a:avLst/>
          </a:prstGeom>
          <a:noFill/>
          <a:ln>
            <a:noFill/>
          </a:ln>
          <a:effectLst/>
        </p:spPr>
        <p:txBody>
          <a:bodyPr lIns="90000" tIns="46800" rIns="90000" bIns="46800"/>
          <a:lstStyle>
            <a:lvl1pPr marL="342900" indent="-34290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49263" rtl="0" eaLnBrk="0" fontAlgn="base" hangingPunct="0">
              <a:spcBef>
                <a:spcPts val="400"/>
              </a:spcBef>
              <a:spcAft>
                <a:spcPct val="0"/>
              </a:spcAft>
              <a:buClr>
                <a:srgbClr val="000000"/>
              </a:buClr>
              <a:buSzPct val="100000"/>
              <a:buFont typeface="Times New Roman" panose="02020603050405020304" pitchFamily="18" charset="0"/>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The Engineer and The World</a:t>
            </a:r>
            <a:r>
              <a:rPr lang="en-US" altLang="en-US" sz="2000" dirty="0">
                <a:solidFill>
                  <a:schemeClr val="tx1"/>
                </a:solidFill>
                <a:latin typeface="Garamond" panose="02020404030301010803" pitchFamily="18" charset="0"/>
              </a:rPr>
              <a:t>: Analyze and evaluate societal and environmental aspects while solving complex engineering problems for its impact on </a:t>
            </a:r>
            <a:r>
              <a:rPr lang="en-US" altLang="en-US" sz="2000" b="1" dirty="0">
                <a:solidFill>
                  <a:schemeClr val="tx1"/>
                </a:solidFill>
                <a:latin typeface="Garamond" panose="02020404030301010803" pitchFamily="18" charset="0"/>
              </a:rPr>
              <a:t>Sustainability</a:t>
            </a:r>
            <a:r>
              <a:rPr lang="en-US" altLang="en-US" sz="2000" dirty="0">
                <a:solidFill>
                  <a:schemeClr val="tx1"/>
                </a:solidFill>
                <a:latin typeface="Garamond" panose="02020404030301010803" pitchFamily="18" charset="0"/>
              </a:rPr>
              <a:t> with reference to economy, health, safety, legal framework, culture and environment (WK1, WK5, and WK7).</a:t>
            </a:r>
          </a:p>
          <a:p>
            <a:pPr marL="457200" indent="-457200"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Ethics</a:t>
            </a:r>
            <a:r>
              <a:rPr lang="en-US" altLang="en-US" sz="2000" dirty="0">
                <a:solidFill>
                  <a:schemeClr val="tx1"/>
                </a:solidFill>
                <a:latin typeface="Garamond" panose="02020404030301010803" pitchFamily="18" charset="0"/>
              </a:rPr>
              <a:t>: Apply ethical principles and commit to professional ethics, human values, diversity and inclusion; adhere to national &amp; international laws (WK9).</a:t>
            </a:r>
          </a:p>
          <a:p>
            <a:pPr marL="457200" indent="-457200"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Individual and Collaborative Team work</a:t>
            </a:r>
            <a:r>
              <a:rPr lang="en-US" altLang="en-US" sz="2000" dirty="0">
                <a:solidFill>
                  <a:srgbClr val="FF0000"/>
                </a:solidFill>
                <a:latin typeface="Garamond" panose="02020404030301010803" pitchFamily="18" charset="0"/>
              </a:rPr>
              <a:t>:</a:t>
            </a:r>
            <a:r>
              <a:rPr lang="en-US" altLang="en-US" sz="2000" dirty="0">
                <a:solidFill>
                  <a:schemeClr val="tx1"/>
                </a:solidFill>
                <a:latin typeface="Garamond" panose="02020404030301010803" pitchFamily="18" charset="0"/>
              </a:rPr>
              <a:t> Function effectively as an individual, and as a member or leader in diverse/multi-disciplinary teams.</a:t>
            </a:r>
          </a:p>
          <a:p>
            <a:pPr marL="457200" indent="-457200"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Communication</a:t>
            </a:r>
            <a:r>
              <a:rPr lang="en-US" altLang="en-US" sz="2000" dirty="0">
                <a:solidFill>
                  <a:schemeClr val="tx1"/>
                </a:solidFill>
                <a:latin typeface="Garamond" panose="02020404030301010803" pitchFamily="18" charset="0"/>
              </a:rPr>
              <a:t>: Communicate effectively and inclusively within the engineering community and society at large, such as being able to comprehend and write effective reports and design documentation, make effective presentations considering cultural, language, and learning differences.</a:t>
            </a:r>
          </a:p>
          <a:p>
            <a:pPr marL="457200" indent="-457200"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Project Management and Finance</a:t>
            </a:r>
            <a:r>
              <a:rPr lang="en-US" altLang="en-US" sz="2000" dirty="0">
                <a:solidFill>
                  <a:schemeClr val="tx1"/>
                </a:solidFill>
                <a:latin typeface="Garamond" panose="02020404030301010803" pitchFamily="18" charset="0"/>
              </a:rPr>
              <a:t>: Apply knowledge and understanding of engineering management principles and economic decision-making and apply these to one’s own work, as a member and leader in a team, and to manage projects and in multidisciplinary environments. </a:t>
            </a:r>
          </a:p>
          <a:p>
            <a:pPr algn="just" eaLnBrk="1" hangingPunct="1">
              <a:spcBef>
                <a:spcPts val="0"/>
              </a:spcBef>
              <a:buFont typeface="+mj-lt"/>
              <a:buAutoNum type="arabicPeriod" startAt="6"/>
              <a:defRPr/>
            </a:pPr>
            <a:r>
              <a:rPr lang="en-US" altLang="en-US" sz="2000" b="1" dirty="0">
                <a:solidFill>
                  <a:srgbClr val="FF0000"/>
                </a:solidFill>
                <a:latin typeface="Garamond" panose="02020404030301010803" pitchFamily="18" charset="0"/>
              </a:rPr>
              <a:t>Life-Long Learning</a:t>
            </a:r>
            <a:r>
              <a:rPr lang="en-US" altLang="en-US" sz="2000" dirty="0">
                <a:solidFill>
                  <a:schemeClr val="tx1"/>
                </a:solidFill>
                <a:latin typeface="Garamond" panose="02020404030301010803" pitchFamily="18" charset="0"/>
              </a:rPr>
              <a:t>: Recognize the need for, and have the preparation and ability for i) independent and life-long learning ii) adaptability to new and emerging technologies and iii) critical thinking in the broadest context of technological change (WK8).</a:t>
            </a:r>
          </a:p>
          <a:p>
            <a:pPr algn="just" eaLnBrk="1" hangingPunct="1">
              <a:spcBef>
                <a:spcPts val="0"/>
              </a:spcBef>
              <a:buFont typeface="+mj-lt"/>
              <a:buAutoNum type="arabicPeriod" startAt="6"/>
              <a:defRPr/>
            </a:pPr>
            <a:endParaRPr lang="en-US" altLang="en-US" sz="2100" dirty="0">
              <a:solidFill>
                <a:schemeClr val="tx1"/>
              </a:solidFill>
              <a:latin typeface="Garamond" panose="02020404030301010803" pitchFamily="18" charset="0"/>
            </a:endParaRPr>
          </a:p>
        </p:txBody>
      </p:sp>
      <p:pic>
        <p:nvPicPr>
          <p:cNvPr id="5" name="Picture 4">
            <a:extLst>
              <a:ext uri="{FF2B5EF4-FFF2-40B4-BE49-F238E27FC236}">
                <a16:creationId xmlns:a16="http://schemas.microsoft.com/office/drawing/2014/main" xmlns="" id="{967CCE86-99FA-49D5-80B9-DAB98E53F9B1}"/>
              </a:ext>
            </a:extLst>
          </p:cNvPr>
          <p:cNvPicPr>
            <a:picLocks noChangeAspect="1"/>
          </p:cNvPicPr>
          <p:nvPr/>
        </p:nvPicPr>
        <p:blipFill>
          <a:blip r:embed="rId3" cstate="print"/>
          <a:stretch>
            <a:fillRect/>
          </a:stretch>
        </p:blipFill>
        <p:spPr>
          <a:xfrm>
            <a:off x="76200" y="1"/>
            <a:ext cx="609600" cy="457200"/>
          </a:xfrm>
          <a:prstGeom prst="rect">
            <a:avLst/>
          </a:prstGeom>
        </p:spPr>
      </p:pic>
    </p:spTree>
    <p:extLst>
      <p:ext uri="{BB962C8B-B14F-4D97-AF65-F5344CB8AC3E}">
        <p14:creationId xmlns:p14="http://schemas.microsoft.com/office/powerpoint/2010/main" xmlns="" val="3120252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rgbClr val="FFFFFF"/>
          </a:bgClr>
        </a:pattFill>
        <a:effectLst/>
      </p:bgPr>
    </p:bg>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xmlns="" val="1645389290"/>
              </p:ext>
            </p:extLst>
          </p:nvPr>
        </p:nvGraphicFramePr>
        <p:xfrm>
          <a:off x="152400" y="533401"/>
          <a:ext cx="8839200" cy="6166991"/>
        </p:xfrm>
        <a:graphic>
          <a:graphicData uri="http://schemas.openxmlformats.org/drawingml/2006/table">
            <a:tbl>
              <a:tblPr/>
              <a:tblGrid>
                <a:gridCol w="533400">
                  <a:extLst>
                    <a:ext uri="{9D8B030D-6E8A-4147-A177-3AD203B41FA5}">
                      <a16:colId xmlns:a16="http://schemas.microsoft.com/office/drawing/2014/main" xmlns="" val="20000"/>
                    </a:ext>
                  </a:extLst>
                </a:gridCol>
                <a:gridCol w="5410200">
                  <a:extLst>
                    <a:ext uri="{9D8B030D-6E8A-4147-A177-3AD203B41FA5}">
                      <a16:colId xmlns:a16="http://schemas.microsoft.com/office/drawing/2014/main" xmlns="" val="20001"/>
                    </a:ext>
                  </a:extLst>
                </a:gridCol>
                <a:gridCol w="990600">
                  <a:extLst>
                    <a:ext uri="{9D8B030D-6E8A-4147-A177-3AD203B41FA5}">
                      <a16:colId xmlns:a16="http://schemas.microsoft.com/office/drawing/2014/main" xmlns="" val="20002"/>
                    </a:ext>
                  </a:extLst>
                </a:gridCol>
                <a:gridCol w="1905000">
                  <a:extLst>
                    <a:ext uri="{9D8B030D-6E8A-4147-A177-3AD203B41FA5}">
                      <a16:colId xmlns:a16="http://schemas.microsoft.com/office/drawing/2014/main" xmlns="" val="20003"/>
                    </a:ext>
                  </a:extLst>
                </a:gridCol>
              </a:tblGrid>
              <a:tr h="603995">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S.N.</a:t>
                      </a: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Pre Visit Qualifiers </a:t>
                      </a:r>
                      <a:endParaRPr lang="en-IN" sz="1400" b="1" dirty="0">
                        <a:solidFill>
                          <a:srgbClr val="000000"/>
                        </a:solidFill>
                        <a:effectLst/>
                        <a:latin typeface="Bookman Old Style" panose="02050604050505020204" pitchFamily="18" charset="0"/>
                        <a:ea typeface="Times New Roman" panose="02020603050405020304" pitchFamily="18" charset="0"/>
                      </a:endParaRPr>
                    </a:p>
                    <a:p>
                      <a:pPr algn="ctr">
                        <a:spcAft>
                          <a:spcPts val="0"/>
                        </a:spcAft>
                        <a:tabLst>
                          <a:tab pos="114300" algn="l"/>
                        </a:tabLst>
                      </a:pP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kern="120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Current Status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Compliance Status</a:t>
                      </a:r>
                      <a:endParaRPr lang="en-IN" sz="1400" b="1" dirty="0">
                        <a:solidFill>
                          <a:srgbClr val="000000"/>
                        </a:solidFill>
                        <a:effectLst/>
                        <a:latin typeface="Bookman Old Style" panose="02050604050505020204" pitchFamily="18" charset="0"/>
                        <a:ea typeface="Times New Roman" panose="02020603050405020304" pitchFamily="18" charset="0"/>
                      </a:endParaRPr>
                    </a:p>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Complied/Not Complied</a:t>
                      </a: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0"/>
                  </a:ext>
                </a:extLst>
              </a:tr>
              <a:tr h="416049">
                <a:tc gridSpan="4">
                  <a:txBody>
                    <a:bodyPr/>
                    <a:lstStyle/>
                    <a:p>
                      <a:pPr algn="ctr">
                        <a:spcAft>
                          <a:spcPts val="0"/>
                        </a:spcAft>
                        <a:tabLst>
                          <a:tab pos="114300" algn="l"/>
                        </a:tabLst>
                      </a:pPr>
                      <a:r>
                        <a:rPr lang="en-IN" sz="2300" b="1" dirty="0">
                          <a:solidFill>
                            <a:srgbClr val="000000"/>
                          </a:solidFill>
                          <a:latin typeface="Bookman Old Style" panose="02050604050505020204" pitchFamily="18" charset="0"/>
                          <a:ea typeface="Times New Roman"/>
                          <a:cs typeface="Verdana"/>
                        </a:rPr>
                        <a:t>Essential qualifiers </a:t>
                      </a:r>
                      <a:endParaRPr lang="en-IN" sz="2300" dirty="0">
                        <a:solidFill>
                          <a:srgbClr val="000000"/>
                        </a:solidFill>
                        <a:latin typeface="Bookman Old Style" panose="02050604050505020204" pitchFamily="18" charset="0"/>
                        <a:ea typeface="Times New Roman"/>
                      </a:endParaRPr>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1300208">
                <a:tc>
                  <a:txBody>
                    <a:bodyPr/>
                    <a:lstStyle/>
                    <a:p>
                      <a:pPr algn="ctr">
                        <a:spcAft>
                          <a:spcPts val="0"/>
                        </a:spcAft>
                        <a:tabLst>
                          <a:tab pos="114300" algn="l"/>
                        </a:tabLst>
                      </a:pPr>
                      <a:r>
                        <a:rPr lang="en-IN" sz="16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1</a:t>
                      </a:r>
                      <a:endParaRPr lang="en-IN" sz="1600"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just">
                        <a:lnSpc>
                          <a:spcPct val="115000"/>
                        </a:lnSpc>
                        <a:spcAft>
                          <a:spcPts val="0"/>
                        </a:spcAft>
                      </a:pPr>
                      <a:r>
                        <a:rPr lang="en-US" sz="1600" b="0" dirty="0">
                          <a:effectLst/>
                          <a:latin typeface="Bookman Old Style" panose="02050604050505020204" pitchFamily="18" charset="0"/>
                          <a:ea typeface="Times New Roman" panose="02020603050405020304" pitchFamily="18" charset="0"/>
                          <a:cs typeface="Verdana" panose="020B0604030504040204" pitchFamily="34" charset="0"/>
                        </a:rPr>
                        <a:t>W</a:t>
                      </a:r>
                      <a:r>
                        <a:rPr lang="en-US" sz="1600" b="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heth</a:t>
                      </a:r>
                      <a:r>
                        <a:rPr lang="en-US" sz="1600" b="0" dirty="0">
                          <a:effectLst/>
                          <a:latin typeface="Bookman Old Style" panose="02050604050505020204" pitchFamily="18" charset="0"/>
                          <a:ea typeface="Times New Roman" panose="02020603050405020304" pitchFamily="18" charset="0"/>
                          <a:cs typeface="Verdana" panose="020B0604030504040204" pitchFamily="34" charset="0"/>
                        </a:rPr>
                        <a:t>er </a:t>
                      </a:r>
                      <a:r>
                        <a:rPr lang="en-US" sz="1600" b="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approval </a:t>
                      </a:r>
                      <a:r>
                        <a:rPr lang="en-US" sz="1600" b="0" dirty="0">
                          <a:effectLst/>
                          <a:latin typeface="Bookman Old Style" panose="02050604050505020204" pitchFamily="18" charset="0"/>
                          <a:ea typeface="Times New Roman" panose="02020603050405020304" pitchFamily="18" charset="0"/>
                          <a:cs typeface="Verdana" panose="020B0604030504040204" pitchFamily="34" charset="0"/>
                        </a:rPr>
                        <a:t>of the competent authority (Approval of AICTE/UGC/</a:t>
                      </a:r>
                      <a:r>
                        <a:rPr lang="en-US" sz="1600" b="0" dirty="0" err="1">
                          <a:effectLst/>
                          <a:latin typeface="Bookman Old Style" panose="02050604050505020204" pitchFamily="18" charset="0"/>
                          <a:ea typeface="Times New Roman" panose="02020603050405020304" pitchFamily="18" charset="0"/>
                          <a:cs typeface="Verdana" panose="020B0604030504040204" pitchFamily="34" charset="0"/>
                        </a:rPr>
                        <a:t>BoG</a:t>
                      </a:r>
                      <a:r>
                        <a:rPr lang="en-US" sz="1600" b="0" dirty="0">
                          <a:effectLst/>
                          <a:latin typeface="Bookman Old Style" panose="02050604050505020204" pitchFamily="18" charset="0"/>
                          <a:ea typeface="Times New Roman" panose="02020603050405020304" pitchFamily="18" charset="0"/>
                          <a:cs typeface="Verdana" panose="020B0604030504040204" pitchFamily="34" charset="0"/>
                        </a:rPr>
                        <a:t> of Universities/ Deemed Universities etc.) for the </a:t>
                      </a:r>
                      <a:r>
                        <a:rPr lang="en-US" sz="1600" b="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program</a:t>
                      </a:r>
                      <a:r>
                        <a:rPr lang="en-US" sz="1600" b="0" dirty="0">
                          <a:effectLst/>
                          <a:latin typeface="Bookman Old Style" panose="02050604050505020204" pitchFamily="18" charset="0"/>
                          <a:ea typeface="Times New Roman" panose="02020603050405020304" pitchFamily="18" charset="0"/>
                          <a:cs typeface="Verdana" panose="020B0604030504040204" pitchFamily="34" charset="0"/>
                        </a:rPr>
                        <a:t> under consideration has been obtained for all the years including current academic year</a:t>
                      </a:r>
                      <a:r>
                        <a:rPr lang="en-IN" sz="1600" b="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 </a:t>
                      </a:r>
                      <a:endParaRPr lang="en-IN" sz="1600" b="0"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sz="1800" b="0"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2"/>
                  </a:ext>
                </a:extLst>
              </a:tr>
              <a:tr h="904492">
                <a:tc>
                  <a:txBody>
                    <a:bodyPr/>
                    <a:lstStyle/>
                    <a:p>
                      <a:pPr algn="ctr">
                        <a:spcAft>
                          <a:spcPts val="0"/>
                        </a:spcAft>
                        <a:tabLst>
                          <a:tab pos="114300" algn="l"/>
                        </a:tabLst>
                      </a:pPr>
                      <a:r>
                        <a:rPr lang="en-IN" sz="1600" b="1">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2</a:t>
                      </a:r>
                      <a:endParaRPr lang="en-IN" sz="160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just">
                        <a:spcAft>
                          <a:spcPts val="0"/>
                        </a:spcAft>
                        <a:tabLst>
                          <a:tab pos="114300" algn="l"/>
                        </a:tabLst>
                      </a:pP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Whether the Student Faculty Ratio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SFR</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in the Department and allied Departments is less than or equal to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25:1</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averaged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over three academic years: CAY, CAYm1, and CAYm2</a:t>
                      </a:r>
                      <a:endParaRPr lang="en-IN"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US" sz="1800" b="0" kern="120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  SFR</a:t>
                      </a:r>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3"/>
                  </a:ext>
                </a:extLst>
              </a:tr>
              <a:tr h="1130616">
                <a:tc>
                  <a:txBody>
                    <a:bodyPr/>
                    <a:lstStyle/>
                    <a:p>
                      <a:pPr algn="ctr">
                        <a:spcAft>
                          <a:spcPts val="0"/>
                        </a:spcAft>
                        <a:tabLst>
                          <a:tab pos="114300" algn="l"/>
                        </a:tabLst>
                      </a:pPr>
                      <a:r>
                        <a:rPr lang="en-US" sz="1600" b="1" dirty="0">
                          <a:solidFill>
                            <a:srgbClr val="000000"/>
                          </a:solidFill>
                          <a:effectLst/>
                          <a:latin typeface="Bookman Old Style" panose="02050604050505020204" pitchFamily="18" charset="0"/>
                          <a:ea typeface="Times New Roman" panose="02020603050405020304" pitchFamily="18" charset="0"/>
                        </a:rPr>
                        <a:t>3</a:t>
                      </a:r>
                      <a:endParaRPr lang="en-IN" sz="1600"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Whether the number of faculty having </a:t>
                      </a:r>
                      <a:r>
                        <a:rPr lang="en-US" sz="1600" b="0" kern="1200" dirty="0" err="1">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Ph.D</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degree available in the Department &amp; allied Departments is greater than or equal to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20%</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of the required number of faculty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averaged</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over two academic years i.e. CAY and CAYm1</a:t>
                      </a:r>
                      <a:r>
                        <a:rPr lang="en-IN"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marL="0" algn="ctr" defTabSz="914400" rtl="0" eaLnBrk="1" latinLnBrk="0" hangingPunct="1">
                        <a:spcAft>
                          <a:spcPts val="0"/>
                        </a:spcAft>
                        <a:tabLst>
                          <a:tab pos="114300" algn="l"/>
                        </a:tabLst>
                      </a:pPr>
                      <a:endParaRPr lang="en-IN" sz="1800" b="0" kern="120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endParaRPr>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5"/>
                  </a:ext>
                </a:extLst>
              </a:tr>
              <a:tr h="538862">
                <a:tc>
                  <a:txBody>
                    <a:bodyPr/>
                    <a:lstStyle/>
                    <a:p>
                      <a:pPr algn="ctr">
                        <a:spcAft>
                          <a:spcPts val="0"/>
                        </a:spcAft>
                        <a:tabLst>
                          <a:tab pos="114300" algn="l"/>
                        </a:tabLst>
                      </a:pPr>
                      <a:r>
                        <a:rPr lang="en-IN" sz="1600" b="1" dirty="0">
                          <a:solidFill>
                            <a:srgbClr val="000000"/>
                          </a:solidFill>
                          <a:effectLst/>
                          <a:latin typeface="Bookman Old Style" panose="02050604050505020204" pitchFamily="18" charset="0"/>
                          <a:ea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marL="83820" marR="69850" algn="just">
                        <a:spcBef>
                          <a:spcPts val="0"/>
                        </a:spcBef>
                        <a:spcAft>
                          <a:spcPts val="0"/>
                        </a:spcAft>
                      </a:pP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Whether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two batches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have passed out in the program under consideration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sz="1800" b="0"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6"/>
                  </a:ext>
                </a:extLst>
              </a:tr>
              <a:tr h="442597">
                <a:tc>
                  <a:txBody>
                    <a:bodyPr/>
                    <a:lstStyle/>
                    <a:p>
                      <a:pPr algn="ctr">
                        <a:spcAft>
                          <a:spcPts val="0"/>
                        </a:spcAft>
                        <a:tabLst>
                          <a:tab pos="114300" algn="l"/>
                        </a:tabLst>
                      </a:pPr>
                      <a:r>
                        <a:rPr lang="en-IN" sz="1600" b="1" dirty="0">
                          <a:solidFill>
                            <a:srgbClr val="000000"/>
                          </a:solidFill>
                          <a:effectLst/>
                          <a:latin typeface="Bookman Old Style" panose="02050604050505020204" pitchFamily="18" charset="0"/>
                          <a:ea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marL="83820" marR="69850" algn="just">
                        <a:spcBef>
                          <a:spcPts val="0"/>
                        </a:spcBef>
                        <a:spcAft>
                          <a:spcPts val="0"/>
                        </a:spcAft>
                      </a:pP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Whether the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HOD</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of the department in which the program under consideration is running should be appointed on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regular basis and should possess PhD degree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in the Current Academic Year (CAY).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sz="1800" b="0"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7"/>
                  </a:ext>
                </a:extLst>
              </a:tr>
            </a:tbl>
          </a:graphicData>
        </a:graphic>
      </p:graphicFrame>
      <p:sp>
        <p:nvSpPr>
          <p:cNvPr id="1027" name="Rectangle 3"/>
          <p:cNvSpPr>
            <a:spLocks noChangeArrowheads="1"/>
          </p:cNvSpPr>
          <p:nvPr/>
        </p:nvSpPr>
        <p:spPr bwMode="auto">
          <a:xfrm>
            <a:off x="24245" y="-53861"/>
            <a:ext cx="8643966"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Lst>
              <a:defRPr/>
            </a:pP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Pre-Qualifiers: TIER-I UG (</a:t>
            </a:r>
            <a:r>
              <a:rPr kumimoji="0" lang="en-US" sz="3000" b="1" i="0" u="none" strike="noStrike" kern="1200" cap="none" spc="0" normalizeH="0" baseline="0" noProof="0" dirty="0" err="1">
                <a:ln>
                  <a:noFill/>
                </a:ln>
                <a:solidFill>
                  <a:prstClr val="black"/>
                </a:solidFill>
                <a:effectLst/>
                <a:uLnTx/>
                <a:uFillTx/>
                <a:latin typeface="Bookman Old Style" panose="02050604050505020204" pitchFamily="18" charset="0"/>
                <a:ea typeface="Times New Roman" pitchFamily="18" charset="0"/>
                <a:cs typeface="Verdana" pitchFamily="34" charset="0"/>
              </a:rPr>
              <a:t>Engg</a:t>
            </a: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 Program</a:t>
            </a:r>
            <a:endParaRPr kumimoji="0" lang="en-US" sz="3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136102162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rgbClr val="FFFFFF"/>
          </a:bgClr>
        </a:pattFill>
        <a:effectLst/>
      </p:bgPr>
    </p:bg>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xmlns="" val="3511232869"/>
              </p:ext>
            </p:extLst>
          </p:nvPr>
        </p:nvGraphicFramePr>
        <p:xfrm>
          <a:off x="152400" y="457200"/>
          <a:ext cx="8839200" cy="5885325"/>
        </p:xfrm>
        <a:graphic>
          <a:graphicData uri="http://schemas.openxmlformats.org/drawingml/2006/table">
            <a:tbl>
              <a:tblPr/>
              <a:tblGrid>
                <a:gridCol w="533400">
                  <a:extLst>
                    <a:ext uri="{9D8B030D-6E8A-4147-A177-3AD203B41FA5}">
                      <a16:colId xmlns:a16="http://schemas.microsoft.com/office/drawing/2014/main" xmlns="" val="20000"/>
                    </a:ext>
                  </a:extLst>
                </a:gridCol>
                <a:gridCol w="5334000">
                  <a:extLst>
                    <a:ext uri="{9D8B030D-6E8A-4147-A177-3AD203B41FA5}">
                      <a16:colId xmlns:a16="http://schemas.microsoft.com/office/drawing/2014/main" xmlns="" val="20001"/>
                    </a:ext>
                  </a:extLst>
                </a:gridCol>
                <a:gridCol w="1066800">
                  <a:extLst>
                    <a:ext uri="{9D8B030D-6E8A-4147-A177-3AD203B41FA5}">
                      <a16:colId xmlns:a16="http://schemas.microsoft.com/office/drawing/2014/main" xmlns="" val="20002"/>
                    </a:ext>
                  </a:extLst>
                </a:gridCol>
                <a:gridCol w="1905000">
                  <a:extLst>
                    <a:ext uri="{9D8B030D-6E8A-4147-A177-3AD203B41FA5}">
                      <a16:colId xmlns:a16="http://schemas.microsoft.com/office/drawing/2014/main" xmlns="" val="20003"/>
                    </a:ext>
                  </a:extLst>
                </a:gridCol>
              </a:tblGrid>
              <a:tr h="651318">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S.N.</a:t>
                      </a: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Pre Visit Qualifiers </a:t>
                      </a: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kern="120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Current Status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Compliance Status</a:t>
                      </a:r>
                      <a:endParaRPr lang="en-IN" sz="1400" b="1" dirty="0">
                        <a:solidFill>
                          <a:srgbClr val="000000"/>
                        </a:solidFill>
                        <a:effectLst/>
                        <a:latin typeface="Bookman Old Style" panose="02050604050505020204" pitchFamily="18" charset="0"/>
                        <a:ea typeface="Times New Roman" panose="02020603050405020304" pitchFamily="18" charset="0"/>
                      </a:endParaRPr>
                    </a:p>
                    <a:p>
                      <a:pPr algn="ctr">
                        <a:spcAft>
                          <a:spcPts val="0"/>
                        </a:spcAft>
                        <a:tabLst>
                          <a:tab pos="114300" algn="l"/>
                        </a:tabLst>
                      </a:pPr>
                      <a:r>
                        <a:rPr lang="en-IN" sz="1400" b="1"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rPr>
                        <a:t>Complied/Not Complied</a:t>
                      </a:r>
                      <a:endParaRPr lang="en-IN" sz="1400" b="1"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0"/>
                  </a:ext>
                </a:extLst>
              </a:tr>
              <a:tr h="448647">
                <a:tc gridSpan="4">
                  <a:txBody>
                    <a:bodyPr/>
                    <a:lstStyle/>
                    <a:p>
                      <a:pPr algn="ctr">
                        <a:spcAft>
                          <a:spcPts val="0"/>
                        </a:spcAft>
                        <a:tabLst>
                          <a:tab pos="114300" algn="l"/>
                        </a:tabLst>
                      </a:pPr>
                      <a:r>
                        <a:rPr lang="en-IN" sz="2300" b="1" dirty="0">
                          <a:solidFill>
                            <a:srgbClr val="000000"/>
                          </a:solidFill>
                          <a:latin typeface="Bookman Old Style" panose="02050604050505020204" pitchFamily="18" charset="0"/>
                          <a:ea typeface="Times New Roman"/>
                          <a:cs typeface="Verdana"/>
                        </a:rPr>
                        <a:t>Essential qualifiers </a:t>
                      </a:r>
                      <a:endParaRPr lang="en-IN" sz="2300" dirty="0">
                        <a:solidFill>
                          <a:srgbClr val="000000"/>
                        </a:solidFill>
                        <a:latin typeface="Bookman Old Style" panose="02050604050505020204" pitchFamily="18" charset="0"/>
                        <a:ea typeface="Times New Roman"/>
                      </a:endParaRPr>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814148">
                <a:tc>
                  <a:txBody>
                    <a:bodyPr/>
                    <a:lstStyle/>
                    <a:p>
                      <a:pPr algn="ctr">
                        <a:spcAft>
                          <a:spcPts val="0"/>
                        </a:spcAft>
                        <a:tabLst>
                          <a:tab pos="114300" algn="l"/>
                        </a:tabLst>
                      </a:pPr>
                      <a:r>
                        <a:rPr lang="en-US" sz="1600" b="1" dirty="0">
                          <a:solidFill>
                            <a:srgbClr val="000000"/>
                          </a:solidFill>
                          <a:effectLst/>
                          <a:latin typeface="Bookman Old Style" panose="02050604050505020204" pitchFamily="18" charset="0"/>
                          <a:ea typeface="Times New Roman" panose="02020603050405020304" pitchFamily="18" charset="0"/>
                        </a:rPr>
                        <a:t>6</a:t>
                      </a:r>
                      <a:endParaRPr lang="en-IN" sz="1600" dirty="0">
                        <a:solidFill>
                          <a:srgbClr val="000000"/>
                        </a:solidFill>
                        <a:effectLst/>
                        <a:latin typeface="Bookman Old Style" panose="020506040505050202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just"/>
                      <a:r>
                        <a:rPr lang="en-US" sz="1600" b="1"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Case 1: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If the Department/School is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not running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multiple UG (Engineering) programs and does not have allied departments, which are running undergraduate engineering programs, then the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program</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under consideration needs either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2 Professors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or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1 Professor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and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1 Associate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Professor on a regular basis with Ph.D. degree in the current academic year (CAY) and the previous academic year (CAYm1).</a:t>
                      </a:r>
                    </a:p>
                    <a:p>
                      <a:endParaRPr lang="en-US" sz="1000" b="1"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endParaRPr>
                    </a:p>
                    <a:p>
                      <a:pPr algn="just"/>
                      <a:r>
                        <a:rPr lang="en-US" sz="1600" b="1"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Case 2: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If the Department/School, including allied departments, is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running multiple UG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(Engineering) programs, the program under consideration needs either 2 Professors or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1 Professor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and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1 Associate </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Professor on a regular basis with Ph.D. degree in CAY and CAYm1.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Additionally</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the remaining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UG</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(Engineering) programs (N*) need N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Professors</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or N </a:t>
                      </a:r>
                      <a:r>
                        <a:rPr lang="en-US" sz="1600" b="0" kern="1200" dirty="0">
                          <a:solidFill>
                            <a:srgbClr val="FF0000"/>
                          </a:solidFill>
                          <a:effectLst/>
                          <a:latin typeface="Bookman Old Style" panose="02050604050505020204" pitchFamily="18" charset="0"/>
                          <a:ea typeface="Times New Roman" panose="02020603050405020304" pitchFamily="18" charset="0"/>
                          <a:cs typeface="Verdana" panose="020B0604030504040204" pitchFamily="34" charset="0"/>
                        </a:rPr>
                        <a:t>Associate</a:t>
                      </a:r>
                      <a:r>
                        <a:rPr lang="en-US"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rPr>
                        <a:t> Professors in the Department/ School/ Allied departments on a regular basis with Ph.D. degree in CAY and CAYm1 in total.</a:t>
                      </a:r>
                      <a:endParaRPr lang="en-IN" sz="1600" b="0" kern="1200" dirty="0">
                        <a:solidFill>
                          <a:schemeClr val="tx1"/>
                        </a:solidFill>
                        <a:effectLst/>
                        <a:latin typeface="Bookman Old Style" panose="02050604050505020204" pitchFamily="18" charset="0"/>
                        <a:ea typeface="Times New Roman" panose="02020603050405020304" pitchFamily="18" charset="0"/>
                        <a:cs typeface="Verdan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marL="0" algn="ctr" defTabSz="914400" rtl="0" eaLnBrk="1" latinLnBrk="0" hangingPunct="1">
                        <a:spcAft>
                          <a:spcPts val="0"/>
                        </a:spcAft>
                        <a:tabLst>
                          <a:tab pos="114300" algn="l"/>
                        </a:tabLst>
                      </a:pPr>
                      <a:endParaRPr lang="en-IN" sz="1100" b="1" kern="1200" dirty="0">
                        <a:solidFill>
                          <a:srgbClr val="000000"/>
                        </a:solidFill>
                        <a:effectLst/>
                        <a:latin typeface="Bookman Old Style" panose="02050604050505020204" pitchFamily="18" charset="0"/>
                        <a:ea typeface="Times New Roman" panose="02020603050405020304" pitchFamily="18" charset="0"/>
                        <a:cs typeface="Verdana" panose="020B0604030504040204" pitchFamily="34" charset="0"/>
                      </a:endParaRPr>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endParaRPr lang="en-US" dirty="0"/>
                    </a:p>
                  </a:txBody>
                  <a:tcPr marL="37281" marR="37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5"/>
                  </a:ext>
                </a:extLst>
              </a:tr>
            </a:tbl>
          </a:graphicData>
        </a:graphic>
      </p:graphicFrame>
      <p:sp>
        <p:nvSpPr>
          <p:cNvPr id="4" name="Rectangle 3"/>
          <p:cNvSpPr>
            <a:spLocks noChangeArrowheads="1"/>
          </p:cNvSpPr>
          <p:nvPr/>
        </p:nvSpPr>
        <p:spPr bwMode="auto">
          <a:xfrm>
            <a:off x="24245" y="-53861"/>
            <a:ext cx="8643966"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4300" algn="l"/>
              </a:tabLst>
              <a:defRPr/>
            </a:pP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Pre-Qualifiers: TIER-I UG (</a:t>
            </a:r>
            <a:r>
              <a:rPr kumimoji="0" lang="en-US" sz="3000" b="1" i="0" u="none" strike="noStrike" kern="1200" cap="none" spc="0" normalizeH="0" baseline="0" noProof="0" dirty="0" err="1">
                <a:ln>
                  <a:noFill/>
                </a:ln>
                <a:solidFill>
                  <a:prstClr val="black"/>
                </a:solidFill>
                <a:effectLst/>
                <a:uLnTx/>
                <a:uFillTx/>
                <a:latin typeface="Bookman Old Style" panose="02050604050505020204" pitchFamily="18" charset="0"/>
                <a:ea typeface="Times New Roman" pitchFamily="18" charset="0"/>
                <a:cs typeface="Verdana" pitchFamily="34" charset="0"/>
              </a:rPr>
              <a:t>Engg</a:t>
            </a: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 Program</a:t>
            </a:r>
            <a:endParaRPr kumimoji="0" lang="en-US" sz="3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85865709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rgbClr val="FFFFFF"/>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686800" cy="714380"/>
          </a:xfrm>
        </p:spPr>
        <p:txBody>
          <a:bodyPr>
            <a:normAutofit/>
          </a:bodyPr>
          <a:lstStyle/>
          <a:p>
            <a:pPr algn="ctr"/>
            <a:r>
              <a:rPr lang="en-US" sz="3600" b="1" dirty="0">
                <a:latin typeface="Bookman Old Style" panose="02050604050505020204" pitchFamily="18" charset="0"/>
              </a:rPr>
              <a:t>Tier – I Grades</a:t>
            </a:r>
          </a:p>
        </p:txBody>
      </p:sp>
      <p:graphicFrame>
        <p:nvGraphicFramePr>
          <p:cNvPr id="5" name="Table 4"/>
          <p:cNvGraphicFramePr>
            <a:graphicFrameLocks noGrp="1"/>
          </p:cNvGraphicFramePr>
          <p:nvPr>
            <p:extLst>
              <p:ext uri="{D42A27DB-BD31-4B8C-83A1-F6EECF244321}">
                <p14:modId xmlns:p14="http://schemas.microsoft.com/office/powerpoint/2010/main" xmlns="" val="59275501"/>
              </p:ext>
            </p:extLst>
          </p:nvPr>
        </p:nvGraphicFramePr>
        <p:xfrm>
          <a:off x="1093990" y="990600"/>
          <a:ext cx="6195810" cy="4476750"/>
        </p:xfrm>
        <a:graphic>
          <a:graphicData uri="http://schemas.openxmlformats.org/drawingml/2006/table">
            <a:tbl>
              <a:tblPr firstRow="1" bandRow="1">
                <a:tableStyleId>{2D5ABB26-0587-4C30-8999-92F81FD0307C}</a:tableStyleId>
              </a:tblPr>
              <a:tblGrid>
                <a:gridCol w="3249410">
                  <a:extLst>
                    <a:ext uri="{9D8B030D-6E8A-4147-A177-3AD203B41FA5}">
                      <a16:colId xmlns:a16="http://schemas.microsoft.com/office/drawing/2014/main" xmlns="" val="20000"/>
                    </a:ext>
                  </a:extLst>
                </a:gridCol>
                <a:gridCol w="2946400">
                  <a:extLst>
                    <a:ext uri="{9D8B030D-6E8A-4147-A177-3AD203B41FA5}">
                      <a16:colId xmlns:a16="http://schemas.microsoft.com/office/drawing/2014/main" xmlns="" val="20001"/>
                    </a:ext>
                  </a:extLst>
                </a:gridCol>
              </a:tblGrid>
              <a:tr h="895350">
                <a:tc>
                  <a:txBody>
                    <a:bodyPr/>
                    <a:lstStyle/>
                    <a:p>
                      <a:pPr marL="0" indent="0" algn="ctr">
                        <a:buFont typeface="Wingdings" pitchFamily="2" charset="2"/>
                        <a:buNone/>
                      </a:pPr>
                      <a:r>
                        <a:rPr lang="en-IN" sz="2400" b="1" kern="1200" spc="-5" dirty="0">
                          <a:solidFill>
                            <a:srgbClr val="4D3A2F"/>
                          </a:solidFill>
                          <a:latin typeface="Bookman Old Style" pitchFamily="18" charset="0"/>
                          <a:ea typeface="+mn-ea"/>
                          <a:cs typeface="Franklin Gothic Book"/>
                        </a:rPr>
                        <a:t>% of Marks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IN" sz="2400" b="1" kern="1200" spc="-5" dirty="0">
                          <a:solidFill>
                            <a:srgbClr val="4D3A2F"/>
                          </a:solidFill>
                          <a:latin typeface="Bookman Old Style" pitchFamily="18" charset="0"/>
                          <a:ea typeface="+mn-ea"/>
                          <a:cs typeface="Franklin Gothic Book"/>
                        </a:rPr>
                        <a:t>Grade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0"/>
                  </a:ext>
                </a:extLst>
              </a:tr>
              <a:tr h="895350">
                <a:tc>
                  <a:txBody>
                    <a:bodyPr/>
                    <a:lstStyle/>
                    <a:p>
                      <a:pPr marL="342900" indent="-342900" algn="l">
                        <a:buFont typeface="Wingdings" pitchFamily="2" charset="2"/>
                        <a:buChar char="v"/>
                      </a:pPr>
                      <a:r>
                        <a:rPr lang="en-IN" sz="2400" spc="-5" dirty="0">
                          <a:solidFill>
                            <a:srgbClr val="4D3A2F"/>
                          </a:solidFill>
                          <a:latin typeface="Bookman Old Style" pitchFamily="18" charset="0"/>
                          <a:cs typeface="Franklin Gothic Book"/>
                        </a:rPr>
                        <a:t>≈75% </a:t>
                      </a:r>
                      <a:r>
                        <a:rPr lang="en-IN" sz="2400" dirty="0">
                          <a:solidFill>
                            <a:srgbClr val="4D3A2F"/>
                          </a:solidFill>
                          <a:latin typeface="Bookman Old Style" pitchFamily="18" charset="0"/>
                          <a:cs typeface="Franklin Gothic Book"/>
                        </a:rPr>
                        <a:t>&amp; </a:t>
                      </a:r>
                      <a:r>
                        <a:rPr lang="en-IN" sz="2400" spc="-25" dirty="0">
                          <a:solidFill>
                            <a:srgbClr val="4D3A2F"/>
                          </a:solidFill>
                          <a:latin typeface="Bookman Old Style" pitchFamily="18" charset="0"/>
                          <a:cs typeface="Franklin Gothic Book"/>
                        </a:rPr>
                        <a:t>Above</a:t>
                      </a:r>
                      <a:r>
                        <a:rPr lang="en-IN" sz="2400" spc="300" dirty="0">
                          <a:solidFill>
                            <a:srgbClr val="4D3A2F"/>
                          </a:solidFill>
                          <a:latin typeface="Bookman Old Style" pitchFamily="18" charset="0"/>
                          <a:cs typeface="Franklin Gothic Book"/>
                        </a:rPr>
                        <a:t> </a:t>
                      </a:r>
                      <a:endParaRPr lang="en-IN"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IN" sz="2400" b="1" dirty="0">
                          <a:solidFill>
                            <a:srgbClr val="4D3A2F"/>
                          </a:solidFill>
                          <a:latin typeface="Bookman Old Style" pitchFamily="18" charset="0"/>
                          <a:cs typeface="Franklin Gothic Book"/>
                        </a:rPr>
                        <a:t>‘Y’</a:t>
                      </a:r>
                      <a:endParaRPr lang="en-IN" b="1"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1"/>
                  </a:ext>
                </a:extLst>
              </a:tr>
              <a:tr h="895350">
                <a:tc>
                  <a:txBody>
                    <a:bodyPr/>
                    <a:lstStyle/>
                    <a:p>
                      <a:pPr marL="342900" indent="-342900" algn="l">
                        <a:buFont typeface="Wingdings" pitchFamily="2" charset="2"/>
                        <a:buChar char="v"/>
                      </a:pPr>
                      <a:r>
                        <a:rPr lang="en-IN" sz="2400" dirty="0">
                          <a:solidFill>
                            <a:srgbClr val="4D3A2F"/>
                          </a:solidFill>
                          <a:latin typeface="Bookman Old Style" pitchFamily="18" charset="0"/>
                          <a:cs typeface="Franklin Gothic Book"/>
                        </a:rPr>
                        <a:t>≈ 60%</a:t>
                      </a:r>
                      <a:r>
                        <a:rPr lang="en-IN" sz="2400" spc="-30" dirty="0">
                          <a:solidFill>
                            <a:srgbClr val="4D3A2F"/>
                          </a:solidFill>
                          <a:latin typeface="Bookman Old Style" pitchFamily="18" charset="0"/>
                          <a:cs typeface="Franklin Gothic Book"/>
                        </a:rPr>
                        <a:t> </a:t>
                      </a:r>
                      <a:r>
                        <a:rPr lang="en-IN" sz="2400" dirty="0">
                          <a:solidFill>
                            <a:srgbClr val="4D3A2F"/>
                          </a:solidFill>
                          <a:latin typeface="Bookman Old Style" pitchFamily="18" charset="0"/>
                          <a:cs typeface="Franklin Gothic Book"/>
                        </a:rPr>
                        <a:t>and</a:t>
                      </a:r>
                      <a:r>
                        <a:rPr lang="en-IN" sz="2400" spc="-5" dirty="0">
                          <a:solidFill>
                            <a:srgbClr val="4D3A2F"/>
                          </a:solidFill>
                          <a:latin typeface="Bookman Old Style" pitchFamily="18" charset="0"/>
                          <a:cs typeface="Franklin Gothic Book"/>
                        </a:rPr>
                        <a:t> </a:t>
                      </a:r>
                      <a:r>
                        <a:rPr lang="en-IN" sz="2400" dirty="0">
                          <a:solidFill>
                            <a:srgbClr val="4D3A2F"/>
                          </a:solidFill>
                          <a:latin typeface="Bookman Old Style" pitchFamily="18" charset="0"/>
                          <a:cs typeface="Franklin Gothic Book"/>
                        </a:rPr>
                        <a:t>&lt;75%</a:t>
                      </a:r>
                      <a:endParaRPr lang="en-IN"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IN" sz="2400" b="1" dirty="0">
                          <a:solidFill>
                            <a:srgbClr val="4D3A2F"/>
                          </a:solidFill>
                          <a:latin typeface="Bookman Old Style" pitchFamily="18" charset="0"/>
                          <a:cs typeface="Franklin Gothic Book"/>
                        </a:rPr>
                        <a:t>‘C’</a:t>
                      </a:r>
                      <a:endParaRPr lang="en-IN" b="1"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2"/>
                  </a:ext>
                </a:extLst>
              </a:tr>
              <a:tr h="895350">
                <a:tc>
                  <a:txBody>
                    <a:bodyPr/>
                    <a:lstStyle/>
                    <a:p>
                      <a:pPr marL="342900" indent="-342900" algn="l">
                        <a:buFont typeface="Wingdings" pitchFamily="2" charset="2"/>
                        <a:buChar char="v"/>
                      </a:pPr>
                      <a:r>
                        <a:rPr lang="en-IN" sz="2400" dirty="0">
                          <a:solidFill>
                            <a:srgbClr val="4D3A2F"/>
                          </a:solidFill>
                          <a:latin typeface="Bookman Old Style" pitchFamily="18" charset="0"/>
                          <a:cs typeface="Franklin Gothic Book"/>
                        </a:rPr>
                        <a:t>≈</a:t>
                      </a:r>
                      <a:r>
                        <a:rPr lang="en-IN" sz="2400" spc="-15" dirty="0">
                          <a:solidFill>
                            <a:srgbClr val="4D3A2F"/>
                          </a:solidFill>
                          <a:latin typeface="Bookman Old Style" pitchFamily="18" charset="0"/>
                          <a:cs typeface="Franklin Gothic Book"/>
                        </a:rPr>
                        <a:t> </a:t>
                      </a:r>
                      <a:r>
                        <a:rPr lang="en-IN" sz="2400" dirty="0">
                          <a:solidFill>
                            <a:srgbClr val="4D3A2F"/>
                          </a:solidFill>
                          <a:latin typeface="Bookman Old Style" pitchFamily="18" charset="0"/>
                          <a:cs typeface="Franklin Gothic Book"/>
                        </a:rPr>
                        <a:t>40%</a:t>
                      </a:r>
                      <a:r>
                        <a:rPr lang="en-IN" sz="2400" spc="-21" dirty="0">
                          <a:solidFill>
                            <a:srgbClr val="4D3A2F"/>
                          </a:solidFill>
                          <a:latin typeface="Bookman Old Style" pitchFamily="18" charset="0"/>
                          <a:cs typeface="Franklin Gothic Book"/>
                        </a:rPr>
                        <a:t> </a:t>
                      </a:r>
                      <a:r>
                        <a:rPr lang="en-IN" sz="2400" dirty="0">
                          <a:solidFill>
                            <a:srgbClr val="4D3A2F"/>
                          </a:solidFill>
                          <a:latin typeface="Bookman Old Style" pitchFamily="18" charset="0"/>
                          <a:cs typeface="Franklin Gothic Book"/>
                        </a:rPr>
                        <a:t>and &lt;60%</a:t>
                      </a:r>
                      <a:endParaRPr lang="en-IN"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IN" sz="2400" b="1" dirty="0">
                          <a:solidFill>
                            <a:srgbClr val="4D3A2F"/>
                          </a:solidFill>
                          <a:latin typeface="Bookman Old Style" pitchFamily="18" charset="0"/>
                          <a:cs typeface="Franklin Gothic Book"/>
                        </a:rPr>
                        <a:t>‘W’</a:t>
                      </a:r>
                      <a:endParaRPr lang="en-IN" b="1"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3"/>
                  </a:ext>
                </a:extLst>
              </a:tr>
              <a:tr h="895350">
                <a:tc>
                  <a:txBody>
                    <a:bodyPr/>
                    <a:lstStyle/>
                    <a:p>
                      <a:pPr marL="342900" indent="-342900" algn="l">
                        <a:buFont typeface="Wingdings" pitchFamily="2" charset="2"/>
                        <a:buChar char="v"/>
                      </a:pPr>
                      <a:r>
                        <a:rPr lang="en-IN" sz="2400" spc="-5" dirty="0">
                          <a:solidFill>
                            <a:srgbClr val="4D3A2F"/>
                          </a:solidFill>
                          <a:latin typeface="Bookman Old Style" pitchFamily="18" charset="0"/>
                          <a:cs typeface="Franklin Gothic Book"/>
                        </a:rPr>
                        <a:t>&lt;40%</a:t>
                      </a:r>
                      <a:endParaRPr lang="en-IN"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tc>
                  <a:txBody>
                    <a:bodyPr/>
                    <a:lstStyle/>
                    <a:p>
                      <a:pPr algn="ctr"/>
                      <a:r>
                        <a:rPr lang="en-IN" sz="2400" b="1" dirty="0">
                          <a:solidFill>
                            <a:srgbClr val="4D3A2F"/>
                          </a:solidFill>
                          <a:latin typeface="Bookman Old Style" pitchFamily="18" charset="0"/>
                          <a:cs typeface="Franklin Gothic Book"/>
                        </a:rPr>
                        <a:t>‘D’</a:t>
                      </a:r>
                      <a:endParaRPr lang="en-IN" b="1" dirty="0">
                        <a:latin typeface="Bookman Old Style"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chemeClr val="tx2">
                          <a:lumMod val="20000"/>
                          <a:lumOff val="80000"/>
                        </a:schemeClr>
                      </a:fgClr>
                      <a:bgClr>
                        <a:schemeClr val="bg1"/>
                      </a:bgClr>
                    </a:pattFill>
                  </a:tcPr>
                </a:tc>
                <a:extLst>
                  <a:ext uri="{0D108BD9-81ED-4DB2-BD59-A6C34878D82A}">
                    <a16:rowId xmlns:a16="http://schemas.microsoft.com/office/drawing/2014/main" xmlns="" val="10004"/>
                  </a:ext>
                </a:extLst>
              </a:tr>
            </a:tbl>
          </a:graphicData>
        </a:graphic>
      </p:graphicFrame>
      <p:pic>
        <p:nvPicPr>
          <p:cNvPr id="7" name="Picture 6"/>
          <p:cNvPicPr>
            <a:picLocks noChangeAspect="1"/>
          </p:cNvPicPr>
          <p:nvPr/>
        </p:nvPicPr>
        <p:blipFill>
          <a:blip r:embed="rId2" cstate="print"/>
          <a:stretch>
            <a:fillRect/>
          </a:stretch>
        </p:blipFill>
        <p:spPr>
          <a:xfrm>
            <a:off x="9144" y="12193"/>
            <a:ext cx="1084846" cy="702188"/>
          </a:xfrm>
          <a:prstGeom prst="rect">
            <a:avLst/>
          </a:prstGeom>
        </p:spPr>
      </p:pic>
    </p:spTree>
    <p:extLst>
      <p:ext uri="{BB962C8B-B14F-4D97-AF65-F5344CB8AC3E}">
        <p14:creationId xmlns:p14="http://schemas.microsoft.com/office/powerpoint/2010/main" xmlns="" val="1522665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500" y="-45855"/>
            <a:ext cx="9156700" cy="624613"/>
          </a:xfrm>
          <a:prstGeom prst="rect">
            <a:avLst/>
          </a:prstGeom>
        </p:spPr>
        <p:txBody>
          <a:bodyPr vert="horz" wrap="square" lIns="0" tIns="11131" rIns="0" bIns="0" rtlCol="0">
            <a:spAutoFit/>
          </a:bodyPr>
          <a:lstStyle/>
          <a:p>
            <a:pPr algn="ctr">
              <a:lnSpc>
                <a:spcPct val="150000"/>
              </a:lnSpc>
              <a:spcAft>
                <a:spcPts val="750"/>
              </a:spcAft>
            </a:pPr>
            <a:r>
              <a:rPr lang="en-US" sz="3000" b="1" dirty="0">
                <a:latin typeface="Bookman Old Style" panose="02050604050505020204" pitchFamily="18" charset="0"/>
                <a:ea typeface="Calibri" panose="020F0502020204030204" pitchFamily="34" charset="0"/>
                <a:cs typeface="Mangal" panose="02040503050203030202" pitchFamily="18" charset="0"/>
              </a:rPr>
              <a:t>Award of Accreditation </a:t>
            </a:r>
            <a:r>
              <a:rPr lang="en-US" sz="3000" b="1" dirty="0">
                <a:latin typeface="Bookman Old Style" panose="02050604050505020204" pitchFamily="18" charset="0"/>
                <a:ea typeface="Calibri" pitchFamily="34" charset="0"/>
                <a:cs typeface="Vrinda" pitchFamily="34" charset="0"/>
              </a:rPr>
              <a:t>UG </a:t>
            </a:r>
            <a:r>
              <a:rPr lang="en-US" sz="3000" b="1" dirty="0">
                <a:latin typeface="Bookman Old Style" panose="02050604050505020204" pitchFamily="18" charset="0"/>
                <a:ea typeface="Calibri" panose="020F0502020204030204" pitchFamily="34" charset="0"/>
                <a:cs typeface="Mangal" panose="02040503050203030202" pitchFamily="18" charset="0"/>
              </a:rPr>
              <a:t>(</a:t>
            </a:r>
            <a:r>
              <a:rPr lang="en-US" sz="3000" b="1" dirty="0" err="1">
                <a:latin typeface="Bookman Old Style" panose="02050604050505020204" pitchFamily="18" charset="0"/>
                <a:ea typeface="Calibri" panose="020F0502020204030204" pitchFamily="34" charset="0"/>
                <a:cs typeface="Mangal" panose="02040503050203030202" pitchFamily="18" charset="0"/>
              </a:rPr>
              <a:t>Engg</a:t>
            </a:r>
            <a:r>
              <a:rPr lang="en-US" sz="3000" b="1" dirty="0">
                <a:latin typeface="Bookman Old Style" panose="02050604050505020204" pitchFamily="18" charset="0"/>
                <a:ea typeface="Calibri" panose="020F0502020204030204" pitchFamily="34" charset="0"/>
                <a:cs typeface="Mangal" panose="02040503050203030202" pitchFamily="18" charset="0"/>
              </a:rPr>
              <a:t>.,): </a:t>
            </a:r>
            <a:r>
              <a:rPr lang="en-US" sz="3000" b="1" dirty="0">
                <a:latin typeface="Bookman Old Style" panose="02050604050505020204" pitchFamily="18" charset="0"/>
                <a:ea typeface="Calibri" pitchFamily="34" charset="0"/>
                <a:cs typeface="Vrinda" pitchFamily="34" charset="0"/>
              </a:rPr>
              <a:t>Tier-I</a:t>
            </a:r>
            <a:endParaRPr lang="en-US" sz="3000" dirty="0">
              <a:latin typeface="Bookman Old Style" panose="02050604050505020204" pitchFamily="18" charset="0"/>
              <a:ea typeface="Calibri" panose="020F0502020204030204" pitchFamily="34" charset="0"/>
              <a:cs typeface="Mangal" panose="02040503050203030202" pitchFamily="18" charset="0"/>
            </a:endParaRPr>
          </a:p>
        </p:txBody>
      </p:sp>
      <p:sp>
        <p:nvSpPr>
          <p:cNvPr id="3" name="object 3"/>
          <p:cNvSpPr txBox="1">
            <a:spLocks noGrp="1"/>
          </p:cNvSpPr>
          <p:nvPr>
            <p:ph idx="1"/>
          </p:nvPr>
        </p:nvSpPr>
        <p:spPr>
          <a:xfrm>
            <a:off x="76200" y="609600"/>
            <a:ext cx="8978900" cy="6225199"/>
          </a:xfrm>
          <a:prstGeom prst="rect">
            <a:avLst/>
          </a:prstGeom>
        </p:spPr>
        <p:txBody>
          <a:bodyPr vert="horz" wrap="square" lIns="0" tIns="10574" rIns="0" bIns="0" rtlCol="0">
            <a:spAutoFit/>
          </a:bodyPr>
          <a:lstStyle/>
          <a:p>
            <a:pPr marL="0" marR="4453" indent="0" algn="just">
              <a:spcBef>
                <a:spcPts val="83"/>
              </a:spcBef>
              <a:buNone/>
            </a:pPr>
            <a:endParaRPr lang="en-US" sz="1200" b="1" dirty="0">
              <a:latin typeface="Bookman Old Style" panose="02050604050505020204" pitchFamily="18" charset="0"/>
              <a:ea typeface="Calibri" panose="020F0502020204030204" pitchFamily="34" charset="0"/>
              <a:cs typeface="Mangal" panose="02040503050203030202" pitchFamily="18" charset="0"/>
            </a:endParaRPr>
          </a:p>
          <a:p>
            <a:pPr marL="0" marR="4453" indent="0" algn="just">
              <a:spcBef>
                <a:spcPts val="83"/>
              </a:spcBef>
              <a:buNone/>
            </a:pPr>
            <a:r>
              <a:rPr lang="en-US" sz="2000" b="1" dirty="0">
                <a:solidFill>
                  <a:schemeClr val="accent2">
                    <a:lumMod val="50000"/>
                  </a:schemeClr>
                </a:solidFill>
                <a:latin typeface="Bookman Old Style" panose="02050604050505020204" pitchFamily="18" charset="0"/>
                <a:ea typeface="Calibri" panose="020F0502020204030204" pitchFamily="34" charset="0"/>
                <a:cs typeface="Mangal" panose="02040503050203030202" pitchFamily="18" charset="0"/>
              </a:rPr>
              <a:t>Accreditation</a:t>
            </a:r>
            <a:r>
              <a:rPr lang="en-US" sz="2000" b="1" dirty="0">
                <a:solidFill>
                  <a:schemeClr val="accent2">
                    <a:lumMod val="50000"/>
                  </a:schemeClr>
                </a:solidFill>
                <a:latin typeface="Bookman Old Style" pitchFamily="18" charset="0"/>
              </a:rPr>
              <a:t> for Six Years</a:t>
            </a:r>
            <a:r>
              <a:rPr lang="en-US" sz="2000" b="1" spc="-22" dirty="0">
                <a:solidFill>
                  <a:schemeClr val="accent2">
                    <a:lumMod val="50000"/>
                  </a:schemeClr>
                </a:solidFill>
                <a:latin typeface="Bookman Old Style" pitchFamily="18" charset="0"/>
                <a:cs typeface="Arial" pitchFamily="34" charset="0"/>
              </a:rPr>
              <a:t>:</a:t>
            </a:r>
            <a:r>
              <a:rPr sz="2000" spc="-4" dirty="0">
                <a:solidFill>
                  <a:schemeClr val="accent2">
                    <a:lumMod val="50000"/>
                  </a:schemeClr>
                </a:solidFill>
                <a:latin typeface="Bookman Old Style" pitchFamily="18" charset="0"/>
                <a:cs typeface="Arial" pitchFamily="34" charset="0"/>
              </a:rPr>
              <a:t> </a:t>
            </a:r>
            <a:endParaRPr lang="en-IN" sz="2000" spc="-4" dirty="0">
              <a:solidFill>
                <a:schemeClr val="accent2">
                  <a:lumMod val="50000"/>
                </a:schemeClr>
              </a:solidFill>
              <a:latin typeface="Bookman Old Style" pitchFamily="18" charset="0"/>
              <a:cs typeface="Arial" pitchFamily="34" charset="0"/>
            </a:endParaRPr>
          </a:p>
          <a:p>
            <a:pPr marL="0" marR="4453" indent="0" algn="just">
              <a:spcBef>
                <a:spcPts val="83"/>
              </a:spcBef>
              <a:buNone/>
            </a:pPr>
            <a:endParaRPr lang="en-US" sz="2000" dirty="0">
              <a:latin typeface="Bookman Old Style" pitchFamily="18" charset="0"/>
            </a:endParaRPr>
          </a:p>
          <a:p>
            <a:pPr marL="457200" marR="4453" indent="-457200" algn="just">
              <a:spcBef>
                <a:spcPts val="83"/>
              </a:spcBef>
              <a:buFont typeface="+mj-lt"/>
              <a:buAutoNum type="arabicPeriod"/>
            </a:pPr>
            <a:r>
              <a:rPr lang="en-US" sz="2000" dirty="0">
                <a:latin typeface="Bookman Old Style" pitchFamily="18" charset="0"/>
              </a:rPr>
              <a:t>There should not be any Deficiency (D) or Weakness (W) in any of the criteria and at least six criteria must be fully compliant (Y), with only 'Concerns (C)' in the remaining criteria (</a:t>
            </a:r>
            <a:r>
              <a:rPr lang="en-US" sz="2000" dirty="0">
                <a:solidFill>
                  <a:srgbClr val="FF0000"/>
                </a:solidFill>
                <a:latin typeface="Bookman Old Style" pitchFamily="18" charset="0"/>
              </a:rPr>
              <a:t>Y &gt;=6, W &amp; D=0</a:t>
            </a:r>
            <a:r>
              <a:rPr lang="en-US" sz="2000" dirty="0">
                <a:latin typeface="Bookman Old Style" pitchFamily="18" charset="0"/>
              </a:rPr>
              <a:t>).</a:t>
            </a:r>
          </a:p>
          <a:p>
            <a:pPr marL="0" marR="4453" indent="0" algn="just">
              <a:spcBef>
                <a:spcPts val="83"/>
              </a:spcBef>
              <a:buNone/>
            </a:pPr>
            <a:endParaRPr lang="en-US" sz="2000" dirty="0">
              <a:latin typeface="Bookman Old Style" pitchFamily="18" charset="0"/>
            </a:endParaRPr>
          </a:p>
          <a:p>
            <a:pPr marL="457200" marR="4453" indent="-457200" algn="just">
              <a:spcBef>
                <a:spcPts val="83"/>
              </a:spcBef>
              <a:buFont typeface="+mj-lt"/>
              <a:buAutoNum type="arabicPeriod" startAt="2"/>
            </a:pPr>
            <a:r>
              <a:rPr lang="en-US" sz="2000" dirty="0">
                <a:latin typeface="Bookman Old Style" pitchFamily="18" charset="0"/>
              </a:rPr>
              <a:t>The no. of </a:t>
            </a:r>
            <a:r>
              <a:rPr lang="en-US" sz="2000" dirty="0">
                <a:solidFill>
                  <a:srgbClr val="FF0000"/>
                </a:solidFill>
                <a:latin typeface="Bookman Old Style" pitchFamily="18" charset="0"/>
              </a:rPr>
              <a:t>faculty </a:t>
            </a:r>
            <a:r>
              <a:rPr lang="en-US" sz="2000" dirty="0">
                <a:latin typeface="Bookman Old Style" pitchFamily="18" charset="0"/>
              </a:rPr>
              <a:t>having </a:t>
            </a:r>
            <a:r>
              <a:rPr lang="en-US" sz="2000" dirty="0">
                <a:solidFill>
                  <a:srgbClr val="FF0000"/>
                </a:solidFill>
                <a:latin typeface="Bookman Old Style" pitchFamily="18" charset="0"/>
              </a:rPr>
              <a:t>Ph. D </a:t>
            </a:r>
            <a:r>
              <a:rPr lang="en-US" sz="2000" dirty="0">
                <a:latin typeface="Bookman Old Style" pitchFamily="18" charset="0"/>
              </a:rPr>
              <a:t>degree available in the Department &amp; allied Departments is greater than or equal to </a:t>
            </a:r>
            <a:r>
              <a:rPr lang="en-US" sz="2000" dirty="0">
                <a:solidFill>
                  <a:srgbClr val="FF0000"/>
                </a:solidFill>
                <a:latin typeface="Bookman Old Style" pitchFamily="18" charset="0"/>
              </a:rPr>
              <a:t>20% </a:t>
            </a:r>
            <a:r>
              <a:rPr lang="en-US" sz="2000" dirty="0">
                <a:latin typeface="Bookman Old Style" pitchFamily="18" charset="0"/>
              </a:rPr>
              <a:t>of the </a:t>
            </a:r>
            <a:r>
              <a:rPr lang="en-US" sz="2000" dirty="0">
                <a:solidFill>
                  <a:srgbClr val="FF0000"/>
                </a:solidFill>
                <a:latin typeface="Bookman Old Style" pitchFamily="18" charset="0"/>
              </a:rPr>
              <a:t>required </a:t>
            </a:r>
            <a:r>
              <a:rPr lang="en-US" sz="2000" dirty="0">
                <a:latin typeface="Bookman Old Style" pitchFamily="18" charset="0"/>
              </a:rPr>
              <a:t>no. of faculty </a:t>
            </a:r>
            <a:r>
              <a:rPr lang="en-US" sz="2000" dirty="0">
                <a:solidFill>
                  <a:srgbClr val="FF0000"/>
                </a:solidFill>
                <a:latin typeface="Bookman Old Style" pitchFamily="18" charset="0"/>
              </a:rPr>
              <a:t>averaged</a:t>
            </a:r>
            <a:r>
              <a:rPr lang="en-US" sz="2000" dirty="0">
                <a:latin typeface="Bookman Old Style" pitchFamily="18" charset="0"/>
              </a:rPr>
              <a:t> over two academic years i.e. CAY and CAYm1.</a:t>
            </a:r>
          </a:p>
          <a:p>
            <a:pPr marL="0" marR="4453" indent="0" algn="just">
              <a:spcBef>
                <a:spcPts val="83"/>
              </a:spcBef>
              <a:buNone/>
            </a:pPr>
            <a:endParaRPr lang="en-US" sz="2000" dirty="0">
              <a:latin typeface="Bookman Old Style" pitchFamily="18" charset="0"/>
            </a:endParaRPr>
          </a:p>
          <a:p>
            <a:pPr marL="457200" marR="4453" indent="-457200" algn="just">
              <a:spcBef>
                <a:spcPts val="83"/>
              </a:spcBef>
              <a:buFont typeface="+mj-lt"/>
              <a:buAutoNum type="arabicPeriod" startAt="3"/>
            </a:pPr>
            <a:r>
              <a:rPr lang="en-US" sz="2000" dirty="0">
                <a:latin typeface="Bookman Old Style" pitchFamily="18" charset="0"/>
              </a:rPr>
              <a:t>Student Faculty Ratio (</a:t>
            </a:r>
            <a:r>
              <a:rPr lang="en-US" sz="2000" dirty="0">
                <a:solidFill>
                  <a:srgbClr val="FF0000"/>
                </a:solidFill>
                <a:latin typeface="Bookman Old Style" pitchFamily="18" charset="0"/>
              </a:rPr>
              <a:t>SFR</a:t>
            </a:r>
            <a:r>
              <a:rPr lang="en-US" sz="2000" dirty="0">
                <a:latin typeface="Bookman Old Style" pitchFamily="18" charset="0"/>
              </a:rPr>
              <a:t>) in the Department and allied Departments should be less than or equal to </a:t>
            </a:r>
            <a:r>
              <a:rPr lang="en-US" sz="2000" dirty="0">
                <a:solidFill>
                  <a:srgbClr val="FF0000"/>
                </a:solidFill>
                <a:latin typeface="Bookman Old Style" pitchFamily="18" charset="0"/>
              </a:rPr>
              <a:t>20:1</a:t>
            </a:r>
            <a:r>
              <a:rPr lang="en-US" sz="2000" dirty="0">
                <a:latin typeface="Bookman Old Style" pitchFamily="18" charset="0"/>
              </a:rPr>
              <a:t>, </a:t>
            </a:r>
            <a:r>
              <a:rPr lang="en-US" sz="2000" dirty="0">
                <a:solidFill>
                  <a:srgbClr val="FF0000"/>
                </a:solidFill>
                <a:latin typeface="Bookman Old Style" pitchFamily="18" charset="0"/>
              </a:rPr>
              <a:t>averaged </a:t>
            </a:r>
            <a:r>
              <a:rPr lang="en-US" sz="2000" dirty="0">
                <a:latin typeface="Bookman Old Style" pitchFamily="18" charset="0"/>
              </a:rPr>
              <a:t>over 3 academic years i.e. CAY, CAYm1 and CAYm2.</a:t>
            </a:r>
          </a:p>
          <a:p>
            <a:pPr marL="0" marR="4453" indent="0" algn="just">
              <a:spcBef>
                <a:spcPts val="83"/>
              </a:spcBef>
              <a:buNone/>
            </a:pPr>
            <a:endParaRPr lang="en-US" sz="2000" dirty="0">
              <a:latin typeface="Bookman Old Style" pitchFamily="18" charset="0"/>
            </a:endParaRPr>
          </a:p>
          <a:p>
            <a:pPr marL="457200" marR="4453" indent="-457200" algn="just">
              <a:spcBef>
                <a:spcPts val="83"/>
              </a:spcBef>
              <a:buFont typeface="+mj-lt"/>
              <a:buAutoNum type="arabicPeriod" startAt="4"/>
            </a:pPr>
            <a:r>
              <a:rPr lang="en-US" sz="2000" dirty="0" err="1">
                <a:solidFill>
                  <a:srgbClr val="FF0000"/>
                </a:solidFill>
                <a:latin typeface="Bookman Old Style" pitchFamily="18" charset="0"/>
              </a:rPr>
              <a:t>HoD</a:t>
            </a:r>
            <a:r>
              <a:rPr lang="en-US" sz="2000" dirty="0">
                <a:latin typeface="Bookman Old Style" pitchFamily="18" charset="0"/>
              </a:rPr>
              <a:t> should be on regular basis and possess </a:t>
            </a:r>
            <a:r>
              <a:rPr lang="en-US" sz="2000" dirty="0">
                <a:solidFill>
                  <a:srgbClr val="FF0000"/>
                </a:solidFill>
                <a:latin typeface="Bookman Old Style" pitchFamily="18" charset="0"/>
              </a:rPr>
              <a:t>Ph.D.</a:t>
            </a:r>
            <a:r>
              <a:rPr lang="en-US" sz="2000" dirty="0">
                <a:latin typeface="Bookman Old Style" pitchFamily="18" charset="0"/>
              </a:rPr>
              <a:t> degree for the programs under consideration in the CAY.</a:t>
            </a:r>
          </a:p>
          <a:p>
            <a:pPr marR="4453" algn="just">
              <a:spcBef>
                <a:spcPts val="83"/>
              </a:spcBef>
              <a:buFont typeface="Wingdings" pitchFamily="2" charset="2"/>
              <a:buChar char="v"/>
            </a:pPr>
            <a:endParaRPr lang="en-IN" sz="1800" dirty="0"/>
          </a:p>
          <a:p>
            <a:endParaRPr sz="1800" dirty="0">
              <a:latin typeface="Times New Roman"/>
              <a:cs typeface="Times New Roman"/>
            </a:endParaRPr>
          </a:p>
        </p:txBody>
      </p:sp>
    </p:spTree>
    <p:extLst>
      <p:ext uri="{BB962C8B-B14F-4D97-AF65-F5344CB8AC3E}">
        <p14:creationId xmlns:p14="http://schemas.microsoft.com/office/powerpoint/2010/main" xmlns="" val="2837428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76200" y="457200"/>
            <a:ext cx="8915400" cy="6684299"/>
          </a:xfrm>
          <a:prstGeom prst="rect">
            <a:avLst/>
          </a:prstGeom>
        </p:spPr>
        <p:txBody>
          <a:bodyPr vert="horz" wrap="square" lIns="0" tIns="10574" rIns="0" bIns="0" rtlCol="0">
            <a:spAutoFit/>
          </a:bodyPr>
          <a:lstStyle/>
          <a:p>
            <a:pPr marL="0" marR="4453" indent="0" algn="ctr">
              <a:spcBef>
                <a:spcPts val="83"/>
              </a:spcBef>
              <a:buNone/>
            </a:pPr>
            <a:r>
              <a:rPr lang="en-US" sz="3000" b="1" dirty="0">
                <a:latin typeface="Bookman Old Style" panose="02050604050505020204" pitchFamily="18" charset="0"/>
                <a:ea typeface="Calibri" panose="020F0502020204030204" pitchFamily="34" charset="0"/>
                <a:cs typeface="Mangal" panose="02040503050203030202" pitchFamily="18" charset="0"/>
              </a:rPr>
              <a:t>Accreditation</a:t>
            </a:r>
            <a:r>
              <a:rPr lang="en-US" sz="3000" b="1" dirty="0">
                <a:latin typeface="Bookman Old Style" pitchFamily="18" charset="0"/>
              </a:rPr>
              <a:t> for Six Years: </a:t>
            </a:r>
          </a:p>
          <a:p>
            <a:pPr marL="0" marR="4453" indent="0" algn="ctr">
              <a:spcBef>
                <a:spcPts val="83"/>
              </a:spcBef>
              <a:buNone/>
            </a:pPr>
            <a:endParaRPr lang="en-US" sz="500" dirty="0">
              <a:latin typeface="Bookman Old Style" pitchFamily="18" charset="0"/>
            </a:endParaRPr>
          </a:p>
          <a:p>
            <a:pPr marL="457200" marR="4453" indent="-457200" algn="just">
              <a:spcBef>
                <a:spcPts val="83"/>
              </a:spcBef>
              <a:buFont typeface="+mj-lt"/>
              <a:buAutoNum type="arabicPeriod" startAt="5"/>
            </a:pPr>
            <a:r>
              <a:rPr lang="en-US" sz="2100" u="sng" dirty="0">
                <a:latin typeface="Bookman Old Style" pitchFamily="18" charset="0"/>
              </a:rPr>
              <a:t>Required no. of Professors or Associate Professors</a:t>
            </a:r>
          </a:p>
          <a:p>
            <a:pPr marL="0" marR="4453" indent="0" algn="just">
              <a:spcBef>
                <a:spcPts val="83"/>
              </a:spcBef>
              <a:buNone/>
            </a:pPr>
            <a:endParaRPr lang="en-US" sz="400" dirty="0">
              <a:latin typeface="Bookman Old Style" pitchFamily="18" charset="0"/>
            </a:endParaRPr>
          </a:p>
          <a:p>
            <a:pPr marL="747713" marR="4453" indent="-457200" algn="just">
              <a:spcBef>
                <a:spcPts val="83"/>
              </a:spcBef>
              <a:buFont typeface="Wingdings" pitchFamily="2" charset="2"/>
              <a:buChar char="v"/>
            </a:pPr>
            <a:r>
              <a:rPr lang="en-US" sz="2000" b="1" dirty="0">
                <a:latin typeface="Bookman Old Style" pitchFamily="18" charset="0"/>
              </a:rPr>
              <a:t>Case 1</a:t>
            </a:r>
            <a:r>
              <a:rPr lang="en-US" sz="2000" dirty="0">
                <a:latin typeface="Bookman Old Style" pitchFamily="18" charset="0"/>
              </a:rPr>
              <a:t>: If the Department/School is </a:t>
            </a:r>
            <a:r>
              <a:rPr lang="en-US" sz="2000" dirty="0">
                <a:solidFill>
                  <a:srgbClr val="FF0000"/>
                </a:solidFill>
                <a:latin typeface="Bookman Old Style" pitchFamily="18" charset="0"/>
              </a:rPr>
              <a:t>not running multiple UG </a:t>
            </a:r>
            <a:r>
              <a:rPr lang="en-US" sz="2000" dirty="0">
                <a:latin typeface="Bookman Old Style" pitchFamily="18" charset="0"/>
              </a:rPr>
              <a:t>(Eng.,) programs and does not have allied departments, which are running UG (</a:t>
            </a:r>
            <a:r>
              <a:rPr lang="en-US" sz="2000" dirty="0" err="1">
                <a:latin typeface="Bookman Old Style" pitchFamily="18" charset="0"/>
              </a:rPr>
              <a:t>Engg</a:t>
            </a:r>
            <a:r>
              <a:rPr lang="en-US" sz="2000" dirty="0">
                <a:latin typeface="Bookman Old Style" pitchFamily="18" charset="0"/>
              </a:rPr>
              <a:t>., ) programs, then the </a:t>
            </a:r>
            <a:r>
              <a:rPr lang="en-US" sz="2000" dirty="0">
                <a:solidFill>
                  <a:srgbClr val="FF0000"/>
                </a:solidFill>
                <a:latin typeface="Bookman Old Style" pitchFamily="18" charset="0"/>
              </a:rPr>
              <a:t>program </a:t>
            </a:r>
            <a:r>
              <a:rPr lang="en-US" sz="2000" dirty="0">
                <a:latin typeface="Bookman Old Style" pitchFamily="18" charset="0"/>
              </a:rPr>
              <a:t>under consideration </a:t>
            </a:r>
            <a:r>
              <a:rPr lang="en-US" sz="2000" dirty="0">
                <a:solidFill>
                  <a:srgbClr val="FF0000"/>
                </a:solidFill>
                <a:latin typeface="Bookman Old Style" pitchFamily="18" charset="0"/>
              </a:rPr>
              <a:t>needs </a:t>
            </a:r>
            <a:r>
              <a:rPr lang="en-US" sz="2000" dirty="0">
                <a:latin typeface="Bookman Old Style" pitchFamily="18" charset="0"/>
              </a:rPr>
              <a:t>either </a:t>
            </a:r>
            <a:r>
              <a:rPr lang="en-US" sz="2000" dirty="0">
                <a:solidFill>
                  <a:srgbClr val="FF0000"/>
                </a:solidFill>
                <a:latin typeface="Bookman Old Style" pitchFamily="18" charset="0"/>
              </a:rPr>
              <a:t>2 Professors </a:t>
            </a:r>
            <a:r>
              <a:rPr lang="en-US" sz="2000" dirty="0">
                <a:latin typeface="Bookman Old Style" pitchFamily="18" charset="0"/>
              </a:rPr>
              <a:t>or </a:t>
            </a:r>
            <a:r>
              <a:rPr lang="en-US" sz="2000" dirty="0">
                <a:solidFill>
                  <a:srgbClr val="FF0000"/>
                </a:solidFill>
                <a:latin typeface="Bookman Old Style" pitchFamily="18" charset="0"/>
              </a:rPr>
              <a:t>1 Professor</a:t>
            </a:r>
            <a:r>
              <a:rPr lang="en-US" sz="2000" dirty="0">
                <a:latin typeface="Bookman Old Style" pitchFamily="18" charset="0"/>
              </a:rPr>
              <a:t> and </a:t>
            </a:r>
            <a:r>
              <a:rPr lang="en-US" sz="2000" dirty="0">
                <a:solidFill>
                  <a:srgbClr val="FF0000"/>
                </a:solidFill>
                <a:latin typeface="Bookman Old Style" pitchFamily="18" charset="0"/>
              </a:rPr>
              <a:t>1 Associate </a:t>
            </a:r>
            <a:r>
              <a:rPr lang="en-US" sz="2000" dirty="0">
                <a:latin typeface="Bookman Old Style" pitchFamily="18" charset="0"/>
              </a:rPr>
              <a:t>Professor on a regular basis with Ph.D. degree in CAY and CAYm1.</a:t>
            </a:r>
          </a:p>
          <a:p>
            <a:pPr marL="290513" marR="4453" indent="0" algn="just">
              <a:spcBef>
                <a:spcPts val="83"/>
              </a:spcBef>
              <a:buNone/>
            </a:pPr>
            <a:endParaRPr lang="en-US" sz="1100" dirty="0">
              <a:latin typeface="Bookman Old Style" pitchFamily="18" charset="0"/>
            </a:endParaRPr>
          </a:p>
          <a:p>
            <a:pPr marL="747713" marR="4453" indent="-457200" algn="just">
              <a:spcBef>
                <a:spcPts val="83"/>
              </a:spcBef>
              <a:buFont typeface="Wingdings" pitchFamily="2" charset="2"/>
              <a:buChar char="v"/>
            </a:pPr>
            <a:r>
              <a:rPr lang="en-US" sz="2000" b="1" dirty="0">
                <a:latin typeface="Bookman Old Style" pitchFamily="18" charset="0"/>
              </a:rPr>
              <a:t>Case 2</a:t>
            </a:r>
            <a:r>
              <a:rPr lang="en-US" sz="2000" dirty="0">
                <a:latin typeface="Bookman Old Style" pitchFamily="18" charset="0"/>
              </a:rPr>
              <a:t>: If the Department/School, including allied departments, is </a:t>
            </a:r>
            <a:r>
              <a:rPr lang="en-US" sz="2000" dirty="0">
                <a:solidFill>
                  <a:srgbClr val="FF0000"/>
                </a:solidFill>
                <a:latin typeface="Bookman Old Style" pitchFamily="18" charset="0"/>
              </a:rPr>
              <a:t>running multiple UG </a:t>
            </a:r>
            <a:r>
              <a:rPr lang="en-US" sz="2000" dirty="0">
                <a:latin typeface="Bookman Old Style" pitchFamily="18" charset="0"/>
              </a:rPr>
              <a:t>(</a:t>
            </a:r>
            <a:r>
              <a:rPr lang="en-US" sz="2000" dirty="0" err="1">
                <a:latin typeface="Bookman Old Style" pitchFamily="18" charset="0"/>
              </a:rPr>
              <a:t>Engg</a:t>
            </a:r>
            <a:r>
              <a:rPr lang="en-US" sz="2000" dirty="0">
                <a:latin typeface="Bookman Old Style" pitchFamily="18" charset="0"/>
              </a:rPr>
              <a:t>.,) programs, the </a:t>
            </a:r>
            <a:r>
              <a:rPr lang="en-US" sz="2000" dirty="0">
                <a:solidFill>
                  <a:srgbClr val="FF0000"/>
                </a:solidFill>
                <a:latin typeface="Bookman Old Style" pitchFamily="18" charset="0"/>
              </a:rPr>
              <a:t>program</a:t>
            </a:r>
            <a:r>
              <a:rPr lang="en-US" sz="2000" dirty="0">
                <a:latin typeface="Bookman Old Style" pitchFamily="18" charset="0"/>
              </a:rPr>
              <a:t> under consideration </a:t>
            </a:r>
            <a:r>
              <a:rPr lang="en-US" sz="2000" dirty="0">
                <a:solidFill>
                  <a:srgbClr val="FF0000"/>
                </a:solidFill>
                <a:latin typeface="Bookman Old Style" pitchFamily="18" charset="0"/>
              </a:rPr>
              <a:t>needs</a:t>
            </a:r>
            <a:r>
              <a:rPr lang="en-US" sz="2000" dirty="0">
                <a:latin typeface="Bookman Old Style" pitchFamily="18" charset="0"/>
              </a:rPr>
              <a:t> either </a:t>
            </a:r>
            <a:r>
              <a:rPr lang="en-US" sz="2000" dirty="0">
                <a:solidFill>
                  <a:srgbClr val="FF0000"/>
                </a:solidFill>
                <a:latin typeface="Bookman Old Style" pitchFamily="18" charset="0"/>
              </a:rPr>
              <a:t>2 Professors </a:t>
            </a:r>
            <a:r>
              <a:rPr lang="en-US" sz="2000" dirty="0">
                <a:latin typeface="Bookman Old Style" pitchFamily="18" charset="0"/>
              </a:rPr>
              <a:t>or </a:t>
            </a:r>
            <a:r>
              <a:rPr lang="en-US" sz="2000" dirty="0">
                <a:solidFill>
                  <a:srgbClr val="FF0000"/>
                </a:solidFill>
                <a:latin typeface="Bookman Old Style" pitchFamily="18" charset="0"/>
              </a:rPr>
              <a:t>1 Professor </a:t>
            </a:r>
            <a:r>
              <a:rPr lang="en-US" sz="2000" dirty="0">
                <a:latin typeface="Bookman Old Style" pitchFamily="18" charset="0"/>
              </a:rPr>
              <a:t>and </a:t>
            </a:r>
            <a:r>
              <a:rPr lang="en-US" sz="2000" dirty="0">
                <a:solidFill>
                  <a:srgbClr val="FF0000"/>
                </a:solidFill>
                <a:latin typeface="Bookman Old Style" pitchFamily="18" charset="0"/>
              </a:rPr>
              <a:t>1 Associate </a:t>
            </a:r>
            <a:r>
              <a:rPr lang="en-US" sz="2000" dirty="0">
                <a:latin typeface="Bookman Old Style" pitchFamily="18" charset="0"/>
              </a:rPr>
              <a:t>Professor on a regular basis with Ph.D. degree in CAY and CAYm1. </a:t>
            </a:r>
            <a:r>
              <a:rPr lang="en-US" sz="2000" dirty="0">
                <a:solidFill>
                  <a:srgbClr val="FF0000"/>
                </a:solidFill>
                <a:latin typeface="Bookman Old Style" pitchFamily="18" charset="0"/>
              </a:rPr>
              <a:t>Additionally</a:t>
            </a:r>
            <a:r>
              <a:rPr lang="en-US" sz="2000" dirty="0">
                <a:latin typeface="Bookman Old Style" pitchFamily="18" charset="0"/>
              </a:rPr>
              <a:t>, the </a:t>
            </a:r>
            <a:r>
              <a:rPr lang="en-US" sz="2000" dirty="0">
                <a:solidFill>
                  <a:srgbClr val="FF0000"/>
                </a:solidFill>
                <a:latin typeface="Bookman Old Style" pitchFamily="18" charset="0"/>
              </a:rPr>
              <a:t>remaining UG</a:t>
            </a:r>
            <a:r>
              <a:rPr lang="en-US" sz="2000" dirty="0">
                <a:latin typeface="Bookman Old Style" pitchFamily="18" charset="0"/>
              </a:rPr>
              <a:t> (</a:t>
            </a:r>
            <a:r>
              <a:rPr lang="en-US" sz="2000" dirty="0" err="1">
                <a:latin typeface="Bookman Old Style" pitchFamily="18" charset="0"/>
              </a:rPr>
              <a:t>Engg</a:t>
            </a:r>
            <a:r>
              <a:rPr lang="en-US" sz="2000" dirty="0">
                <a:latin typeface="Bookman Old Style" pitchFamily="18" charset="0"/>
              </a:rPr>
              <a:t>.,) programs (N</a:t>
            </a:r>
            <a:r>
              <a:rPr lang="en-US" sz="2000" dirty="0">
                <a:solidFill>
                  <a:srgbClr val="FF0000"/>
                </a:solidFill>
                <a:latin typeface="Bookman Old Style" pitchFamily="18" charset="0"/>
              </a:rPr>
              <a:t>*</a:t>
            </a:r>
            <a:r>
              <a:rPr lang="en-US" sz="2000" dirty="0">
                <a:latin typeface="Bookman Old Style" pitchFamily="18" charset="0"/>
              </a:rPr>
              <a:t>) need </a:t>
            </a:r>
            <a:r>
              <a:rPr lang="en-US" sz="2000" dirty="0">
                <a:solidFill>
                  <a:srgbClr val="FF0000"/>
                </a:solidFill>
                <a:latin typeface="Bookman Old Style" pitchFamily="18" charset="0"/>
              </a:rPr>
              <a:t>N Professors </a:t>
            </a:r>
            <a:r>
              <a:rPr lang="en-US" sz="2000" dirty="0">
                <a:latin typeface="Bookman Old Style" pitchFamily="18" charset="0"/>
              </a:rPr>
              <a:t>or </a:t>
            </a:r>
            <a:r>
              <a:rPr lang="en-US" sz="2000" dirty="0">
                <a:solidFill>
                  <a:srgbClr val="FF0000"/>
                </a:solidFill>
                <a:latin typeface="Bookman Old Style" pitchFamily="18" charset="0"/>
              </a:rPr>
              <a:t>N Associate</a:t>
            </a:r>
            <a:r>
              <a:rPr lang="en-US" sz="2000" dirty="0">
                <a:latin typeface="Bookman Old Style" pitchFamily="18" charset="0"/>
              </a:rPr>
              <a:t> Professors in Department/ School/ Allied departments on a regular basis with Ph.D. degree in CAY and CAYm1 in total. </a:t>
            </a:r>
          </a:p>
          <a:p>
            <a:pPr marL="0" marR="4453" indent="0" algn="just">
              <a:spcBef>
                <a:spcPts val="83"/>
              </a:spcBef>
              <a:buNone/>
            </a:pPr>
            <a:endParaRPr lang="en-US" sz="100" dirty="0">
              <a:latin typeface="Bookman Old Style" pitchFamily="18" charset="0"/>
            </a:endParaRPr>
          </a:p>
          <a:p>
            <a:pPr marL="0" marR="4453" indent="0" algn="just">
              <a:spcBef>
                <a:spcPts val="83"/>
              </a:spcBef>
              <a:buNone/>
            </a:pPr>
            <a:r>
              <a:rPr lang="en-US" sz="2000" b="1" dirty="0">
                <a:latin typeface="Bookman Old Style" pitchFamily="18" charset="0"/>
              </a:rPr>
              <a:t>Note</a:t>
            </a:r>
            <a:r>
              <a:rPr lang="en-US" sz="2000" dirty="0">
                <a:solidFill>
                  <a:srgbClr val="FF0000"/>
                </a:solidFill>
                <a:latin typeface="Bookman Old Style" pitchFamily="18" charset="0"/>
              </a:rPr>
              <a:t>*</a:t>
            </a:r>
            <a:r>
              <a:rPr lang="en-US" sz="2000" dirty="0">
                <a:latin typeface="Bookman Old Style" pitchFamily="18" charset="0"/>
              </a:rPr>
              <a:t>: Exclude the no. of Professors/Associate Professors for the UG (</a:t>
            </a:r>
            <a:r>
              <a:rPr lang="en-US" sz="2000" dirty="0" err="1">
                <a:latin typeface="Bookman Old Style" pitchFamily="18" charset="0"/>
              </a:rPr>
              <a:t>Engg</a:t>
            </a:r>
            <a:r>
              <a:rPr lang="en-US" sz="2000" dirty="0">
                <a:latin typeface="Bookman Old Style" pitchFamily="18" charset="0"/>
              </a:rPr>
              <a:t>.,) programs that have been running for less than 3 years (CAY, CAYm1)</a:t>
            </a:r>
            <a:endParaRPr sz="2000" dirty="0">
              <a:latin typeface="Bookman Old Style" pitchFamily="18" charset="0"/>
            </a:endParaRPr>
          </a:p>
        </p:txBody>
      </p:sp>
      <p:sp>
        <p:nvSpPr>
          <p:cNvPr id="7" name="Content Placeholder 4"/>
          <p:cNvSpPr txBox="1">
            <a:spLocks/>
          </p:cNvSpPr>
          <p:nvPr/>
        </p:nvSpPr>
        <p:spPr>
          <a:xfrm>
            <a:off x="7315200" y="6553199"/>
            <a:ext cx="762000" cy="31865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9728" indent="0" algn="just">
              <a:buNone/>
            </a:pPr>
            <a:endParaRPr lang="en-US" sz="2400" b="1" dirty="0">
              <a:latin typeface="Bookman Old Style" panose="02050604050505020204" pitchFamily="18" charset="0"/>
            </a:endParaRPr>
          </a:p>
        </p:txBody>
      </p:sp>
      <p:sp>
        <p:nvSpPr>
          <p:cNvPr id="12" name="object 2"/>
          <p:cNvSpPr txBox="1">
            <a:spLocks noGrp="1"/>
          </p:cNvSpPr>
          <p:nvPr>
            <p:ph type="title"/>
          </p:nvPr>
        </p:nvSpPr>
        <p:spPr>
          <a:xfrm>
            <a:off x="63500" y="-131946"/>
            <a:ext cx="9156700" cy="583704"/>
          </a:xfrm>
          <a:prstGeom prst="rect">
            <a:avLst/>
          </a:prstGeom>
        </p:spPr>
        <p:txBody>
          <a:bodyPr vert="horz" wrap="square" lIns="0" tIns="11131" rIns="0" bIns="0" rtlCol="0">
            <a:spAutoFit/>
          </a:bodyPr>
          <a:lstStyle/>
          <a:p>
            <a:pPr algn="ctr">
              <a:lnSpc>
                <a:spcPct val="150000"/>
              </a:lnSpc>
              <a:spcAft>
                <a:spcPts val="750"/>
              </a:spcAft>
            </a:pPr>
            <a:r>
              <a:rPr lang="en-US" sz="2800" b="1" dirty="0">
                <a:latin typeface="Bookman Old Style" panose="02050604050505020204" pitchFamily="18" charset="0"/>
                <a:ea typeface="Calibri" panose="020F0502020204030204" pitchFamily="34" charset="0"/>
                <a:cs typeface="Mangal" panose="02040503050203030202" pitchFamily="18" charset="0"/>
              </a:rPr>
              <a:t>Award of Accreditation </a:t>
            </a:r>
            <a:r>
              <a:rPr lang="en-US" sz="2800" b="1" dirty="0">
                <a:latin typeface="Bookman Old Style" panose="02050604050505020204" pitchFamily="18" charset="0"/>
                <a:ea typeface="Calibri" pitchFamily="34" charset="0"/>
                <a:cs typeface="Vrinda" pitchFamily="34" charset="0"/>
              </a:rPr>
              <a:t>UG </a:t>
            </a:r>
            <a:r>
              <a:rPr lang="en-US" sz="2800" b="1" dirty="0">
                <a:latin typeface="Bookman Old Style" panose="02050604050505020204" pitchFamily="18" charset="0"/>
                <a:ea typeface="Calibri" panose="020F0502020204030204" pitchFamily="34" charset="0"/>
                <a:cs typeface="Mangal" panose="02040503050203030202" pitchFamily="18" charset="0"/>
              </a:rPr>
              <a:t>(</a:t>
            </a:r>
            <a:r>
              <a:rPr lang="en-US" sz="2800" b="1" dirty="0" err="1">
                <a:latin typeface="Bookman Old Style" panose="02050604050505020204" pitchFamily="18" charset="0"/>
                <a:ea typeface="Calibri" panose="020F0502020204030204" pitchFamily="34" charset="0"/>
                <a:cs typeface="Mangal" panose="02040503050203030202" pitchFamily="18" charset="0"/>
              </a:rPr>
              <a:t>Engg</a:t>
            </a:r>
            <a:r>
              <a:rPr lang="en-US" sz="2800" b="1" dirty="0">
                <a:latin typeface="Bookman Old Style" panose="02050604050505020204" pitchFamily="18" charset="0"/>
                <a:ea typeface="Calibri" panose="020F0502020204030204" pitchFamily="34" charset="0"/>
                <a:cs typeface="Mangal" panose="02040503050203030202" pitchFamily="18" charset="0"/>
              </a:rPr>
              <a:t>.,): </a:t>
            </a:r>
            <a:r>
              <a:rPr lang="en-US" sz="2800" b="1" dirty="0">
                <a:latin typeface="Bookman Old Style" panose="02050604050505020204" pitchFamily="18" charset="0"/>
                <a:ea typeface="Calibri" pitchFamily="34" charset="0"/>
                <a:cs typeface="Vrinda" pitchFamily="34" charset="0"/>
              </a:rPr>
              <a:t>Tier-I</a:t>
            </a:r>
            <a:endParaRPr lang="en-US" sz="2800" dirty="0">
              <a:latin typeface="Bookman Old Style" panose="02050604050505020204" pitchFamily="18"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xmlns="" val="2955513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103909" y="609600"/>
            <a:ext cx="8887691" cy="6404735"/>
          </a:xfrm>
          <a:prstGeom prst="rect">
            <a:avLst/>
          </a:prstGeom>
        </p:spPr>
        <p:txBody>
          <a:bodyPr vert="horz" wrap="square" lIns="0" tIns="10574" rIns="0" bIns="0" rtlCol="0">
            <a:spAutoFit/>
          </a:bodyPr>
          <a:lstStyle/>
          <a:p>
            <a:pPr marL="0" marR="4453" indent="0" algn="just">
              <a:spcBef>
                <a:spcPts val="83"/>
              </a:spcBef>
              <a:buNone/>
            </a:pPr>
            <a:r>
              <a:rPr lang="en-US" sz="3000" b="1" dirty="0">
                <a:latin typeface="Bookman Old Style" panose="02050604050505020204" pitchFamily="18" charset="0"/>
                <a:ea typeface="Calibri" panose="020F0502020204030204" pitchFamily="34" charset="0"/>
                <a:cs typeface="Mangal" panose="02040503050203030202" pitchFamily="18" charset="0"/>
              </a:rPr>
              <a:t>Accreditation</a:t>
            </a:r>
            <a:r>
              <a:rPr lang="en-US" sz="3000" b="1" dirty="0">
                <a:latin typeface="Bookman Old Style" pitchFamily="18" charset="0"/>
              </a:rPr>
              <a:t> for Three Years: </a:t>
            </a:r>
          </a:p>
          <a:p>
            <a:pPr marL="0" marR="4453" indent="0" algn="just">
              <a:spcBef>
                <a:spcPts val="83"/>
              </a:spcBef>
              <a:buNone/>
            </a:pPr>
            <a:endParaRPr lang="en-IN" sz="3000" b="1" spc="-22" dirty="0">
              <a:latin typeface="Bookman Old Style" pitchFamily="18" charset="0"/>
              <a:cs typeface="Arial" pitchFamily="34" charset="0"/>
            </a:endParaRPr>
          </a:p>
          <a:p>
            <a:pPr marL="0" marR="4453" indent="0" algn="just">
              <a:spcBef>
                <a:spcPts val="83"/>
              </a:spcBef>
              <a:buNone/>
            </a:pPr>
            <a:endParaRPr lang="en-US" sz="200" spc="-4" dirty="0">
              <a:latin typeface="Arial" pitchFamily="34" charset="0"/>
              <a:cs typeface="Arial" pitchFamily="34" charset="0"/>
            </a:endParaRPr>
          </a:p>
          <a:p>
            <a:pPr marL="0" marR="4453" indent="0" algn="just">
              <a:spcBef>
                <a:spcPts val="83"/>
              </a:spcBef>
              <a:buNone/>
            </a:pPr>
            <a:endParaRPr lang="en-US" sz="400" dirty="0">
              <a:latin typeface="Bookman Old Style" pitchFamily="18" charset="0"/>
            </a:endParaRPr>
          </a:p>
          <a:p>
            <a:pPr marL="457200" marR="4453" lvl="0" indent="-457200" algn="just">
              <a:spcBef>
                <a:spcPts val="83"/>
              </a:spcBef>
              <a:buFont typeface="+mj-lt"/>
              <a:buAutoNum type="arabicPeriod"/>
            </a:pPr>
            <a:r>
              <a:rPr lang="en-US" sz="2300" dirty="0">
                <a:latin typeface="Bookman Old Style" pitchFamily="18" charset="0"/>
              </a:rPr>
              <a:t>There should not be any Deficiency (D) and at least </a:t>
            </a:r>
            <a:r>
              <a:rPr lang="en-US" sz="2300" dirty="0">
                <a:solidFill>
                  <a:srgbClr val="FF0000"/>
                </a:solidFill>
                <a:latin typeface="Bookman Old Style" pitchFamily="18" charset="0"/>
              </a:rPr>
              <a:t>three criteria </a:t>
            </a:r>
            <a:r>
              <a:rPr lang="en-US" sz="2300" dirty="0">
                <a:latin typeface="Bookman Old Style" pitchFamily="18" charset="0"/>
              </a:rPr>
              <a:t>must be fully </a:t>
            </a:r>
            <a:r>
              <a:rPr lang="en-US" sz="2300" dirty="0">
                <a:solidFill>
                  <a:srgbClr val="FF0000"/>
                </a:solidFill>
                <a:latin typeface="Bookman Old Style" pitchFamily="18" charset="0"/>
              </a:rPr>
              <a:t>compliant</a:t>
            </a:r>
            <a:r>
              <a:rPr lang="en-US" sz="2300" dirty="0">
                <a:latin typeface="Bookman Old Style" pitchFamily="18" charset="0"/>
              </a:rPr>
              <a:t> (Y).</a:t>
            </a:r>
          </a:p>
          <a:p>
            <a:pPr marL="0" marR="4453" indent="0" algn="just">
              <a:spcBef>
                <a:spcPts val="83"/>
              </a:spcBef>
              <a:buNone/>
            </a:pPr>
            <a:endParaRPr lang="en-US" sz="400" dirty="0">
              <a:latin typeface="Bookman Old Style" pitchFamily="18" charset="0"/>
            </a:endParaRPr>
          </a:p>
          <a:p>
            <a:pPr marL="0" marR="4453" indent="0" algn="just">
              <a:spcBef>
                <a:spcPts val="83"/>
              </a:spcBef>
              <a:buNone/>
            </a:pPr>
            <a:endParaRPr lang="en-US" sz="600" dirty="0">
              <a:latin typeface="Bookman Old Style" pitchFamily="18" charset="0"/>
            </a:endParaRPr>
          </a:p>
          <a:p>
            <a:pPr marL="457200" marR="4453" indent="-457200" algn="just">
              <a:spcBef>
                <a:spcPts val="83"/>
              </a:spcBef>
              <a:buFont typeface="+mj-lt"/>
              <a:buAutoNum type="arabicPeriod" startAt="2"/>
            </a:pPr>
            <a:r>
              <a:rPr lang="en-US" sz="2300" dirty="0">
                <a:latin typeface="Bookman Old Style" pitchFamily="18" charset="0"/>
              </a:rPr>
              <a:t>The no. of </a:t>
            </a:r>
            <a:r>
              <a:rPr lang="en-US" sz="2300" dirty="0">
                <a:solidFill>
                  <a:srgbClr val="FF0000"/>
                </a:solidFill>
                <a:latin typeface="Bookman Old Style" pitchFamily="18" charset="0"/>
              </a:rPr>
              <a:t>faculty</a:t>
            </a:r>
            <a:r>
              <a:rPr lang="en-US" sz="2300" dirty="0">
                <a:latin typeface="Bookman Old Style" pitchFamily="18" charset="0"/>
              </a:rPr>
              <a:t> having Ph. D degree available in the Department &amp; allied Departments is greater than or equal to </a:t>
            </a:r>
            <a:r>
              <a:rPr lang="en-US" sz="2300" dirty="0">
                <a:solidFill>
                  <a:srgbClr val="FF0000"/>
                </a:solidFill>
                <a:latin typeface="Bookman Old Style" pitchFamily="18" charset="0"/>
              </a:rPr>
              <a:t>20%</a:t>
            </a:r>
            <a:r>
              <a:rPr lang="en-US" sz="2300" dirty="0">
                <a:latin typeface="Bookman Old Style" pitchFamily="18" charset="0"/>
              </a:rPr>
              <a:t> of the required no. of faculty </a:t>
            </a:r>
            <a:r>
              <a:rPr lang="en-US" sz="2300" dirty="0">
                <a:solidFill>
                  <a:srgbClr val="FF0000"/>
                </a:solidFill>
                <a:latin typeface="Bookman Old Style" pitchFamily="18" charset="0"/>
              </a:rPr>
              <a:t>averaged</a:t>
            </a:r>
            <a:r>
              <a:rPr lang="en-US" sz="2300" dirty="0">
                <a:latin typeface="Bookman Old Style" pitchFamily="18" charset="0"/>
              </a:rPr>
              <a:t> over two academic years i.e. CAY and CAYm1.</a:t>
            </a:r>
          </a:p>
          <a:p>
            <a:pPr marL="0" marR="4453" indent="0" algn="just">
              <a:spcBef>
                <a:spcPts val="83"/>
              </a:spcBef>
              <a:buNone/>
            </a:pPr>
            <a:endParaRPr lang="en-US" sz="400" dirty="0">
              <a:latin typeface="Bookman Old Style" pitchFamily="18" charset="0"/>
            </a:endParaRPr>
          </a:p>
          <a:p>
            <a:pPr marL="457200" marR="4453" indent="-457200" algn="just">
              <a:spcBef>
                <a:spcPts val="83"/>
              </a:spcBef>
              <a:buFont typeface="+mj-lt"/>
              <a:buAutoNum type="arabicPeriod" startAt="3"/>
            </a:pPr>
            <a:r>
              <a:rPr lang="en-US" sz="2300" dirty="0">
                <a:latin typeface="Bookman Old Style" pitchFamily="18" charset="0"/>
              </a:rPr>
              <a:t>Student Faculty Ratio (</a:t>
            </a:r>
            <a:r>
              <a:rPr lang="en-US" sz="2300" dirty="0">
                <a:solidFill>
                  <a:srgbClr val="FF0000"/>
                </a:solidFill>
                <a:latin typeface="Bookman Old Style" pitchFamily="18" charset="0"/>
              </a:rPr>
              <a:t>SFR</a:t>
            </a:r>
            <a:r>
              <a:rPr lang="en-US" sz="2300" dirty="0">
                <a:latin typeface="Bookman Old Style" pitchFamily="18" charset="0"/>
              </a:rPr>
              <a:t>) in the Department and allied Departments should be less than or equal to </a:t>
            </a:r>
            <a:r>
              <a:rPr lang="en-US" sz="2300" dirty="0">
                <a:solidFill>
                  <a:srgbClr val="FF0000"/>
                </a:solidFill>
                <a:latin typeface="Bookman Old Style" pitchFamily="18" charset="0"/>
              </a:rPr>
              <a:t>25:1</a:t>
            </a:r>
            <a:r>
              <a:rPr lang="en-US" sz="2300" dirty="0">
                <a:latin typeface="Bookman Old Style" pitchFamily="18" charset="0"/>
              </a:rPr>
              <a:t>, </a:t>
            </a:r>
            <a:r>
              <a:rPr lang="en-US" sz="2300" dirty="0">
                <a:solidFill>
                  <a:srgbClr val="FF0000"/>
                </a:solidFill>
                <a:latin typeface="Bookman Old Style" pitchFamily="18" charset="0"/>
              </a:rPr>
              <a:t>averaged</a:t>
            </a:r>
            <a:r>
              <a:rPr lang="en-US" sz="2300" dirty="0">
                <a:latin typeface="Bookman Old Style" pitchFamily="18" charset="0"/>
              </a:rPr>
              <a:t> over 3 academic years i.e. CAY, CAYm1 and CAYm2.</a:t>
            </a:r>
          </a:p>
          <a:p>
            <a:pPr marL="0" marR="4453" indent="0" algn="just">
              <a:spcBef>
                <a:spcPts val="83"/>
              </a:spcBef>
              <a:buNone/>
            </a:pPr>
            <a:endParaRPr lang="en-US" sz="600" dirty="0">
              <a:latin typeface="Bookman Old Style" pitchFamily="18" charset="0"/>
            </a:endParaRPr>
          </a:p>
          <a:p>
            <a:pPr marL="457200" marR="4453" indent="-457200" algn="just">
              <a:spcBef>
                <a:spcPts val="83"/>
              </a:spcBef>
              <a:buFont typeface="+mj-lt"/>
              <a:buAutoNum type="arabicPeriod" startAt="4"/>
            </a:pPr>
            <a:r>
              <a:rPr lang="en-US" sz="2300" dirty="0" err="1">
                <a:solidFill>
                  <a:srgbClr val="FF0000"/>
                </a:solidFill>
                <a:latin typeface="Bookman Old Style" pitchFamily="18" charset="0"/>
              </a:rPr>
              <a:t>HoD</a:t>
            </a:r>
            <a:r>
              <a:rPr lang="en-US" sz="2300" dirty="0">
                <a:latin typeface="Bookman Old Style" pitchFamily="18" charset="0"/>
              </a:rPr>
              <a:t> should possess </a:t>
            </a:r>
            <a:r>
              <a:rPr lang="en-US" sz="2300" dirty="0">
                <a:solidFill>
                  <a:srgbClr val="FF0000"/>
                </a:solidFill>
                <a:latin typeface="Bookman Old Style" pitchFamily="18" charset="0"/>
              </a:rPr>
              <a:t>Ph.D.</a:t>
            </a:r>
            <a:r>
              <a:rPr lang="en-US" sz="2300" dirty="0">
                <a:latin typeface="Bookman Old Style" pitchFamily="18" charset="0"/>
              </a:rPr>
              <a:t> degree for the programs under consideration in the CAY.</a:t>
            </a:r>
          </a:p>
          <a:p>
            <a:pPr marR="4453" algn="just">
              <a:spcBef>
                <a:spcPts val="83"/>
              </a:spcBef>
              <a:buFont typeface="Wingdings" pitchFamily="2" charset="2"/>
              <a:buChar char="v"/>
            </a:pPr>
            <a:endParaRPr lang="en-IN" sz="1800" dirty="0"/>
          </a:p>
          <a:p>
            <a:endParaRPr sz="1800" dirty="0">
              <a:latin typeface="Times New Roman"/>
              <a:cs typeface="Times New Roman"/>
            </a:endParaRPr>
          </a:p>
        </p:txBody>
      </p:sp>
      <p:sp>
        <p:nvSpPr>
          <p:cNvPr id="10" name="object 2"/>
          <p:cNvSpPr txBox="1">
            <a:spLocks noGrp="1"/>
          </p:cNvSpPr>
          <p:nvPr>
            <p:ph type="title"/>
          </p:nvPr>
        </p:nvSpPr>
        <p:spPr>
          <a:xfrm>
            <a:off x="63500" y="-85417"/>
            <a:ext cx="9156700" cy="703737"/>
          </a:xfrm>
          <a:prstGeom prst="rect">
            <a:avLst/>
          </a:prstGeom>
        </p:spPr>
        <p:txBody>
          <a:bodyPr vert="horz" wrap="square" lIns="0" tIns="11131" rIns="0" bIns="0" rtlCol="0">
            <a:spAutoFit/>
          </a:bodyPr>
          <a:lstStyle/>
          <a:p>
            <a:pPr algn="just">
              <a:lnSpc>
                <a:spcPct val="150000"/>
              </a:lnSpc>
              <a:spcAft>
                <a:spcPts val="750"/>
              </a:spcAft>
            </a:pPr>
            <a:r>
              <a:rPr lang="en-US" sz="3000" b="1" dirty="0">
                <a:latin typeface="Bookman Old Style" panose="02050604050505020204" pitchFamily="18" charset="0"/>
                <a:ea typeface="Calibri" panose="020F0502020204030204" pitchFamily="34" charset="0"/>
                <a:cs typeface="Mangal" panose="02040503050203030202" pitchFamily="18" charset="0"/>
              </a:rPr>
              <a:t>Award of Accreditation for </a:t>
            </a:r>
            <a:r>
              <a:rPr lang="en-US" sz="3000" b="1" dirty="0">
                <a:latin typeface="Bookman Old Style" panose="02050604050505020204" pitchFamily="18" charset="0"/>
                <a:ea typeface="Calibri" pitchFamily="34" charset="0"/>
                <a:cs typeface="Vrinda" pitchFamily="34" charset="0"/>
              </a:rPr>
              <a:t>UG </a:t>
            </a:r>
            <a:r>
              <a:rPr lang="en-US" sz="3000" b="1" dirty="0">
                <a:latin typeface="Bookman Old Style" panose="02050604050505020204" pitchFamily="18" charset="0"/>
                <a:ea typeface="Calibri" panose="020F0502020204030204" pitchFamily="34" charset="0"/>
                <a:cs typeface="Mangal" panose="02040503050203030202" pitchFamily="18" charset="0"/>
              </a:rPr>
              <a:t>(</a:t>
            </a:r>
            <a:r>
              <a:rPr lang="en-US" sz="3000" b="1" dirty="0" err="1">
                <a:latin typeface="Bookman Old Style" panose="02050604050505020204" pitchFamily="18" charset="0"/>
                <a:ea typeface="Calibri" panose="020F0502020204030204" pitchFamily="34" charset="0"/>
                <a:cs typeface="Mangal" panose="02040503050203030202" pitchFamily="18" charset="0"/>
              </a:rPr>
              <a:t>Engg</a:t>
            </a:r>
            <a:r>
              <a:rPr lang="en-US" sz="3000" b="1" dirty="0">
                <a:latin typeface="Bookman Old Style" panose="02050604050505020204" pitchFamily="18" charset="0"/>
                <a:ea typeface="Calibri" panose="020F0502020204030204" pitchFamily="34" charset="0"/>
                <a:cs typeface="Mangal" panose="02040503050203030202" pitchFamily="18" charset="0"/>
              </a:rPr>
              <a:t>.,): </a:t>
            </a:r>
            <a:r>
              <a:rPr lang="en-US" sz="3000" b="1" dirty="0">
                <a:latin typeface="Bookman Old Style" panose="02050604050505020204" pitchFamily="18" charset="0"/>
                <a:ea typeface="Calibri" pitchFamily="34" charset="0"/>
                <a:cs typeface="Vrinda" pitchFamily="34" charset="0"/>
              </a:rPr>
              <a:t>Tier-I</a:t>
            </a:r>
            <a:endParaRPr lang="en-US" sz="3000" dirty="0">
              <a:latin typeface="Bookman Old Style" panose="02050604050505020204" pitchFamily="18"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xmlns="" val="958326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76200" y="304800"/>
            <a:ext cx="8839200" cy="4601678"/>
          </a:xfrm>
          <a:prstGeom prst="rect">
            <a:avLst/>
          </a:prstGeom>
        </p:spPr>
        <p:txBody>
          <a:bodyPr vert="horz" wrap="square" lIns="0" tIns="10574" rIns="0" bIns="0" rtlCol="0">
            <a:spAutoFit/>
          </a:bodyPr>
          <a:lstStyle/>
          <a:p>
            <a:pPr marL="0" marR="4453" indent="0" algn="just">
              <a:spcBef>
                <a:spcPts val="83"/>
              </a:spcBef>
              <a:buNone/>
            </a:pPr>
            <a:endParaRPr lang="en-US" sz="200" spc="-4" dirty="0">
              <a:latin typeface="Arial" pitchFamily="34" charset="0"/>
              <a:cs typeface="Arial" pitchFamily="34" charset="0"/>
            </a:endParaRPr>
          </a:p>
          <a:p>
            <a:pPr marL="0" marR="4453" indent="0" algn="just">
              <a:spcBef>
                <a:spcPts val="83"/>
              </a:spcBef>
              <a:buNone/>
            </a:pPr>
            <a:endParaRPr lang="en-US" sz="400" dirty="0">
              <a:latin typeface="Bookman Old Style" pitchFamily="18" charset="0"/>
            </a:endParaRPr>
          </a:p>
          <a:p>
            <a:pPr marL="0" marR="4453" indent="0" algn="ctr">
              <a:spcBef>
                <a:spcPts val="83"/>
              </a:spcBef>
              <a:buNone/>
            </a:pPr>
            <a:endParaRPr lang="en-US" sz="3000" b="1" dirty="0">
              <a:latin typeface="Bookman Old Style" panose="02050604050505020204" pitchFamily="18" charset="0"/>
              <a:ea typeface="Calibri" panose="020F0502020204030204" pitchFamily="34" charset="0"/>
              <a:cs typeface="Mangal" panose="02040503050203030202" pitchFamily="18" charset="0"/>
            </a:endParaRPr>
          </a:p>
          <a:p>
            <a:pPr marL="0" marR="4453" indent="0" algn="ctr">
              <a:spcBef>
                <a:spcPts val="83"/>
              </a:spcBef>
              <a:buNone/>
            </a:pPr>
            <a:endParaRPr lang="en-US" sz="1400" b="1" dirty="0">
              <a:latin typeface="Bookman Old Style" panose="02050604050505020204" pitchFamily="18" charset="0"/>
              <a:ea typeface="Calibri" panose="020F0502020204030204" pitchFamily="34" charset="0"/>
              <a:cs typeface="Mangal" panose="02040503050203030202" pitchFamily="18" charset="0"/>
            </a:endParaRPr>
          </a:p>
          <a:p>
            <a:pPr marL="0" marR="4453" indent="0" algn="ctr">
              <a:spcBef>
                <a:spcPts val="83"/>
              </a:spcBef>
              <a:buNone/>
            </a:pPr>
            <a:r>
              <a:rPr lang="en-US" sz="3000" b="1" dirty="0">
                <a:latin typeface="Bookman Old Style" panose="02050604050505020204" pitchFamily="18" charset="0"/>
                <a:ea typeface="Calibri" panose="020F0502020204030204" pitchFamily="34" charset="0"/>
                <a:cs typeface="Mangal" panose="02040503050203030202" pitchFamily="18" charset="0"/>
              </a:rPr>
              <a:t>Accreditation</a:t>
            </a:r>
            <a:r>
              <a:rPr lang="en-US" sz="3000" b="1" dirty="0">
                <a:latin typeface="Bookman Old Style" pitchFamily="18" charset="0"/>
              </a:rPr>
              <a:t> for Three Years </a:t>
            </a:r>
          </a:p>
          <a:p>
            <a:pPr marL="0" marR="4453" indent="0" algn="just">
              <a:spcBef>
                <a:spcPts val="83"/>
              </a:spcBef>
              <a:buNone/>
            </a:pPr>
            <a:endParaRPr lang="en-US" sz="3000" dirty="0">
              <a:solidFill>
                <a:srgbClr val="FF0000"/>
              </a:solidFill>
              <a:latin typeface="Bookman Old Style" pitchFamily="18" charset="0"/>
            </a:endParaRPr>
          </a:p>
          <a:p>
            <a:pPr marL="457200" marR="4453" indent="-457200" algn="just">
              <a:spcBef>
                <a:spcPts val="83"/>
              </a:spcBef>
              <a:buFont typeface="+mj-lt"/>
              <a:buAutoNum type="arabicPeriod" startAt="5"/>
            </a:pPr>
            <a:r>
              <a:rPr lang="en-US" sz="2100" u="sng" dirty="0">
                <a:latin typeface="Bookman Old Style" pitchFamily="18" charset="0"/>
              </a:rPr>
              <a:t>Required no. of Professors or Associate Professors</a:t>
            </a:r>
          </a:p>
          <a:p>
            <a:pPr marL="0" marR="4453" indent="0" algn="just">
              <a:spcBef>
                <a:spcPts val="83"/>
              </a:spcBef>
              <a:buNone/>
            </a:pPr>
            <a:endParaRPr lang="en-US" sz="2100" u="sng" dirty="0">
              <a:latin typeface="Bookman Old Style" pitchFamily="18" charset="0"/>
            </a:endParaRPr>
          </a:p>
          <a:p>
            <a:pPr marL="0" marR="4453" indent="0" algn="just">
              <a:spcBef>
                <a:spcPts val="83"/>
              </a:spcBef>
              <a:buNone/>
            </a:pPr>
            <a:endParaRPr lang="en-US" sz="400" dirty="0">
              <a:latin typeface="Bookman Old Style" pitchFamily="18" charset="0"/>
            </a:endParaRPr>
          </a:p>
          <a:p>
            <a:pPr marL="747713" marR="4453" indent="-457200" algn="just">
              <a:spcBef>
                <a:spcPts val="83"/>
              </a:spcBef>
              <a:buFont typeface="Wingdings" pitchFamily="2" charset="2"/>
              <a:buChar char="v"/>
            </a:pPr>
            <a:r>
              <a:rPr lang="en-US" sz="2000" b="1" dirty="0">
                <a:latin typeface="Bookman Old Style" pitchFamily="18" charset="0"/>
              </a:rPr>
              <a:t>Case 1</a:t>
            </a:r>
            <a:r>
              <a:rPr lang="en-US" sz="2000" dirty="0">
                <a:latin typeface="Bookman Old Style" pitchFamily="18" charset="0"/>
              </a:rPr>
              <a:t>: If the Department/School is </a:t>
            </a:r>
            <a:r>
              <a:rPr lang="en-US" sz="2000" dirty="0">
                <a:solidFill>
                  <a:srgbClr val="FF0000"/>
                </a:solidFill>
                <a:latin typeface="Bookman Old Style" pitchFamily="18" charset="0"/>
              </a:rPr>
              <a:t>not running multiple UG </a:t>
            </a:r>
            <a:r>
              <a:rPr lang="en-US" sz="2000" dirty="0">
                <a:latin typeface="Bookman Old Style" pitchFamily="18" charset="0"/>
              </a:rPr>
              <a:t>(</a:t>
            </a:r>
            <a:r>
              <a:rPr lang="en-US" sz="2000" dirty="0" err="1">
                <a:latin typeface="Bookman Old Style" pitchFamily="18" charset="0"/>
              </a:rPr>
              <a:t>Engg</a:t>
            </a:r>
            <a:r>
              <a:rPr lang="en-US" sz="2000" dirty="0">
                <a:latin typeface="Bookman Old Style" pitchFamily="18" charset="0"/>
              </a:rPr>
              <a:t>.,) programs and does not have allied departments, which are running UG (</a:t>
            </a:r>
            <a:r>
              <a:rPr lang="en-US" sz="2000" dirty="0" err="1">
                <a:latin typeface="Bookman Old Style" pitchFamily="18" charset="0"/>
              </a:rPr>
              <a:t>Engg</a:t>
            </a:r>
            <a:r>
              <a:rPr lang="en-US" sz="2000" dirty="0">
                <a:latin typeface="Bookman Old Style" pitchFamily="18" charset="0"/>
              </a:rPr>
              <a:t>., ) programs, then the </a:t>
            </a:r>
            <a:r>
              <a:rPr lang="en-US" sz="2000" dirty="0">
                <a:solidFill>
                  <a:srgbClr val="FF0000"/>
                </a:solidFill>
                <a:latin typeface="Bookman Old Style" pitchFamily="18" charset="0"/>
              </a:rPr>
              <a:t>program </a:t>
            </a:r>
            <a:r>
              <a:rPr lang="en-US" sz="2000" dirty="0">
                <a:latin typeface="Bookman Old Style" pitchFamily="18" charset="0"/>
              </a:rPr>
              <a:t>under consideration </a:t>
            </a:r>
            <a:r>
              <a:rPr lang="en-US" sz="2000" dirty="0">
                <a:solidFill>
                  <a:srgbClr val="FF0000"/>
                </a:solidFill>
                <a:latin typeface="Bookman Old Style" pitchFamily="18" charset="0"/>
              </a:rPr>
              <a:t>needs </a:t>
            </a:r>
            <a:r>
              <a:rPr lang="en-US" sz="2000" dirty="0">
                <a:latin typeface="Bookman Old Style" pitchFamily="18" charset="0"/>
              </a:rPr>
              <a:t>either </a:t>
            </a:r>
            <a:r>
              <a:rPr lang="en-US" sz="2000" dirty="0">
                <a:solidFill>
                  <a:srgbClr val="FF0000"/>
                </a:solidFill>
                <a:latin typeface="Bookman Old Style" pitchFamily="18" charset="0"/>
              </a:rPr>
              <a:t>2 Professors </a:t>
            </a:r>
            <a:r>
              <a:rPr lang="en-US" sz="2000" dirty="0">
                <a:latin typeface="Bookman Old Style" pitchFamily="18" charset="0"/>
              </a:rPr>
              <a:t>or </a:t>
            </a:r>
            <a:r>
              <a:rPr lang="en-US" sz="2000" dirty="0">
                <a:solidFill>
                  <a:srgbClr val="FF0000"/>
                </a:solidFill>
                <a:latin typeface="Bookman Old Style" pitchFamily="18" charset="0"/>
              </a:rPr>
              <a:t>1 Professor</a:t>
            </a:r>
            <a:r>
              <a:rPr lang="en-US" sz="2000" dirty="0">
                <a:latin typeface="Bookman Old Style" pitchFamily="18" charset="0"/>
              </a:rPr>
              <a:t> and </a:t>
            </a:r>
            <a:r>
              <a:rPr lang="en-US" sz="2000" dirty="0">
                <a:solidFill>
                  <a:srgbClr val="FF0000"/>
                </a:solidFill>
                <a:latin typeface="Bookman Old Style" pitchFamily="18" charset="0"/>
              </a:rPr>
              <a:t>1 Associate </a:t>
            </a:r>
            <a:r>
              <a:rPr lang="en-US" sz="2000" dirty="0">
                <a:latin typeface="Bookman Old Style" pitchFamily="18" charset="0"/>
              </a:rPr>
              <a:t>Professor on a regular basis with Ph.D. degree in CAY and CAYm1.</a:t>
            </a:r>
          </a:p>
          <a:p>
            <a:pPr marL="290513" marR="4453" indent="0" algn="just">
              <a:spcBef>
                <a:spcPts val="83"/>
              </a:spcBef>
              <a:buNone/>
            </a:pPr>
            <a:endParaRPr lang="en-US" sz="400" dirty="0">
              <a:latin typeface="Bookman Old Style" pitchFamily="18" charset="0"/>
            </a:endParaRPr>
          </a:p>
        </p:txBody>
      </p:sp>
      <p:sp>
        <p:nvSpPr>
          <p:cNvPr id="10" name="object 2"/>
          <p:cNvSpPr txBox="1">
            <a:spLocks/>
          </p:cNvSpPr>
          <p:nvPr/>
        </p:nvSpPr>
        <p:spPr>
          <a:xfrm>
            <a:off x="152400" y="304800"/>
            <a:ext cx="8915400" cy="583704"/>
          </a:xfrm>
          <a:prstGeom prst="rect">
            <a:avLst/>
          </a:prstGeom>
        </p:spPr>
        <p:txBody>
          <a:bodyPr vert="horz" wrap="square" lIns="0" tIns="11131"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spcAft>
                <a:spcPts val="750"/>
              </a:spcAft>
            </a:pPr>
            <a:r>
              <a:rPr lang="en-US" sz="2800" b="1" dirty="0">
                <a:latin typeface="Bookman Old Style" panose="02050604050505020204" pitchFamily="18" charset="0"/>
                <a:ea typeface="Calibri" panose="020F0502020204030204" pitchFamily="34" charset="0"/>
                <a:cs typeface="Mangal" panose="02040503050203030202" pitchFamily="18" charset="0"/>
              </a:rPr>
              <a:t>Award of Accreditation for </a:t>
            </a:r>
            <a:r>
              <a:rPr lang="en-US" sz="2800" b="1" dirty="0">
                <a:latin typeface="Bookman Old Style" panose="02050604050505020204" pitchFamily="18" charset="0"/>
                <a:ea typeface="Calibri" pitchFamily="34" charset="0"/>
                <a:cs typeface="Vrinda" pitchFamily="34" charset="0"/>
              </a:rPr>
              <a:t>UG </a:t>
            </a:r>
            <a:r>
              <a:rPr lang="en-US" sz="2800" b="1" dirty="0">
                <a:latin typeface="Bookman Old Style" panose="02050604050505020204" pitchFamily="18" charset="0"/>
                <a:ea typeface="Calibri" panose="020F0502020204030204" pitchFamily="34" charset="0"/>
                <a:cs typeface="Mangal" panose="02040503050203030202" pitchFamily="18" charset="0"/>
              </a:rPr>
              <a:t>(</a:t>
            </a:r>
            <a:r>
              <a:rPr lang="en-US" sz="2800" b="1" dirty="0" err="1">
                <a:latin typeface="Bookman Old Style" panose="02050604050505020204" pitchFamily="18" charset="0"/>
                <a:ea typeface="Calibri" panose="020F0502020204030204" pitchFamily="34" charset="0"/>
                <a:cs typeface="Mangal" panose="02040503050203030202" pitchFamily="18" charset="0"/>
              </a:rPr>
              <a:t>Engg</a:t>
            </a:r>
            <a:r>
              <a:rPr lang="en-US" sz="2800" b="1" dirty="0">
                <a:latin typeface="Bookman Old Style" panose="02050604050505020204" pitchFamily="18" charset="0"/>
                <a:ea typeface="Calibri" panose="020F0502020204030204" pitchFamily="34" charset="0"/>
                <a:cs typeface="Mangal" panose="02040503050203030202" pitchFamily="18" charset="0"/>
              </a:rPr>
              <a:t>.): </a:t>
            </a:r>
            <a:r>
              <a:rPr lang="en-US" sz="2800" b="1" dirty="0">
                <a:latin typeface="Bookman Old Style" panose="02050604050505020204" pitchFamily="18" charset="0"/>
                <a:ea typeface="Calibri" pitchFamily="34" charset="0"/>
                <a:cs typeface="Vrinda" pitchFamily="34" charset="0"/>
              </a:rPr>
              <a:t>Tier-I</a:t>
            </a:r>
            <a:endParaRPr lang="en-US" sz="2800" dirty="0">
              <a:latin typeface="Bookman Old Style" panose="02050604050505020204" pitchFamily="18"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xmlns="" val="3514764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76200" y="533400"/>
            <a:ext cx="8763000" cy="5245444"/>
          </a:xfrm>
          <a:prstGeom prst="rect">
            <a:avLst/>
          </a:prstGeom>
        </p:spPr>
        <p:txBody>
          <a:bodyPr vert="horz" wrap="square" lIns="0" tIns="10574" rIns="0" bIns="0" rtlCol="0">
            <a:spAutoFit/>
          </a:bodyPr>
          <a:lstStyle/>
          <a:p>
            <a:pPr marL="0" indent="0" algn="just">
              <a:lnSpc>
                <a:spcPct val="150000"/>
              </a:lnSpc>
              <a:buNone/>
            </a:pPr>
            <a:r>
              <a:rPr lang="en-IN" sz="2400" b="1" dirty="0">
                <a:latin typeface="Bookman Old Style" pitchFamily="18" charset="0"/>
              </a:rPr>
              <a:t>No Accreditation of the Program</a:t>
            </a:r>
            <a:endParaRPr lang="en-US" sz="2400" spc="-4" dirty="0">
              <a:latin typeface="Bookman Old Style" pitchFamily="18" charset="0"/>
              <a:cs typeface="Arial" pitchFamily="34" charset="0"/>
            </a:endParaRPr>
          </a:p>
          <a:p>
            <a:pPr marL="747713" marR="4453" indent="-457200" algn="just">
              <a:spcBef>
                <a:spcPts val="83"/>
              </a:spcBef>
              <a:buFont typeface="Wingdings" pitchFamily="2" charset="2"/>
              <a:buChar char="v"/>
            </a:pPr>
            <a:r>
              <a:rPr lang="en-US" sz="2000" b="1" dirty="0">
                <a:latin typeface="Bookman Old Style" pitchFamily="18" charset="0"/>
              </a:rPr>
              <a:t>Case 2</a:t>
            </a:r>
            <a:r>
              <a:rPr lang="en-US" sz="2000" dirty="0">
                <a:latin typeface="Bookman Old Style" pitchFamily="18" charset="0"/>
              </a:rPr>
              <a:t>: If the Department/School, including allied departments, is </a:t>
            </a:r>
            <a:r>
              <a:rPr lang="en-US" sz="2000" dirty="0">
                <a:solidFill>
                  <a:srgbClr val="FF0000"/>
                </a:solidFill>
                <a:latin typeface="Bookman Old Style" pitchFamily="18" charset="0"/>
              </a:rPr>
              <a:t>running multiple UG </a:t>
            </a:r>
            <a:r>
              <a:rPr lang="en-US" sz="2000" dirty="0">
                <a:latin typeface="Bookman Old Style" pitchFamily="18" charset="0"/>
              </a:rPr>
              <a:t>(</a:t>
            </a:r>
            <a:r>
              <a:rPr lang="en-US" sz="2000" dirty="0" err="1">
                <a:latin typeface="Bookman Old Style" pitchFamily="18" charset="0"/>
              </a:rPr>
              <a:t>Engg</a:t>
            </a:r>
            <a:r>
              <a:rPr lang="en-US" sz="2000" dirty="0">
                <a:latin typeface="Bookman Old Style" pitchFamily="18" charset="0"/>
              </a:rPr>
              <a:t>.,) programs, the </a:t>
            </a:r>
            <a:r>
              <a:rPr lang="en-US" sz="2000" dirty="0">
                <a:solidFill>
                  <a:srgbClr val="FF0000"/>
                </a:solidFill>
                <a:latin typeface="Bookman Old Style" pitchFamily="18" charset="0"/>
              </a:rPr>
              <a:t>program</a:t>
            </a:r>
            <a:r>
              <a:rPr lang="en-US" sz="2000" dirty="0">
                <a:latin typeface="Bookman Old Style" pitchFamily="18" charset="0"/>
              </a:rPr>
              <a:t> under consideration </a:t>
            </a:r>
            <a:r>
              <a:rPr lang="en-US" sz="2000" dirty="0">
                <a:solidFill>
                  <a:srgbClr val="FF0000"/>
                </a:solidFill>
                <a:latin typeface="Bookman Old Style" pitchFamily="18" charset="0"/>
              </a:rPr>
              <a:t>needs</a:t>
            </a:r>
            <a:r>
              <a:rPr lang="en-US" sz="2000" dirty="0">
                <a:latin typeface="Bookman Old Style" pitchFamily="18" charset="0"/>
              </a:rPr>
              <a:t> either </a:t>
            </a:r>
            <a:r>
              <a:rPr lang="en-US" sz="2000" dirty="0">
                <a:solidFill>
                  <a:srgbClr val="FF0000"/>
                </a:solidFill>
                <a:latin typeface="Bookman Old Style" pitchFamily="18" charset="0"/>
              </a:rPr>
              <a:t>2 Professors </a:t>
            </a:r>
            <a:r>
              <a:rPr lang="en-US" sz="2000" dirty="0">
                <a:latin typeface="Bookman Old Style" pitchFamily="18" charset="0"/>
              </a:rPr>
              <a:t>or </a:t>
            </a:r>
            <a:r>
              <a:rPr lang="en-US" sz="2000" dirty="0">
                <a:solidFill>
                  <a:srgbClr val="FF0000"/>
                </a:solidFill>
                <a:latin typeface="Bookman Old Style" pitchFamily="18" charset="0"/>
              </a:rPr>
              <a:t>1 Professor </a:t>
            </a:r>
            <a:r>
              <a:rPr lang="en-US" sz="2000" dirty="0">
                <a:latin typeface="Bookman Old Style" pitchFamily="18" charset="0"/>
              </a:rPr>
              <a:t>and </a:t>
            </a:r>
            <a:r>
              <a:rPr lang="en-US" sz="2000" dirty="0">
                <a:solidFill>
                  <a:srgbClr val="FF0000"/>
                </a:solidFill>
                <a:latin typeface="Bookman Old Style" pitchFamily="18" charset="0"/>
              </a:rPr>
              <a:t>1 Associate </a:t>
            </a:r>
            <a:r>
              <a:rPr lang="en-US" sz="2000" dirty="0">
                <a:latin typeface="Bookman Old Style" pitchFamily="18" charset="0"/>
              </a:rPr>
              <a:t>Professor on a regular basis with Ph.D. degree in CAY and CAYm1. </a:t>
            </a:r>
            <a:r>
              <a:rPr lang="en-US" sz="2000" dirty="0">
                <a:solidFill>
                  <a:srgbClr val="FF0000"/>
                </a:solidFill>
                <a:latin typeface="Bookman Old Style" pitchFamily="18" charset="0"/>
              </a:rPr>
              <a:t>Additionally</a:t>
            </a:r>
            <a:r>
              <a:rPr lang="en-US" sz="2000" dirty="0">
                <a:latin typeface="Bookman Old Style" pitchFamily="18" charset="0"/>
              </a:rPr>
              <a:t>, the </a:t>
            </a:r>
            <a:r>
              <a:rPr lang="en-US" sz="2000" dirty="0">
                <a:solidFill>
                  <a:srgbClr val="FF0000"/>
                </a:solidFill>
                <a:latin typeface="Bookman Old Style" pitchFamily="18" charset="0"/>
              </a:rPr>
              <a:t>remaining UG</a:t>
            </a:r>
            <a:r>
              <a:rPr lang="en-US" sz="2000" dirty="0">
                <a:latin typeface="Bookman Old Style" pitchFamily="18" charset="0"/>
              </a:rPr>
              <a:t> (</a:t>
            </a:r>
            <a:r>
              <a:rPr lang="en-US" sz="2000" dirty="0" err="1">
                <a:latin typeface="Bookman Old Style" pitchFamily="18" charset="0"/>
              </a:rPr>
              <a:t>Engg</a:t>
            </a:r>
            <a:r>
              <a:rPr lang="en-US" sz="2000" dirty="0">
                <a:latin typeface="Bookman Old Style" pitchFamily="18" charset="0"/>
              </a:rPr>
              <a:t>.,) programs (N</a:t>
            </a:r>
            <a:r>
              <a:rPr lang="en-US" sz="2000" dirty="0">
                <a:solidFill>
                  <a:srgbClr val="FF0000"/>
                </a:solidFill>
                <a:latin typeface="Bookman Old Style" pitchFamily="18" charset="0"/>
              </a:rPr>
              <a:t>*</a:t>
            </a:r>
            <a:r>
              <a:rPr lang="en-US" sz="2000" dirty="0">
                <a:latin typeface="Bookman Old Style" pitchFamily="18" charset="0"/>
              </a:rPr>
              <a:t>) need </a:t>
            </a:r>
            <a:r>
              <a:rPr lang="en-US" sz="2000" dirty="0">
                <a:solidFill>
                  <a:srgbClr val="FF0000"/>
                </a:solidFill>
                <a:latin typeface="Bookman Old Style" pitchFamily="18" charset="0"/>
              </a:rPr>
              <a:t>N Professors </a:t>
            </a:r>
            <a:r>
              <a:rPr lang="en-US" sz="2000" dirty="0">
                <a:latin typeface="Bookman Old Style" pitchFamily="18" charset="0"/>
              </a:rPr>
              <a:t>or </a:t>
            </a:r>
            <a:r>
              <a:rPr lang="en-US" sz="2000" dirty="0">
                <a:solidFill>
                  <a:srgbClr val="FF0000"/>
                </a:solidFill>
                <a:latin typeface="Bookman Old Style" pitchFamily="18" charset="0"/>
              </a:rPr>
              <a:t>N Associate</a:t>
            </a:r>
            <a:r>
              <a:rPr lang="en-US" sz="2000" dirty="0">
                <a:latin typeface="Bookman Old Style" pitchFamily="18" charset="0"/>
              </a:rPr>
              <a:t> Professors in Department/ School/ Allied departments on a regular basis with Ph.D. degree in CAY and CAYm1 in total. </a:t>
            </a:r>
          </a:p>
          <a:p>
            <a:pPr marL="0" marR="4453" indent="0" algn="just">
              <a:spcBef>
                <a:spcPts val="83"/>
              </a:spcBef>
              <a:buNone/>
            </a:pPr>
            <a:endParaRPr lang="en-US" dirty="0">
              <a:latin typeface="Bookman Old Style" pitchFamily="18" charset="0"/>
            </a:endParaRPr>
          </a:p>
          <a:p>
            <a:pPr marL="0" marR="4453" indent="0" algn="just">
              <a:spcBef>
                <a:spcPts val="83"/>
              </a:spcBef>
              <a:buNone/>
            </a:pPr>
            <a:r>
              <a:rPr lang="en-US" sz="2000" b="1" dirty="0">
                <a:latin typeface="Bookman Old Style" pitchFamily="18" charset="0"/>
              </a:rPr>
              <a:t>Note</a:t>
            </a:r>
            <a:r>
              <a:rPr lang="en-US" sz="2000" dirty="0">
                <a:solidFill>
                  <a:srgbClr val="FF0000"/>
                </a:solidFill>
                <a:latin typeface="Bookman Old Style" pitchFamily="18" charset="0"/>
              </a:rPr>
              <a:t>*</a:t>
            </a:r>
            <a:r>
              <a:rPr lang="en-US" sz="2000" dirty="0">
                <a:latin typeface="Bookman Old Style" pitchFamily="18" charset="0"/>
              </a:rPr>
              <a:t>: Exclude the no. of Professors/Associate Professors for the UG (</a:t>
            </a:r>
            <a:r>
              <a:rPr lang="en-US" sz="2000" dirty="0" err="1">
                <a:latin typeface="Bookman Old Style" pitchFamily="18" charset="0"/>
              </a:rPr>
              <a:t>Engg</a:t>
            </a:r>
            <a:r>
              <a:rPr lang="en-US" sz="2000" dirty="0">
                <a:latin typeface="Bookman Old Style" pitchFamily="18" charset="0"/>
              </a:rPr>
              <a:t>.,) programs that have been running for less than 3 years (CAY, CAYm1)</a:t>
            </a:r>
          </a:p>
          <a:p>
            <a:pPr marL="0" marR="4453" indent="0" algn="just">
              <a:spcBef>
                <a:spcPts val="83"/>
              </a:spcBef>
              <a:buNone/>
            </a:pPr>
            <a:endParaRPr lang="en-US" sz="1400" dirty="0">
              <a:latin typeface="Bookman Old Style" pitchFamily="18" charset="0"/>
            </a:endParaRPr>
          </a:p>
          <a:p>
            <a:pPr marR="4453" algn="just">
              <a:spcBef>
                <a:spcPts val="83"/>
              </a:spcBef>
              <a:buFont typeface="Wingdings" pitchFamily="2" charset="2"/>
              <a:buChar char="v"/>
            </a:pPr>
            <a:r>
              <a:rPr lang="en-IN" sz="2000" spc="-4" dirty="0">
                <a:latin typeface="Bookman Old Style" pitchFamily="18" charset="0"/>
                <a:cs typeface="Arial" pitchFamily="34" charset="0"/>
              </a:rPr>
              <a:t>If the program </a:t>
            </a:r>
            <a:r>
              <a:rPr lang="en-IN" sz="2000" spc="-4" dirty="0">
                <a:solidFill>
                  <a:srgbClr val="FF0000"/>
                </a:solidFill>
                <a:latin typeface="Bookman Old Style" pitchFamily="18" charset="0"/>
                <a:cs typeface="Arial" pitchFamily="34" charset="0"/>
              </a:rPr>
              <a:t>fails</a:t>
            </a:r>
            <a:r>
              <a:rPr lang="en-IN" sz="2000" spc="-4" dirty="0">
                <a:latin typeface="Bookman Old Style" pitchFamily="18" charset="0"/>
                <a:cs typeface="Arial" pitchFamily="34" charset="0"/>
              </a:rPr>
              <a:t> to </a:t>
            </a:r>
            <a:r>
              <a:rPr lang="en-IN" sz="2000" spc="-4" dirty="0">
                <a:solidFill>
                  <a:srgbClr val="FF0000"/>
                </a:solidFill>
                <a:latin typeface="Bookman Old Style" pitchFamily="18" charset="0"/>
                <a:cs typeface="Arial" pitchFamily="34" charset="0"/>
              </a:rPr>
              <a:t>meet criteria </a:t>
            </a:r>
            <a:r>
              <a:rPr lang="en-IN" sz="2000" spc="-4" dirty="0">
                <a:latin typeface="Bookman Old Style" pitchFamily="18" charset="0"/>
                <a:cs typeface="Arial" pitchFamily="34" charset="0"/>
              </a:rPr>
              <a:t>for award of accreditation for </a:t>
            </a:r>
            <a:r>
              <a:rPr lang="en-IN" sz="2000" spc="-4" dirty="0">
                <a:solidFill>
                  <a:srgbClr val="FF0000"/>
                </a:solidFill>
                <a:latin typeface="Bookman Old Style" pitchFamily="18" charset="0"/>
                <a:cs typeface="Arial" pitchFamily="34" charset="0"/>
              </a:rPr>
              <a:t>3 years</a:t>
            </a:r>
            <a:r>
              <a:rPr lang="en-IN" sz="2000" spc="-4" dirty="0">
                <a:latin typeface="Bookman Old Style" pitchFamily="18" charset="0"/>
                <a:cs typeface="Arial" pitchFamily="34" charset="0"/>
              </a:rPr>
              <a:t>, the program will not be considered for accreditation.</a:t>
            </a:r>
            <a:endParaRPr sz="2000" dirty="0">
              <a:latin typeface="Bookman Old Style" pitchFamily="18" charset="0"/>
              <a:cs typeface="Times New Roman"/>
            </a:endParaRPr>
          </a:p>
        </p:txBody>
      </p:sp>
      <p:sp>
        <p:nvSpPr>
          <p:cNvPr id="7" name="Content Placeholder 4"/>
          <p:cNvSpPr txBox="1">
            <a:spLocks/>
          </p:cNvSpPr>
          <p:nvPr/>
        </p:nvSpPr>
        <p:spPr>
          <a:xfrm>
            <a:off x="7289800" y="6490855"/>
            <a:ext cx="7874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9728" indent="0" algn="just">
              <a:buNone/>
            </a:pPr>
            <a:endParaRPr lang="en-US" sz="2400" b="1" dirty="0">
              <a:latin typeface="Bookman Old Style" panose="02050604050505020204" pitchFamily="18" charset="0"/>
            </a:endParaRPr>
          </a:p>
        </p:txBody>
      </p:sp>
      <p:sp>
        <p:nvSpPr>
          <p:cNvPr id="10" name="object 2"/>
          <p:cNvSpPr txBox="1">
            <a:spLocks noGrp="1"/>
          </p:cNvSpPr>
          <p:nvPr>
            <p:ph type="title"/>
          </p:nvPr>
        </p:nvSpPr>
        <p:spPr>
          <a:xfrm>
            <a:off x="63500" y="-25401"/>
            <a:ext cx="9156700" cy="583704"/>
          </a:xfrm>
          <a:prstGeom prst="rect">
            <a:avLst/>
          </a:prstGeom>
        </p:spPr>
        <p:txBody>
          <a:bodyPr vert="horz" wrap="square" lIns="0" tIns="11131" rIns="0" bIns="0" rtlCol="0">
            <a:spAutoFit/>
          </a:bodyPr>
          <a:lstStyle/>
          <a:p>
            <a:pPr algn="ctr">
              <a:lnSpc>
                <a:spcPct val="150000"/>
              </a:lnSpc>
              <a:spcAft>
                <a:spcPts val="750"/>
              </a:spcAft>
            </a:pPr>
            <a:r>
              <a:rPr lang="en-US" sz="2800" b="1" dirty="0">
                <a:latin typeface="Bookman Old Style" panose="02050604050505020204" pitchFamily="18" charset="0"/>
                <a:ea typeface="Calibri" panose="020F0502020204030204" pitchFamily="34" charset="0"/>
                <a:cs typeface="Mangal" panose="02040503050203030202" pitchFamily="18" charset="0"/>
              </a:rPr>
              <a:t>Award of Accreditation for </a:t>
            </a:r>
            <a:r>
              <a:rPr lang="en-US" sz="2800" b="1" dirty="0">
                <a:latin typeface="Bookman Old Style" panose="02050604050505020204" pitchFamily="18" charset="0"/>
                <a:ea typeface="Calibri" pitchFamily="34" charset="0"/>
                <a:cs typeface="Vrinda" pitchFamily="34" charset="0"/>
              </a:rPr>
              <a:t>UG </a:t>
            </a:r>
            <a:r>
              <a:rPr lang="en-US" sz="2800" b="1" dirty="0">
                <a:latin typeface="Bookman Old Style" panose="02050604050505020204" pitchFamily="18" charset="0"/>
                <a:ea typeface="Calibri" panose="020F0502020204030204" pitchFamily="34" charset="0"/>
                <a:cs typeface="Mangal" panose="02040503050203030202" pitchFamily="18" charset="0"/>
              </a:rPr>
              <a:t>(</a:t>
            </a:r>
            <a:r>
              <a:rPr lang="en-US" sz="2800" b="1" dirty="0" err="1">
                <a:latin typeface="Bookman Old Style" panose="02050604050505020204" pitchFamily="18" charset="0"/>
                <a:ea typeface="Calibri" panose="020F0502020204030204" pitchFamily="34" charset="0"/>
                <a:cs typeface="Mangal" panose="02040503050203030202" pitchFamily="18" charset="0"/>
              </a:rPr>
              <a:t>Engg</a:t>
            </a:r>
            <a:r>
              <a:rPr lang="en-US" sz="2800" b="1" dirty="0">
                <a:latin typeface="Bookman Old Style" panose="02050604050505020204" pitchFamily="18" charset="0"/>
                <a:ea typeface="Calibri" panose="020F0502020204030204" pitchFamily="34" charset="0"/>
                <a:cs typeface="Mangal" panose="02040503050203030202" pitchFamily="18" charset="0"/>
              </a:rPr>
              <a:t>,): </a:t>
            </a:r>
            <a:r>
              <a:rPr lang="en-US" sz="2800" b="1" dirty="0">
                <a:latin typeface="Bookman Old Style" panose="02050604050505020204" pitchFamily="18" charset="0"/>
                <a:ea typeface="Calibri" pitchFamily="34" charset="0"/>
                <a:cs typeface="Vrinda" pitchFamily="34" charset="0"/>
              </a:rPr>
              <a:t>Tier-I</a:t>
            </a:r>
            <a:endParaRPr lang="en-US" sz="2800" dirty="0">
              <a:latin typeface="Bookman Old Style" panose="02050604050505020204" pitchFamily="18"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xmlns="" val="3586675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8F0D0ECA-2DFE-4318-9B9B-D250D09B9074}"/>
              </a:ext>
            </a:extLst>
          </p:cNvPr>
          <p:cNvSpPr>
            <a:spLocks noGrp="1" noChangeArrowheads="1"/>
          </p:cNvSpPr>
          <p:nvPr>
            <p:ph type="body" idx="1"/>
          </p:nvPr>
        </p:nvSpPr>
        <p:spPr>
          <a:xfrm>
            <a:off x="0" y="0"/>
            <a:ext cx="9144000" cy="692150"/>
          </a:xfrm>
        </p:spPr>
        <p:txBody>
          <a:bodyPr>
            <a:normAutofit fontScale="25000" lnSpcReduction="20000"/>
          </a:bodyPr>
          <a:lstStyle/>
          <a:p>
            <a:pPr marL="744538" lvl="1" indent="-744538" algn="ctr" eaLnBrk="1" hangingPunct="1">
              <a:lnSpc>
                <a:spcPct val="90000"/>
              </a:lnSpc>
              <a:buFontTx/>
              <a:buNone/>
              <a:defRPr/>
            </a:pPr>
            <a:endParaRPr lang="fr-FR" sz="4500" b="1" dirty="0">
              <a:latin typeface="+mj-lt"/>
            </a:endParaRPr>
          </a:p>
          <a:p>
            <a:pPr marL="744538" lvl="1" indent="-744538" algn="ctr" eaLnBrk="1" hangingPunct="1">
              <a:lnSpc>
                <a:spcPct val="90000"/>
              </a:lnSpc>
              <a:buFontTx/>
              <a:buNone/>
              <a:defRPr/>
            </a:pPr>
            <a:r>
              <a:rPr lang="fr-FR" sz="11200" b="1" dirty="0" err="1">
                <a:latin typeface="Bookman Old Style" panose="02050604050505020204" pitchFamily="18" charset="0"/>
              </a:rPr>
              <a:t>Pre-Qualifiers</a:t>
            </a:r>
            <a:r>
              <a:rPr lang="fr-FR" sz="11200" b="1" dirty="0">
                <a:latin typeface="Bookman Old Style" panose="02050604050505020204" pitchFamily="18" charset="0"/>
              </a:rPr>
              <a:t>: TIER-II UG (</a:t>
            </a:r>
            <a:r>
              <a:rPr lang="fr-FR" sz="11200" b="1" dirty="0" err="1">
                <a:latin typeface="Bookman Old Style" panose="02050604050505020204" pitchFamily="18" charset="0"/>
              </a:rPr>
              <a:t>Engg</a:t>
            </a:r>
            <a:r>
              <a:rPr lang="fr-FR" sz="11200" b="1" dirty="0">
                <a:latin typeface="Bookman Old Style" panose="02050604050505020204" pitchFamily="18" charset="0"/>
              </a:rPr>
              <a:t>.,) Program</a:t>
            </a:r>
            <a:endParaRPr lang="en-US" sz="11200" b="1" dirty="0">
              <a:latin typeface="Bookman Old Style" panose="02050604050505020204" pitchFamily="18" charset="0"/>
            </a:endParaRPr>
          </a:p>
          <a:p>
            <a:pPr marL="744538" lvl="1" indent="-744538" algn="just" eaLnBrk="1" hangingPunct="1">
              <a:lnSpc>
                <a:spcPct val="90000"/>
              </a:lnSpc>
              <a:buFontTx/>
              <a:buNone/>
              <a:defRPr/>
            </a:pPr>
            <a:r>
              <a:rPr lang="en-US" sz="11200" b="1" dirty="0">
                <a:latin typeface="Garamond" panose="02020404030301010803" pitchFamily="18" charset="0"/>
                <a:cs typeface="Times New Roman" panose="02020603050405020304" pitchFamily="18" charset="0"/>
              </a:rPr>
              <a:t> </a:t>
            </a:r>
            <a:endParaRPr lang="en-US" sz="112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4099" name="AutoShape 2" descr="Temperature Sensor LM35">
            <a:extLst>
              <a:ext uri="{FF2B5EF4-FFF2-40B4-BE49-F238E27FC236}">
                <a16:creationId xmlns:a16="http://schemas.microsoft.com/office/drawing/2014/main" xmlns="" id="{C170BEE1-CE13-4DA4-A139-3F7A489C3450}"/>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solidFill>
                <a:schemeClr val="tx1"/>
              </a:solidFill>
            </a:endParaRPr>
          </a:p>
        </p:txBody>
      </p:sp>
      <p:graphicFrame>
        <p:nvGraphicFramePr>
          <p:cNvPr id="3" name="Table 2">
            <a:extLst>
              <a:ext uri="{FF2B5EF4-FFF2-40B4-BE49-F238E27FC236}">
                <a16:creationId xmlns:a16="http://schemas.microsoft.com/office/drawing/2014/main" xmlns="" id="{90E94AF0-4409-4E06-87DE-F2B017397A2C}"/>
              </a:ext>
            </a:extLst>
          </p:cNvPr>
          <p:cNvGraphicFramePr>
            <a:graphicFrameLocks noGrp="1"/>
          </p:cNvGraphicFramePr>
          <p:nvPr>
            <p:extLst>
              <p:ext uri="{D42A27DB-BD31-4B8C-83A1-F6EECF244321}">
                <p14:modId xmlns:p14="http://schemas.microsoft.com/office/powerpoint/2010/main" xmlns="" val="307075289"/>
              </p:ext>
            </p:extLst>
          </p:nvPr>
        </p:nvGraphicFramePr>
        <p:xfrm>
          <a:off x="93663" y="692150"/>
          <a:ext cx="8745537" cy="5426075"/>
        </p:xfrm>
        <a:graphic>
          <a:graphicData uri="http://schemas.openxmlformats.org/drawingml/2006/table">
            <a:tbl>
              <a:tblPr/>
              <a:tblGrid>
                <a:gridCol w="728147">
                  <a:extLst>
                    <a:ext uri="{9D8B030D-6E8A-4147-A177-3AD203B41FA5}">
                      <a16:colId xmlns:a16="http://schemas.microsoft.com/office/drawing/2014/main" xmlns="" val="2945419580"/>
                    </a:ext>
                  </a:extLst>
                </a:gridCol>
                <a:gridCol w="4356467">
                  <a:extLst>
                    <a:ext uri="{9D8B030D-6E8A-4147-A177-3AD203B41FA5}">
                      <a16:colId xmlns:a16="http://schemas.microsoft.com/office/drawing/2014/main" xmlns="" val="2898349446"/>
                    </a:ext>
                  </a:extLst>
                </a:gridCol>
                <a:gridCol w="1260674">
                  <a:extLst>
                    <a:ext uri="{9D8B030D-6E8A-4147-A177-3AD203B41FA5}">
                      <a16:colId xmlns:a16="http://schemas.microsoft.com/office/drawing/2014/main" xmlns="" val="4107670992"/>
                    </a:ext>
                  </a:extLst>
                </a:gridCol>
                <a:gridCol w="2400249">
                  <a:extLst>
                    <a:ext uri="{9D8B030D-6E8A-4147-A177-3AD203B41FA5}">
                      <a16:colId xmlns:a16="http://schemas.microsoft.com/office/drawing/2014/main" xmlns="" val="2280799923"/>
                    </a:ext>
                  </a:extLst>
                </a:gridCol>
              </a:tblGrid>
              <a:tr h="798513">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S.N.</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Pre-Visit Qualifiers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112713" indent="-112713">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112713" marR="0" lvl="0" indent="-112713"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Bookman Old Style" panose="02050604050505020204" pitchFamily="18" charset="0"/>
                          <a:ea typeface="MS Gothic" panose="020B0609070205080204" pitchFamily="49" charset="-128"/>
                        </a:rPr>
                        <a:t> Current Status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57150" indent="-63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Bookman Old Style" panose="02050604050505020204" pitchFamily="18" charset="0"/>
                          <a:ea typeface="MS Gothic" panose="020B0609070205080204" pitchFamily="49" charset="-128"/>
                        </a:rPr>
                        <a:t>Compliance Status( Complied /Not Complied</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3774402009"/>
                  </a:ext>
                </a:extLst>
              </a:tr>
              <a:tr h="1532890">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Whether the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approval </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of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AICTE</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for the programs under consideration has been obtained for the previous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five years</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starting from the current academic year</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3919320986"/>
                  </a:ext>
                </a:extLst>
              </a:tr>
              <a:tr h="3070225">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2</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Whether the Student Faculty Ratio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SFR</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in the Department and allied Departments is less than or equal to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25:1</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averaged over three academic years: Current Academic Year (CAY), Current Academic Year Minus One (CAYm1), and Current Academic Year Minus Two (CAYm2)</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1146418309"/>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3A7F2B97-61A9-4BE0-9911-1492259AAF11}"/>
              </a:ext>
            </a:extLst>
          </p:cNvPr>
          <p:cNvSpPr>
            <a:spLocks noGrp="1" noChangeArrowheads="1"/>
          </p:cNvSpPr>
          <p:nvPr>
            <p:ph type="body" idx="1"/>
          </p:nvPr>
        </p:nvSpPr>
        <p:spPr>
          <a:xfrm>
            <a:off x="0" y="0"/>
            <a:ext cx="9144000" cy="692150"/>
          </a:xfrm>
        </p:spPr>
        <p:txBody>
          <a:bodyPr>
            <a:normAutofit fontScale="25000" lnSpcReduction="20000"/>
          </a:bodyPr>
          <a:lstStyle/>
          <a:p>
            <a:pPr marL="744538" lvl="1" indent="-744538" algn="ctr" eaLnBrk="1" hangingPunct="1">
              <a:lnSpc>
                <a:spcPct val="90000"/>
              </a:lnSpc>
              <a:buFontTx/>
              <a:buNone/>
              <a:defRPr/>
            </a:pPr>
            <a:endParaRPr lang="fr-FR" sz="2800" b="1" dirty="0">
              <a:latin typeface="+mj-lt"/>
            </a:endParaRPr>
          </a:p>
          <a:p>
            <a:pPr marL="744538" lvl="1" indent="-744538" algn="ctr" eaLnBrk="1" hangingPunct="1">
              <a:lnSpc>
                <a:spcPct val="90000"/>
              </a:lnSpc>
              <a:buFontTx/>
              <a:buNone/>
              <a:defRPr/>
            </a:pPr>
            <a:r>
              <a:rPr lang="fr-FR" sz="9600" b="1" dirty="0" err="1">
                <a:latin typeface="Bookman Old Style" panose="02050604050505020204" pitchFamily="18" charset="0"/>
              </a:rPr>
              <a:t>Pre-Qualifiers</a:t>
            </a:r>
            <a:r>
              <a:rPr lang="fr-FR" sz="9600" b="1" dirty="0">
                <a:latin typeface="Bookman Old Style" panose="02050604050505020204" pitchFamily="18" charset="0"/>
              </a:rPr>
              <a:t>: TIER-II UG (</a:t>
            </a:r>
            <a:r>
              <a:rPr lang="fr-FR" sz="9600" b="1" dirty="0" err="1">
                <a:latin typeface="Bookman Old Style" panose="02050604050505020204" pitchFamily="18" charset="0"/>
              </a:rPr>
              <a:t>Engg</a:t>
            </a:r>
            <a:r>
              <a:rPr lang="fr-FR" sz="9600" b="1" dirty="0">
                <a:latin typeface="Bookman Old Style" panose="02050604050505020204" pitchFamily="18" charset="0"/>
              </a:rPr>
              <a:t>.,) Program</a:t>
            </a:r>
            <a:endParaRPr lang="en-US" sz="9600" b="1" dirty="0">
              <a:latin typeface="Bookman Old Style" panose="02050604050505020204" pitchFamily="18" charset="0"/>
            </a:endParaRPr>
          </a:p>
          <a:p>
            <a:pPr marL="744538" lvl="1" indent="-744538" algn="just" eaLnBrk="1" hangingPunct="1">
              <a:lnSpc>
                <a:spcPct val="90000"/>
              </a:lnSpc>
              <a:buFontTx/>
              <a:buNone/>
              <a:defRPr/>
            </a:pPr>
            <a:r>
              <a:rPr lang="en-US" sz="9600" b="1" dirty="0">
                <a:latin typeface="Bookman Old Style" panose="02050604050505020204" pitchFamily="18" charset="0"/>
                <a:cs typeface="Times New Roman" panose="02020603050405020304" pitchFamily="18" charset="0"/>
              </a:rPr>
              <a:t> </a:t>
            </a:r>
            <a:endParaRPr lang="en-US" sz="9600" dirty="0">
              <a:latin typeface="Bookman Old Style" panose="02050604050505020204"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2" name="AutoShape 2" descr="Temperature Sensor LM35">
            <a:extLst>
              <a:ext uri="{FF2B5EF4-FFF2-40B4-BE49-F238E27FC236}">
                <a16:creationId xmlns:a16="http://schemas.microsoft.com/office/drawing/2014/main" xmlns="" id="{D58A16EA-3908-4157-90A3-BB4122889BC6}"/>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solidFill>
                <a:schemeClr val="tx1"/>
              </a:solidFill>
            </a:endParaRPr>
          </a:p>
        </p:txBody>
      </p:sp>
      <p:graphicFrame>
        <p:nvGraphicFramePr>
          <p:cNvPr id="3" name="Table 2">
            <a:extLst>
              <a:ext uri="{FF2B5EF4-FFF2-40B4-BE49-F238E27FC236}">
                <a16:creationId xmlns:a16="http://schemas.microsoft.com/office/drawing/2014/main" xmlns="" id="{A1FE03BA-D775-4593-80C9-B9870F18D285}"/>
              </a:ext>
            </a:extLst>
          </p:cNvPr>
          <p:cNvGraphicFramePr>
            <a:graphicFrameLocks noGrp="1"/>
          </p:cNvGraphicFramePr>
          <p:nvPr>
            <p:extLst>
              <p:ext uri="{D42A27DB-BD31-4B8C-83A1-F6EECF244321}">
                <p14:modId xmlns:p14="http://schemas.microsoft.com/office/powerpoint/2010/main" xmlns="" val="856946885"/>
              </p:ext>
            </p:extLst>
          </p:nvPr>
        </p:nvGraphicFramePr>
        <p:xfrm>
          <a:off x="107950" y="765175"/>
          <a:ext cx="8942388" cy="5090160"/>
        </p:xfrm>
        <a:graphic>
          <a:graphicData uri="http://schemas.openxmlformats.org/drawingml/2006/table">
            <a:tbl>
              <a:tblPr/>
              <a:tblGrid>
                <a:gridCol w="730250">
                  <a:extLst>
                    <a:ext uri="{9D8B030D-6E8A-4147-A177-3AD203B41FA5}">
                      <a16:colId xmlns:a16="http://schemas.microsoft.com/office/drawing/2014/main" xmlns="" val="3143290333"/>
                    </a:ext>
                  </a:extLst>
                </a:gridCol>
                <a:gridCol w="4648200">
                  <a:extLst>
                    <a:ext uri="{9D8B030D-6E8A-4147-A177-3AD203B41FA5}">
                      <a16:colId xmlns:a16="http://schemas.microsoft.com/office/drawing/2014/main" xmlns="" val="836626193"/>
                    </a:ext>
                  </a:extLst>
                </a:gridCol>
                <a:gridCol w="1181100">
                  <a:extLst>
                    <a:ext uri="{9D8B030D-6E8A-4147-A177-3AD203B41FA5}">
                      <a16:colId xmlns:a16="http://schemas.microsoft.com/office/drawing/2014/main" xmlns="" val="2601063879"/>
                    </a:ext>
                  </a:extLst>
                </a:gridCol>
                <a:gridCol w="2382838">
                  <a:extLst>
                    <a:ext uri="{9D8B030D-6E8A-4147-A177-3AD203B41FA5}">
                      <a16:colId xmlns:a16="http://schemas.microsoft.com/office/drawing/2014/main" xmlns="" val="3053315835"/>
                    </a:ext>
                  </a:extLst>
                </a:gridCol>
              </a:tblGrid>
              <a:tr h="307975">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S.N.</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Pre-Visit Qualifiers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11430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Current Status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57150" indent="-63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Compliance Status(Complied/Not Complied)</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3431187060"/>
                  </a:ext>
                </a:extLst>
              </a:tr>
              <a:tr h="2600325">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Case 1: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If the Department/School is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not</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running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multiple UG </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(Engineering) programs and does not have allied departments, which are running undergraduate engineering programs, then the Department/School under consideration needs either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1</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Professor</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or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1 Associate </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Professor on a regular basis with Ph.D. degree in the current academic year (CAY) and the previous academic year (CAYm1).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890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108205303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rgbClr val="FFFFFF"/>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0AA58466-73EF-4A66-822E-C742FB3A86C7}"/>
              </a:ext>
            </a:extLst>
          </p:cNvPr>
          <p:cNvSpPr>
            <a:spLocks noGrp="1" noChangeArrowheads="1"/>
          </p:cNvSpPr>
          <p:nvPr>
            <p:ph type="body" idx="1"/>
          </p:nvPr>
        </p:nvSpPr>
        <p:spPr>
          <a:xfrm>
            <a:off x="0" y="0"/>
            <a:ext cx="9144000" cy="692150"/>
          </a:xfrm>
        </p:spPr>
        <p:txBody>
          <a:bodyPr>
            <a:normAutofit fontScale="25000" lnSpcReduction="20000"/>
          </a:bodyPr>
          <a:lstStyle/>
          <a:p>
            <a:pPr marL="744538" lvl="1" indent="-744538" algn="ctr">
              <a:lnSpc>
                <a:spcPct val="90000"/>
              </a:lnSpc>
              <a:buNone/>
              <a:defRPr/>
            </a:pPr>
            <a:endParaRPr lang="fr-FR" sz="2800" b="1" dirty="0">
              <a:latin typeface="Bookman Old Style" panose="02050604050505020204" pitchFamily="18" charset="0"/>
            </a:endParaRPr>
          </a:p>
          <a:p>
            <a:pPr marL="744538" lvl="1" indent="-744538" algn="ctr">
              <a:lnSpc>
                <a:spcPct val="90000"/>
              </a:lnSpc>
              <a:buNone/>
              <a:defRPr/>
            </a:pPr>
            <a:r>
              <a:rPr lang="fr-FR" sz="9600" b="1" dirty="0" err="1">
                <a:latin typeface="Bookman Old Style" panose="02050604050505020204" pitchFamily="18" charset="0"/>
              </a:rPr>
              <a:t>Pre-Qualifiers</a:t>
            </a:r>
            <a:r>
              <a:rPr lang="fr-FR" sz="9600" b="1" dirty="0">
                <a:latin typeface="Bookman Old Style" panose="02050604050505020204" pitchFamily="18" charset="0"/>
              </a:rPr>
              <a:t>: TIER-II UG (</a:t>
            </a:r>
            <a:r>
              <a:rPr lang="fr-FR" sz="9600" b="1" dirty="0" err="1">
                <a:latin typeface="Bookman Old Style" panose="02050604050505020204" pitchFamily="18" charset="0"/>
              </a:rPr>
              <a:t>Engg</a:t>
            </a:r>
            <a:r>
              <a:rPr lang="fr-FR" sz="9600" b="1" dirty="0">
                <a:latin typeface="Bookman Old Style" panose="02050604050505020204" pitchFamily="18" charset="0"/>
              </a:rPr>
              <a:t>.,) Program</a:t>
            </a:r>
            <a:endParaRPr lang="en-US" sz="9600" b="1" dirty="0">
              <a:latin typeface="Bookman Old Style" panose="02050604050505020204" pitchFamily="18" charset="0"/>
            </a:endParaRP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6147" name="AutoShape 2" descr="Temperature Sensor LM35">
            <a:extLst>
              <a:ext uri="{FF2B5EF4-FFF2-40B4-BE49-F238E27FC236}">
                <a16:creationId xmlns:a16="http://schemas.microsoft.com/office/drawing/2014/main" xmlns="" id="{B53BDA4A-3E28-4775-B067-22329DAD4311}"/>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solidFill>
                <a:schemeClr val="tx1"/>
              </a:solidFill>
            </a:endParaRPr>
          </a:p>
        </p:txBody>
      </p:sp>
      <p:graphicFrame>
        <p:nvGraphicFramePr>
          <p:cNvPr id="3" name="Table 2">
            <a:extLst>
              <a:ext uri="{FF2B5EF4-FFF2-40B4-BE49-F238E27FC236}">
                <a16:creationId xmlns:a16="http://schemas.microsoft.com/office/drawing/2014/main" xmlns="" id="{A5B5F391-3D51-4559-B0A6-26385732D873}"/>
              </a:ext>
            </a:extLst>
          </p:cNvPr>
          <p:cNvGraphicFramePr>
            <a:graphicFrameLocks noGrp="1"/>
          </p:cNvGraphicFramePr>
          <p:nvPr>
            <p:extLst>
              <p:ext uri="{D42A27DB-BD31-4B8C-83A1-F6EECF244321}">
                <p14:modId xmlns:p14="http://schemas.microsoft.com/office/powerpoint/2010/main" xmlns="" val="2335200879"/>
              </p:ext>
            </p:extLst>
          </p:nvPr>
        </p:nvGraphicFramePr>
        <p:xfrm>
          <a:off x="93663" y="576263"/>
          <a:ext cx="8821737" cy="4924742"/>
        </p:xfrm>
        <a:graphic>
          <a:graphicData uri="http://schemas.openxmlformats.org/drawingml/2006/table">
            <a:tbl>
              <a:tblPr/>
              <a:tblGrid>
                <a:gridCol w="705862">
                  <a:extLst>
                    <a:ext uri="{9D8B030D-6E8A-4147-A177-3AD203B41FA5}">
                      <a16:colId xmlns:a16="http://schemas.microsoft.com/office/drawing/2014/main" xmlns="" val="1624140087"/>
                    </a:ext>
                  </a:extLst>
                </a:gridCol>
                <a:gridCol w="4689822">
                  <a:extLst>
                    <a:ext uri="{9D8B030D-6E8A-4147-A177-3AD203B41FA5}">
                      <a16:colId xmlns:a16="http://schemas.microsoft.com/office/drawing/2014/main" xmlns="" val="1182447370"/>
                    </a:ext>
                  </a:extLst>
                </a:gridCol>
                <a:gridCol w="1118900">
                  <a:extLst>
                    <a:ext uri="{9D8B030D-6E8A-4147-A177-3AD203B41FA5}">
                      <a16:colId xmlns:a16="http://schemas.microsoft.com/office/drawing/2014/main" xmlns="" val="653185935"/>
                    </a:ext>
                  </a:extLst>
                </a:gridCol>
                <a:gridCol w="2307153">
                  <a:extLst>
                    <a:ext uri="{9D8B030D-6E8A-4147-A177-3AD203B41FA5}">
                      <a16:colId xmlns:a16="http://schemas.microsoft.com/office/drawing/2014/main" xmlns="" val="1304020472"/>
                    </a:ext>
                  </a:extLst>
                </a:gridCol>
              </a:tblGrid>
              <a:tr h="870902">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S.N.</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Pre-Visit Qualifiers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112713">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112713"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Current Status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57150" indent="-63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Compliance Status(Complied/Not Complied)</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1348920688"/>
                  </a:ext>
                </a:extLst>
              </a:tr>
              <a:tr h="2600325">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Case 2: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If the Department/School, including allied departments, is running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multiple UG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(Engineering) programs, the Department/ School under consideration needs either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1 Professor</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or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1  Associate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Professor on a regular basis with Ph.D. degree in CAY and CAYm1. Additionally, the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remaining UG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(Engineering) programs (N</a:t>
                      </a:r>
                      <a:r>
                        <a:rPr kumimoji="0" lang="en-US" altLang="en-US" sz="1800" b="0" i="0" u="none" strike="noStrike" cap="none" normalizeH="0" baseline="30000" dirty="0">
                          <a:ln>
                            <a:noFill/>
                          </a:ln>
                          <a:solidFill>
                            <a:schemeClr val="tx1"/>
                          </a:solidFill>
                          <a:effectLst/>
                          <a:latin typeface="Bookman Old Style" panose="02050604050505020204" pitchFamily="18" charset="0"/>
                          <a:ea typeface="MS Gothic" panose="020B0609070205080204" pitchFamily="49" charset="-128"/>
                        </a:rPr>
                        <a:t>*</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need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N Professors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or </a:t>
                      </a:r>
                      <a:r>
                        <a:rPr kumimoji="0" lang="en-US" altLang="en-US" sz="18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N Associate </a:t>
                      </a:r>
                      <a:r>
                        <a:rPr kumimoji="0" lang="en-US" altLang="en-US" sz="18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Professors in the Department/ School/ Allied Departments on a regular basis with Ph.D. degree in CAY and CAYm1 in total.</a:t>
                      </a:r>
                      <a:endPar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890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2151370772"/>
                  </a:ext>
                </a:extLst>
              </a:tr>
            </a:tbl>
          </a:graphicData>
        </a:graphic>
      </p:graphicFrame>
      <p:sp>
        <p:nvSpPr>
          <p:cNvPr id="6165" name="Rectangle 1">
            <a:extLst>
              <a:ext uri="{FF2B5EF4-FFF2-40B4-BE49-F238E27FC236}">
                <a16:creationId xmlns:a16="http://schemas.microsoft.com/office/drawing/2014/main" xmlns="" id="{9290C8C3-61E0-41D1-B80F-E1B31DD890FC}"/>
              </a:ext>
            </a:extLst>
          </p:cNvPr>
          <p:cNvSpPr>
            <a:spLocks noChangeArrowheads="1"/>
          </p:cNvSpPr>
          <p:nvPr/>
        </p:nvSpPr>
        <p:spPr bwMode="auto">
          <a:xfrm>
            <a:off x="93663" y="5501005"/>
            <a:ext cx="8821737"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en-US" altLang="en-US" b="1" dirty="0">
                <a:solidFill>
                  <a:schemeClr val="tx1"/>
                </a:solidFill>
                <a:latin typeface="Bookman Old Style" panose="02050604050505020204" pitchFamily="18" charset="0"/>
              </a:rPr>
              <a:t>Note</a:t>
            </a:r>
            <a:r>
              <a:rPr lang="en-US" altLang="en-US" b="1" baseline="30000" dirty="0">
                <a:solidFill>
                  <a:schemeClr val="tx1"/>
                </a:solidFill>
                <a:latin typeface="Bookman Old Style" panose="02050604050505020204" pitchFamily="18" charset="0"/>
              </a:rPr>
              <a:t>*</a:t>
            </a:r>
            <a:r>
              <a:rPr lang="en-US" altLang="en-US" b="1" dirty="0">
                <a:solidFill>
                  <a:schemeClr val="tx1"/>
                </a:solidFill>
                <a:latin typeface="Bookman Old Style" panose="02050604050505020204" pitchFamily="18" charset="0"/>
              </a:rPr>
              <a:t>: </a:t>
            </a:r>
            <a:r>
              <a:rPr lang="en-US" altLang="en-US" dirty="0">
                <a:solidFill>
                  <a:schemeClr val="tx1"/>
                </a:solidFill>
                <a:latin typeface="Bookman Old Style" panose="02050604050505020204" pitchFamily="18" charset="0"/>
              </a:rPr>
              <a:t>Exclude the number of Professors/Associate Professors for the UG programs (Engineering) that have been running for less than 3 years (CAY, CAYm1).</a:t>
            </a:r>
            <a:endParaRPr lang="en-US" altLang="en-US" sz="1600" dirty="0">
              <a:solidFill>
                <a:schemeClr val="tx1"/>
              </a:solidFill>
              <a:latin typeface="Bookman Old Style" panose="020506040505050202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C6F91C5D-BEF0-4D6D-A567-1CA7779350FE}"/>
              </a:ext>
            </a:extLst>
          </p:cNvPr>
          <p:cNvSpPr>
            <a:spLocks noGrp="1" noChangeArrowheads="1"/>
          </p:cNvSpPr>
          <p:nvPr>
            <p:ph type="body" idx="1"/>
          </p:nvPr>
        </p:nvSpPr>
        <p:spPr>
          <a:xfrm>
            <a:off x="0" y="0"/>
            <a:ext cx="9144000" cy="692150"/>
          </a:xfrm>
        </p:spPr>
        <p:txBody>
          <a:bodyPr>
            <a:normAutofit/>
          </a:bodyPr>
          <a:lstStyle/>
          <a:p>
            <a:pPr marL="744538" lvl="1" indent="-744538" algn="ctr">
              <a:lnSpc>
                <a:spcPct val="90000"/>
              </a:lnSpc>
              <a:buNone/>
              <a:defRPr/>
            </a:pPr>
            <a:r>
              <a:rPr lang="fr-FR" sz="2800" b="1" dirty="0" err="1">
                <a:latin typeface="Bookman Old Style" panose="02050604050505020204" pitchFamily="18" charset="0"/>
              </a:rPr>
              <a:t>Pre-Qualifiers</a:t>
            </a:r>
            <a:r>
              <a:rPr lang="fr-FR" sz="2800" b="1" dirty="0">
                <a:latin typeface="Bookman Old Style" panose="02050604050505020204" pitchFamily="18" charset="0"/>
              </a:rPr>
              <a:t>: TIER-II UG (</a:t>
            </a:r>
            <a:r>
              <a:rPr lang="fr-FR" sz="2800" b="1" dirty="0" err="1">
                <a:latin typeface="Bookman Old Style" panose="02050604050505020204" pitchFamily="18" charset="0"/>
              </a:rPr>
              <a:t>Engg</a:t>
            </a:r>
            <a:r>
              <a:rPr lang="fr-FR" sz="2800" b="1" dirty="0">
                <a:latin typeface="Bookman Old Style" panose="02050604050505020204" pitchFamily="18" charset="0"/>
              </a:rPr>
              <a:t>.,) Program</a:t>
            </a: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7171" name="AutoShape 2" descr="Temperature Sensor LM35">
            <a:extLst>
              <a:ext uri="{FF2B5EF4-FFF2-40B4-BE49-F238E27FC236}">
                <a16:creationId xmlns:a16="http://schemas.microsoft.com/office/drawing/2014/main" xmlns="" id="{DA6545A6-E8A1-4EA9-BCA1-0DC384FF1E66}"/>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solidFill>
                <a:schemeClr val="tx1"/>
              </a:solidFill>
            </a:endParaRPr>
          </a:p>
        </p:txBody>
      </p:sp>
      <p:graphicFrame>
        <p:nvGraphicFramePr>
          <p:cNvPr id="3" name="Table 2">
            <a:extLst>
              <a:ext uri="{FF2B5EF4-FFF2-40B4-BE49-F238E27FC236}">
                <a16:creationId xmlns:a16="http://schemas.microsoft.com/office/drawing/2014/main" xmlns="" id="{189809DC-D64F-4A76-B4A2-871D27265965}"/>
              </a:ext>
            </a:extLst>
          </p:cNvPr>
          <p:cNvGraphicFramePr>
            <a:graphicFrameLocks noGrp="1"/>
          </p:cNvGraphicFramePr>
          <p:nvPr>
            <p:extLst>
              <p:ext uri="{D42A27DB-BD31-4B8C-83A1-F6EECF244321}">
                <p14:modId xmlns:p14="http://schemas.microsoft.com/office/powerpoint/2010/main" xmlns="" val="1472072960"/>
              </p:ext>
            </p:extLst>
          </p:nvPr>
        </p:nvGraphicFramePr>
        <p:xfrm>
          <a:off x="0" y="692150"/>
          <a:ext cx="9088438" cy="5260975"/>
        </p:xfrm>
        <a:graphic>
          <a:graphicData uri="http://schemas.openxmlformats.org/drawingml/2006/table">
            <a:tbl>
              <a:tblPr/>
              <a:tblGrid>
                <a:gridCol w="727075">
                  <a:extLst>
                    <a:ext uri="{9D8B030D-6E8A-4147-A177-3AD203B41FA5}">
                      <a16:colId xmlns:a16="http://schemas.microsoft.com/office/drawing/2014/main" xmlns="" val="2372546953"/>
                    </a:ext>
                  </a:extLst>
                </a:gridCol>
                <a:gridCol w="4205288">
                  <a:extLst>
                    <a:ext uri="{9D8B030D-6E8A-4147-A177-3AD203B41FA5}">
                      <a16:colId xmlns:a16="http://schemas.microsoft.com/office/drawing/2014/main" xmlns="" val="538042016"/>
                    </a:ext>
                  </a:extLst>
                </a:gridCol>
                <a:gridCol w="1419225">
                  <a:extLst>
                    <a:ext uri="{9D8B030D-6E8A-4147-A177-3AD203B41FA5}">
                      <a16:colId xmlns:a16="http://schemas.microsoft.com/office/drawing/2014/main" xmlns="" val="1319298675"/>
                    </a:ext>
                  </a:extLst>
                </a:gridCol>
                <a:gridCol w="2736850">
                  <a:extLst>
                    <a:ext uri="{9D8B030D-6E8A-4147-A177-3AD203B41FA5}">
                      <a16:colId xmlns:a16="http://schemas.microsoft.com/office/drawing/2014/main" xmlns="" val="2647786322"/>
                    </a:ext>
                  </a:extLst>
                </a:gridCol>
              </a:tblGrid>
              <a:tr h="979488">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S.N.</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Pre-Visit Qualifiers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Current Status</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57150" indent="-63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Compliance Status(</a:t>
                      </a:r>
                    </a:p>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 Complied/</a:t>
                      </a:r>
                    </a:p>
                    <a:p>
                      <a:pPr marL="57150" marR="0" lvl="0" indent="-6350" algn="just"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Not Complied)</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360586602"/>
                  </a:ext>
                </a:extLst>
              </a:tr>
              <a:tr h="3128962">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4</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Whether the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number</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of faculty having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Ph.D.</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degree available in the Department &amp; allied Departments is greater than or equal to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10%</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 of the required number of faculty averaged over two academic years i.e. Current Academic Year (CAY) and Current Academic Year Minus One (CAYm1)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890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890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3920032383"/>
                  </a:ext>
                </a:extLst>
              </a:tr>
              <a:tr h="1152525">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5</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marL="82550">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82550" marR="0" lvl="0" indent="0" algn="just"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Whether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two batches </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have </a:t>
                      </a:r>
                      <a:r>
                        <a:rPr kumimoji="0" lang="en-US" altLang="en-US" sz="2000" b="0" i="0" u="none" strike="noStrike" cap="none" normalizeH="0" baseline="0" dirty="0">
                          <a:ln>
                            <a:noFill/>
                          </a:ln>
                          <a:solidFill>
                            <a:srgbClr val="FF0000"/>
                          </a:solidFill>
                          <a:effectLst/>
                          <a:latin typeface="Bookman Old Style" panose="02050604050505020204" pitchFamily="18" charset="0"/>
                          <a:ea typeface="MS Gothic" panose="020B0609070205080204" pitchFamily="49" charset="-128"/>
                        </a:rPr>
                        <a:t>passed out </a:t>
                      </a:r>
                      <a:r>
                        <a:rPr kumimoji="0" lang="en-US" altLang="en-US" sz="2000" b="0" i="0" u="none" strike="noStrike" cap="none" normalizeH="0" baseline="0" dirty="0">
                          <a:ln>
                            <a:noFill/>
                          </a:ln>
                          <a:solidFill>
                            <a:schemeClr val="tx1"/>
                          </a:solidFill>
                          <a:effectLst/>
                          <a:latin typeface="Bookman Old Style" panose="02050604050505020204" pitchFamily="18" charset="0"/>
                          <a:ea typeface="MS Gothic" panose="020B0609070205080204" pitchFamily="49" charset="-128"/>
                        </a:rPr>
                        <a:t>in the program under consideration</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tc>
                  <a:txBody>
                    <a:bodyPr/>
                    <a:lstStyle>
                      <a:lvl1pPr>
                        <a:spcBef>
                          <a:spcPts val="7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MS Gothic" panose="020B0609070205080204" pitchFamily="49" charset="-128"/>
                        </a:defRPr>
                      </a:lvl1pPr>
                      <a:lvl2pPr>
                        <a:spcBef>
                          <a:spcPts val="6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MS Gothic" panose="020B0609070205080204" pitchFamily="49" charset="-128"/>
                        </a:defRPr>
                      </a:lvl2pPr>
                      <a:lvl3pPr>
                        <a:spcBef>
                          <a:spcPts val="500"/>
                        </a:spcBef>
                        <a:buClr>
                          <a:srgbClr val="000000"/>
                        </a:buClr>
                        <a:buSzPct val="100000"/>
                        <a:buFont typeface="Times New Roman" panose="02020603050405020304" pitchFamily="18" charset="0"/>
                        <a:defRPr>
                          <a:solidFill>
                            <a:srgbClr val="000000"/>
                          </a:solidFill>
                          <a:latin typeface="Verdana" panose="020B0604030504040204" pitchFamily="34" charset="0"/>
                          <a:ea typeface="MS Gothic" panose="020B0609070205080204" pitchFamily="49" charset="-128"/>
                        </a:defRPr>
                      </a:lvl3pPr>
                      <a:lvl4pPr>
                        <a:spcBef>
                          <a:spcPts val="450"/>
                        </a:spcBef>
                        <a:buClr>
                          <a:srgbClr val="000000"/>
                        </a:buClr>
                        <a:buSzPct val="100000"/>
                        <a:buFont typeface="Times New Roman" panose="02020603050405020304" pitchFamily="18" charset="0"/>
                        <a:defRPr sz="1600">
                          <a:solidFill>
                            <a:srgbClr val="000000"/>
                          </a:solidFill>
                          <a:latin typeface="Verdana" panose="020B0604030504040204" pitchFamily="34" charset="0"/>
                          <a:ea typeface="MS Gothic" panose="020B0609070205080204" pitchFamily="49" charset="-128"/>
                        </a:defRPr>
                      </a:lvl4pPr>
                      <a:lvl5pPr>
                        <a:spcBef>
                          <a:spcPts val="400"/>
                        </a:spcBef>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Verdana" panose="020B0604030504040204" pitchFamily="34" charset="0"/>
                          <a:ea typeface="MS Gothic" panose="020B0609070205080204" pitchFamily="49"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Verdana" panose="020B0604030504040204" pitchFamily="34" charset="0"/>
                          <a:ea typeface="MS Gothic" panose="020B0609070205080204" pitchFamily="49" charset="-128"/>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pattFill prst="pct5">
                      <a:fgClr>
                        <a:srgbClr val="F2F2F2"/>
                      </a:fgClr>
                      <a:bgClr>
                        <a:schemeClr val="bg1"/>
                      </a:bgClr>
                    </a:pattFill>
                  </a:tcPr>
                </a:tc>
                <a:extLst>
                  <a:ext uri="{0D108BD9-81ED-4DB2-BD59-A6C34878D82A}">
                    <a16:rowId xmlns:a16="http://schemas.microsoft.com/office/drawing/2014/main" xmlns="" val="10499392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0EE79437-1202-49D6-94B5-1CCE17285EC3}"/>
              </a:ext>
            </a:extLst>
          </p:cNvPr>
          <p:cNvSpPr>
            <a:spLocks noGrp="1" noChangeArrowheads="1"/>
          </p:cNvSpPr>
          <p:nvPr>
            <p:ph type="body" idx="1"/>
          </p:nvPr>
        </p:nvSpPr>
        <p:spPr>
          <a:xfrm>
            <a:off x="157416" y="140525"/>
            <a:ext cx="8681784" cy="867537"/>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63500" lvl="1" indent="50800" algn="just" eaLnBrk="1" hangingPunct="1">
              <a:lnSpc>
                <a:spcPct val="90000"/>
              </a:lnSpc>
              <a:buFontTx/>
              <a:buNone/>
              <a:defRPr/>
            </a:pPr>
            <a:endParaRPr lang="en-US" sz="3600" b="1" dirty="0">
              <a:latin typeface="Garamond" panose="02020404030301010803" pitchFamily="18" charset="0"/>
            </a:endParaRP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8195" name="AutoShape 2" descr="Temperature Sensor LM35">
            <a:extLst>
              <a:ext uri="{FF2B5EF4-FFF2-40B4-BE49-F238E27FC236}">
                <a16:creationId xmlns:a16="http://schemas.microsoft.com/office/drawing/2014/main" xmlns="" id="{C80EC77E-083A-44AB-9008-2F24192FAC6E}"/>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45464E68-5D73-4112-9925-9D4DBA9F8C7D}"/>
              </a:ext>
            </a:extLst>
          </p:cNvPr>
          <p:cNvSpPr/>
          <p:nvPr/>
        </p:nvSpPr>
        <p:spPr>
          <a:xfrm>
            <a:off x="157416" y="1125539"/>
            <a:ext cx="8681784" cy="5139869"/>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Six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Program should score a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minimum</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of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750</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points in aggregate out of 1000 points with minimum score of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60%</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mandatory</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fields (i.e. criteria 3 to 6)</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2"/>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The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number</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of faculty having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Ph.D.</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degree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available</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the Department &amp; allied Departments is greater than or equal to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20%</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of the required number of faculty averaged over two academic years i.e. Current Academic Year (CAY) and Current Academic Year Minus One (CAYm1).</a:t>
            </a: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2"/>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EBA67277-972B-4564-A8AF-F1F218B1B101}"/>
              </a:ext>
            </a:extLst>
          </p:cNvPr>
          <p:cNvSpPr>
            <a:spLocks noGrp="1" noChangeArrowheads="1"/>
          </p:cNvSpPr>
          <p:nvPr>
            <p:ph type="body" idx="1"/>
          </p:nvPr>
        </p:nvSpPr>
        <p:spPr>
          <a:xfrm>
            <a:off x="0" y="0"/>
            <a:ext cx="9144000" cy="692150"/>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9219" name="AutoShape 2" descr="Temperature Sensor LM35">
            <a:extLst>
              <a:ext uri="{FF2B5EF4-FFF2-40B4-BE49-F238E27FC236}">
                <a16:creationId xmlns:a16="http://schemas.microsoft.com/office/drawing/2014/main" xmlns="" id="{2B4346D6-4C39-4529-BAB1-F99C73261360}"/>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DF7E6B86-C07C-4D32-93D0-9F90D69AF217}"/>
              </a:ext>
            </a:extLst>
          </p:cNvPr>
          <p:cNvSpPr/>
          <p:nvPr/>
        </p:nvSpPr>
        <p:spPr>
          <a:xfrm>
            <a:off x="1588" y="1125538"/>
            <a:ext cx="8913812" cy="5786199"/>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Six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The Student Faculty Ratio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SFR</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the Department and allied Departments should be less than or equal to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20:1</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averaged over 3 academic years i.e. Current Academic Year (CAY), Current Academic Year Minus One(CAYm1), Current Academic Year </a:t>
            </a:r>
            <a:r>
              <a:rPr kumimoji="0" lang="en-US" sz="2400" b="0" i="0" u="none" strike="noStrike" kern="1200" cap="none" spc="0" normalizeH="0" baseline="0" noProof="0" dirty="0" err="1">
                <a:ln>
                  <a:noFill/>
                </a:ln>
                <a:solidFill>
                  <a:srgbClr val="000000"/>
                </a:solidFill>
                <a:effectLst/>
                <a:uLnTx/>
                <a:uFillTx/>
                <a:latin typeface="Bookman Old Style" panose="02050604050505020204" pitchFamily="18" charset="0"/>
                <a:ea typeface="MS Gothic" panose="020B0609070205080204" pitchFamily="49" charset="-128"/>
              </a:rPr>
              <a:t>MinusTwo</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(CAYm2).</a:t>
            </a: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endPar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The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HOD</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which the program under consideration is running should be appointed on regular basis and should possess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PhD</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degree in the Current Academic Year (CAY).</a:t>
            </a: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4C926E92-A4CF-4F33-AD61-3FD9C9C5FF00}"/>
              </a:ext>
            </a:extLst>
          </p:cNvPr>
          <p:cNvSpPr>
            <a:spLocks noGrp="1" noChangeArrowheads="1"/>
          </p:cNvSpPr>
          <p:nvPr>
            <p:ph type="body" idx="1"/>
          </p:nvPr>
        </p:nvSpPr>
        <p:spPr>
          <a:xfrm>
            <a:off x="0" y="0"/>
            <a:ext cx="9144000" cy="692150"/>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10243" name="AutoShape 2" descr="Temperature Sensor LM35">
            <a:extLst>
              <a:ext uri="{FF2B5EF4-FFF2-40B4-BE49-F238E27FC236}">
                <a16:creationId xmlns:a16="http://schemas.microsoft.com/office/drawing/2014/main" xmlns="" id="{58583B8E-F44D-4E9F-AC5E-C75719C06D9D}"/>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CA7022FD-E30E-49A3-8E94-F662C457677C}"/>
              </a:ext>
            </a:extLst>
          </p:cNvPr>
          <p:cNvSpPr/>
          <p:nvPr/>
        </p:nvSpPr>
        <p:spPr>
          <a:xfrm>
            <a:off x="1588" y="1125538"/>
            <a:ext cx="8913812" cy="4462462"/>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Six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5. </a:t>
            </a:r>
            <a:r>
              <a:rPr kumimoji="0" lang="en-US" sz="2400" b="1"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Case 1</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t>
            </a:r>
          </a:p>
          <a:p>
            <a:pPr marL="406400" marR="0" lvl="0" indent="0" algn="just" defTabSz="449263"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406400" marR="0" lvl="0" indent="0" algn="just" defTabSz="449263"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If the Department/School is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not</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running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multiple UG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(Engineering) programs and does not have allied departments, which are running undergraduate engineering programs, then the program under consideration needs either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2 Professors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or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Professor</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and 1 Associate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Professor on a regular basis with Ph.D. degree in the current academic year (CAY) and the previous academic year (CAYm1).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8B45CAD0-6807-43D4-B055-0F263FE28FA0}"/>
              </a:ext>
            </a:extLst>
          </p:cNvPr>
          <p:cNvSpPr>
            <a:spLocks noGrp="1" noChangeArrowheads="1"/>
          </p:cNvSpPr>
          <p:nvPr>
            <p:ph type="body" idx="1"/>
          </p:nvPr>
        </p:nvSpPr>
        <p:spPr>
          <a:xfrm>
            <a:off x="0" y="0"/>
            <a:ext cx="9164638" cy="692150"/>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11267" name="AutoShape 2" descr="Temperature Sensor LM35">
            <a:extLst>
              <a:ext uri="{FF2B5EF4-FFF2-40B4-BE49-F238E27FC236}">
                <a16:creationId xmlns:a16="http://schemas.microsoft.com/office/drawing/2014/main" xmlns="" id="{FEEF7C36-E3C1-4A61-B336-1F25157CAAB8}"/>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94A45903-3203-47AB-A297-B89E7079D529}"/>
              </a:ext>
            </a:extLst>
          </p:cNvPr>
          <p:cNvSpPr/>
          <p:nvPr/>
        </p:nvSpPr>
        <p:spPr>
          <a:xfrm>
            <a:off x="1588" y="908050"/>
            <a:ext cx="8913812" cy="5447645"/>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Six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lang="en-US" sz="900" dirty="0"/>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5. </a:t>
            </a:r>
            <a:r>
              <a:rPr kumimoji="0" lang="en-US" sz="24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Case 2</a:t>
            </a: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If the Department/School, including allied 	departments, is running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multiple UG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(Engineering) 	programs, the program under consideration needs 	either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2 Professors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or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Professor and 1 Associate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Professor on a regular basis with Ph.D. degree in CAY 	and CAYm1. Additionally, the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remaining</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UG</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(Engineering) programs (N*) need N Professors or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 	Associate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Professors in the Department/ School/ Allied 	departments on a regular basis with Ph.D. degree in 	CAY and CAYm1 in total. </a:t>
            </a: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4"/>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11270" name="Rectangle 5">
            <a:extLst>
              <a:ext uri="{FF2B5EF4-FFF2-40B4-BE49-F238E27FC236}">
                <a16:creationId xmlns:a16="http://schemas.microsoft.com/office/drawing/2014/main" xmlns="" id="{B7E35181-F013-420C-ADAE-BC0E56B2C6E1}"/>
              </a:ext>
            </a:extLst>
          </p:cNvPr>
          <p:cNvSpPr>
            <a:spLocks noChangeArrowheads="1"/>
          </p:cNvSpPr>
          <p:nvPr/>
        </p:nvSpPr>
        <p:spPr bwMode="auto">
          <a:xfrm>
            <a:off x="-27369" y="5657850"/>
            <a:ext cx="918051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Note</a:t>
            </a:r>
            <a:r>
              <a:rPr kumimoji="0" lang="en-US" altLang="en-US" sz="1600" b="1" i="0" u="none" strike="noStrike" kern="1200" cap="none" spc="0" normalizeH="0" baseline="3000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r>
              <a:rPr kumimoji="0" lang="en-US" altLang="en-US" sz="16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r>
              <a:rPr kumimoji="0" lang="en-US" altLang="en-US" sz="16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Exclude the number of Professors/Associate Professors for the UG programs (Engineering) that have been running for less than 3 years (CAY, CAYm1).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63355A93-91C9-4F81-A4F0-608BDF2ECBEA}"/>
              </a:ext>
            </a:extLst>
          </p:cNvPr>
          <p:cNvSpPr>
            <a:spLocks noGrp="1" noChangeArrowheads="1"/>
          </p:cNvSpPr>
          <p:nvPr>
            <p:ph type="body" idx="1"/>
          </p:nvPr>
        </p:nvSpPr>
        <p:spPr>
          <a:xfrm>
            <a:off x="0" y="0"/>
            <a:ext cx="9151938" cy="692150"/>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63500" lvl="1" indent="50800" algn="just" eaLnBrk="1" hangingPunct="1">
              <a:lnSpc>
                <a:spcPct val="90000"/>
              </a:lnSpc>
              <a:buFontTx/>
              <a:buNone/>
              <a:defRPr/>
            </a:pPr>
            <a:endParaRPr lang="en-US" sz="3600" b="1" dirty="0">
              <a:latin typeface="Garamond" panose="02020404030301010803" pitchFamily="18" charset="0"/>
            </a:endParaRP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12291" name="AutoShape 2" descr="Temperature Sensor LM35">
            <a:extLst>
              <a:ext uri="{FF2B5EF4-FFF2-40B4-BE49-F238E27FC236}">
                <a16:creationId xmlns:a16="http://schemas.microsoft.com/office/drawing/2014/main" xmlns="" id="{BD7700F5-1DD3-4816-AE40-07284F3503CA}"/>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EA960166-8CEF-4E85-AEB8-52EAC44449E2}"/>
              </a:ext>
            </a:extLst>
          </p:cNvPr>
          <p:cNvSpPr/>
          <p:nvPr/>
        </p:nvSpPr>
        <p:spPr>
          <a:xfrm>
            <a:off x="11113" y="1125538"/>
            <a:ext cx="8904287" cy="5139869"/>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Three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Program should score a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minimum</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of 600 points in aggregate out of 1000 points with minimum score of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40%</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mandatory fields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(i.e. criteria 4 to 5)</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2"/>
              <a:tabLst/>
              <a:defRPr/>
            </a:pP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The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number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of faculty having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Ph. D </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degree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available</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the Department &amp; allied Departments is greater than or equal to </a:t>
            </a:r>
            <a:r>
              <a:rPr kumimoji="0" lang="en-US" sz="24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10%</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of the required number of faculty averaged over two academic years i.e. Current Academic Year (CAY) and Current Academic Year Minus One (CAYm1).</a:t>
            </a: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2"/>
              <a:tabLst/>
              <a:defRPr/>
            </a:pP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3E61441F-B289-4B66-A6A7-331D7FB6BFD2}"/>
              </a:ext>
            </a:extLst>
          </p:cNvPr>
          <p:cNvSpPr>
            <a:spLocks noGrp="1" noChangeArrowheads="1"/>
          </p:cNvSpPr>
          <p:nvPr>
            <p:ph type="body" idx="1"/>
          </p:nvPr>
        </p:nvSpPr>
        <p:spPr>
          <a:xfrm>
            <a:off x="0" y="0"/>
            <a:ext cx="9144000" cy="692150"/>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13315" name="AutoShape 2" descr="Temperature Sensor LM35">
            <a:extLst>
              <a:ext uri="{FF2B5EF4-FFF2-40B4-BE49-F238E27FC236}">
                <a16:creationId xmlns:a16="http://schemas.microsoft.com/office/drawing/2014/main" xmlns="" id="{40340C1A-BB76-4C0B-B9DA-FA0F2B89640B}"/>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2" name="Rectangle 1">
            <a:extLst>
              <a:ext uri="{FF2B5EF4-FFF2-40B4-BE49-F238E27FC236}">
                <a16:creationId xmlns:a16="http://schemas.microsoft.com/office/drawing/2014/main" xmlns="" id="{D077FC14-6DA5-4D69-983C-F4D73AD5BD10}"/>
              </a:ext>
            </a:extLst>
          </p:cNvPr>
          <p:cNvSpPr/>
          <p:nvPr/>
        </p:nvSpPr>
        <p:spPr>
          <a:xfrm>
            <a:off x="1588" y="836613"/>
            <a:ext cx="8913812" cy="5724644"/>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sz="30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Three Years</a:t>
            </a:r>
            <a:r>
              <a:rPr kumimoji="0" lang="en-US" sz="30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endParaRPr kumimoji="0" lang="en-US" sz="30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457200" marR="0" lvl="0" indent="-457200" algn="just" defTabSz="449263" rtl="0" eaLnBrk="0" fontAlgn="base" latinLnBrk="0" hangingPunct="0">
              <a:lnSpc>
                <a:spcPct val="100000"/>
              </a:lnSpc>
              <a:spcBef>
                <a:spcPct val="0"/>
              </a:spcBef>
              <a:spcAft>
                <a:spcPct val="0"/>
              </a:spcAft>
              <a:buClrTx/>
              <a:buSzTx/>
              <a:buFont typeface="+mj-lt"/>
              <a:buAutoNum type="arabicPeriod" startAt="3"/>
              <a:tabLst/>
              <a:defRPr/>
            </a:pP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The Student Faculty Ratio(</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SFR</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in the Department and allied Departments should be less than or equal to </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25:1</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averaged over 3 academic years i.e. Current Academic Year(CAY),Current Academic Year Minus One (CAYm1), Current Academic Year Minus Two (CAYm2).</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4. </a:t>
            </a:r>
            <a:r>
              <a:rPr kumimoji="0" lang="en-US" sz="2400" b="1"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Case 1</a:t>
            </a:r>
            <a:r>
              <a:rPr kumimoji="0" lang="en-US" sz="24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t>
            </a:r>
            <a:endPar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If the Department/School is </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not</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running </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multiple UG </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a:t>
            </a:r>
            <a:r>
              <a:rPr kumimoji="0" lang="en-US" sz="2200" b="0" i="0" u="none" strike="noStrike" kern="1200" cap="none" spc="0" normalizeH="0" baseline="0" noProof="0" dirty="0" err="1">
                <a:ln>
                  <a:noFill/>
                </a:ln>
                <a:solidFill>
                  <a:srgbClr val="000000"/>
                </a:solidFill>
                <a:effectLst/>
                <a:uLnTx/>
                <a:uFillTx/>
                <a:latin typeface="Bookman Old Style" panose="02050604050505020204" pitchFamily="18" charset="0"/>
                <a:ea typeface="MS Gothic" panose="020B0609070205080204" pitchFamily="49" charset="-128"/>
              </a:rPr>
              <a:t>Engg</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programs and does not have allied 	departments, which are running undergraduate 	engineering programs, then the program under 	consideration needs either </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Professor </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or </a:t>
            </a:r>
            <a:r>
              <a:rPr kumimoji="0" 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Associate </a:t>
            </a:r>
            <a:r>
              <a:rPr kumimoji="0" 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	Professor on a regular basis with Ph.D. degree in the 	current academic year(CAY) and the previous 	academic year (CAYm1).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rgbClr val="CCECFF"/>
          </a:fgClr>
          <a:bgClr>
            <a:schemeClr val="bg1"/>
          </a:bgClr>
        </a:pattFill>
        <a:effectLst/>
      </p:bgPr>
    </p:bg>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xmlns="" id="{B46A5F64-A886-46B4-AFDB-BF407D27F36A}"/>
              </a:ext>
            </a:extLst>
          </p:cNvPr>
          <p:cNvSpPr>
            <a:spLocks noGrp="1" noChangeArrowheads="1"/>
          </p:cNvSpPr>
          <p:nvPr>
            <p:ph type="body" idx="1"/>
          </p:nvPr>
        </p:nvSpPr>
        <p:spPr>
          <a:xfrm>
            <a:off x="0" y="-1"/>
            <a:ext cx="9164638" cy="836613"/>
          </a:xfrm>
        </p:spPr>
        <p:txBody>
          <a:bodyPr/>
          <a:lstStyle/>
          <a:p>
            <a:pPr marL="63500" lvl="1" indent="0" algn="just" eaLnBrk="1" hangingPunct="1">
              <a:lnSpc>
                <a:spcPct val="90000"/>
              </a:lnSpc>
              <a:buFontTx/>
              <a:buNone/>
              <a:defRPr/>
            </a:pPr>
            <a:r>
              <a:rPr lang="en-US" sz="2800" b="1" dirty="0">
                <a:solidFill>
                  <a:srgbClr val="FF0000"/>
                </a:solidFill>
                <a:latin typeface="+mj-lt"/>
              </a:rPr>
              <a:t>Proposed</a:t>
            </a:r>
            <a:r>
              <a:rPr lang="en-US" sz="2800" b="1" dirty="0">
                <a:latin typeface="+mj-lt"/>
              </a:rPr>
              <a:t> Award of Accreditation: TIER-II UG (</a:t>
            </a:r>
            <a:r>
              <a:rPr lang="en-US" sz="2800" b="1" dirty="0" err="1">
                <a:latin typeface="+mj-lt"/>
              </a:rPr>
              <a:t>Engg</a:t>
            </a:r>
            <a:r>
              <a:rPr lang="en-US" sz="2800" b="1" dirty="0">
                <a:latin typeface="+mj-lt"/>
              </a:rPr>
              <a:t>.,):</a:t>
            </a:r>
          </a:p>
          <a:p>
            <a:pPr marL="744538" lvl="1" indent="-744538" algn="just" eaLnBrk="1" hangingPunct="1">
              <a:lnSpc>
                <a:spcPct val="90000"/>
              </a:lnSpc>
              <a:buFontTx/>
              <a:buNone/>
              <a:defRPr/>
            </a:pPr>
            <a:r>
              <a:rPr lang="en-US" sz="4000" b="1" dirty="0">
                <a:latin typeface="Garamond" panose="02020404030301010803" pitchFamily="18" charset="0"/>
                <a:cs typeface="Times New Roman" panose="02020603050405020304" pitchFamily="18" charset="0"/>
              </a:rPr>
              <a:t> </a:t>
            </a:r>
            <a:endParaRPr lang="en-US" sz="4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sz="3000" dirty="0">
              <a:latin typeface="Garamond" panose="02020404030301010803" pitchFamily="18" charset="0"/>
              <a:cs typeface="Times New Roman" panose="02020603050405020304" pitchFamily="18" charset="0"/>
            </a:endParaRPr>
          </a:p>
          <a:p>
            <a:pPr marL="0" lvl="1" indent="0" algn="just" eaLnBrk="1" hangingPunct="1">
              <a:lnSpc>
                <a:spcPct val="90000"/>
              </a:lnSpc>
              <a:defRPr/>
            </a:pPr>
            <a:endParaRPr lang="en-US" altLang="en-US" dirty="0">
              <a:latin typeface="Garamond" panose="02020404030301010803" pitchFamily="18" charset="0"/>
              <a:ea typeface="Calibri" panose="020F0502020204030204" pitchFamily="34" charset="0"/>
              <a:cs typeface="Times New Roman" panose="02020603050405020304" pitchFamily="18" charset="0"/>
            </a:endParaRPr>
          </a:p>
        </p:txBody>
      </p:sp>
      <p:sp>
        <p:nvSpPr>
          <p:cNvPr id="14339" name="AutoShape 2" descr="Temperature Sensor LM35">
            <a:extLst>
              <a:ext uri="{FF2B5EF4-FFF2-40B4-BE49-F238E27FC236}">
                <a16:creationId xmlns:a16="http://schemas.microsoft.com/office/drawing/2014/main" xmlns="" id="{54D013AC-7DE9-4152-B03C-885C1A2FA71D}"/>
              </a:ext>
            </a:extLst>
          </p:cNvPr>
          <p:cNvSpPr>
            <a:spLocks noChangeAspect="1" noChangeArrowheads="1"/>
          </p:cNvSpPr>
          <p:nvPr/>
        </p:nvSpPr>
        <p:spPr bwMode="auto">
          <a:xfrm>
            <a:off x="200025" y="-1825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S Gothic" panose="020B0609070205080204" pitchFamily="49" charset="-128"/>
              <a:cs typeface="+mn-cs"/>
            </a:endParaRPr>
          </a:p>
        </p:txBody>
      </p:sp>
      <p:sp>
        <p:nvSpPr>
          <p:cNvPr id="14341" name="Rectangle 1">
            <a:extLst>
              <a:ext uri="{FF2B5EF4-FFF2-40B4-BE49-F238E27FC236}">
                <a16:creationId xmlns:a16="http://schemas.microsoft.com/office/drawing/2014/main" xmlns="" id="{C3BD5EE5-1B77-49FC-8132-59801DB1041E}"/>
              </a:ext>
            </a:extLst>
          </p:cNvPr>
          <p:cNvSpPr>
            <a:spLocks noChangeArrowheads="1"/>
          </p:cNvSpPr>
          <p:nvPr/>
        </p:nvSpPr>
        <p:spPr bwMode="auto">
          <a:xfrm>
            <a:off x="1588" y="836613"/>
            <a:ext cx="8990012" cy="4154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Accreditation for </a:t>
            </a:r>
            <a:r>
              <a:rPr kumimoji="0" lang="en-US" altLang="en-US" sz="2200" b="1" i="0" u="none" strike="noStrike" kern="1200" cap="none" spc="0" normalizeH="0" baseline="0" noProof="0" dirty="0">
                <a:ln>
                  <a:noFill/>
                </a:ln>
                <a:solidFill>
                  <a:srgbClr val="FF0000"/>
                </a:solidFill>
                <a:effectLst/>
                <a:uLnTx/>
                <a:uFillTx/>
                <a:latin typeface="Verdana" panose="020B0604030504040204" pitchFamily="34" charset="0"/>
                <a:ea typeface="MS Gothic" panose="020B0609070205080204" pitchFamily="49" charset="-128"/>
                <a:cs typeface="+mn-cs"/>
              </a:rPr>
              <a:t>Three Years</a:t>
            </a:r>
            <a:r>
              <a:rPr kumimoji="0" lang="en-US" altLang="en-US" sz="22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altLang="en-US" sz="2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4. </a:t>
            </a:r>
            <a:r>
              <a:rPr kumimoji="0" lang="en-US" altLang="en-US" sz="22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Case 2</a:t>
            </a:r>
            <a:r>
              <a:rPr kumimoji="0" lang="en-US" altLang="en-US" sz="2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altLang="en-US" sz="22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If the Department/School, including allied 	departments, is running </a:t>
            </a:r>
            <a:r>
              <a:rPr kumimoji="0" lang="en-US" alt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multiple UG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(Engineering) 	programs, the program under consideration needs 	either </a:t>
            </a:r>
            <a:r>
              <a:rPr kumimoji="0" lang="en-US" alt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Professor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or </a:t>
            </a:r>
            <a:r>
              <a:rPr kumimoji="0" lang="en-US" alt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1 Associate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Professor on a regular 	basis with Ph.D. degree in CAY and CAYm1. 	Additionally, the </a:t>
            </a:r>
            <a:r>
              <a:rPr kumimoji="0" lang="en-US" alt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remaining UG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(Engineering) programs 	(N*) need </a:t>
            </a:r>
            <a:r>
              <a:rPr kumimoji="0" lang="en-US" altLang="en-US" sz="2200" b="0" i="0" u="none" strike="noStrike" kern="1200" cap="none" spc="0" normalizeH="0" baseline="0" noProof="0" dirty="0">
                <a:ln>
                  <a:noFill/>
                </a:ln>
                <a:solidFill>
                  <a:srgbClr val="FF0000"/>
                </a:solidFill>
                <a:effectLst/>
                <a:uLnTx/>
                <a:uFillTx/>
                <a:latin typeface="Bookman Old Style" panose="02050604050505020204" pitchFamily="18" charset="0"/>
                <a:ea typeface="MS Gothic" panose="020B0609070205080204" pitchFamily="49" charset="-128"/>
              </a:rPr>
              <a:t>"N" Professors or "N" Associate </a:t>
            </a:r>
            <a:r>
              <a:rPr kumimoji="0" lang="en-US" altLang="en-US" sz="2200" b="0" i="0" u="none" strike="noStrike" kern="1200" cap="none" spc="0" normalizeH="0" baseline="0" noProof="0" dirty="0">
                <a:ln>
                  <a:noFill/>
                </a:ln>
                <a:solidFill>
                  <a:srgbClr val="000000"/>
                </a:solidFill>
                <a:effectLst/>
                <a:uLnTx/>
                <a:uFillTx/>
                <a:latin typeface="Bookman Old Style" panose="02050604050505020204" pitchFamily="18" charset="0"/>
                <a:ea typeface="MS Gothic" panose="020B0609070205080204" pitchFamily="49" charset="-128"/>
              </a:rPr>
              <a:t>Professors in the Department/ School/ Allied departments on a 	regular basis with Ph.D. degree in CAY and CAYm1 in 	total</a:t>
            </a:r>
          </a:p>
        </p:txBody>
      </p:sp>
      <p:sp>
        <p:nvSpPr>
          <p:cNvPr id="14342" name="Rectangle 5">
            <a:extLst>
              <a:ext uri="{FF2B5EF4-FFF2-40B4-BE49-F238E27FC236}">
                <a16:creationId xmlns:a16="http://schemas.microsoft.com/office/drawing/2014/main" xmlns="" id="{071B0CBC-B172-4484-9696-28855DBDDB93}"/>
              </a:ext>
            </a:extLst>
          </p:cNvPr>
          <p:cNvSpPr>
            <a:spLocks noChangeArrowheads="1"/>
          </p:cNvSpPr>
          <p:nvPr/>
        </p:nvSpPr>
        <p:spPr bwMode="auto">
          <a:xfrm>
            <a:off x="891" y="5102473"/>
            <a:ext cx="906691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Note</a:t>
            </a:r>
            <a:r>
              <a:rPr kumimoji="0" lang="en-US" altLang="en-US" sz="1600" b="1" i="0" u="none" strike="noStrike" kern="1200" cap="none" spc="0" normalizeH="0" baseline="30000" noProof="0" dirty="0">
                <a:ln>
                  <a:noFill/>
                </a:ln>
                <a:solidFill>
                  <a:srgbClr val="000000"/>
                </a:solidFill>
                <a:effectLst/>
                <a:uLnTx/>
                <a:uFillTx/>
                <a:latin typeface="Verdana" panose="020B0604030504040204" pitchFamily="34" charset="0"/>
                <a:ea typeface="MS Gothic" panose="020B0609070205080204" pitchFamily="49" charset="-128"/>
                <a:cs typeface="+mn-cs"/>
              </a:rPr>
              <a:t>*</a:t>
            </a:r>
            <a:r>
              <a:rPr kumimoji="0" lang="en-US" altLang="en-US" sz="1600" b="1"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 </a:t>
            </a:r>
            <a:r>
              <a:rPr kumimoji="0" lang="en-US" altLang="en-US" sz="1600" b="0" i="0" u="none" strike="noStrike" kern="1200" cap="none" spc="0" normalizeH="0" baseline="0" noProof="0" dirty="0">
                <a:ln>
                  <a:noFill/>
                </a:ln>
                <a:solidFill>
                  <a:srgbClr val="000000"/>
                </a:solidFill>
                <a:effectLst/>
                <a:uLnTx/>
                <a:uFillTx/>
                <a:latin typeface="Verdana" panose="020B0604030504040204" pitchFamily="34" charset="0"/>
                <a:ea typeface="MS Gothic" panose="020B0609070205080204" pitchFamily="49" charset="-128"/>
                <a:cs typeface="+mn-cs"/>
              </a:rPr>
              <a:t>Exclude the number of Professors/Associate Professors for the UG programs (Engineering) that have been running for less than 3 years (CAY, CAYm1).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Rectangle 1"/>
          <p:cNvSpPr/>
          <p:nvPr/>
        </p:nvSpPr>
        <p:spPr>
          <a:xfrm>
            <a:off x="0" y="454759"/>
            <a:ext cx="9067800" cy="6109365"/>
          </a:xfrm>
          <a:prstGeom prst="rect">
            <a:avLst/>
          </a:prstGeom>
        </p:spPr>
        <p:txBody>
          <a:bodyPr wrap="square">
            <a:spAutoFit/>
          </a:bodyPr>
          <a:lstStyle/>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itchFamily="18" charset="0"/>
                <a:ea typeface="+mn-ea"/>
                <a:cs typeface="+mn-cs"/>
              </a:rPr>
              <a:t>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faculty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will be counted in the respective year, if the faculty has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joined before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or on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31st August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of the same year and continued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till 30th April</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of the subsequent year.</a:t>
            </a: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There is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no age limit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to the consideration for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emeritus faculty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as long as they are physically fit to take classes and engage with students, and are employed on a full time basis.</a:t>
            </a: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The available and required no. of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PhD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in the Department shall be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truncated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to its nearest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lower integer</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t>
            </a: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In the disciplines like MBA or PGDM or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specialized areas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like Biotechnology, all the qualifications relevant and purposeful to those disciplines need to be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considered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in addition to the </a:t>
            </a:r>
            <a:r>
              <a:rPr kumimoji="0" lang="en-US" sz="2300" b="0" i="0" u="none" strike="noStrike" kern="1200" cap="none" spc="0" normalizeH="0" baseline="0" noProof="0" dirty="0" err="1">
                <a:ln>
                  <a:noFill/>
                </a:ln>
                <a:solidFill>
                  <a:prstClr val="black"/>
                </a:solidFill>
                <a:effectLst/>
                <a:uLnTx/>
                <a:uFillTx/>
                <a:latin typeface="Bookman Old Style" panose="02050604050505020204" pitchFamily="18" charset="0"/>
                <a:ea typeface="+mn-ea"/>
                <a:cs typeface="+mn-cs"/>
              </a:rPr>
              <a:t>M.Tech</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/MBA/ PGDM degrees.</a:t>
            </a:r>
            <a:endParaRPr kumimoji="0" lang="en-IN"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All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faculty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whether regular or contractual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except part-time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or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hourly based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will be considered.</a:t>
            </a: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All regular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faculty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members shall meet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AICTE</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qualifications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and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experience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requirements. </a:t>
            </a:r>
          </a:p>
        </p:txBody>
      </p:sp>
      <p:sp>
        <p:nvSpPr>
          <p:cNvPr id="4" name="Rectangle 3"/>
          <p:cNvSpPr>
            <a:spLocks noChangeArrowheads="1"/>
          </p:cNvSpPr>
          <p:nvPr/>
        </p:nvSpPr>
        <p:spPr bwMode="auto">
          <a:xfrm>
            <a:off x="10391" y="-53861"/>
            <a:ext cx="8643966"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14300" algn="l"/>
              </a:tabLst>
              <a:defRPr/>
            </a:pP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Guidelines for Faculty and SAR:</a:t>
            </a:r>
            <a:endParaRPr kumimoji="0" lang="en-US" sz="3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3579637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4" name="Rectangle 3"/>
          <p:cNvSpPr/>
          <p:nvPr/>
        </p:nvSpPr>
        <p:spPr>
          <a:xfrm>
            <a:off x="76200" y="609600"/>
            <a:ext cx="9067800" cy="707886"/>
          </a:xfrm>
          <a:prstGeom prst="rect">
            <a:avLst/>
          </a:prstGeom>
        </p:spPr>
        <p:txBody>
          <a:bodyPr wrap="square">
            <a:spAutoFit/>
          </a:bodyPr>
          <a:lstStyle/>
          <a:p>
            <a:pPr marL="285750" marR="0" lvl="1" indent="-285750" algn="just"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6" name="Rectangle 5"/>
          <p:cNvSpPr/>
          <p:nvPr/>
        </p:nvSpPr>
        <p:spPr>
          <a:xfrm>
            <a:off x="0" y="454759"/>
            <a:ext cx="9067800" cy="6063198"/>
          </a:xfrm>
          <a:prstGeom prst="rect">
            <a:avLst/>
          </a:prstGeom>
        </p:spPr>
        <p:txBody>
          <a:bodyPr wrap="square">
            <a:spAutoFit/>
          </a:bodyPr>
          <a:lstStyle/>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Contractual faculty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appointed with any terminology whatsoever, who have taught for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2 consecutive semesters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with or without break between the 2 semesters in corresponding academic year on full-time basis shall be considered for the purpose of calculation in the faculty student ratio. </a:t>
            </a: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Following</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will be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ensured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in case of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contractual faculty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p>
          <a:p>
            <a:pPr marL="863600" marR="0" lvl="0" indent="-4064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Shall have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AICTE</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prescribed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qualifications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and experience. </a:t>
            </a:r>
          </a:p>
          <a:p>
            <a:pPr marL="863600" marR="0" lvl="0" indent="-4064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Shall be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appointed</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on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full time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basis and worked for consecutive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two semesters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with or without break between the 2 semesters during the particular academic year under consideration. </a:t>
            </a:r>
          </a:p>
          <a:p>
            <a:pPr marL="863600" marR="0" lvl="0" indent="-4064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Should have gone through an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appropriate process of selection</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and the records of the same shall be made available to the visiting team during NBA visit.</a:t>
            </a:r>
            <a:endParaRPr kumimoji="0" lang="en-IN"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pic>
        <p:nvPicPr>
          <p:cNvPr id="7" name="Picture 6"/>
          <p:cNvPicPr>
            <a:picLocks noChangeAspect="1"/>
          </p:cNvPicPr>
          <p:nvPr/>
        </p:nvPicPr>
        <p:blipFill>
          <a:blip r:embed="rId2" cstate="print"/>
          <a:stretch>
            <a:fillRect/>
          </a:stretch>
        </p:blipFill>
        <p:spPr>
          <a:xfrm>
            <a:off x="76200" y="0"/>
            <a:ext cx="863600" cy="454759"/>
          </a:xfrm>
          <a:prstGeom prst="rect">
            <a:avLst/>
          </a:prstGeom>
        </p:spPr>
      </p:pic>
      <p:sp>
        <p:nvSpPr>
          <p:cNvPr id="9" name="Rectangle 8"/>
          <p:cNvSpPr>
            <a:spLocks noChangeArrowheads="1"/>
          </p:cNvSpPr>
          <p:nvPr/>
        </p:nvSpPr>
        <p:spPr bwMode="auto">
          <a:xfrm>
            <a:off x="10391" y="-53861"/>
            <a:ext cx="8643966"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14300" algn="l"/>
              </a:tabLst>
              <a:defRPr/>
            </a:pP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Guidelines for Faculty and SAR:</a:t>
            </a:r>
            <a:endParaRPr kumimoji="0" lang="en-US" sz="3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2924000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0" y="-27801"/>
            <a:ext cx="1168400" cy="761999"/>
          </a:xfrm>
          <a:prstGeom prst="rect">
            <a:avLst/>
          </a:prstGeom>
        </p:spPr>
      </p:pic>
      <p:sp>
        <p:nvSpPr>
          <p:cNvPr id="7" name="Rectangle 6"/>
          <p:cNvSpPr/>
          <p:nvPr/>
        </p:nvSpPr>
        <p:spPr>
          <a:xfrm>
            <a:off x="23091" y="457200"/>
            <a:ext cx="9067800" cy="4462760"/>
          </a:xfrm>
          <a:prstGeom prst="rect">
            <a:avLst/>
          </a:prstGeom>
        </p:spPr>
        <p:txBody>
          <a:bodyPr wrap="square">
            <a:spAutoFit/>
          </a:bodyPr>
          <a:lstStyle/>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endParaRP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endParaRPr>
          </a:p>
          <a:p>
            <a:pPr marL="457200" marR="0" lvl="1" indent="-4572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Academic year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is considered from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July to June</a:t>
            </a:r>
          </a:p>
          <a:p>
            <a:pPr marL="0" marR="0" lvl="1"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20700" marR="0" lvl="1" indent="-520700" algn="just"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If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SAR</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is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submitted before 30th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September, then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CAY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shall be the </a:t>
            </a:r>
            <a:r>
              <a:rPr kumimoji="0" lang="en-US" sz="23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previous academic year </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and if the SAR is submitted after 30th September, then the CAY shall be the running academic year for the purpose of data consideration and calculations.</a:t>
            </a:r>
          </a:p>
          <a:p>
            <a:pPr marL="976313" marR="0" lvl="1" indent="-519113"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CAY</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Current Academic Year</a:t>
            </a:r>
            <a:endParaRPr kumimoji="0" lang="en-IN"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976313" marR="0" lvl="1" indent="-519113"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CAYm1</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Current Academic Year Minus 1 </a:t>
            </a:r>
          </a:p>
          <a:p>
            <a:pPr marL="976313" marR="0" lvl="1" indent="-519113"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CAYm2</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Current Academic Year Minus 2  </a:t>
            </a:r>
          </a:p>
          <a:p>
            <a:pPr marL="976313" marR="0" lvl="1" indent="-519113"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3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CAYm3</a:t>
            </a:r>
            <a:r>
              <a:rPr kumimoji="0" lang="en-US"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Current Assessment Year Minus 3</a:t>
            </a:r>
            <a:endParaRPr kumimoji="0" lang="en-IN" sz="2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8" name="Rectangle 7"/>
          <p:cNvSpPr>
            <a:spLocks noChangeArrowheads="1"/>
          </p:cNvSpPr>
          <p:nvPr/>
        </p:nvSpPr>
        <p:spPr bwMode="auto">
          <a:xfrm>
            <a:off x="152400" y="-154632"/>
            <a:ext cx="864396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14300" algn="l"/>
              </a:tabLst>
              <a:defRPr/>
            </a:pPr>
            <a:endPar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114300" algn="l"/>
              </a:tabLst>
              <a:defRPr/>
            </a:pPr>
            <a:r>
              <a:rPr kumimoji="0" lang="en-US" sz="3000" b="1" i="0" u="none" strike="noStrike" kern="1200" cap="none" spc="0" normalizeH="0" baseline="0" noProof="0" dirty="0">
                <a:ln>
                  <a:noFill/>
                </a:ln>
                <a:solidFill>
                  <a:prstClr val="black"/>
                </a:solidFill>
                <a:effectLst/>
                <a:uLnTx/>
                <a:uFillTx/>
                <a:latin typeface="Bookman Old Style" panose="02050604050505020204" pitchFamily="18" charset="0"/>
                <a:ea typeface="Times New Roman" pitchFamily="18" charset="0"/>
                <a:cs typeface="Verdana" pitchFamily="34" charset="0"/>
              </a:rPr>
              <a:t>Guidelines for Faculty and SAR</a:t>
            </a:r>
            <a:endParaRPr kumimoji="0" lang="en-US" sz="3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3393816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Rectangle 1"/>
          <p:cNvSpPr/>
          <p:nvPr/>
        </p:nvSpPr>
        <p:spPr>
          <a:xfrm>
            <a:off x="152400" y="596374"/>
            <a:ext cx="9117816" cy="61093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UG</a:t>
            </a:r>
            <a:r>
              <a:rPr kumimoji="0" lang="en-US" sz="2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Engineering Programs (Tier I &amp; Tier II):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635000" marR="0" lvl="0" indent="-4064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25:1 for the Accreditation of 3 years </a:t>
            </a:r>
          </a:p>
          <a:p>
            <a:pPr marL="635000" marR="0" lvl="0" indent="-4064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20:1 for the Accreditation of 6 years</a:t>
            </a: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PG</a:t>
            </a:r>
            <a:r>
              <a:rPr kumimoji="0" lang="en-US" sz="2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Engineering and MCA Programs</a:t>
            </a:r>
            <a:r>
              <a:rPr kumimoji="0" lang="en-US" sz="2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715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25:1 for the Accreditation of 3 years </a:t>
            </a:r>
          </a:p>
          <a:p>
            <a:pPr marL="5715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20:1 for the Accreditation of 6 years</a:t>
            </a: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Diploma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Engineering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207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30:1 for the Accreditation of 3 years &amp; 6 years </a:t>
            </a: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PG</a:t>
            </a:r>
            <a:r>
              <a:rPr kumimoji="0" lang="en-US" sz="2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Management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715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25:1 for the Accreditation of 3 years </a:t>
            </a:r>
          </a:p>
          <a:p>
            <a:pPr marL="5715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15:1 for the Accreditation of 6 years.</a:t>
            </a: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UG &amp; PG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Pharmacy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207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20:1 for the Accreditation of 3 years </a:t>
            </a:r>
          </a:p>
          <a:p>
            <a:pPr marL="5207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15:1 for the Accreditation of 6 years</a:t>
            </a:r>
            <a:endParaRPr kumimoji="0" lang="en-IN"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Diploma</a:t>
            </a:r>
            <a:r>
              <a:rPr kumimoji="0" lang="en-US" sz="2000"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Pharmacy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endParaRPr>
          </a:p>
          <a:p>
            <a:pPr marL="5207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18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25:1 for the Accreditation of 3 years &amp; 6 years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object 2"/>
          <p:cNvSpPr txBox="1">
            <a:spLocks/>
          </p:cNvSpPr>
          <p:nvPr/>
        </p:nvSpPr>
        <p:spPr>
          <a:xfrm>
            <a:off x="26184" y="-20169"/>
            <a:ext cx="9117816" cy="442127"/>
          </a:xfrm>
          <a:prstGeom prst="rect">
            <a:avLst/>
          </a:prstGeom>
        </p:spPr>
        <p:txBody>
          <a:bodyPr vert="horz" wrap="square" lIns="0" tIns="11131"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man Old Style" panose="02050604050505020204" pitchFamily="18" charset="0"/>
                <a:ea typeface="Calibri" panose="020F0502020204030204" pitchFamily="34" charset="0"/>
                <a:cs typeface="Mangal" panose="02040503050203030202" pitchFamily="18" charset="0"/>
              </a:rPr>
              <a:t>Student Faculty Ratio (SFR) Considered by NBA</a:t>
            </a:r>
            <a:endParaRPr kumimoji="0" lang="en-US" sz="2800" b="0" i="0" u="none" strike="noStrike" kern="1200" cap="none" spc="0" normalizeH="0" baseline="0" noProof="0" dirty="0">
              <a:ln>
                <a:noFill/>
              </a:ln>
              <a:solidFill>
                <a:prstClr val="black"/>
              </a:solidFill>
              <a:effectLst/>
              <a:uLnTx/>
              <a:uFillTx/>
              <a:latin typeface="Bookman Old Style" panose="02050604050505020204" pitchFamily="18"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xmlns="" val="3933393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rtlCol="0">
            <a:noAutofit/>
          </a:bodyPr>
          <a:lstStyle/>
          <a:p>
            <a:pPr algn="ctr" fontAlgn="auto">
              <a:spcAft>
                <a:spcPts val="0"/>
              </a:spcAft>
              <a:defRPr/>
            </a:pPr>
            <a:r>
              <a:rPr lang="en-US" sz="7200" b="1" dirty="0">
                <a:solidFill>
                  <a:schemeClr val="accent2">
                    <a:lumMod val="50000"/>
                  </a:schemeClr>
                </a:solidFill>
                <a:effectLst>
                  <a:outerShdw blurRad="38100" dist="38100" dir="2700000" algn="tl">
                    <a:srgbClr val="000000">
                      <a:alpha val="43137"/>
                    </a:srgbClr>
                  </a:outerShdw>
                </a:effectLst>
                <a:latin typeface="Bookman Old Style" pitchFamily="18" charset="0"/>
                <a:ea typeface="Tahoma" panose="020B0604030504040204" pitchFamily="34" charset="0"/>
                <a:cs typeface="Tahoma" panose="020B0604030504040204" pitchFamily="34" charset="0"/>
              </a:rPr>
              <a:t>Thank you</a:t>
            </a:r>
          </a:p>
        </p:txBody>
      </p:sp>
      <p:grpSp>
        <p:nvGrpSpPr>
          <p:cNvPr id="3" name="Content Placeholder 3"/>
          <p:cNvGrpSpPr>
            <a:grpSpLocks noGrp="1"/>
          </p:cNvGrpSpPr>
          <p:nvPr/>
        </p:nvGrpSpPr>
        <p:grpSpPr bwMode="auto">
          <a:xfrm>
            <a:off x="2743200" y="1295400"/>
            <a:ext cx="3733800" cy="1600200"/>
            <a:chOff x="3378135" y="3216689"/>
            <a:chExt cx="2565465" cy="1979336"/>
          </a:xfrm>
        </p:grpSpPr>
        <p:sp>
          <p:nvSpPr>
            <p:cNvPr id="5" name="Rectangle 4"/>
            <p:cNvSpPr/>
            <p:nvPr/>
          </p:nvSpPr>
          <p:spPr>
            <a:xfrm>
              <a:off x="3378135" y="3216689"/>
              <a:ext cx="2565465" cy="1979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pic>
          <p:nvPicPr>
            <p:cNvPr id="26629" name="Picture 5"/>
            <p:cNvPicPr>
              <a:picLocks noChangeAspect="1"/>
            </p:cNvPicPr>
            <p:nvPr/>
          </p:nvPicPr>
          <p:blipFill>
            <a:blip r:embed="rId2" cstate="print"/>
            <a:srcRect/>
            <a:stretch>
              <a:fillRect/>
            </a:stretch>
          </p:blipFill>
          <p:spPr bwMode="auto">
            <a:xfrm>
              <a:off x="3454334" y="3327183"/>
              <a:ext cx="2387731" cy="1794125"/>
            </a:xfrm>
            <a:prstGeom prst="rect">
              <a:avLst/>
            </a:prstGeom>
            <a:noFill/>
            <a:ln w="9525">
              <a:noFill/>
              <a:miter lim="800000"/>
              <a:headEnd/>
              <a:tailEnd/>
            </a:ln>
          </p:spPr>
        </p:pic>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MS Gothic"/>
        <a:cs typeface=""/>
      </a:majorFont>
      <a:minorFont>
        <a:latin typeface="Verdana"/>
        <a:ea typeface="MS Gothic"/>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Verdana" panose="020B0604030504040204" pitchFamily="34" charset="0"/>
            <a:ea typeface="MS Gothic" panose="020B0609070205080204"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Verdana" panose="020B0604030504040204" pitchFamily="34" charset="0"/>
            <a:ea typeface="MS Gothic" panose="020B0609070205080204" pitchFamily="49"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themeOverride>
</file>

<file path=ppt/theme/themeOverride2.xml><?xml version="1.0" encoding="utf-8"?>
<a:themeOverride xmlns:a="http://schemas.openxmlformats.org/drawingml/2006/main">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themeOverride>
</file>

<file path=docProps/app.xml><?xml version="1.0" encoding="utf-8"?>
<Properties xmlns="http://schemas.openxmlformats.org/officeDocument/2006/extended-properties" xmlns:vt="http://schemas.openxmlformats.org/officeDocument/2006/docPropsVTypes">
  <Template>TM03457510[[fn=Savon]]</Template>
  <TotalTime>1899</TotalTime>
  <Words>3484</Words>
  <Application>Microsoft Office PowerPoint</Application>
  <PresentationFormat>On-screen Show (4:3)</PresentationFormat>
  <Paragraphs>409</Paragraphs>
  <Slides>35</Slides>
  <Notes>14</Notes>
  <HiddenSlides>0</HiddenSlides>
  <MMClips>0</MMClips>
  <ScaleCrop>false</ScaleCrop>
  <HeadingPairs>
    <vt:vector size="4" baseType="variant">
      <vt:variant>
        <vt:lpstr>Theme</vt:lpstr>
      </vt:variant>
      <vt:variant>
        <vt:i4>3</vt:i4>
      </vt:variant>
      <vt:variant>
        <vt:lpstr>Slide Titles</vt:lpstr>
      </vt:variant>
      <vt:variant>
        <vt:i4>35</vt:i4>
      </vt:variant>
    </vt:vector>
  </HeadingPairs>
  <TitlesOfParts>
    <vt:vector size="38" baseType="lpstr">
      <vt:lpstr>Savon</vt:lpstr>
      <vt:lpstr>Office Theme</vt:lpstr>
      <vt:lpstr>1_Office Theme</vt:lpstr>
      <vt:lpstr>Slide 1</vt:lpstr>
      <vt:lpstr>ABOUT NBA</vt:lpstr>
      <vt:lpstr>NATIONAL BOARD OF ACCREDITATION </vt:lpstr>
      <vt:lpstr>Slide 4</vt:lpstr>
      <vt:lpstr>Slide 5</vt:lpstr>
      <vt:lpstr>General Policy on Accreditation</vt:lpstr>
      <vt:lpstr>     Outcome-Based Program Accreditation</vt:lpstr>
      <vt:lpstr>    NBA Outcome Based Accreditation  Two Tier System</vt:lpstr>
      <vt:lpstr>Marks Comparison of SAR of UG Engineering  Tier-I &amp; Tier II - (GAPC V4.0) </vt:lpstr>
      <vt:lpstr>Program Outcomes (POs) </vt:lpstr>
      <vt:lpstr>Program Outcomes (POs) </vt:lpstr>
      <vt:lpstr>Slide 12</vt:lpstr>
      <vt:lpstr>Slide 13</vt:lpstr>
      <vt:lpstr>Tier – I Grades</vt:lpstr>
      <vt:lpstr>Award of Accreditation UG (Engg.,): Tier-I</vt:lpstr>
      <vt:lpstr>Award of Accreditation UG (Engg.,): Tier-I</vt:lpstr>
      <vt:lpstr>Award of Accreditation for UG (Engg.,): Tier-I</vt:lpstr>
      <vt:lpstr>Slide 18</vt:lpstr>
      <vt:lpstr>Award of Accreditation for UG (Engg,): Tier-I</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NBA</dc:title>
  <dc:creator>hp1</dc:creator>
  <cp:lastModifiedBy>Admin1</cp:lastModifiedBy>
  <cp:revision>335</cp:revision>
  <dcterms:created xsi:type="dcterms:W3CDTF">2006-08-16T00:00:00Z</dcterms:created>
  <dcterms:modified xsi:type="dcterms:W3CDTF">2025-03-27T05:06:07Z</dcterms:modified>
</cp:coreProperties>
</file>