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ink/ink18.xml" ContentType="application/inkml+xml"/>
  <Override PartName="/ppt/ink/ink29.xml" ContentType="application/inkml+xml"/>
  <Override PartName="/ppt/ink/ink47.xml" ContentType="application/inkml+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ink/ink6.xml" ContentType="application/inkml+xml"/>
  <Override PartName="/ppt/ink/ink25.xml" ContentType="application/inkml+xml"/>
  <Override PartName="/ppt/ink/ink36.xml" ContentType="application/inkml+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ink/ink14.xml" ContentType="application/inkml+xml"/>
  <Override PartName="/ppt/ink/ink43.xml" ContentType="application/inkml+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ink/ink2.xml" ContentType="application/inkml+xml"/>
  <Override PartName="/ppt/ink/ink21.xml" ContentType="application/inkml+xml"/>
  <Override PartName="/ppt/ink/ink32.xml" ContentType="application/inkml+xml"/>
  <Override PartName="/ppt/ink/ink50.xml" ContentType="application/inkml+xml"/>
  <Override PartName="/ppt/ink/ink10.xml" ContentType="application/inkml+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ink/ink48.xml" ContentType="application/inkml+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ink/ink19.xml" ContentType="application/inkml+xml"/>
  <Override PartName="/ppt/ink/ink37.xml" ContentType="application/inkml+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ink/ink7.xml" ContentType="application/inkml+xml"/>
  <Override PartName="/ppt/ink/ink26.xml" ContentType="application/inkml+xml"/>
  <Override PartName="/ppt/ink/ink44.xml" ContentType="application/inkml+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docProps/app.xml" ContentType="application/vnd.openxmlformats-officedocument.extended-properties+xml"/>
  <Override PartName="/ppt/ink/ink3.xml" ContentType="application/inkml+xml"/>
  <Override PartName="/ppt/ink/ink15.xml" ContentType="application/inkml+xml"/>
  <Override PartName="/ppt/ink/ink33.xml" ContentType="application/inkml+xml"/>
  <Override PartName="/ppt/slides/slide11.xml" ContentType="application/vnd.openxmlformats-officedocument.presentationml.slide+xml"/>
  <Override PartName="/ppt/slides/slide40.xml" ContentType="application/vnd.openxmlformats-officedocument.presentationml.slide+xml"/>
  <Override PartName="/ppt/ink/ink22.xml" ContentType="application/inkml+xml"/>
  <Override PartName="/ppt/ink/ink40.xml" ContentType="application/inkml+xml"/>
  <Override PartName="/ppt/ink/ink51.xml" ContentType="application/inkml+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ink/ink11.xml" ContentType="application/inkml+xml"/>
  <Override PartName="/ppt/ink/ink20.xml" ContentType="application/inkml+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ink/ink49.xml" ContentType="application/inkml+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ink/ink8.xml" ContentType="application/inkml+xml"/>
  <Override PartName="/ppt/ink/ink27.xml" ContentType="application/inkml+xml"/>
  <Override PartName="/ppt/ink/ink38.xml" ContentType="application/inkml+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ink/ink16.xml" ContentType="application/inkml+xml"/>
  <Override PartName="/ppt/ink/ink45.xml" ContentType="application/inkml+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ink/ink4.xml" ContentType="application/inkml+xml"/>
  <Override PartName="/ppt/ink/ink23.xml" ContentType="application/inkml+xml"/>
  <Override PartName="/ppt/ink/ink34.xml" ContentType="application/inkml+xml"/>
  <Override PartName="/ppt/ink/ink52.xml" ContentType="application/inkml+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ink/ink12.xml" ContentType="application/inkml+xml"/>
  <Override PartName="/ppt/ink/ink41.xml" ContentType="application/inkml+xml"/>
  <Override PartName="/ppt/notesSlides/notesSlide9.xml" ContentType="application/vnd.openxmlformats-officedocument.presentationml.notesSlide+xml"/>
  <Override PartName="/ppt/ink/ink30.xml" ContentType="application/inkml+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ink/ink39.xml" ContentType="application/inkml+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ink/ink9.xml" ContentType="application/inkml+xml"/>
  <Override PartName="/ppt/ink/ink28.xml" ContentType="application/inkml+xml"/>
  <Override PartName="/ppt/ink/ink46.xml" ContentType="application/inkml+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ink/ink17.xml" ContentType="application/inkml+xml"/>
  <Override PartName="/ppt/ink/ink35.xml" ContentType="application/inkml+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ink/ink5.xml" ContentType="application/inkml+xml"/>
  <Override PartName="/ppt/ink/ink24.xml" ContentType="application/inkml+xml"/>
  <Override PartName="/ppt/ink/ink42.xml" ContentType="application/inkml+xml"/>
  <Override PartName="/ppt/slides/slide20.xml" ContentType="application/vnd.openxmlformats-officedocument.presentationml.slide+xml"/>
  <Override PartName="/ppt/slideLayouts/slideLayout12.xml" ContentType="application/vnd.openxmlformats-officedocument.presentationml.slideLayout+xml"/>
  <Override PartName="/ppt/ink/ink1.xml" ContentType="application/inkml+xml"/>
  <Override PartName="/ppt/ink/ink13.xml" ContentType="application/inkml+xml"/>
  <Override PartName="/ppt/ink/ink3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83"/>
  </p:notesMasterIdLst>
  <p:sldIdLst>
    <p:sldId id="2145709121" r:id="rId2"/>
    <p:sldId id="2145709166" r:id="rId3"/>
    <p:sldId id="2145709127" r:id="rId4"/>
    <p:sldId id="641" r:id="rId5"/>
    <p:sldId id="638" r:id="rId6"/>
    <p:sldId id="639" r:id="rId7"/>
    <p:sldId id="640" r:id="rId8"/>
    <p:sldId id="2145709125" r:id="rId9"/>
    <p:sldId id="257" r:id="rId10"/>
    <p:sldId id="258" r:id="rId11"/>
    <p:sldId id="259" r:id="rId12"/>
    <p:sldId id="290" r:id="rId13"/>
    <p:sldId id="327" r:id="rId14"/>
    <p:sldId id="256" r:id="rId15"/>
    <p:sldId id="621" r:id="rId16"/>
    <p:sldId id="326" r:id="rId17"/>
    <p:sldId id="2145709165" r:id="rId18"/>
    <p:sldId id="2145709168" r:id="rId19"/>
    <p:sldId id="329" r:id="rId20"/>
    <p:sldId id="2145709167" r:id="rId21"/>
    <p:sldId id="2145709151" r:id="rId22"/>
    <p:sldId id="2145709152" r:id="rId23"/>
    <p:sldId id="2145709153" r:id="rId24"/>
    <p:sldId id="2145709154" r:id="rId25"/>
    <p:sldId id="2145709155" r:id="rId26"/>
    <p:sldId id="2145709169" r:id="rId27"/>
    <p:sldId id="2145709170" r:id="rId28"/>
    <p:sldId id="2145709156" r:id="rId29"/>
    <p:sldId id="2145709128" r:id="rId30"/>
    <p:sldId id="613" r:id="rId31"/>
    <p:sldId id="273" r:id="rId32"/>
    <p:sldId id="2145709175" r:id="rId33"/>
    <p:sldId id="2145709177" r:id="rId34"/>
    <p:sldId id="2145709172" r:id="rId35"/>
    <p:sldId id="2145709179" r:id="rId36"/>
    <p:sldId id="2145709180" r:id="rId37"/>
    <p:sldId id="2145709181" r:id="rId38"/>
    <p:sldId id="263" r:id="rId39"/>
    <p:sldId id="2145709173" r:id="rId40"/>
    <p:sldId id="2145709174" r:id="rId41"/>
    <p:sldId id="2145709178" r:id="rId42"/>
    <p:sldId id="512" r:id="rId43"/>
    <p:sldId id="2145709144" r:id="rId44"/>
    <p:sldId id="261" r:id="rId45"/>
    <p:sldId id="2145709129" r:id="rId46"/>
    <p:sldId id="2145709130" r:id="rId47"/>
    <p:sldId id="2145709133" r:id="rId48"/>
    <p:sldId id="2145709143" r:id="rId49"/>
    <p:sldId id="2145709157" r:id="rId50"/>
    <p:sldId id="2145709137" r:id="rId51"/>
    <p:sldId id="277" r:id="rId52"/>
    <p:sldId id="278" r:id="rId53"/>
    <p:sldId id="294" r:id="rId54"/>
    <p:sldId id="280" r:id="rId55"/>
    <p:sldId id="283" r:id="rId56"/>
    <p:sldId id="2145709171" r:id="rId57"/>
    <p:sldId id="2145709158" r:id="rId58"/>
    <p:sldId id="2145709159" r:id="rId59"/>
    <p:sldId id="2145709160" r:id="rId60"/>
    <p:sldId id="2145709161" r:id="rId61"/>
    <p:sldId id="2145709162" r:id="rId62"/>
    <p:sldId id="2145709163" r:id="rId63"/>
    <p:sldId id="2145709164" r:id="rId64"/>
    <p:sldId id="306" r:id="rId65"/>
    <p:sldId id="284" r:id="rId66"/>
    <p:sldId id="285" r:id="rId67"/>
    <p:sldId id="2145709122" r:id="rId68"/>
    <p:sldId id="286" r:id="rId69"/>
    <p:sldId id="2145709176" r:id="rId70"/>
    <p:sldId id="597" r:id="rId71"/>
    <p:sldId id="598" r:id="rId72"/>
    <p:sldId id="270" r:id="rId73"/>
    <p:sldId id="2145709140" r:id="rId74"/>
    <p:sldId id="291" r:id="rId75"/>
    <p:sldId id="2145709141" r:id="rId76"/>
    <p:sldId id="313" r:id="rId77"/>
    <p:sldId id="498" r:id="rId78"/>
    <p:sldId id="347" r:id="rId79"/>
    <p:sldId id="311" r:id="rId80"/>
    <p:sldId id="312" r:id="rId81"/>
    <p:sldId id="310"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260BC5"/>
    <a:srgbClr val="6969F1"/>
    <a:srgbClr val="1515E5"/>
    <a:srgbClr val="E60000"/>
    <a:srgbClr val="9F60CE"/>
    <a:srgbClr val="FF61A1"/>
    <a:srgbClr val="FF1171"/>
    <a:srgbClr val="F19B61"/>
    <a:srgbClr val="EB752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5033" autoAdjust="0"/>
  </p:normalViewPr>
  <p:slideViewPr>
    <p:cSldViewPr snapToGrid="0">
      <p:cViewPr varScale="1">
        <p:scale>
          <a:sx n="87" d="100"/>
          <a:sy n="87" d="100"/>
        </p:scale>
        <p:origin x="-174" y="-78"/>
      </p:cViewPr>
      <p:guideLst>
        <p:guide orient="horz" pos="2184"/>
        <p:guide pos="3840"/>
      </p:guideLst>
    </p:cSldViewPr>
  </p:slideViewPr>
  <p:outlineViewPr>
    <p:cViewPr>
      <p:scale>
        <a:sx n="33" d="100"/>
        <a:sy n="33" d="100"/>
      </p:scale>
      <p:origin x="0" y="-25301"/>
    </p:cViewPr>
  </p:outlineViewPr>
  <p:notesTextViewPr>
    <p:cViewPr>
      <p:scale>
        <a:sx n="1" d="1"/>
        <a:sy n="1" d="1"/>
      </p:scale>
      <p:origin x="0" y="0"/>
    </p:cViewPr>
  </p:notesTextViewPr>
  <p:sorterViewPr>
    <p:cViewPr varScale="1">
      <p:scale>
        <a:sx n="100" d="100"/>
        <a:sy n="100" d="100"/>
      </p:scale>
      <p:origin x="0" y="-217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3:21.4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79,'1608'0,"-1591"-1,-1 0,0-2,19-4,37-6,-47 11,35-10,-38 8,0 0,30-2,406 5,-216 3,-222-3,-1-1,35-8,-33 5,0 1,25-1,83 6,-107-1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3:29.2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0,'2386'0,"-2364"0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4:45.8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1,'1246'0,"-1220"1,0 1,29 8,-26-5,42 3,84-8,-133-1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4:54.45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1,'1427'0,"-1401"1,0 2,28 6,37 3,22 2,-74-8,47 2,602-6,-329-4,983 2,-1322 1,0 1,34 8,-33-6,0 0,25 1,-8-2,-1 2,1 1,61 19,-93-23,14 2,-1 0,35 0,23 5,-39-3,0-2,62-2,11 2,-49 7,-46-7,-1 0,22 1,363-3,-205-4,-144 2,-29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5:12.06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80,'883'0,"-856"-1,0-2,34-8,-11 2,143-20,-104 18,-34 3,66 1,1754 8,-1056-1,-797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5:29.18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0 106,'26'1,"-1"2,32 6,-29-4,44 3,527-6,-289-5,-255 5,-36 0,0-1,0-1,-1-1,1 0,0-1,0-2,28-7,-28 3,1 1,0 2,1 0,33-4,85 5,-101 5,-3 1,1-2,0-1,-1-2,1-1,56-15,-58 11,1 1,0 2,0 1,1 2,60 3,62-3,-75-11,-54 8,50-4,356 8,-206 3,-216-2,1 1,-1 1,0 0,0 0,0 2,0-1,15 8,0 2,52 33,-33-17,-33-21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6:54.34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0 158,'8'6,"0"0,0-1,0 0,1-1,-1 0,1 0,18 4,7-1,1-2,0-2,0-1,0-1,37-5,15 1,403 3,-470-1,0-1,33-8,-32 5,1 1,23 0,1 3,90-14,-16 1,-6 1,-54 6,1 2,109 5,-63 3,-75-6,0 0,0-2,-1-1,0-2,37-14,-35 12,-7 3,-1 2,1 1,0 1,32 1,-11 0,56-14,-60 8,13-3,-37 6,1 1,39-3,545 6,-285 3,2359-2,-2660 1,1 1,-1 1,0 1,0 0,0 2,30 13,-22-9,0-1,27 6,-27-11,1-1,37-1,-35-2,52 7,-30-1,75 2,-79-8,0 3,49 10,157 26,-222-35,58 16,-59-12,59 8,139 23,-163-25,1-2,77 3,168-14,-137-3,-148 3,0 2,29 6,-26-4,43 3,-27-7,91 14,-80-7,1-3,0-3,60-4,-21 0,1484 2,-1554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7:23.7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0 156,'20'2,"-1"1,0 0,0 2,0 0,0 1,-1 1,18 9,-4-2,-18-10,0 1,0-2,1 0,-1 0,24 0,78-5,-47 0,1045 1,-573 2,-520-3,0 0,33-8,-31 6,-1 0,25-1,45 6,-58 1,-1-1,0-2,1-2,32-6,-27 2,1 2,-1 2,77 3,27-2,-63-10,-51 7,34-2,452 4,-264 5,-144 0,125-4,-125-10,46-2,618 15,-735-3,57-10,21-1,488 11,-309 4,-126 12,-14-1,327-12,-226-2,-220 2,60 12,-18-1,-34-8,259 18,-278-22,0 0,0 2,0 0,0 1,0 2,40 13,-29-7,0-1,1-1,0-2,1-2,-1-1,72-2,-15-4,136 3,-134 11,44 3,425-14,-269-3,-280 1,-1-1,1 0,-1-1,0 0,0-1,17-9,38-9,-34 14,0-2,-1-1,41-20,-59 26,-1 0,2 1,-1 0,0 2,1-1,0 2,27 0,-16 1,36-6,61-19,51-8,-145 27,0-1,37-13,-19 4,-19 9,50-6,-21 5,-11 2,-1 3,58 2,-83 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7:28.0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54,'398'-15,"-34"8,-58 3,-175-9,34-1,1456 13,-743 3,-855-2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7:32.3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1,'1235'0,"-1212"1,-1 1,33 8,-32-5,46 3,-35-7,-14-2,-1 2,0 0,0 1,0 1,33 10,-28-5,0-1,1-2,0 0,29 2,-30-6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7:36.57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1,'77'4,"-1"4,103 22,-36-4,6 0,99 13,439 10,-335-65,224 3,-358 15,-136-1,17 0,-1-3,138-22,-150 11,132-4,90 18,-116 1,-132-2,116-16,-96 7,0 3,113 8,-61 0,931-2,-1049 1,-1 1,1 0,-1 1,0 0,1 1,15 7,-14-5,0 0,1-2,0 0,19 3,-19-6,-1 1,1 1,-1 0,26 10,-19-4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7:43.0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0,'206'14,"-18"-1,857-12,-506-3,-497 4,57 10,-56-6,53 2,-51-8,-6-1,0 2,0 1,-1 2,55 14,-55-9,0-2,1-1,47 1,119-7,-82-3,-94 4,0 0,0 2,0 2,51 13,-48-10,-1-1,1-2,50 2,102-8,-77-1,1800 2,-1885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19.65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1 286,'26'-1,"49"-9,12-2,-21 10,-27 1,0-1,0-2,-1-1,50-14,-63 12,1 1,0 2,50-4,81 10,-55 0,-59-4,0-2,0-2,62-17,-101 22,90-17,179-8,-271 26,96-12,22 0,-27 11,60-2,-126 0,0 0,0-2,44-14,-42 9,1 0,1 3,-1 0,63-4,86-2,63 0,925 14,-1141 0,0 1,-1 2,1 0,-1 2,47 17,-53-18,0-1,39 4,-40-7,0 2,-1 0,0 0,20 8,-5 1,0-2,1-1,0-2,1-1,-1-1,1-2,41-2,-44 1,-1 1,0 1,31 9,-30-6,146 40,-73-22,28 4,-77-18,-33-6,0-1,33 1,-30-5,-3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22.95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0,'1685'0,"-1662"0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29.7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29,'1504'0,"-1485"-1,0-1,-1-1,19-5,-17 3,1 2,21-3,-26 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34.7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0 110,'11'-1,"0"0,0-1,0-1,-1 0,1 0,11-6,33-9,-13 11,1 2,0 2,84 5,50-2,-98-12,-53 6,49-2,-1 8,-39 1,-1-2,0-1,59-11,-54 7,0 1,0 2,1 2,44 4,0-1,1280-2,-1328 2,54 9,26 2,519-11,-307-4,-230 0,113 4,-129 11,-54-8,48 3,-60-8,34 1,88 13,-77-6,1-3,116-6,-66-1,457 2,-546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40.3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29,'77'1,"-4"0,1-2,93-15,-97 7,0 4,114 6,-63 2,883-3,-954 4,-33 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44.27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0,'21'2,"0"1,-1 1,0 1,1 0,34 16,-5-3,9 0,0-2,1-3,0-2,1-3,107 0,1524-12,-916 6,1940-2,-2694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8:57.6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1,'14'0,"102"0,123 15,-120-5,175-7,-142-6,-130 3,42 0,0 2,71 12,16 13,-93-20,0-2,112-6,-61-1,643 2,-734 1,0 1,1 1,18 5,-18-4,1 0,28 1,145-6,60 3,-80 25,-29-3,-69-13,-39-5,57 3,-43-9,0-2,0-2,93-21,73-18,-147 31,12-7,-55 11,0 2,40-4,300 6,-195 6,4183-2,-4332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9:11.52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1,'1946'0,"-1918"1,0 2,0 1,46 14,-45-10,0-2,0-1,37 3,18-9,-45 0,1 1,71 11,-48-3,1-2,101-4,-160-2,11 2,0 0,-1 0,1 2,-1 0,0 0,0 2,16 7,-9-4,47 13,-51-18,-1 0,1-2,-1 0,33-2,-45 0,0 0,0-1,0 0,0 0,0 0,-1-1,1 0,0 1,-1-1,1-1,-1 1,0-1,0 0,0 0,0 0,-1 0,1-1,-1 1,1-1,-1 0,3-7,4-7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9:35.5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0 131,'675'0,"-664"0,0-2,0 1,0-1,0-1,-1 0,0 0,17-9,12-3,-15 8,37-6,-18 5,113-17,-91 12,1 3,0 2,96 3,2286 8,-1264-5,568 2,-1729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9:41.7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9:45.48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1 110,'2256'0,"-2224"-2,57-10,-53 7,42-3,87-5,2-1,-144 13,43-10,-42 6,38-2,14 5,-29 2,0-3,53-8,-39 3,-1 3,1 2,63 6,-15-1,1043-2,-1125 2,-1 1,1 1,-1 1,28 10,43 7,-48-13,-6-1,1-2,48 0,-61-4,52 9,-52-6,51 3,801-8,-391-1,-470 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0:59:51.41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79,'1299'0,"-1261"-2,54-9,-53 5,51-2,688 9,-741-2,56-11,-54 6,51-1,-58 5,51-9,-51 6,52-3,1521 7,-746 3,-839-1,0 1,33 8,-32-5,0-1,23 0,-22-3</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7:06.663"/>
    </inkml:context>
    <inkml:brush xml:id="br0">
      <inkml:brushProperty name="width" value="0.05" units="cm"/>
      <inkml:brushProperty name="height" value="0.05" units="cm"/>
    </inkml:brush>
  </inkml:definitions>
  <inkml:trace contextRef="#ctx0" brushRef="#br0">0 1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7:21.069"/>
    </inkml:context>
    <inkml:brush xml:id="br0">
      <inkml:brushProperty name="width" value="0.05" units="cm"/>
      <inkml:brushProperty name="height" value="0.05" units="cm"/>
    </inkml:brush>
  </inkml:definitions>
  <inkml:trace contextRef="#ctx0" brushRef="#br0">0 166 24575,'3394'0'0,"-3346"-2"0,83-16 0,-103 13 0,110-23 0,-12 3 0,-74 14 0,95-10 0,-26 19 0,-70 3 0,0-3 0,68-11 0,-70 7 0,0 1 0,72 4 0,-67 1 0,88-9 0,-18-4 0,236 7 0,-200 8 0,-48-3 0,130 3 0,-214 1 0,0 2 0,49 14 0,-48-11 0,0-1 0,47 5 0,-24-9 0,0 3 0,75 18 0,-72-9 0,0-3 0,1-2 0,75 3 0,-92-10 0,0 2 0,64 16 0,-44-8 0,137 20 0,45 11 0,-148-19 0,-54-13 0,0-1 0,0-3 0,1-1 0,70 3 0,857-12 0,-937 0 0,0-1 0,0-2 0,0-1 0,55-19 0,-52 14 0,0 2 0,1 1 0,41-4 0,239 9 0,-160 6 0,-38-2 0,123-3 0,-140-12 0,-65 8 0,50-2 0,246 7 0,-153 2 0,-153-2 0,-1-1 0,1-2 0,-1 0 0,1-2 0,38-14 0,-60 19 0,0 0 0,0 1 0,-1-1 0,1 0 0,0 1 0,0-1 0,0 1 0,0 0 0,-1-1 0,1 1 0,0 0 0,0 0 0,0 0 0,0 1 0,0-1 0,0 0 0,0 1 0,0-1 0,-1 1 0,1 0 0,0-1 0,0 1 0,-1 0 0,1 0 0,0 0 0,-1 0 0,2 2 0,-1 0 0,0 1 0,0-1 0,0 1 0,-1-1 0,1 1 0,-1 0 0,0 0 0,0 0 0,-1 0 0,1-1 0,-1 1 0,0 7 0,0 276 0,-3-108 0,1-54 0,5 135 0,5-192 0,2 0 0,26 83 0,-13-84 0,-16-50 0,-1 0 0,0 0 0,-2 0 0,4 21 0,5 137 0,19 79 0,-19-155 0,20 99 0,-25-157 0,-1 0 0,1 67 0,-9 85 0,-2-69 0,3 1599 0,-3-1673 0,-2 0 0,-3 0 0,-16 58 0,-3 13 0,-52 261 0,28-134 0,23-95 0,18-97 0,-5 115 0,16 61 0,2-80 0,-3 840 0,-2-958 0,-2 0 0,-1-1 0,-12 46 0,6-35 0,-6 60 0,2 1 0,-4 0 0,-35 104 0,-7 34 0,32-91 0,-11 190 0,16-66 0,-8 234 0,35 1448 0,-4-1164 0,-1-761 0,-10 59 0,6-56 0,-2 43 0,7 513 81,3-289-1527,-2-283-5380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7:25.663"/>
    </inkml:context>
    <inkml:brush xml:id="br0">
      <inkml:brushProperty name="width" value="0.05" units="cm"/>
      <inkml:brushProperty name="height" value="0.05" units="cm"/>
    </inkml:brush>
  </inkml:definitions>
  <inkml:trace contextRef="#ctx0" brushRef="#br0">0 0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7:41.408"/>
    </inkml:context>
    <inkml:brush xml:id="br0">
      <inkml:brushProperty name="width" value="0.05" units="cm"/>
      <inkml:brushProperty name="height" value="0.05" units="cm"/>
    </inkml:brush>
  </inkml:definitions>
  <inkml:trace contextRef="#ctx0" brushRef="#br0">608 1 24575,'-60'-1'0,"-70"3"0,123-1 0,-1 1 0,0 0 0,1 1 0,0-1 0,-1 2 0,1-1 0,0 1 0,1 0 0,-1 0 0,-9 8 0,7-5 0,-1 0 0,0-1 0,-18 8 0,0-4 0,1-2 0,-47 8 0,71-15 0,0 0 0,0 0 0,0 0 0,0 0 0,0 0 0,0 1 0,0-1 0,0 1 0,1 0 0,-1 0 0,1 0 0,-1 0 0,1 0 0,0 1 0,0-1 0,0 1 0,0-1 0,0 1 0,0 0 0,1 0 0,-1 0 0,1 0 0,0 0 0,0 0 0,0 0 0,1 0 0,-1 0 0,0 4 0,-1 12 0,1-1 0,1 1 0,4 36 0,-1-16 0,-1 330 0,-3-211 0,3-133 0,0 1 0,8 32 0,-4-29 0,2 45 0,-7 502 0,-3-278 0,2 2259 0,-2-2505 0,-10 54 0,-2 49 0,13 1460 0,3-747 0,-3-854 0,-1 1 0,0-1 0,-2 0 0,1 0 0,-2 0 0,0-1 0,-13 26 0,10-21 0,0 0 0,1 0 0,-7 29 0,8-1 0,3 0 0,1 0 0,5 53 0,0-1 0,-3 1568 0,1-1645 0,1 0 0,8 35 0,-5-34 0,-1 1 0,1 25 0,-3-6 0,-1-1 0,-3 1 0,-2-1 0,-10 50 0,8-50 0,1 0 0,2 0 0,1 1 0,5 46 0,0 4 0,-3 891 0,1-965 0,2 0 0,0-1 0,0 1 0,2-1 0,0 1 0,15 30 0,-10-25 0,-1 0 0,9 42 0,-13-27 0,-2 0 0,-2 49 0,-2-47 0,9 73 0,4-1 0,-5 0 0,-8 126 0,-1-86 0,2 483 0,-1-614 0,-1 1 0,-10 40 0,0-3 0,3-3 0,1-15 0,3 0 0,-1 50 0,7 33-1365,-1-101-5461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7:50.447"/>
    </inkml:context>
    <inkml:brush xml:id="br0">
      <inkml:brushProperty name="width" value="0.05" units="cm"/>
      <inkml:brushProperty name="height" value="0.05" units="cm"/>
    </inkml:brush>
  </inkml:definitions>
  <inkml:trace contextRef="#ctx0" brushRef="#br0">0 385 24575,'117'2'0,"125"-5"0,-201-2 0,60-16 0,-65 12 0,1 1 0,51-3 0,79 10 0,-92 3 0,114-13 0,-26-3 0,-99 10 0,28-8 0,15-1 0,156 11 0,-137 3 0,39 13 0,5 1 0,-127-14 0,50 10 0,11 0 0,-37-9 0,-29-2 0,-1 2 0,43 8 0,1 1 0,0-4 0,158-7 0,-100-2 0,842 2 0,-950-2 0,58-10 0,11-1 0,-67 12 0,17-2 0,66-10 0,52-15 0,-115 21 0,1 2 0,0 2 0,63 6 0,-16-1 0,-73-1 0,0-2 0,0-1 0,-1-1 0,1-1 0,0-1 0,26-10 0,-28 8 0,0 1 0,0 1 0,0 2 0,0 0 0,47 2 0,20-1 0,-7-11 0,9 0 0,207 11 0,-156 4 0,-128-1 0,1 1 0,-1 1 0,-1 0 0,1 2 0,23 8 0,14 3 0,-19-8 0,46 3 0,-4 0 0,42 17 0,-85-18 0,1-1 0,-1-2 0,63 4 0,190 18 0,-142-10 0,-52-12 0,180-10 0,-236-3 0,-1-1 0,0-1 0,-1-3 0,41-16 0,-26 9 0,83-31 0,126-37 0,-183 62 0,-54 16 0,0 0 0,1 2 0,42-6 0,267-46 0,-295 50 0,239-33 0,94 35 0,-213 8 0,861-2-1365,-995 0-5461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33.147"/>
    </inkml:context>
    <inkml:brush xml:id="br0">
      <inkml:brushProperty name="width" value="0.05" units="cm"/>
      <inkml:brushProperty name="height" value="0.05" units="cm"/>
    </inkml:brush>
  </inkml:definitions>
  <inkml:trace contextRef="#ctx0" brushRef="#br0">1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34.475"/>
    </inkml:context>
    <inkml:brush xml:id="br0">
      <inkml:brushProperty name="width" value="0.05" units="cm"/>
      <inkml:brushProperty name="height" value="0.05" units="cm"/>
    </inkml:brush>
  </inkml:definitions>
  <inkml:trace contextRef="#ctx0" brushRef="#br0">1 0 24575,'0'0'-8191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38.295"/>
    </inkml:context>
    <inkml:brush xml:id="br0">
      <inkml:brushProperty name="width" value="0.05" units="cm"/>
      <inkml:brushProperty name="height" value="0.05" units="cm"/>
    </inkml:brush>
  </inkml:definitions>
  <inkml:trace contextRef="#ctx0" brushRef="#br0">0 1 24575,'0'0'-8191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45.983"/>
    </inkml:context>
    <inkml:brush xml:id="br0">
      <inkml:brushProperty name="width" value="0.05" units="cm"/>
      <inkml:brushProperty name="height" value="0.05" units="cm"/>
    </inkml:brush>
  </inkml:definitions>
  <inkml:trace contextRef="#ctx0" brushRef="#br0">1 1 24575,'0'0'-8191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46.573"/>
    </inkml:context>
    <inkml:brush xml:id="br0">
      <inkml:brushProperty name="width" value="0.05" units="cm"/>
      <inkml:brushProperty name="height" value="0.05" units="cm"/>
    </inkml:brush>
  </inkml:definitions>
  <inkml:trace contextRef="#ctx0" brushRef="#br0">1 1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47.005"/>
    </inkml:context>
    <inkml:brush xml:id="br0">
      <inkml:brushProperty name="width" value="0.05" units="cm"/>
      <inkml:brushProperty name="height" value="0.05" units="cm"/>
    </inkml:brush>
  </inkml:definitions>
  <inkml:trace contextRef="#ctx0" brushRef="#br0">1 1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48.378"/>
    </inkml:context>
    <inkml:brush xml:id="br0">
      <inkml:brushProperty name="width" value="0.05" units="cm"/>
      <inkml:brushProperty name="height" value="0.05" units="cm"/>
    </inkml:brush>
  </inkml:definitions>
  <inkml:trace contextRef="#ctx0" brushRef="#br0">1 0 24575,'0'0'-8191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01:29:48.649"/>
    </inkml:context>
    <inkml:brush xml:id="br0">
      <inkml:brushProperty name="width" value="0.05" units="cm"/>
      <inkml:brushProperty name="height" value="0.05" units="cm"/>
    </inkml:brush>
  </inkml:definitions>
  <inkml:trace contextRef="#ctx0" brushRef="#br0">1 0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0:25.1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1 107,'1271'0,"-1252"1,-1 1,1 0,18 6,-17-3,0-1,28 1,96-6,45 2,-102 11,-55-6,46 2,680-7,-367-3,134 2,-495 2,56 9,-54-5,53 2,1519-7,-746-3,-838 1,-1-1,35-8,-33 5,0 1,25 0,-23 2,43-9,-43 6,46-3,-30 6,78-12,-90 8,0 0,-1-2,30-14,-40 16,1 1,0 1,19-3,-16 3,38-12,-34 8,1 1,1 1,-1 2,49-4,108 9,-83 2,1660-3,-1734 1,0 1,25 7,29 2,177-7,58 5,-82 3,-95-7,-34 7,16 0,-88-11,15 0,0 1,47 9,-10 4,0-4,138 1,-112-14,161 4,-174 11,-57-7,42 1,104 6,24 0,1291-14,-1480 0,0-1,33-8,-32 5,1 1,23 0,32 3,-41 2,-1-2,1-1,51-10,-70 9,-1 1,29 0,-33 2,0 0,0-1,-1 0,1-1,0 0,19-7,-20 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0:54.22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3626,'14'-168,"-1"-3,-15 71,4-110,0 198,1 0,0 0,0 1,2-1,-1 1,2 0,6-11,-6 10,0 1,0-1,-1 0,-1 0,0 0,4-23,-4-45,-5-83,-2 45,3-1206,2 1305,0 0,8-35,-6 34,0-1,1-25,-4-5,-1 6,3 0,8-48,-4 33,-1-1,-7-120,-1 69,2-121,0 211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9T01:13:10.2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1,'3885'0,"-3703"14,-18-1,608-11,-370-4,2497 2,-2875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9T01:13:14.45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1 194,'5'-1,"0"1,0-1,0 0,1 0,7-4,13-3,8 1,41-16,-51 15,1 0,0 2,1 0,29-1,338 5,-187 5,1060-4,-1211-2,0-3,-1-2,102-29,-128 29,15-5,0 2,1 2,1 1,49-1,381 10,-181 1,-241 3,-30 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9T01:12:34.5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86,'49'-3,"0"-1,83-20,-57 0,-60 18,0 1,1 0,-1 1,1 0,21-1,333 4,-174 3,925-2,-1094 2,53 9,3 1,11-8,89 11,-41 14,-101-23,-1-1,1-2,0-1,49-6,2 2,-76 2,41-1,1 3,84 13,-81-7,1-3,-1-2,63-6,-10 1,1710 2,-1646 14,-1 0,257-15,-406 2,54 11,2-1,63-8,-90-3,96 11,-98-3,75 1,-107-9</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9T01:12:38.05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0,'930'0,"-907"0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2:31.8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36,'2163'0,"-2128"-1,56-11,-55 6,52-1,559 8,-600-6,-31-1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2:36.63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1,'987'0,"-950"1,57 11,-56-6,52 1,-39-8,-39-1,1 1,-1 0,0 1,1 1,-1 0,0 1,1 0,-1 0,22 9,-20-4,-1-1,1-1,-1 0,2-1,-1 0,0-1,1-1,-1 0,25-1,-17-1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2:57.2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0,'2593'0,"-2568"2,-1 0,34 8,-31-5,46 4,30-9,-81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3:03.6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1 316,'22'1,"-1"2,1 0,23 7,17 3,255 13,5-28,-129 0,339 1,-487-1,0-3,64-13,47-6,49 23,10-1,-137-10,-51 6,38-1,20 3,130-10,-60-6,-13 0,184-2,-123 10,-36 1,158-16,46-1,-303 28,25 1,136-16,-32-12,171-42,-321 61,1 1,53 1,99 7,-64 2,-115-3,0 1,0 1,0 0,0 2,0 0,-1 2,0 0,0 1,24 13,11 7,3 3,79 27,-101-46,1-1,1-3,-1 0,39 0,155-5,-140-3,-17 0,722 20,-628 10,-126-19,1-3,0-1,56 1,-87-7,1 0,-1 1,1 0,-1 1,0 0,0 1,0 0,0 1,19 9,6 2,2-2,71 16,-80-22,420 63,-153-31,-183-23,132 1,117-18,-144-1,-4 0,239 5,-305 9,45 2,1483-15,-1628 3,52 9,34 2,306-11,250 11,70-1,-487-14,388 2,-629-1,-1-2,1-1,50-14,91-35,-72 20,0 6,2 4,140-13,117-13,-302 42,78 1,32-3,7-5,220 11,-201 5,-161-3,-23 0,-1 0,0 1,0 0,0 1,1 0,-1 0,0 1,0 0,0 1,-1 0,13 6,-10-1,1-1,-1 0,0 1,0 0,-1 1,0 0,-1 1,17 19,-23-23,0 0,0-1,1 0,0 0,0 0,0 0,1-1,0 0,0 0,0 0,7 2,3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3:15.19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0,'1893'0,"-1870"0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3:21.0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0 158,'92'-1,"103"3,-115 10,-52-6,45 2,500-7,-275-3,-292 2,94 0,127-16,-125 7,183 6,-139 5,-63 0,93-4,-158-1,0-1,0 0,29-12,-25 8,36-8,33 3,1 4,140 4,185 5,-391-1,0-2,27-6,38-3,53 10,-84 3,0-3,74-11,-92 7,0 3,51 2,-52 2,0-3,57-8,-17 0,0 3,148 7,-96 2,257-2,-378 1,1 1,0 0,-1 1,1 1,-1 0,0 1,0 0,0 0,18 13,-16-9,1-2,-1 1,1-2,0 0,32 7,-19-9,38-1,-40-3</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3:28.6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0,'32'2,"0"2,55 13,-32-6,57 11,-32-5,1-3,123 5,-109-13,166 30,-96-9,-20-5,-57-7,1-4,100 1,1548-16,-932 6,1697-2,-2301 14,4 0,-36-13,180-4,-206-10,62-1,-55 1,-7 0,213 14,-340-1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3:58.67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0 236,'19'0,"18"-1,0 2,-1 2,54 9,-53-5,-29-6,1 0,0 1,-1 0,0 0,1 1,12 5,-3 2,2-1,0-1,0-1,0 0,0-2,31 5,-2-5,81-2,666-5,-426 3,-355-2,-1-1,1 0,-1-1,1 0,-1-1,15-7,42-11,65-4,137-33,-226 45,-19 5,0 1,0 1,1 2,45-3,-46 5,0-1,0-1,0-1,-1-2,44-18,-40 15,0 0,1 2,52-9,59-7,-83 15,-21 2,0 3,44-1,253 7,-303 2,0 0,0 3,0 1,44 15,-25-7,-1 0,-24-7,0 0,0-2,1-1,44 3,657-8,-314-2,2085 2,-2472 1,0 2,29 6,-27-3,44 1,6-7,-49-1,0 1,0 1,50 9,-21 5,-30-7,0-1,0-2,58 4,-61-9,-15-1,0 0,0 1,0 1,0 0,0 1,0 0,0 1,0 0,0 1,13 6,-9-3,1-2,-1 0,1 0,0-2,0 0,1-1,-1-1,26-1,48 6,3 5,55 9,-113-15,0-1,0-2,41-3,-39 1,-16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09T01:04:43.4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0 212,'883'0,"-863"-1,-1-1,35-8,-33 5,0 2,25-2,-3 1,0-1,45-12,-48 8,-1 2,71-3,616 11,-706-2,-1-1,35-8,-33 5,0 2,25-2,-15 2,49-9,-25 2,6 0,-19 2,69-2,-51 11,-39 0,0-1,0 0,0-2,0 0,21-6,1-2,53-5,-53 8,46-1,0 3,89 7,-44 0,1080-2,-1185 2,55 9,12 1,45 2,40 0,-53-15,-24-1,126 14,-46 16,-86-12,0-3,102-1,343-13,-498 3,61 11,-29-2,-20-4,203 13,491-22,-730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842013-9A24-45B0-BD13-62AFCB9C201F}" type="datetimeFigureOut">
              <a:rPr lang="en-IN" smtClean="0"/>
              <a:pPr/>
              <a:t>27-03-2025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452053-FD65-4A8D-BB1B-722E91C362DD}" type="slidenum">
              <a:rPr lang="en-IN" smtClean="0"/>
              <a:pPr/>
              <a:t>‹#›</a:t>
            </a:fld>
            <a:endParaRPr lang="en-IN"/>
          </a:p>
        </p:txBody>
      </p:sp>
    </p:spTree>
    <p:extLst>
      <p:ext uri="{BB962C8B-B14F-4D97-AF65-F5344CB8AC3E}">
        <p14:creationId xmlns="" xmlns:p14="http://schemas.microsoft.com/office/powerpoint/2010/main" val="2372309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C7868BB-546D-174E-E3BB-BB77283CA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0F05D29-7D04-86C4-9C60-BD76073AA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CF2D33A-30FB-0932-6FED-50FA7098DB1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xmlns="" id="{E2533F1D-BC05-3EC9-CF01-F1D701972335}"/>
              </a:ext>
            </a:extLst>
          </p:cNvPr>
          <p:cNvSpPr>
            <a:spLocks noGrp="1"/>
          </p:cNvSpPr>
          <p:nvPr>
            <p:ph type="sldNum" sz="quarter" idx="5"/>
          </p:nvPr>
        </p:nvSpPr>
        <p:spPr/>
        <p:txBody>
          <a:bodyPr/>
          <a:lstStyle/>
          <a:p>
            <a:fld id="{BDD7C642-253B-4A3B-9852-08F1C592DE8C}" type="slidenum">
              <a:rPr lang="en-IN" smtClean="0"/>
              <a:pPr/>
              <a:t>4</a:t>
            </a:fld>
            <a:endParaRPr lang="en-IN" dirty="0"/>
          </a:p>
        </p:txBody>
      </p:sp>
    </p:spTree>
    <p:extLst>
      <p:ext uri="{BB962C8B-B14F-4D97-AF65-F5344CB8AC3E}">
        <p14:creationId xmlns="" xmlns:p14="http://schemas.microsoft.com/office/powerpoint/2010/main" val="3413657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DD7C642-253B-4A3B-9852-08F1C592DE8C}" type="slidenum">
              <a:rPr lang="en-IN" smtClean="0"/>
              <a:pPr/>
              <a:t>5</a:t>
            </a:fld>
            <a:endParaRPr lang="en-IN" dirty="0"/>
          </a:p>
        </p:txBody>
      </p:sp>
    </p:spTree>
    <p:extLst>
      <p:ext uri="{BB962C8B-B14F-4D97-AF65-F5344CB8AC3E}">
        <p14:creationId xmlns="" xmlns:p14="http://schemas.microsoft.com/office/powerpoint/2010/main" val="270351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7452053-FD65-4A8D-BB1B-722E91C362DD}" type="slidenum">
              <a:rPr lang="en-IN" smtClean="0"/>
              <a:pPr/>
              <a:t>13</a:t>
            </a:fld>
            <a:endParaRPr lang="en-IN"/>
          </a:p>
        </p:txBody>
      </p:sp>
    </p:spTree>
    <p:extLst>
      <p:ext uri="{BB962C8B-B14F-4D97-AF65-F5344CB8AC3E}">
        <p14:creationId xmlns="" xmlns:p14="http://schemas.microsoft.com/office/powerpoint/2010/main" val="296682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B89F0B7-71A1-4507-94D9-56CBEEB3E995}" type="slidenum">
              <a:rPr lang="en-IN" smtClean="0"/>
              <a:pPr/>
              <a:t>15</a:t>
            </a:fld>
            <a:endParaRPr lang="en-IN" dirty="0"/>
          </a:p>
        </p:txBody>
      </p:sp>
    </p:spTree>
    <p:extLst>
      <p:ext uri="{BB962C8B-B14F-4D97-AF65-F5344CB8AC3E}">
        <p14:creationId xmlns="" xmlns:p14="http://schemas.microsoft.com/office/powerpoint/2010/main" val="186766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ad02265263_1_107:notes"/>
          <p:cNvSpPr txBox="1">
            <a:spLocks noGrp="1"/>
          </p:cNvSpPr>
          <p:nvPr>
            <p:ph type="body" idx="1"/>
          </p:nvPr>
        </p:nvSpPr>
        <p:spPr>
          <a:xfrm>
            <a:off x="685800" y="4343387"/>
            <a:ext cx="5486400" cy="4114800"/>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577" name="Google Shape;577;gad02265263_1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1439169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ad02265263_1_119:notes"/>
          <p:cNvSpPr txBox="1">
            <a:spLocks noGrp="1"/>
          </p:cNvSpPr>
          <p:nvPr>
            <p:ph type="body" idx="1"/>
          </p:nvPr>
        </p:nvSpPr>
        <p:spPr>
          <a:xfrm>
            <a:off x="685800" y="4343387"/>
            <a:ext cx="5486400" cy="4114800"/>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588" name="Google Shape;588;gad02265263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2757884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7452053-FD65-4A8D-BB1B-722E91C362DD}" type="slidenum">
              <a:rPr lang="en-IN" smtClean="0"/>
              <a:pPr/>
              <a:t>49</a:t>
            </a:fld>
            <a:endParaRPr lang="en-IN"/>
          </a:p>
        </p:txBody>
      </p:sp>
    </p:spTree>
    <p:extLst>
      <p:ext uri="{BB962C8B-B14F-4D97-AF65-F5344CB8AC3E}">
        <p14:creationId xmlns="" xmlns:p14="http://schemas.microsoft.com/office/powerpoint/2010/main" val="4280362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a26c9256cb_2_186:notes"/>
          <p:cNvSpPr txBox="1">
            <a:spLocks noGrp="1"/>
          </p:cNvSpPr>
          <p:nvPr>
            <p:ph type="body" idx="1"/>
          </p:nvPr>
        </p:nvSpPr>
        <p:spPr>
          <a:xfrm>
            <a:off x="685800" y="4343387"/>
            <a:ext cx="5486400" cy="4114796"/>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300" name="Google Shape;300;ga26c9256cb_2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190356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a26c9256cb_2_179:notes"/>
          <p:cNvSpPr txBox="1">
            <a:spLocks noGrp="1"/>
          </p:cNvSpPr>
          <p:nvPr>
            <p:ph type="body" idx="1"/>
          </p:nvPr>
        </p:nvSpPr>
        <p:spPr>
          <a:xfrm>
            <a:off x="685800" y="4343387"/>
            <a:ext cx="5486400" cy="4114796"/>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286" name="Google Shape;286;ga26c9256cb_2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2379079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ad02265263_0_116:notes"/>
          <p:cNvSpPr txBox="1">
            <a:spLocks noGrp="1"/>
          </p:cNvSpPr>
          <p:nvPr>
            <p:ph type="body" idx="1"/>
          </p:nvPr>
        </p:nvSpPr>
        <p:spPr>
          <a:xfrm>
            <a:off x="685800" y="4343387"/>
            <a:ext cx="5486400" cy="4114800"/>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293" name="Google Shape;293;gad02265263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1672625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a26c9256cb_2_519:notes"/>
          <p:cNvSpPr txBox="1">
            <a:spLocks noGrp="1"/>
          </p:cNvSpPr>
          <p:nvPr>
            <p:ph type="body" idx="1"/>
          </p:nvPr>
        </p:nvSpPr>
        <p:spPr>
          <a:xfrm>
            <a:off x="685800" y="4343387"/>
            <a:ext cx="5486400" cy="4114796"/>
          </a:xfrm>
          <a:prstGeom prst="rect">
            <a:avLst/>
          </a:prstGeom>
        </p:spPr>
        <p:txBody>
          <a:bodyPr spcFirstLastPara="1" wrap="square" lIns="81375" tIns="81375" rIns="81375" bIns="81375" anchor="t" anchorCtr="0">
            <a:noAutofit/>
          </a:bodyPr>
          <a:lstStyle/>
          <a:p>
            <a:pPr marL="0" lvl="0" indent="0" algn="l" rtl="0">
              <a:spcBef>
                <a:spcPts val="0"/>
              </a:spcBef>
              <a:spcAft>
                <a:spcPts val="0"/>
              </a:spcAft>
              <a:buNone/>
            </a:pPr>
            <a:endParaRPr dirty="0"/>
          </a:p>
        </p:txBody>
      </p:sp>
      <p:sp>
        <p:nvSpPr>
          <p:cNvPr id="1050" name="Google Shape;1050;ga26c9256cb_2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 xmlns:p14="http://schemas.microsoft.com/office/powerpoint/2010/main" val="1465128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BE6805-CAE6-5E4F-F71C-1F29BE780A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31527090-DFD5-4489-77DE-DB807224F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D32534E-7137-79AA-82A9-3D5B07B2B76F}"/>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E52DF3EF-8162-6179-B7CA-B6D7C7F61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EDE8711-D967-C740-E6BA-475EAFBD5B84}"/>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105207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0E790B-B7C6-CAEA-5C94-A94CF928A6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03780C3-5CB8-6543-68C6-B42A1BE17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C7EED2D-22F6-CB9A-9B60-77176FE867D4}"/>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ED9521A8-B2B2-B9E7-A7FA-EFAFDDD82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F0CF133-3D35-B766-73A1-D79ECE7981E1}"/>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2364259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844B46-FDF5-2949-D563-162C799FC2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7B1437CA-2F8D-9BDD-C3BF-B0212DDC47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3CD27D3-36E9-CB5C-23DF-8DA071E43F98}"/>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3C3CFBDF-DA72-40ED-3D5A-212C6176F5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C55AB2-D798-5F19-8B6A-CA3F86F2D713}"/>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277560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4866D4-0838-918B-8C0C-BF2AB62EC5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492E020-F0FD-8CD9-650E-429FB2BF54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4EBEB390-F652-AC0B-D8F4-D849ABAA50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BA409D8-4821-1083-BD6A-52D0A47CFAB7}"/>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6" name="Footer Placeholder 5">
            <a:extLst>
              <a:ext uri="{FF2B5EF4-FFF2-40B4-BE49-F238E27FC236}">
                <a16:creationId xmlns:a16="http://schemas.microsoft.com/office/drawing/2014/main" xmlns="" id="{61E2E5D4-1B78-5A42-AC85-0B47E92BEF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2DB8332-C34C-A02D-4864-AB25A0598359}"/>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4132455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C52575-3535-1F37-108F-B0F69A535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B2C5B83-3983-B5FE-E64B-B0D4817E4D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18E0A2D-47CE-F83E-64E2-AFEF73BA33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65FEB95-7C82-D257-8104-EFA2EEE7E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42A1E2C-56FB-2610-D05C-77EE806436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CC10EA95-91DA-582A-050C-3159CD120004}"/>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8" name="Footer Placeholder 7">
            <a:extLst>
              <a:ext uri="{FF2B5EF4-FFF2-40B4-BE49-F238E27FC236}">
                <a16:creationId xmlns:a16="http://schemas.microsoft.com/office/drawing/2014/main" xmlns="" id="{E45A09B2-832C-A48F-BA79-7199FBBDDA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CDF261F-46B8-9E73-B399-C95454D506F4}"/>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4227235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2FEC92-B653-F76E-C99F-F2318C6CF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918C563-0941-EA6F-1B73-83CE8BC42701}"/>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4" name="Footer Placeholder 3">
            <a:extLst>
              <a:ext uri="{FF2B5EF4-FFF2-40B4-BE49-F238E27FC236}">
                <a16:creationId xmlns:a16="http://schemas.microsoft.com/office/drawing/2014/main" xmlns="" id="{966F2B84-0998-82E5-18D6-88D86500F3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8F5D2E7-E047-D808-0AEE-F9CFADAC4C7F}"/>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4162508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DF8A319-F500-18B5-6B06-616BB93B2F55}"/>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3" name="Footer Placeholder 2">
            <a:extLst>
              <a:ext uri="{FF2B5EF4-FFF2-40B4-BE49-F238E27FC236}">
                <a16:creationId xmlns:a16="http://schemas.microsoft.com/office/drawing/2014/main" xmlns="" id="{861C6339-B10D-C721-7051-B37DA1E319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4980CC0-0688-9AC0-D54E-5474DC8E3BE9}"/>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468658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9F81D-87BC-31A7-049C-BE4929F76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A7BB648E-63B9-D9DD-017B-3006B0974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FFA24BD-1B3D-3A99-02F8-2D898C6798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C3111E0-DEC7-369C-0AFC-B995A83EF0BB}"/>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6" name="Footer Placeholder 5">
            <a:extLst>
              <a:ext uri="{FF2B5EF4-FFF2-40B4-BE49-F238E27FC236}">
                <a16:creationId xmlns:a16="http://schemas.microsoft.com/office/drawing/2014/main" xmlns="" id="{EDE69512-C083-113A-97CC-6E287D10D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7319F2B-B489-7D8B-6731-7141DAFFEC2A}"/>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2809464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3DBC3-B8D3-3079-ABFB-4EE257E41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A8303C-DD01-4EF2-2C65-7964A6D81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1D269C8-D42D-3739-87A0-E17E83C9E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81F0B84-D6DC-CD76-E04C-AD6A56F00EB8}"/>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6" name="Footer Placeholder 5">
            <a:extLst>
              <a:ext uri="{FF2B5EF4-FFF2-40B4-BE49-F238E27FC236}">
                <a16:creationId xmlns:a16="http://schemas.microsoft.com/office/drawing/2014/main" xmlns="" id="{1800FC14-CFA3-586B-4A9F-0AB46C569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21C35F8-F927-917A-AAC3-B2830B74653E}"/>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1431748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82DC03-7B47-90EE-722A-1D50C5F30A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AAFD4A8-3992-74A4-E95B-6BAF97D20A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5A520CE-6F49-AEAF-626C-5DC76DE10871}"/>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D88D2D1C-C21C-65C3-B488-D5A63FB79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9A35DCB-5436-0C89-EF10-0FEA2952A703}"/>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2944588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5A4C0C4-0CBD-6FF4-9005-E38EEB73E9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ACF04A5-DC44-C27C-53B0-57C4986F4E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3D0698-C6AB-BC20-F929-56889DF99BB4}"/>
              </a:ext>
            </a:extLst>
          </p:cNvPr>
          <p:cNvSpPr>
            <a:spLocks noGrp="1"/>
          </p:cNvSpPr>
          <p:nvPr>
            <p:ph type="dt" sz="half" idx="10"/>
          </p:nvPr>
        </p:nvSpPr>
        <p:spPr/>
        <p:txBody>
          <a:body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EE28BB8C-C72A-EB34-4D79-0FC8ED0D6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027DEEE-925A-4D16-8DAE-3F46E138E806}"/>
              </a:ext>
            </a:extLst>
          </p:cNvPr>
          <p:cNvSpPr>
            <a:spLocks noGrp="1"/>
          </p:cNvSpPr>
          <p:nvPr>
            <p:ph type="sldNum" sz="quarter" idx="12"/>
          </p:nvPr>
        </p:nvSpPr>
        <p:spPr/>
        <p:txBody>
          <a:body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291855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pPr/>
              <a:t>3/27/2025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 xmlns:p14="http://schemas.microsoft.com/office/powerpoint/2010/main" val="2997433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
              <a:schemeClr val="accent1">
                <a:lumMod val="40000"/>
                <a:lumOff val="60000"/>
              </a:schemeClr>
            </a:gs>
            <a:gs pos="99000">
              <a:schemeClr val="accent1">
                <a:lumMod val="45000"/>
                <a:lumOff val="55000"/>
              </a:schemeClr>
            </a:gs>
            <a:gs pos="80000">
              <a:schemeClr val="bg1">
                <a:alpha val="48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A762751-7BE8-2A9F-39A4-76AF7A6AC3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3C59DA8-2E5B-C618-674E-9BC8B58E60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EA5741E-8787-5F07-7B3C-F57763B65E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25669-C66D-423A-BC45-B13E0B35846C}" type="datetimeFigureOut">
              <a:rPr lang="en-US" smtClean="0"/>
              <a:pPr/>
              <a:t>3/27/2025</a:t>
            </a:fld>
            <a:endParaRPr lang="en-US"/>
          </a:p>
        </p:txBody>
      </p:sp>
      <p:sp>
        <p:nvSpPr>
          <p:cNvPr id="5" name="Footer Placeholder 4">
            <a:extLst>
              <a:ext uri="{FF2B5EF4-FFF2-40B4-BE49-F238E27FC236}">
                <a16:creationId xmlns:a16="http://schemas.microsoft.com/office/drawing/2014/main" xmlns="" id="{4A5A755F-487B-2FFF-B7AE-8632FC87F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BA22BFE-0D7B-10F4-BA0A-CF9C5A0CD6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39943-3823-4C25-9400-DDE24ED68F06}" type="slidenum">
              <a:rPr lang="en-US" smtClean="0"/>
              <a:pPr/>
              <a:t>‹#›</a:t>
            </a:fld>
            <a:endParaRPr lang="en-US"/>
          </a:p>
        </p:txBody>
      </p:sp>
    </p:spTree>
    <p:extLst>
      <p:ext uri="{BB962C8B-B14F-4D97-AF65-F5344CB8AC3E}">
        <p14:creationId xmlns="" xmlns:p14="http://schemas.microsoft.com/office/powerpoint/2010/main" val="89849986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ustomXml" Target="../ink/ink3.xml"/><Relationship Id="rId7" Type="http://schemas.openxmlformats.org/officeDocument/2006/relationships/customXml" Target="../ink/ink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customXml" Target="../ink/ink4.xm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customXml" Target="../ink/ink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12.xml"/><Relationship Id="rId3" Type="http://schemas.openxmlformats.org/officeDocument/2006/relationships/customXml" Target="../ink/ink7.xml"/><Relationship Id="rId7" Type="http://schemas.openxmlformats.org/officeDocument/2006/relationships/customXml" Target="../ink/ink9.xml"/><Relationship Id="rId12"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customXml" Target="../ink/ink11.xml"/><Relationship Id="rId5" Type="http://schemas.openxmlformats.org/officeDocument/2006/relationships/customXml" Target="../ink/ink8.xm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customXml" Target="../ink/ink10.xml"/><Relationship Id="rId1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customXml" Target="../ink/ink18.xml"/><Relationship Id="rId18" Type="http://schemas.openxmlformats.org/officeDocument/2006/relationships/image" Target="../media/image30.png"/><Relationship Id="rId3" Type="http://schemas.openxmlformats.org/officeDocument/2006/relationships/customXml" Target="../ink/ink13.xml"/><Relationship Id="rId7" Type="http://schemas.openxmlformats.org/officeDocument/2006/relationships/customXml" Target="../ink/ink15.xml"/><Relationship Id="rId12" Type="http://schemas.openxmlformats.org/officeDocument/2006/relationships/image" Target="../media/image27.png"/><Relationship Id="rId17" Type="http://schemas.openxmlformats.org/officeDocument/2006/relationships/customXml" Target="../ink/ink20.xml"/><Relationship Id="rId2" Type="http://schemas.openxmlformats.org/officeDocument/2006/relationships/image" Target="../media/image22.png"/><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customXml" Target="../ink/ink17.xml"/><Relationship Id="rId5" Type="http://schemas.openxmlformats.org/officeDocument/2006/relationships/customXml" Target="../ink/ink14.xml"/><Relationship Id="rId15" Type="http://schemas.openxmlformats.org/officeDocument/2006/relationships/customXml" Target="../ink/ink19.xml"/><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customXml" Target="../ink/ink16.xml"/><Relationship Id="rId14"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customXml" Target="../ink/ink23.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ustomXml" Target="../ink/ink22.xml"/><Relationship Id="rId11"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customXml" Target="../ink/ink24.xml"/><Relationship Id="rId4" Type="http://schemas.openxmlformats.org/officeDocument/2006/relationships/customXml" Target="../ink/ink21.xml"/><Relationship Id="rId9" Type="http://schemas.openxmlformats.org/officeDocument/2006/relationships/image" Target="../media/image36.png"/></Relationships>
</file>

<file path=ppt/slides/_rels/slide5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2.png"/><Relationship Id="rId26" Type="http://schemas.openxmlformats.org/officeDocument/2006/relationships/customXml" Target="../ink/ink30.xml"/><Relationship Id="rId3" Type="http://schemas.openxmlformats.org/officeDocument/2006/relationships/image" Target="../media/image38.png"/><Relationship Id="rId21" Type="http://schemas.openxmlformats.org/officeDocument/2006/relationships/customXml" Target="../ink/ink27.xml"/><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customXml" Target="../ink/ink25.xml"/><Relationship Id="rId25" Type="http://schemas.openxmlformats.org/officeDocument/2006/relationships/image" Target="../media/image55.png"/><Relationship Id="rId33" Type="http://schemas.openxmlformats.org/officeDocument/2006/relationships/customXml" Target="../ink/ink37.xml"/><Relationship Id="rId2" Type="http://schemas.openxmlformats.org/officeDocument/2006/relationships/notesSlide" Target="../notesSlides/notesSlide8.xml"/><Relationship Id="rId16" Type="http://schemas.openxmlformats.org/officeDocument/2006/relationships/image" Target="../media/image51.png"/><Relationship Id="rId20" Type="http://schemas.openxmlformats.org/officeDocument/2006/relationships/image" Target="../media/image53.png"/><Relationship Id="rId29" Type="http://schemas.openxmlformats.org/officeDocument/2006/relationships/customXml" Target="../ink/ink33.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customXml" Target="../ink/ink29.xml"/><Relationship Id="rId32" Type="http://schemas.openxmlformats.org/officeDocument/2006/relationships/customXml" Target="../ink/ink36.xml"/><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4.png"/><Relationship Id="rId28" Type="http://schemas.openxmlformats.org/officeDocument/2006/relationships/customXml" Target="../ink/ink32.xml"/><Relationship Id="rId10" Type="http://schemas.openxmlformats.org/officeDocument/2006/relationships/image" Target="../media/image45.png"/><Relationship Id="rId19" Type="http://schemas.openxmlformats.org/officeDocument/2006/relationships/customXml" Target="../ink/ink26.xml"/><Relationship Id="rId31" Type="http://schemas.openxmlformats.org/officeDocument/2006/relationships/customXml" Target="../ink/ink35.xml"/><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customXml" Target="../ink/ink28.xml"/><Relationship Id="rId27" Type="http://schemas.openxmlformats.org/officeDocument/2006/relationships/customXml" Target="../ink/ink31.xml"/><Relationship Id="rId30" Type="http://schemas.openxmlformats.org/officeDocument/2006/relationships/customXml" Target="../ink/ink3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ustomXml" Target="../ink/ink38.xm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customXml" Target="../ink/ink39.xm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ustomXml" Target="../ink/ink40.xml"/><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customXml" Target="../ink/ink41.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customXml" Target="../ink/ink42.xml"/><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customXml" Target="../ink/ink43.xml"/><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customXml" Target="../ink/ink49.xml"/><Relationship Id="rId3" Type="http://schemas.openxmlformats.org/officeDocument/2006/relationships/customXml" Target="../ink/ink44.xml"/><Relationship Id="rId7" Type="http://schemas.openxmlformats.org/officeDocument/2006/relationships/customXml" Target="../ink/ink46.xml"/><Relationship Id="rId12" Type="http://schemas.openxmlformats.org/officeDocument/2006/relationships/image" Target="../media/image71.png"/><Relationship Id="rId2" Type="http://schemas.openxmlformats.org/officeDocument/2006/relationships/image" Target="../media/image66.png"/><Relationship Id="rId16"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customXml" Target="../ink/ink48.xml"/><Relationship Id="rId5" Type="http://schemas.openxmlformats.org/officeDocument/2006/relationships/customXml" Target="../ink/ink45.xml"/><Relationship Id="rId15" Type="http://schemas.openxmlformats.org/officeDocument/2006/relationships/customXml" Target="../ink/ink50.xml"/><Relationship Id="rId10" Type="http://schemas.openxmlformats.org/officeDocument/2006/relationships/image" Target="../media/image70.png"/><Relationship Id="rId4" Type="http://schemas.openxmlformats.org/officeDocument/2006/relationships/image" Target="../media/image67.png"/><Relationship Id="rId9" Type="http://schemas.openxmlformats.org/officeDocument/2006/relationships/customXml" Target="../ink/ink47.xml"/><Relationship Id="rId14" Type="http://schemas.openxmlformats.org/officeDocument/2006/relationships/image" Target="../media/image72.png"/></Relationships>
</file>

<file path=ppt/slides/_rels/slide63.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customXml" Target="../ink/ink52.xml"/><Relationship Id="rId4" Type="http://schemas.openxmlformats.org/officeDocument/2006/relationships/image" Target="../media/image7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C8C5BF18-0E7D-4BA5-8D88-120E7B735503}"/>
              </a:ext>
            </a:extLst>
          </p:cNvPr>
          <p:cNvSpPr>
            <a:spLocks noGrp="1"/>
          </p:cNvSpPr>
          <p:nvPr>
            <p:ph type="subTitle" idx="1"/>
          </p:nvPr>
        </p:nvSpPr>
        <p:spPr>
          <a:xfrm>
            <a:off x="774441" y="135468"/>
            <a:ext cx="10579359" cy="3942010"/>
          </a:xfrm>
        </p:spPr>
        <p:txBody>
          <a:bodyPr>
            <a:normAutofit/>
          </a:bodyPr>
          <a:lstStyle/>
          <a:p>
            <a:endParaRPr lang="en-IN" sz="3600" b="1" dirty="0">
              <a:solidFill>
                <a:srgbClr val="000000"/>
              </a:solidFill>
              <a:latin typeface="Arial Black" panose="020B0A04020102020204" pitchFamily="34" charset="0"/>
              <a:cs typeface="Calibri Light" panose="020F0302020204030204" pitchFamily="34" charset="0"/>
            </a:endParaRPr>
          </a:p>
          <a:p>
            <a:r>
              <a:rPr lang="en-US" sz="5900" b="1" u="sng" dirty="0">
                <a:effectLst/>
                <a:latin typeface="Arial Black" panose="020B0A04020102020204" pitchFamily="34" charset="0"/>
                <a:ea typeface="Calibri" panose="020F0502020204030204" pitchFamily="34" charset="0"/>
                <a:cs typeface="Mangal" panose="02040503050203030202" pitchFamily="18" charset="0"/>
              </a:rPr>
              <a:t>NBA Awareness Workshop</a:t>
            </a:r>
          </a:p>
          <a:p>
            <a:endParaRPr lang="en-US" sz="5900" b="1" u="sng" dirty="0">
              <a:latin typeface="Arial Black" panose="020B0A04020102020204" pitchFamily="34" charset="0"/>
              <a:ea typeface="Calibri" panose="020F0502020204030204" pitchFamily="34" charset="0"/>
              <a:cs typeface="Mangal" panose="02040503050203030202" pitchFamily="18" charset="0"/>
            </a:endParaRPr>
          </a:p>
          <a:p>
            <a:endParaRPr lang="en-IN" sz="5900" b="1" dirty="0">
              <a:solidFill>
                <a:srgbClr val="000000"/>
              </a:solidFill>
              <a:latin typeface="Arial Black" panose="020B0A04020102020204" pitchFamily="34" charset="0"/>
              <a:cs typeface="Calibri Light" panose="020F0302020204030204" pitchFamily="34" charset="0"/>
            </a:endParaRPr>
          </a:p>
          <a:p>
            <a:endParaRPr lang="en-IN" dirty="0">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xmlns="" id="{19BC78B1-1194-4118-AD10-F116A486E4BD}"/>
              </a:ext>
            </a:extLst>
          </p:cNvPr>
          <p:cNvSpPr>
            <a:spLocks noGrp="1"/>
          </p:cNvSpPr>
          <p:nvPr>
            <p:ph type="sldNum" sz="quarter" idx="12"/>
          </p:nvPr>
        </p:nvSpPr>
        <p:spPr/>
        <p:txBody>
          <a:bodyPr/>
          <a:lstStyle/>
          <a:p>
            <a:fld id="{71EC9CE2-5AEF-428F-9B76-4FE97200EC74}" type="slidenum">
              <a:rPr lang="en-IN" smtClean="0"/>
              <a:pPr/>
              <a:t>1</a:t>
            </a:fld>
            <a:endParaRPr lang="en-IN" dirty="0"/>
          </a:p>
        </p:txBody>
      </p:sp>
      <p:sp>
        <p:nvSpPr>
          <p:cNvPr id="5" name="Rectangle 4">
            <a:extLst>
              <a:ext uri="{FF2B5EF4-FFF2-40B4-BE49-F238E27FC236}">
                <a16:creationId xmlns:a16="http://schemas.microsoft.com/office/drawing/2014/main" xmlns="" id="{B572149E-D804-43E8-AED8-9E16FF0D4CE5}"/>
              </a:ext>
            </a:extLst>
          </p:cNvPr>
          <p:cNvSpPr/>
          <p:nvPr/>
        </p:nvSpPr>
        <p:spPr>
          <a:xfrm>
            <a:off x="560173" y="135467"/>
            <a:ext cx="11063416" cy="62208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 xmlns:p14="http://schemas.microsoft.com/office/powerpoint/2010/main" val="214937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7E6AB3-F1A5-6C13-A265-3E8F3EC2C714}"/>
              </a:ext>
            </a:extLst>
          </p:cNvPr>
          <p:cNvSpPr>
            <a:spLocks noGrp="1"/>
          </p:cNvSpPr>
          <p:nvPr>
            <p:ph type="title"/>
          </p:nvPr>
        </p:nvSpPr>
        <p:spPr>
          <a:xfrm>
            <a:off x="838200" y="251927"/>
            <a:ext cx="8781661" cy="1082351"/>
          </a:xfrm>
        </p:spPr>
        <p:txBody>
          <a:bodyPr>
            <a:normAutofit/>
          </a:bodyPr>
          <a:lstStyle/>
          <a:p>
            <a:r>
              <a:rPr lang="en-US" sz="3200" b="1" kern="0" dirty="0">
                <a:effectLst/>
                <a:latin typeface="Roboto Slab SemiBold" pitchFamily="2" charset="0"/>
                <a:ea typeface="Roboto Slab SemiBold" pitchFamily="2" charset="0"/>
                <a:cs typeface="Poppins Medium" panose="00000600000000000000" pitchFamily="2" charset="0"/>
              </a:rPr>
              <a:t>What is Expected from Engineering Activity</a:t>
            </a:r>
            <a:endParaRPr lang="en-IN" sz="3200" dirty="0"/>
          </a:p>
        </p:txBody>
      </p:sp>
      <p:sp>
        <p:nvSpPr>
          <p:cNvPr id="3" name="Content Placeholder 2">
            <a:extLst>
              <a:ext uri="{FF2B5EF4-FFF2-40B4-BE49-F238E27FC236}">
                <a16:creationId xmlns:a16="http://schemas.microsoft.com/office/drawing/2014/main" xmlns="" id="{21819527-2638-F6F4-DF27-5111BA120A53}"/>
              </a:ext>
            </a:extLst>
          </p:cNvPr>
          <p:cNvSpPr>
            <a:spLocks noGrp="1"/>
          </p:cNvSpPr>
          <p:nvPr>
            <p:ph idx="1"/>
          </p:nvPr>
        </p:nvSpPr>
        <p:spPr>
          <a:xfrm>
            <a:off x="410547" y="1446244"/>
            <a:ext cx="11504644" cy="5309119"/>
          </a:xfrm>
        </p:spPr>
        <p:txBody>
          <a:bodyPr>
            <a:normAutofit lnSpcReduction="10000"/>
          </a:bodyPr>
          <a:lstStyle/>
          <a:p>
            <a:r>
              <a:rPr lang="en-US" sz="2800" dirty="0">
                <a:effectLst/>
                <a:latin typeface="Roboto Slab" pitchFamily="2" charset="0"/>
                <a:ea typeface="Roboto Slab" pitchFamily="2" charset="0"/>
                <a:cs typeface="Poppins Light" panose="00000400000000000000" pitchFamily="2" charset="0"/>
              </a:rPr>
              <a:t>Engineering is an activity that is essential to meeting the </a:t>
            </a:r>
            <a:r>
              <a:rPr lang="en-US" sz="2800" dirty="0">
                <a:effectLst/>
                <a:highlight>
                  <a:srgbClr val="00FF00"/>
                </a:highlight>
                <a:latin typeface="Roboto Slab" pitchFamily="2" charset="0"/>
                <a:ea typeface="Roboto Slab" pitchFamily="2" charset="0"/>
                <a:cs typeface="Poppins Light" panose="00000400000000000000" pitchFamily="2" charset="0"/>
              </a:rPr>
              <a:t>needs of people, economic development and the provision of services to society</a:t>
            </a:r>
          </a:p>
          <a:p>
            <a:r>
              <a:rPr lang="en-US" sz="2800" dirty="0">
                <a:solidFill>
                  <a:srgbClr val="0070C0"/>
                </a:solidFill>
                <a:effectLst/>
                <a:latin typeface="Roboto Slab" pitchFamily="2" charset="0"/>
                <a:ea typeface="Roboto Slab" pitchFamily="2" charset="0"/>
                <a:cs typeface="Poppins Light" panose="00000400000000000000" pitchFamily="2" charset="0"/>
              </a:rPr>
              <a:t>Engineering involves the </a:t>
            </a:r>
            <a:r>
              <a:rPr lang="en-US" sz="2800" dirty="0">
                <a:solidFill>
                  <a:srgbClr val="0070C0"/>
                </a:solidFill>
                <a:effectLst/>
                <a:highlight>
                  <a:srgbClr val="FFFF00"/>
                </a:highlight>
                <a:latin typeface="Roboto Slab" pitchFamily="2" charset="0"/>
                <a:ea typeface="Roboto Slab" pitchFamily="2" charset="0"/>
                <a:cs typeface="Poppins Light" panose="00000400000000000000" pitchFamily="2" charset="0"/>
              </a:rPr>
              <a:t>purposeful application of mathematical and natural sciences and a body of engineering knowledge, technology and techniques</a:t>
            </a:r>
            <a:r>
              <a:rPr lang="en-US" sz="2800" dirty="0">
                <a:effectLst/>
                <a:latin typeface="Roboto Slab" pitchFamily="2" charset="0"/>
                <a:ea typeface="Roboto Slab" pitchFamily="2" charset="0"/>
                <a:cs typeface="Poppins Light" panose="00000400000000000000" pitchFamily="2" charset="0"/>
              </a:rPr>
              <a:t>.</a:t>
            </a:r>
          </a:p>
          <a:p>
            <a:r>
              <a:rPr lang="en-US" sz="2800" dirty="0">
                <a:effectLst/>
                <a:latin typeface="Roboto Slab" pitchFamily="2" charset="0"/>
                <a:ea typeface="Roboto Slab" pitchFamily="2" charset="0"/>
                <a:cs typeface="Poppins Light" panose="00000400000000000000" pitchFamily="2" charset="0"/>
              </a:rPr>
              <a:t>Engineering must be carried out </a:t>
            </a:r>
            <a:r>
              <a:rPr lang="en-US" sz="2800" dirty="0">
                <a:effectLst/>
                <a:highlight>
                  <a:srgbClr val="00FFFF"/>
                </a:highlight>
                <a:latin typeface="Roboto Slab" pitchFamily="2" charset="0"/>
                <a:ea typeface="Roboto Slab" pitchFamily="2" charset="0"/>
                <a:cs typeface="Poppins Light" panose="00000400000000000000" pitchFamily="2" charset="0"/>
              </a:rPr>
              <a:t>responsibly and ethically</a:t>
            </a:r>
            <a:r>
              <a:rPr lang="en-US" sz="2800" dirty="0">
                <a:effectLst/>
                <a:latin typeface="Roboto Slab" pitchFamily="2" charset="0"/>
                <a:ea typeface="Roboto Slab" pitchFamily="2" charset="0"/>
                <a:cs typeface="Poppins Light" panose="00000400000000000000" pitchFamily="2" charset="0"/>
              </a:rPr>
              <a:t>, use available resources efficiently, be economic, </a:t>
            </a:r>
            <a:r>
              <a:rPr lang="en-US" sz="2800" dirty="0">
                <a:effectLst/>
                <a:highlight>
                  <a:srgbClr val="00FFFF"/>
                </a:highlight>
                <a:latin typeface="Roboto Slab" pitchFamily="2" charset="0"/>
                <a:ea typeface="Roboto Slab" pitchFamily="2" charset="0"/>
                <a:cs typeface="Poppins Light" panose="00000400000000000000" pitchFamily="2" charset="0"/>
              </a:rPr>
              <a:t>safeguard health and safety, be environmentally sound and sustainable</a:t>
            </a:r>
            <a:r>
              <a:rPr lang="en-US" sz="2800" dirty="0">
                <a:effectLst/>
                <a:latin typeface="Roboto Slab" pitchFamily="2" charset="0"/>
                <a:ea typeface="Roboto Slab" pitchFamily="2" charset="0"/>
                <a:cs typeface="Poppins Light" panose="00000400000000000000" pitchFamily="2" charset="0"/>
              </a:rPr>
              <a:t> and generally manage risks throughout the entire lifecycle of a system</a:t>
            </a:r>
          </a:p>
          <a:p>
            <a:r>
              <a:rPr lang="en-US" sz="2800" dirty="0">
                <a:effectLst/>
                <a:latin typeface="Roboto Slab" pitchFamily="2" charset="0"/>
                <a:ea typeface="Roboto Slab" pitchFamily="2" charset="0"/>
                <a:cs typeface="Poppins Light" panose="00000400000000000000" pitchFamily="2" charset="0"/>
              </a:rPr>
              <a:t>The United Nations Sustainable Development Goals present targets for 2030. Engineers are vital contributors for making progress towards these goals </a:t>
            </a:r>
            <a:r>
              <a:rPr lang="en-US" sz="2800" dirty="0">
                <a:effectLst/>
                <a:highlight>
                  <a:srgbClr val="00FF00"/>
                </a:highlight>
                <a:latin typeface="Roboto Slab" pitchFamily="2" charset="0"/>
                <a:ea typeface="Roboto Slab" pitchFamily="2" charset="0"/>
                <a:cs typeface="Poppins Light" panose="00000400000000000000" pitchFamily="2" charset="0"/>
              </a:rPr>
              <a:t>(17 SDGs)</a:t>
            </a:r>
          </a:p>
        </p:txBody>
      </p:sp>
    </p:spTree>
    <p:extLst>
      <p:ext uri="{BB962C8B-B14F-4D97-AF65-F5344CB8AC3E}">
        <p14:creationId xmlns="" xmlns:p14="http://schemas.microsoft.com/office/powerpoint/2010/main" val="129071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Beveled 3">
            <a:extLst>
              <a:ext uri="{FF2B5EF4-FFF2-40B4-BE49-F238E27FC236}">
                <a16:creationId xmlns:a16="http://schemas.microsoft.com/office/drawing/2014/main" xmlns="" id="{D3C36266-505C-4898-5526-65F81CC55976}"/>
              </a:ext>
            </a:extLst>
          </p:cNvPr>
          <p:cNvSpPr/>
          <p:nvPr/>
        </p:nvSpPr>
        <p:spPr>
          <a:xfrm>
            <a:off x="3926055" y="1786881"/>
            <a:ext cx="5430216" cy="4351338"/>
          </a:xfrm>
          <a:prstGeom prst="beve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TextBox 4">
            <a:extLst>
              <a:ext uri="{FF2B5EF4-FFF2-40B4-BE49-F238E27FC236}">
                <a16:creationId xmlns:a16="http://schemas.microsoft.com/office/drawing/2014/main" xmlns="" id="{8F058563-AE0E-B97E-A81E-0D1BA9B39B15}"/>
              </a:ext>
            </a:extLst>
          </p:cNvPr>
          <p:cNvSpPr txBox="1"/>
          <p:nvPr/>
        </p:nvSpPr>
        <p:spPr>
          <a:xfrm>
            <a:off x="4996543" y="2941789"/>
            <a:ext cx="3331028" cy="2246769"/>
          </a:xfrm>
          <a:prstGeom prst="rect">
            <a:avLst/>
          </a:prstGeom>
          <a:noFill/>
        </p:spPr>
        <p:txBody>
          <a:bodyPr wrap="square" rtlCol="0">
            <a:spAutoFit/>
          </a:bodyPr>
          <a:lstStyle/>
          <a:p>
            <a:pPr algn="ctr"/>
            <a:r>
              <a:rPr lang="en-IN" sz="2800" b="1" dirty="0">
                <a:solidFill>
                  <a:srgbClr val="FFFF00"/>
                </a:solidFill>
              </a:rPr>
              <a:t>Programme Outcomes</a:t>
            </a:r>
          </a:p>
          <a:p>
            <a:pPr algn="ctr"/>
            <a:r>
              <a:rPr lang="en-IN" sz="2800" b="1" dirty="0">
                <a:solidFill>
                  <a:srgbClr val="FFFF00"/>
                </a:solidFill>
              </a:rPr>
              <a:t>POs</a:t>
            </a:r>
          </a:p>
          <a:p>
            <a:pPr algn="ctr"/>
            <a:endParaRPr lang="en-IN" sz="2800" b="1" dirty="0">
              <a:solidFill>
                <a:srgbClr val="FFFF00"/>
              </a:solidFill>
            </a:endParaRPr>
          </a:p>
          <a:p>
            <a:pPr algn="ctr"/>
            <a:r>
              <a:rPr lang="en-IN" sz="2800" b="1" dirty="0">
                <a:solidFill>
                  <a:srgbClr val="FFFF00"/>
                </a:solidFill>
              </a:rPr>
              <a:t>11 POs in New SAR</a:t>
            </a:r>
          </a:p>
        </p:txBody>
      </p:sp>
      <p:sp>
        <p:nvSpPr>
          <p:cNvPr id="6" name="TextBox 5">
            <a:extLst>
              <a:ext uri="{FF2B5EF4-FFF2-40B4-BE49-F238E27FC236}">
                <a16:creationId xmlns:a16="http://schemas.microsoft.com/office/drawing/2014/main" xmlns="" id="{CE242C3F-F802-A078-F2AE-5040673266D7}"/>
              </a:ext>
            </a:extLst>
          </p:cNvPr>
          <p:cNvSpPr txBox="1"/>
          <p:nvPr/>
        </p:nvSpPr>
        <p:spPr>
          <a:xfrm>
            <a:off x="5178491" y="1825625"/>
            <a:ext cx="2341984" cy="461665"/>
          </a:xfrm>
          <a:prstGeom prst="rect">
            <a:avLst/>
          </a:prstGeom>
          <a:noFill/>
        </p:spPr>
        <p:txBody>
          <a:bodyPr wrap="square" rtlCol="0">
            <a:spAutoFit/>
          </a:bodyPr>
          <a:lstStyle/>
          <a:p>
            <a:pPr algn="ctr"/>
            <a:r>
              <a:rPr lang="en-IN" sz="2400" b="1" dirty="0">
                <a:solidFill>
                  <a:srgbClr val="E60000"/>
                </a:solidFill>
              </a:rPr>
              <a:t>KNOWLEDGE</a:t>
            </a:r>
          </a:p>
        </p:txBody>
      </p:sp>
      <p:sp>
        <p:nvSpPr>
          <p:cNvPr id="7" name="TextBox 6">
            <a:extLst>
              <a:ext uri="{FF2B5EF4-FFF2-40B4-BE49-F238E27FC236}">
                <a16:creationId xmlns:a16="http://schemas.microsoft.com/office/drawing/2014/main" xmlns="" id="{C87470DE-16BE-CA5D-FDEC-FEB4E7F51F98}"/>
              </a:ext>
            </a:extLst>
          </p:cNvPr>
          <p:cNvSpPr txBox="1"/>
          <p:nvPr/>
        </p:nvSpPr>
        <p:spPr>
          <a:xfrm>
            <a:off x="3984173" y="2875002"/>
            <a:ext cx="261257" cy="1938992"/>
          </a:xfrm>
          <a:prstGeom prst="rect">
            <a:avLst/>
          </a:prstGeom>
          <a:noFill/>
        </p:spPr>
        <p:txBody>
          <a:bodyPr wrap="square" rtlCol="0">
            <a:spAutoFit/>
          </a:bodyPr>
          <a:lstStyle/>
          <a:p>
            <a:r>
              <a:rPr lang="en-IN" sz="2400" b="1" dirty="0">
                <a:solidFill>
                  <a:srgbClr val="E60000"/>
                </a:solidFill>
              </a:rPr>
              <a:t>S</a:t>
            </a:r>
          </a:p>
          <a:p>
            <a:r>
              <a:rPr lang="en-IN" sz="2400" b="1" dirty="0">
                <a:solidFill>
                  <a:srgbClr val="E60000"/>
                </a:solidFill>
              </a:rPr>
              <a:t>K</a:t>
            </a:r>
          </a:p>
          <a:p>
            <a:r>
              <a:rPr lang="en-IN" sz="2400" b="1" dirty="0">
                <a:solidFill>
                  <a:srgbClr val="E60000"/>
                </a:solidFill>
              </a:rPr>
              <a:t>I</a:t>
            </a:r>
          </a:p>
          <a:p>
            <a:r>
              <a:rPr lang="en-IN" sz="2400" b="1" dirty="0">
                <a:solidFill>
                  <a:srgbClr val="E60000"/>
                </a:solidFill>
              </a:rPr>
              <a:t>L</a:t>
            </a:r>
          </a:p>
          <a:p>
            <a:r>
              <a:rPr lang="en-IN" sz="2400" b="1" dirty="0">
                <a:solidFill>
                  <a:srgbClr val="E60000"/>
                </a:solidFill>
              </a:rPr>
              <a:t>L</a:t>
            </a:r>
          </a:p>
        </p:txBody>
      </p:sp>
      <p:sp>
        <p:nvSpPr>
          <p:cNvPr id="9" name="TextBox 8">
            <a:extLst>
              <a:ext uri="{FF2B5EF4-FFF2-40B4-BE49-F238E27FC236}">
                <a16:creationId xmlns:a16="http://schemas.microsoft.com/office/drawing/2014/main" xmlns="" id="{02A109A6-BE85-60F7-2CBC-7B53DF3D260E}"/>
              </a:ext>
            </a:extLst>
          </p:cNvPr>
          <p:cNvSpPr txBox="1"/>
          <p:nvPr/>
        </p:nvSpPr>
        <p:spPr>
          <a:xfrm>
            <a:off x="4954555" y="5632539"/>
            <a:ext cx="2995127" cy="461665"/>
          </a:xfrm>
          <a:prstGeom prst="rect">
            <a:avLst/>
          </a:prstGeom>
          <a:noFill/>
        </p:spPr>
        <p:txBody>
          <a:bodyPr wrap="square" rtlCol="0">
            <a:spAutoFit/>
          </a:bodyPr>
          <a:lstStyle/>
          <a:p>
            <a:pPr algn="ctr"/>
            <a:r>
              <a:rPr lang="en-IN" sz="2400" b="1" dirty="0">
                <a:solidFill>
                  <a:srgbClr val="E60000"/>
                </a:solidFill>
              </a:rPr>
              <a:t>LIFE ACTIVITIES</a:t>
            </a:r>
          </a:p>
        </p:txBody>
      </p:sp>
      <p:sp>
        <p:nvSpPr>
          <p:cNvPr id="10" name="TextBox 9">
            <a:extLst>
              <a:ext uri="{FF2B5EF4-FFF2-40B4-BE49-F238E27FC236}">
                <a16:creationId xmlns:a16="http://schemas.microsoft.com/office/drawing/2014/main" xmlns="" id="{0612C3CE-A0EF-0D80-98AE-709EAFF21E93}"/>
              </a:ext>
            </a:extLst>
          </p:cNvPr>
          <p:cNvSpPr txBox="1"/>
          <p:nvPr/>
        </p:nvSpPr>
        <p:spPr>
          <a:xfrm>
            <a:off x="8924730" y="1938648"/>
            <a:ext cx="261257" cy="3970318"/>
          </a:xfrm>
          <a:prstGeom prst="rect">
            <a:avLst/>
          </a:prstGeom>
          <a:noFill/>
        </p:spPr>
        <p:txBody>
          <a:bodyPr wrap="square" rtlCol="0">
            <a:spAutoFit/>
          </a:bodyPr>
          <a:lstStyle/>
          <a:p>
            <a:r>
              <a:rPr lang="en-IN" b="1" dirty="0">
                <a:solidFill>
                  <a:srgbClr val="E60000"/>
                </a:solidFill>
              </a:rPr>
              <a:t>Problem Solving</a:t>
            </a:r>
          </a:p>
        </p:txBody>
      </p:sp>
      <p:sp>
        <p:nvSpPr>
          <p:cNvPr id="11" name="TextBox 10">
            <a:extLst>
              <a:ext uri="{FF2B5EF4-FFF2-40B4-BE49-F238E27FC236}">
                <a16:creationId xmlns:a16="http://schemas.microsoft.com/office/drawing/2014/main" xmlns="" id="{A90416A2-3F3E-2918-211B-FC182C1206C1}"/>
              </a:ext>
            </a:extLst>
          </p:cNvPr>
          <p:cNvSpPr txBox="1"/>
          <p:nvPr/>
        </p:nvSpPr>
        <p:spPr>
          <a:xfrm>
            <a:off x="4702630" y="1325216"/>
            <a:ext cx="3918857" cy="461665"/>
          </a:xfrm>
          <a:prstGeom prst="rect">
            <a:avLst/>
          </a:prstGeom>
          <a:noFill/>
        </p:spPr>
        <p:txBody>
          <a:bodyPr wrap="square" rtlCol="0">
            <a:spAutoFit/>
          </a:bodyPr>
          <a:lstStyle/>
          <a:p>
            <a:r>
              <a:rPr lang="en-IN" sz="2400" dirty="0"/>
              <a:t>Cognitive: Bloom’s Taxonomy</a:t>
            </a:r>
          </a:p>
        </p:txBody>
      </p:sp>
      <p:sp>
        <p:nvSpPr>
          <p:cNvPr id="12" name="TextBox 11">
            <a:extLst>
              <a:ext uri="{FF2B5EF4-FFF2-40B4-BE49-F238E27FC236}">
                <a16:creationId xmlns:a16="http://schemas.microsoft.com/office/drawing/2014/main" xmlns="" id="{B90645A0-AE28-97EA-2B11-C30C5EB973F5}"/>
              </a:ext>
            </a:extLst>
          </p:cNvPr>
          <p:cNvSpPr txBox="1"/>
          <p:nvPr/>
        </p:nvSpPr>
        <p:spPr>
          <a:xfrm>
            <a:off x="1035699" y="4690463"/>
            <a:ext cx="2365312" cy="830997"/>
          </a:xfrm>
          <a:prstGeom prst="rect">
            <a:avLst/>
          </a:prstGeom>
          <a:noFill/>
        </p:spPr>
        <p:txBody>
          <a:bodyPr wrap="square" rtlCol="0">
            <a:spAutoFit/>
          </a:bodyPr>
          <a:lstStyle/>
          <a:p>
            <a:r>
              <a:rPr lang="en-IN" sz="2400" dirty="0"/>
              <a:t>Psychomotor: </a:t>
            </a:r>
          </a:p>
          <a:p>
            <a:r>
              <a:rPr lang="en-IN" sz="2400" dirty="0"/>
              <a:t>Dave’s Taxonomy</a:t>
            </a:r>
          </a:p>
        </p:txBody>
      </p:sp>
      <p:sp>
        <p:nvSpPr>
          <p:cNvPr id="13" name="TextBox 12">
            <a:extLst>
              <a:ext uri="{FF2B5EF4-FFF2-40B4-BE49-F238E27FC236}">
                <a16:creationId xmlns:a16="http://schemas.microsoft.com/office/drawing/2014/main" xmlns="" id="{167D8954-857D-87B7-3A5F-2C416785E35E}"/>
              </a:ext>
            </a:extLst>
          </p:cNvPr>
          <p:cNvSpPr txBox="1"/>
          <p:nvPr/>
        </p:nvSpPr>
        <p:spPr>
          <a:xfrm>
            <a:off x="4702630" y="6093249"/>
            <a:ext cx="3881535" cy="461665"/>
          </a:xfrm>
          <a:prstGeom prst="rect">
            <a:avLst/>
          </a:prstGeom>
          <a:noFill/>
        </p:spPr>
        <p:txBody>
          <a:bodyPr wrap="square" rtlCol="0">
            <a:spAutoFit/>
          </a:bodyPr>
          <a:lstStyle/>
          <a:p>
            <a:r>
              <a:rPr lang="en-IN" sz="2400" dirty="0"/>
              <a:t>Affective: Bloom’s Taxonomy</a:t>
            </a:r>
          </a:p>
        </p:txBody>
      </p:sp>
      <p:sp>
        <p:nvSpPr>
          <p:cNvPr id="15" name="TextBox 14">
            <a:extLst>
              <a:ext uri="{FF2B5EF4-FFF2-40B4-BE49-F238E27FC236}">
                <a16:creationId xmlns:a16="http://schemas.microsoft.com/office/drawing/2014/main" xmlns="" id="{93A0FCAB-941A-AD4E-4089-1AC1BB41FA9A}"/>
              </a:ext>
            </a:extLst>
          </p:cNvPr>
          <p:cNvSpPr txBox="1"/>
          <p:nvPr/>
        </p:nvSpPr>
        <p:spPr>
          <a:xfrm>
            <a:off x="4793602" y="662503"/>
            <a:ext cx="3736911" cy="830997"/>
          </a:xfrm>
          <a:prstGeom prst="rect">
            <a:avLst/>
          </a:prstGeom>
          <a:noFill/>
        </p:spPr>
        <p:txBody>
          <a:bodyPr wrap="square" rtlCol="0">
            <a:spAutoFit/>
          </a:bodyPr>
          <a:lstStyle/>
          <a:p>
            <a:pPr algn="ctr"/>
            <a:r>
              <a:rPr lang="en-IN" sz="2400" dirty="0"/>
              <a:t>Applying Engineering Knowledge: </a:t>
            </a:r>
            <a:r>
              <a:rPr lang="en-IN" sz="2400" dirty="0">
                <a:solidFill>
                  <a:srgbClr val="E60000"/>
                </a:solidFill>
              </a:rPr>
              <a:t>WK1</a:t>
            </a:r>
          </a:p>
        </p:txBody>
      </p:sp>
      <p:sp>
        <p:nvSpPr>
          <p:cNvPr id="16" name="TextBox 15">
            <a:extLst>
              <a:ext uri="{FF2B5EF4-FFF2-40B4-BE49-F238E27FC236}">
                <a16:creationId xmlns:a16="http://schemas.microsoft.com/office/drawing/2014/main" xmlns="" id="{F43A1BD5-CC46-5E32-F744-E0B1E6AE722B}"/>
              </a:ext>
            </a:extLst>
          </p:cNvPr>
          <p:cNvSpPr txBox="1"/>
          <p:nvPr/>
        </p:nvSpPr>
        <p:spPr>
          <a:xfrm>
            <a:off x="10217019" y="2382139"/>
            <a:ext cx="1838132" cy="2862322"/>
          </a:xfrm>
          <a:prstGeom prst="rect">
            <a:avLst/>
          </a:prstGeom>
          <a:noFill/>
        </p:spPr>
        <p:txBody>
          <a:bodyPr wrap="square" rtlCol="0">
            <a:spAutoFit/>
          </a:bodyPr>
          <a:lstStyle/>
          <a:p>
            <a:r>
              <a:rPr lang="en-IN" dirty="0"/>
              <a:t>Problem Analysis</a:t>
            </a:r>
          </a:p>
          <a:p>
            <a:endParaRPr lang="en-IN" dirty="0"/>
          </a:p>
          <a:p>
            <a:r>
              <a:rPr lang="en-IN" dirty="0"/>
              <a:t>Design and Development</a:t>
            </a:r>
          </a:p>
          <a:p>
            <a:endParaRPr lang="en-IN" dirty="0"/>
          </a:p>
          <a:p>
            <a:r>
              <a:rPr lang="en-IN" dirty="0"/>
              <a:t>Investigation</a:t>
            </a:r>
          </a:p>
          <a:p>
            <a:endParaRPr lang="en-IN" dirty="0"/>
          </a:p>
          <a:p>
            <a:r>
              <a:rPr lang="en-IN" dirty="0">
                <a:solidFill>
                  <a:srgbClr val="E60000"/>
                </a:solidFill>
              </a:rPr>
              <a:t>WK2, WK3, WK4,WK8</a:t>
            </a:r>
          </a:p>
          <a:p>
            <a:endParaRPr lang="en-IN" dirty="0"/>
          </a:p>
        </p:txBody>
      </p:sp>
      <p:sp>
        <p:nvSpPr>
          <p:cNvPr id="17" name="TextBox 16">
            <a:extLst>
              <a:ext uri="{FF2B5EF4-FFF2-40B4-BE49-F238E27FC236}">
                <a16:creationId xmlns:a16="http://schemas.microsoft.com/office/drawing/2014/main" xmlns="" id="{D1746847-215E-F982-A628-C0E4AED314B7}"/>
              </a:ext>
            </a:extLst>
          </p:cNvPr>
          <p:cNvSpPr txBox="1"/>
          <p:nvPr/>
        </p:nvSpPr>
        <p:spPr>
          <a:xfrm>
            <a:off x="9526554" y="1786881"/>
            <a:ext cx="667140" cy="4401205"/>
          </a:xfrm>
          <a:prstGeom prst="rect">
            <a:avLst/>
          </a:prstGeom>
          <a:noFill/>
        </p:spPr>
        <p:txBody>
          <a:bodyPr wrap="square" rtlCol="0">
            <a:spAutoFit/>
          </a:bodyPr>
          <a:lstStyle/>
          <a:p>
            <a:r>
              <a:rPr lang="en-IN" sz="2000" dirty="0"/>
              <a:t>B</a:t>
            </a:r>
          </a:p>
          <a:p>
            <a:r>
              <a:rPr lang="en-IN" sz="2000" dirty="0"/>
              <a:t>L</a:t>
            </a:r>
          </a:p>
          <a:p>
            <a:r>
              <a:rPr lang="en-IN" sz="2000" dirty="0"/>
              <a:t>O</a:t>
            </a:r>
          </a:p>
          <a:p>
            <a:r>
              <a:rPr lang="en-IN" sz="2000" dirty="0"/>
              <a:t>O</a:t>
            </a:r>
          </a:p>
          <a:p>
            <a:r>
              <a:rPr lang="en-IN" sz="2000" dirty="0"/>
              <a:t>M’</a:t>
            </a:r>
          </a:p>
          <a:p>
            <a:r>
              <a:rPr lang="en-IN" sz="2000" dirty="0"/>
              <a:t>S</a:t>
            </a:r>
          </a:p>
          <a:p>
            <a:endParaRPr lang="en-IN" sz="2000" dirty="0"/>
          </a:p>
          <a:p>
            <a:r>
              <a:rPr lang="en-IN" sz="2000" dirty="0"/>
              <a:t>H</a:t>
            </a:r>
          </a:p>
          <a:p>
            <a:r>
              <a:rPr lang="en-IN" sz="2000" dirty="0"/>
              <a:t>I</a:t>
            </a:r>
          </a:p>
          <a:p>
            <a:r>
              <a:rPr lang="en-IN" sz="2000" dirty="0"/>
              <a:t>G</a:t>
            </a:r>
          </a:p>
          <a:p>
            <a:r>
              <a:rPr lang="en-IN" sz="2000" dirty="0"/>
              <a:t>H</a:t>
            </a:r>
          </a:p>
          <a:p>
            <a:r>
              <a:rPr lang="en-IN" sz="2000" dirty="0"/>
              <a:t>E</a:t>
            </a:r>
          </a:p>
          <a:p>
            <a:r>
              <a:rPr lang="en-IN" sz="2000" dirty="0"/>
              <a:t>R</a:t>
            </a:r>
          </a:p>
          <a:p>
            <a:r>
              <a:rPr lang="en-IN" sz="2000" dirty="0"/>
              <a:t>level</a:t>
            </a:r>
          </a:p>
        </p:txBody>
      </p:sp>
      <p:sp>
        <p:nvSpPr>
          <p:cNvPr id="18" name="TextBox 17">
            <a:extLst>
              <a:ext uri="{FF2B5EF4-FFF2-40B4-BE49-F238E27FC236}">
                <a16:creationId xmlns:a16="http://schemas.microsoft.com/office/drawing/2014/main" xmlns="" id="{F9BD2BF6-19A7-0A5E-FE58-ECAABDBF166A}"/>
              </a:ext>
            </a:extLst>
          </p:cNvPr>
          <p:cNvSpPr txBox="1"/>
          <p:nvPr/>
        </p:nvSpPr>
        <p:spPr>
          <a:xfrm>
            <a:off x="1159330" y="2302776"/>
            <a:ext cx="2141377" cy="2585323"/>
          </a:xfrm>
          <a:prstGeom prst="rect">
            <a:avLst/>
          </a:prstGeom>
          <a:noFill/>
        </p:spPr>
        <p:txBody>
          <a:bodyPr wrap="square" rtlCol="0">
            <a:spAutoFit/>
          </a:bodyPr>
          <a:lstStyle/>
          <a:p>
            <a:r>
              <a:rPr lang="en-IN" dirty="0"/>
              <a:t>Tool Usage</a:t>
            </a:r>
          </a:p>
          <a:p>
            <a:r>
              <a:rPr lang="en-IN" dirty="0"/>
              <a:t>Individual and Collaborative Work</a:t>
            </a:r>
          </a:p>
          <a:p>
            <a:r>
              <a:rPr lang="en-IN" dirty="0"/>
              <a:t>Communication</a:t>
            </a:r>
          </a:p>
          <a:p>
            <a:r>
              <a:rPr lang="en-IN" dirty="0"/>
              <a:t>Project Management and Finance</a:t>
            </a:r>
          </a:p>
          <a:p>
            <a:r>
              <a:rPr lang="en-IN" dirty="0">
                <a:solidFill>
                  <a:srgbClr val="E60000"/>
                </a:solidFill>
              </a:rPr>
              <a:t>WK2, WK6</a:t>
            </a:r>
          </a:p>
          <a:p>
            <a:endParaRPr lang="en-IN" dirty="0"/>
          </a:p>
          <a:p>
            <a:endParaRPr lang="en-IN" dirty="0"/>
          </a:p>
        </p:txBody>
      </p:sp>
      <p:sp>
        <p:nvSpPr>
          <p:cNvPr id="19" name="TextBox 18">
            <a:extLst>
              <a:ext uri="{FF2B5EF4-FFF2-40B4-BE49-F238E27FC236}">
                <a16:creationId xmlns:a16="http://schemas.microsoft.com/office/drawing/2014/main" xmlns="" id="{362BC8EA-B17C-9CE8-BE3B-FE7CAB51342D}"/>
              </a:ext>
            </a:extLst>
          </p:cNvPr>
          <p:cNvSpPr txBox="1"/>
          <p:nvPr/>
        </p:nvSpPr>
        <p:spPr>
          <a:xfrm>
            <a:off x="1875454" y="6485665"/>
            <a:ext cx="9227976" cy="369332"/>
          </a:xfrm>
          <a:prstGeom prst="rect">
            <a:avLst/>
          </a:prstGeom>
          <a:noFill/>
        </p:spPr>
        <p:txBody>
          <a:bodyPr wrap="square" rtlCol="0">
            <a:spAutoFit/>
          </a:bodyPr>
          <a:lstStyle/>
          <a:p>
            <a:r>
              <a:rPr lang="en-IN" dirty="0"/>
              <a:t>Attitude, Engineer and the World, Ethics, Values, Culture and Life-long learning </a:t>
            </a:r>
            <a:r>
              <a:rPr lang="en-IN" dirty="0">
                <a:solidFill>
                  <a:srgbClr val="E60000"/>
                </a:solidFill>
              </a:rPr>
              <a:t>WK5,WK7, WK9</a:t>
            </a:r>
            <a:r>
              <a:rPr lang="en-IN" dirty="0"/>
              <a:t>, </a:t>
            </a:r>
          </a:p>
        </p:txBody>
      </p:sp>
      <p:sp>
        <p:nvSpPr>
          <p:cNvPr id="2" name="TextBox 1">
            <a:extLst>
              <a:ext uri="{FF2B5EF4-FFF2-40B4-BE49-F238E27FC236}">
                <a16:creationId xmlns:a16="http://schemas.microsoft.com/office/drawing/2014/main" xmlns="" id="{A25AA9D1-293C-7B8F-DD09-6F43B17CA138}"/>
              </a:ext>
            </a:extLst>
          </p:cNvPr>
          <p:cNvSpPr txBox="1"/>
          <p:nvPr/>
        </p:nvSpPr>
        <p:spPr>
          <a:xfrm>
            <a:off x="9684774" y="383458"/>
            <a:ext cx="2152764" cy="646331"/>
          </a:xfrm>
          <a:prstGeom prst="rect">
            <a:avLst/>
          </a:prstGeom>
          <a:noFill/>
        </p:spPr>
        <p:txBody>
          <a:bodyPr wrap="square" rtlCol="0">
            <a:spAutoFit/>
          </a:bodyPr>
          <a:lstStyle/>
          <a:p>
            <a:pPr algn="ctr"/>
            <a:r>
              <a:rPr lang="en-IN" b="1" dirty="0">
                <a:solidFill>
                  <a:srgbClr val="7030A0"/>
                </a:solidFill>
              </a:rPr>
              <a:t>WKs: Knowledge and Attitude Profile</a:t>
            </a:r>
          </a:p>
        </p:txBody>
      </p:sp>
    </p:spTree>
    <p:extLst>
      <p:ext uri="{BB962C8B-B14F-4D97-AF65-F5344CB8AC3E}">
        <p14:creationId xmlns="" xmlns:p14="http://schemas.microsoft.com/office/powerpoint/2010/main" val="426550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1FADC58-C819-2F8A-8599-EECC3C35F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DADED21-8EA7-C502-62FE-D2BD088444FC}"/>
              </a:ext>
            </a:extLst>
          </p:cNvPr>
          <p:cNvSpPr>
            <a:spLocks noGrp="1"/>
          </p:cNvSpPr>
          <p:nvPr>
            <p:ph type="title"/>
          </p:nvPr>
        </p:nvSpPr>
        <p:spPr>
          <a:xfrm>
            <a:off x="4321277" y="102256"/>
            <a:ext cx="3549446" cy="834410"/>
          </a:xfrm>
        </p:spPr>
        <p:txBody>
          <a:bodyPr/>
          <a:lstStyle/>
          <a:p>
            <a:r>
              <a:rPr lang="en-IN" dirty="0"/>
              <a:t>POs and WKs</a:t>
            </a:r>
          </a:p>
        </p:txBody>
      </p:sp>
      <p:sp>
        <p:nvSpPr>
          <p:cNvPr id="3" name="Content Placeholder 2">
            <a:extLst>
              <a:ext uri="{FF2B5EF4-FFF2-40B4-BE49-F238E27FC236}">
                <a16:creationId xmlns:a16="http://schemas.microsoft.com/office/drawing/2014/main" xmlns="" id="{2FB9CECE-F47D-75A3-37A0-B324B4114137}"/>
              </a:ext>
            </a:extLst>
          </p:cNvPr>
          <p:cNvSpPr>
            <a:spLocks noGrp="1"/>
          </p:cNvSpPr>
          <p:nvPr>
            <p:ph idx="1"/>
          </p:nvPr>
        </p:nvSpPr>
        <p:spPr>
          <a:xfrm>
            <a:off x="639098" y="856185"/>
            <a:ext cx="4434347" cy="6001815"/>
          </a:xfrm>
        </p:spPr>
        <p:txBody>
          <a:bodyPr>
            <a:noAutofit/>
          </a:bodyPr>
          <a:lstStyle/>
          <a:p>
            <a:pPr algn="just"/>
            <a:r>
              <a:rPr lang="en-US" sz="2400" dirty="0"/>
              <a:t>PO1: </a:t>
            </a:r>
            <a:r>
              <a:rPr lang="en-US" sz="2400" dirty="0">
                <a:solidFill>
                  <a:srgbClr val="7030A0"/>
                </a:solidFill>
              </a:rPr>
              <a:t>Engineering Knowledge: </a:t>
            </a:r>
            <a:r>
              <a:rPr lang="en-US" sz="2400" dirty="0"/>
              <a:t>Apply knowledge of mathematics, natural science, computing, engineering fundamentals and an engineering specialization as specified in WK1 to WK4 respectively to develop to the solution of complex engineering problems. </a:t>
            </a:r>
          </a:p>
          <a:p>
            <a:pPr algn="just"/>
            <a:r>
              <a:rPr lang="en-US" sz="2400" dirty="0"/>
              <a:t>PO2: </a:t>
            </a:r>
            <a:r>
              <a:rPr lang="en-US" sz="2400" dirty="0">
                <a:solidFill>
                  <a:srgbClr val="7030A0"/>
                </a:solidFill>
              </a:rPr>
              <a:t>Problem Analysis: </a:t>
            </a:r>
            <a:r>
              <a:rPr lang="en-US" sz="2400" dirty="0"/>
              <a:t>Identify, formulate, review research literature and analyze complex engineering problems reaching substantiated conclusions with consideration for sustainable development. (WK1 to WK4)</a:t>
            </a:r>
          </a:p>
        </p:txBody>
      </p:sp>
      <p:sp>
        <p:nvSpPr>
          <p:cNvPr id="4" name="Slide Number Placeholder 3">
            <a:extLst>
              <a:ext uri="{FF2B5EF4-FFF2-40B4-BE49-F238E27FC236}">
                <a16:creationId xmlns:a16="http://schemas.microsoft.com/office/drawing/2014/main" xmlns="" id="{9601F54D-C342-7478-887C-15DF99EF8D2B}"/>
              </a:ext>
            </a:extLst>
          </p:cNvPr>
          <p:cNvSpPr>
            <a:spLocks noGrp="1"/>
          </p:cNvSpPr>
          <p:nvPr>
            <p:ph type="sldNum" sz="quarter" idx="12"/>
          </p:nvPr>
        </p:nvSpPr>
        <p:spPr/>
        <p:txBody>
          <a:bodyPr/>
          <a:lstStyle/>
          <a:p>
            <a:fld id="{71EC9CE2-5AEF-428F-9B76-4FE97200EC74}" type="slidenum">
              <a:rPr lang="en-IN" smtClean="0"/>
              <a:pPr/>
              <a:t>4</a:t>
            </a:fld>
            <a:endParaRPr lang="en-IN" dirty="0"/>
          </a:p>
        </p:txBody>
      </p:sp>
      <p:graphicFrame>
        <p:nvGraphicFramePr>
          <p:cNvPr id="5" name="Table 4">
            <a:extLst>
              <a:ext uri="{FF2B5EF4-FFF2-40B4-BE49-F238E27FC236}">
                <a16:creationId xmlns:a16="http://schemas.microsoft.com/office/drawing/2014/main" xmlns="" id="{13D9FA8C-177E-0A3D-9635-6166999E5AA4}"/>
              </a:ext>
            </a:extLst>
          </p:cNvPr>
          <p:cNvGraphicFramePr>
            <a:graphicFrameLocks noGrp="1"/>
          </p:cNvGraphicFramePr>
          <p:nvPr/>
        </p:nvGraphicFramePr>
        <p:xfrm>
          <a:off x="5073445" y="829290"/>
          <a:ext cx="6280356" cy="5943600"/>
        </p:xfrm>
        <a:graphic>
          <a:graphicData uri="http://schemas.openxmlformats.org/drawingml/2006/table">
            <a:tbl>
              <a:tblPr firstRow="1" bandRow="1">
                <a:tableStyleId>{5C22544A-7EE6-4342-B048-85BDC9FD1C3A}</a:tableStyleId>
              </a:tblPr>
              <a:tblGrid>
                <a:gridCol w="6280356">
                  <a:extLst>
                    <a:ext uri="{9D8B030D-6E8A-4147-A177-3AD203B41FA5}">
                      <a16:colId xmlns:a16="http://schemas.microsoft.com/office/drawing/2014/main" xmlns="" val="723752735"/>
                    </a:ext>
                  </a:extLst>
                </a:gridCol>
              </a:tblGrid>
              <a:tr h="5784809">
                <a:tc>
                  <a:txBody>
                    <a:bodyPr/>
                    <a:lstStyle/>
                    <a:p>
                      <a:pPr algn="just"/>
                      <a:r>
                        <a:rPr lang="en-US" sz="2400" dirty="0">
                          <a:solidFill>
                            <a:srgbClr val="FF0000"/>
                          </a:solidFill>
                        </a:rPr>
                        <a:t>WK1: </a:t>
                      </a:r>
                      <a:r>
                        <a:rPr lang="en-US" sz="2400" dirty="0"/>
                        <a:t>A systematic, theory-based understanding of the natural sciences applicable to the discipline and awareness of relevant social sciences. </a:t>
                      </a:r>
                      <a:r>
                        <a:rPr lang="en-US" sz="2400" dirty="0">
                          <a:solidFill>
                            <a:srgbClr val="FF0000"/>
                          </a:solidFill>
                        </a:rPr>
                        <a:t>WK2:</a:t>
                      </a:r>
                      <a:r>
                        <a:rPr lang="en-US" sz="2400" dirty="0"/>
                        <a:t> Conceptually-based mathematics, numerical analysis, data analysis, statistics and formal aspects of computer and information science to support detailed analysis and modelling applicable to the discipline. </a:t>
                      </a:r>
                      <a:r>
                        <a:rPr lang="en-US" sz="2400" dirty="0">
                          <a:solidFill>
                            <a:srgbClr val="FF0000"/>
                          </a:solidFill>
                        </a:rPr>
                        <a:t>WK3:</a:t>
                      </a:r>
                      <a:r>
                        <a:rPr lang="en-US" sz="2400" dirty="0"/>
                        <a:t> A systematic, theory-based formulation of engineering fundamentals required in the engineering discipline. </a:t>
                      </a:r>
                      <a:r>
                        <a:rPr lang="en-US" sz="2400" dirty="0">
                          <a:solidFill>
                            <a:srgbClr val="FF0000"/>
                          </a:solidFill>
                        </a:rPr>
                        <a:t>WK4:</a:t>
                      </a:r>
                      <a:r>
                        <a:rPr lang="en-US" sz="2400" dirty="0"/>
                        <a:t> Engineering specialist knowledge that provides theoretical frameworks and bodies of knowledge for the accepted practice areas in the engineering discipline; much is at the forefront of the discipline. </a:t>
                      </a:r>
                      <a:endParaRPr lang="en-IN" sz="2400" dirty="0"/>
                    </a:p>
                  </a:txBody>
                  <a:tcPr/>
                </a:tc>
                <a:extLst>
                  <a:ext uri="{0D108BD9-81ED-4DB2-BD59-A6C34878D82A}">
                    <a16:rowId xmlns:a16="http://schemas.microsoft.com/office/drawing/2014/main" xmlns="" val="1056805806"/>
                  </a:ext>
                </a:extLst>
              </a:tr>
            </a:tbl>
          </a:graphicData>
        </a:graphic>
      </p:graphicFrame>
    </p:spTree>
    <p:extLst>
      <p:ext uri="{BB962C8B-B14F-4D97-AF65-F5344CB8AC3E}">
        <p14:creationId xmlns="" xmlns:p14="http://schemas.microsoft.com/office/powerpoint/2010/main" val="3297842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146A3-9BDC-979D-A03A-12DFDD8CEC03}"/>
              </a:ext>
            </a:extLst>
          </p:cNvPr>
          <p:cNvSpPr>
            <a:spLocks noGrp="1"/>
          </p:cNvSpPr>
          <p:nvPr>
            <p:ph type="title"/>
          </p:nvPr>
        </p:nvSpPr>
        <p:spPr>
          <a:xfrm>
            <a:off x="4321277" y="28719"/>
            <a:ext cx="3549446" cy="834410"/>
          </a:xfrm>
        </p:spPr>
        <p:txBody>
          <a:bodyPr/>
          <a:lstStyle/>
          <a:p>
            <a:r>
              <a:rPr lang="en-IN" dirty="0"/>
              <a:t>POs and WKs</a:t>
            </a:r>
          </a:p>
        </p:txBody>
      </p:sp>
      <p:sp>
        <p:nvSpPr>
          <p:cNvPr id="3" name="Content Placeholder 2">
            <a:extLst>
              <a:ext uri="{FF2B5EF4-FFF2-40B4-BE49-F238E27FC236}">
                <a16:creationId xmlns:a16="http://schemas.microsoft.com/office/drawing/2014/main" xmlns="" id="{4982144A-76F2-F996-34C9-CCE484B35028}"/>
              </a:ext>
            </a:extLst>
          </p:cNvPr>
          <p:cNvSpPr>
            <a:spLocks noGrp="1"/>
          </p:cNvSpPr>
          <p:nvPr>
            <p:ph idx="1"/>
          </p:nvPr>
        </p:nvSpPr>
        <p:spPr>
          <a:xfrm>
            <a:off x="648931" y="963213"/>
            <a:ext cx="5348747" cy="5758262"/>
          </a:xfrm>
        </p:spPr>
        <p:txBody>
          <a:bodyPr>
            <a:noAutofit/>
          </a:bodyPr>
          <a:lstStyle/>
          <a:p>
            <a:pPr algn="just"/>
            <a:r>
              <a:rPr lang="en-US" sz="2400" dirty="0"/>
              <a:t>PO3: </a:t>
            </a:r>
            <a:r>
              <a:rPr lang="en-US" sz="2400" dirty="0">
                <a:solidFill>
                  <a:srgbClr val="7030A0"/>
                </a:solidFill>
              </a:rPr>
              <a:t>Design/Development of Solutions: </a:t>
            </a:r>
            <a:r>
              <a:rPr lang="en-US" sz="2400" dirty="0"/>
              <a:t>Design creative solutions for complex engineering problems and design/develop systems/components/processes to meet identified needs with consideration for the public health and safety, whole-life cost, net zero carbon, culture, society and environment as required. (WK5) </a:t>
            </a:r>
          </a:p>
          <a:p>
            <a:pPr algn="just"/>
            <a:r>
              <a:rPr lang="en-US" sz="2400" dirty="0"/>
              <a:t>PO4: </a:t>
            </a:r>
            <a:r>
              <a:rPr lang="en-US" sz="2400" dirty="0">
                <a:solidFill>
                  <a:srgbClr val="7030A0"/>
                </a:solidFill>
              </a:rPr>
              <a:t>Conduct Investigations of Complex Problems: </a:t>
            </a:r>
            <a:r>
              <a:rPr lang="en-US" sz="2400" dirty="0"/>
              <a:t>Conduct investigations of complex engineering problems using research-based knowledge including design of experiments, modelling, analysis &amp; interpretation of data to provide valid conclusions. (WK8). </a:t>
            </a:r>
          </a:p>
          <a:p>
            <a:pPr algn="just"/>
            <a:endParaRPr lang="en-US" sz="2000" dirty="0"/>
          </a:p>
        </p:txBody>
      </p:sp>
      <p:sp>
        <p:nvSpPr>
          <p:cNvPr id="4" name="Slide Number Placeholder 3">
            <a:extLst>
              <a:ext uri="{FF2B5EF4-FFF2-40B4-BE49-F238E27FC236}">
                <a16:creationId xmlns:a16="http://schemas.microsoft.com/office/drawing/2014/main" xmlns="" id="{02B0BB8E-8D5C-B478-88B9-A554B98ACC3D}"/>
              </a:ext>
            </a:extLst>
          </p:cNvPr>
          <p:cNvSpPr>
            <a:spLocks noGrp="1"/>
          </p:cNvSpPr>
          <p:nvPr>
            <p:ph type="sldNum" sz="quarter" idx="12"/>
          </p:nvPr>
        </p:nvSpPr>
        <p:spPr/>
        <p:txBody>
          <a:bodyPr/>
          <a:lstStyle/>
          <a:p>
            <a:fld id="{71EC9CE2-5AEF-428F-9B76-4FE97200EC74}" type="slidenum">
              <a:rPr lang="en-IN" smtClean="0"/>
              <a:pPr/>
              <a:t>5</a:t>
            </a:fld>
            <a:endParaRPr lang="en-IN" dirty="0"/>
          </a:p>
        </p:txBody>
      </p:sp>
      <p:graphicFrame>
        <p:nvGraphicFramePr>
          <p:cNvPr id="5" name="Table 4">
            <a:extLst>
              <a:ext uri="{FF2B5EF4-FFF2-40B4-BE49-F238E27FC236}">
                <a16:creationId xmlns:a16="http://schemas.microsoft.com/office/drawing/2014/main" xmlns="" id="{B62072F9-0764-6BB5-90A5-742DF53EF023}"/>
              </a:ext>
            </a:extLst>
          </p:cNvPr>
          <p:cNvGraphicFramePr>
            <a:graphicFrameLocks noGrp="1"/>
          </p:cNvGraphicFramePr>
          <p:nvPr/>
        </p:nvGraphicFramePr>
        <p:xfrm>
          <a:off x="6194324" y="1082675"/>
          <a:ext cx="5159476" cy="5638800"/>
        </p:xfrm>
        <a:graphic>
          <a:graphicData uri="http://schemas.openxmlformats.org/drawingml/2006/table">
            <a:tbl>
              <a:tblPr firstRow="1" bandRow="1">
                <a:tableStyleId>{5C22544A-7EE6-4342-B048-85BDC9FD1C3A}</a:tableStyleId>
              </a:tblPr>
              <a:tblGrid>
                <a:gridCol w="5159476">
                  <a:extLst>
                    <a:ext uri="{9D8B030D-6E8A-4147-A177-3AD203B41FA5}">
                      <a16:colId xmlns:a16="http://schemas.microsoft.com/office/drawing/2014/main" xmlns="" val="723752735"/>
                    </a:ext>
                  </a:extLst>
                </a:gridCol>
              </a:tblGrid>
              <a:tr h="5199155">
                <a:tc>
                  <a:txBody>
                    <a:bodyPr/>
                    <a:lstStyle/>
                    <a:p>
                      <a:pPr algn="just"/>
                      <a:r>
                        <a:rPr lang="en-US" sz="2600" dirty="0">
                          <a:solidFill>
                            <a:srgbClr val="FF0000"/>
                          </a:solidFill>
                        </a:rPr>
                        <a:t>WK5: </a:t>
                      </a:r>
                      <a:r>
                        <a:rPr lang="en-US" sz="2600" dirty="0"/>
                        <a:t>Knowledge, including efficient resource use, environmental impacts, whole-life cost, reuse of resources, net zero carbon, and similar concepts, that supports engineering design and operations in a practice area</a:t>
                      </a:r>
                    </a:p>
                    <a:p>
                      <a:pPr algn="just"/>
                      <a:endParaRPr lang="en-US" sz="2600" dirty="0"/>
                    </a:p>
                    <a:p>
                      <a:pPr algn="just"/>
                      <a:r>
                        <a:rPr lang="en-US" sz="2600" dirty="0">
                          <a:solidFill>
                            <a:srgbClr val="FF0000"/>
                          </a:solidFill>
                        </a:rPr>
                        <a:t>WK8: </a:t>
                      </a:r>
                      <a:r>
                        <a:rPr lang="en-US" sz="2600" dirty="0"/>
                        <a:t>Engagement with selected knowledge in the current research literature of the discipline, awareness of the power of critical thinking and creative approaches to evaluate emerging issues</a:t>
                      </a:r>
                      <a:endParaRPr lang="en-IN" sz="2600" dirty="0"/>
                    </a:p>
                  </a:txBody>
                  <a:tcPr/>
                </a:tc>
                <a:extLst>
                  <a:ext uri="{0D108BD9-81ED-4DB2-BD59-A6C34878D82A}">
                    <a16:rowId xmlns:a16="http://schemas.microsoft.com/office/drawing/2014/main" xmlns="" val="1056805806"/>
                  </a:ext>
                </a:extLst>
              </a:tr>
            </a:tbl>
          </a:graphicData>
        </a:graphic>
      </p:graphicFrame>
    </p:spTree>
    <p:extLst>
      <p:ext uri="{BB962C8B-B14F-4D97-AF65-F5344CB8AC3E}">
        <p14:creationId xmlns="" xmlns:p14="http://schemas.microsoft.com/office/powerpoint/2010/main" val="1082139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6B771-4CFD-767A-3A7B-1B329E8D31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1A7BA60-7A21-BC7E-554F-BF5F5AF4FD75}"/>
              </a:ext>
            </a:extLst>
          </p:cNvPr>
          <p:cNvSpPr>
            <a:spLocks noGrp="1"/>
          </p:cNvSpPr>
          <p:nvPr>
            <p:ph idx="1"/>
          </p:nvPr>
        </p:nvSpPr>
        <p:spPr>
          <a:xfrm>
            <a:off x="798872" y="417205"/>
            <a:ext cx="3281516" cy="6338135"/>
          </a:xfrm>
        </p:spPr>
        <p:txBody>
          <a:bodyPr>
            <a:noAutofit/>
          </a:bodyPr>
          <a:lstStyle/>
          <a:p>
            <a:pPr algn="just"/>
            <a:r>
              <a:rPr lang="en-US" sz="2000" dirty="0"/>
              <a:t>PO5: </a:t>
            </a:r>
            <a:r>
              <a:rPr lang="en-US" sz="2000" dirty="0">
                <a:solidFill>
                  <a:srgbClr val="7030A0"/>
                </a:solidFill>
              </a:rPr>
              <a:t>Engineering Tool Usage: </a:t>
            </a:r>
            <a:r>
              <a:rPr lang="en-US" sz="2000" dirty="0"/>
              <a:t>Create, select and apply appropriate techniques, resources and modern engineering &amp; IT tools, including prediction and modelling recognizing their limitations to solve complex engineering problems. (WK2 and WK6) </a:t>
            </a:r>
          </a:p>
          <a:p>
            <a:pPr algn="just"/>
            <a:r>
              <a:rPr lang="en-US" sz="2000" dirty="0"/>
              <a:t>PO6: </a:t>
            </a:r>
            <a:r>
              <a:rPr lang="en-US" sz="2000" dirty="0">
                <a:solidFill>
                  <a:srgbClr val="7030A0"/>
                </a:solidFill>
              </a:rPr>
              <a:t>The Engineer and The World: </a:t>
            </a:r>
            <a:r>
              <a:rPr lang="en-US" sz="2000" dirty="0"/>
              <a:t>Analyze and evaluate societal and environmental aspects while solving complex engineering problems for its impact on sustainability with reference to economy, health, safety, legal framework, culture and environment. (WK1, WK5, and WK7). </a:t>
            </a:r>
          </a:p>
        </p:txBody>
      </p:sp>
      <p:sp>
        <p:nvSpPr>
          <p:cNvPr id="4" name="Slide Number Placeholder 3">
            <a:extLst>
              <a:ext uri="{FF2B5EF4-FFF2-40B4-BE49-F238E27FC236}">
                <a16:creationId xmlns:a16="http://schemas.microsoft.com/office/drawing/2014/main" xmlns="" id="{429DA662-862D-8B05-7193-17D7A36BA436}"/>
              </a:ext>
            </a:extLst>
          </p:cNvPr>
          <p:cNvSpPr>
            <a:spLocks noGrp="1"/>
          </p:cNvSpPr>
          <p:nvPr>
            <p:ph type="sldNum" sz="quarter" idx="12"/>
          </p:nvPr>
        </p:nvSpPr>
        <p:spPr/>
        <p:txBody>
          <a:bodyPr/>
          <a:lstStyle/>
          <a:p>
            <a:fld id="{71EC9CE2-5AEF-428F-9B76-4FE97200EC74}" type="slidenum">
              <a:rPr lang="en-IN" smtClean="0"/>
              <a:pPr/>
              <a:t>6</a:t>
            </a:fld>
            <a:endParaRPr lang="en-IN" dirty="0"/>
          </a:p>
        </p:txBody>
      </p:sp>
      <p:graphicFrame>
        <p:nvGraphicFramePr>
          <p:cNvPr id="5" name="Table 4">
            <a:extLst>
              <a:ext uri="{FF2B5EF4-FFF2-40B4-BE49-F238E27FC236}">
                <a16:creationId xmlns:a16="http://schemas.microsoft.com/office/drawing/2014/main" xmlns="" id="{E3D417D6-A68D-A4FE-B617-9D4A15EBCDCD}"/>
              </a:ext>
            </a:extLst>
          </p:cNvPr>
          <p:cNvGraphicFramePr>
            <a:graphicFrameLocks noGrp="1"/>
          </p:cNvGraphicFramePr>
          <p:nvPr/>
        </p:nvGraphicFramePr>
        <p:xfrm>
          <a:off x="4758813" y="180104"/>
          <a:ext cx="6823587" cy="6492240"/>
        </p:xfrm>
        <a:graphic>
          <a:graphicData uri="http://schemas.openxmlformats.org/drawingml/2006/table">
            <a:tbl>
              <a:tblPr firstRow="1" bandRow="1">
                <a:tableStyleId>{5C22544A-7EE6-4342-B048-85BDC9FD1C3A}</a:tableStyleId>
              </a:tblPr>
              <a:tblGrid>
                <a:gridCol w="6823587">
                  <a:extLst>
                    <a:ext uri="{9D8B030D-6E8A-4147-A177-3AD203B41FA5}">
                      <a16:colId xmlns:a16="http://schemas.microsoft.com/office/drawing/2014/main" xmlns="" val="401841249"/>
                    </a:ext>
                  </a:extLst>
                </a:gridCol>
              </a:tblGrid>
              <a:tr h="6400799">
                <a:tc>
                  <a:txBody>
                    <a:bodyPr/>
                    <a:lstStyle/>
                    <a:p>
                      <a:pPr algn="just"/>
                      <a:r>
                        <a:rPr lang="en-US" sz="2000" dirty="0">
                          <a:solidFill>
                            <a:srgbClr val="FF0000"/>
                          </a:solidFill>
                        </a:rPr>
                        <a:t>WK1</a:t>
                      </a:r>
                      <a:r>
                        <a:rPr lang="en-US" sz="2000" dirty="0"/>
                        <a:t>: A systematic, theory-based understanding of the natural sciences applicable to the discipline and awareness of relevant social sciences. </a:t>
                      </a:r>
                      <a:r>
                        <a:rPr lang="en-US" sz="2000" dirty="0">
                          <a:solidFill>
                            <a:srgbClr val="FF0000"/>
                          </a:solidFill>
                        </a:rPr>
                        <a:t>WK2</a:t>
                      </a:r>
                      <a:r>
                        <a:rPr lang="en-US" sz="2000" dirty="0"/>
                        <a:t>: Conceptually-based mathematics, numerical analysis, data analysis, statistics and formal aspects of computer and information science to support detailed analysis and modelling applicable to the discipline. </a:t>
                      </a:r>
                      <a:r>
                        <a:rPr lang="en-US" sz="2000" dirty="0">
                          <a:solidFill>
                            <a:srgbClr val="FF0000"/>
                          </a:solidFill>
                        </a:rPr>
                        <a:t>WK3: </a:t>
                      </a:r>
                      <a:r>
                        <a:rPr lang="en-US" sz="2000" dirty="0"/>
                        <a:t>A systematic, theory-based formulation of engineering fundamentals required in the engineering discipline. </a:t>
                      </a:r>
                      <a:r>
                        <a:rPr lang="en-US" sz="2000" dirty="0">
                          <a:solidFill>
                            <a:srgbClr val="FF0000"/>
                          </a:solidFill>
                        </a:rPr>
                        <a:t>WK4: </a:t>
                      </a:r>
                      <a:r>
                        <a:rPr lang="en-US" sz="2000" dirty="0"/>
                        <a:t>Engineering specialist knowledge that provides theoretical frameworks and bodies of knowledge for the accepted practice areas in the engineering discipline; much is at the forefront of the discipline. </a:t>
                      </a:r>
                      <a:r>
                        <a:rPr lang="en-US" sz="2000" dirty="0">
                          <a:solidFill>
                            <a:srgbClr val="FF0000"/>
                          </a:solidFill>
                        </a:rPr>
                        <a:t>WK5:</a:t>
                      </a:r>
                      <a:r>
                        <a:rPr lang="en-US" sz="2000" dirty="0"/>
                        <a:t> Knowledge, including efficient resource use, environmental impacts, whole-life cost, reuse of resources, net zero carbon, and similar concepts, that supports engineering design and operations in a practice area. </a:t>
                      </a:r>
                      <a:r>
                        <a:rPr lang="en-US" sz="2000" dirty="0">
                          <a:solidFill>
                            <a:srgbClr val="FF0000"/>
                          </a:solidFill>
                        </a:rPr>
                        <a:t>WK6: </a:t>
                      </a:r>
                      <a:r>
                        <a:rPr lang="en-US" sz="2000" dirty="0"/>
                        <a:t>Knowledge of engineering practice (technology) in the practice areas in the engineering discipline. </a:t>
                      </a:r>
                      <a:r>
                        <a:rPr lang="en-US" sz="2000" dirty="0">
                          <a:solidFill>
                            <a:srgbClr val="FF0000"/>
                          </a:solidFill>
                        </a:rPr>
                        <a:t>WK7: </a:t>
                      </a:r>
                      <a:r>
                        <a:rPr lang="en-US" sz="2000" dirty="0"/>
                        <a:t>Knowledge of the role of engineering in society and identified issues in engineering practice in the discipline, such as the professional responsibility of an engineer to public safety and sustainable development. </a:t>
                      </a:r>
                      <a:endParaRPr lang="en-IN" sz="2000" dirty="0"/>
                    </a:p>
                  </a:txBody>
                  <a:tcPr/>
                </a:tc>
                <a:extLst>
                  <a:ext uri="{0D108BD9-81ED-4DB2-BD59-A6C34878D82A}">
                    <a16:rowId xmlns:a16="http://schemas.microsoft.com/office/drawing/2014/main" xmlns="" val="99654555"/>
                  </a:ext>
                </a:extLst>
              </a:tr>
            </a:tbl>
          </a:graphicData>
        </a:graphic>
      </p:graphicFrame>
    </p:spTree>
    <p:extLst>
      <p:ext uri="{BB962C8B-B14F-4D97-AF65-F5344CB8AC3E}">
        <p14:creationId xmlns="" xmlns:p14="http://schemas.microsoft.com/office/powerpoint/2010/main" val="4176285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D810D2F-BE2E-D993-ECA2-C4F881D94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4C82A17-9385-81F3-85AB-2F85F1564890}"/>
              </a:ext>
            </a:extLst>
          </p:cNvPr>
          <p:cNvSpPr>
            <a:spLocks noGrp="1"/>
          </p:cNvSpPr>
          <p:nvPr>
            <p:ph type="title"/>
          </p:nvPr>
        </p:nvSpPr>
        <p:spPr>
          <a:xfrm>
            <a:off x="3873910" y="109487"/>
            <a:ext cx="3539613" cy="824578"/>
          </a:xfrm>
        </p:spPr>
        <p:txBody>
          <a:bodyPr/>
          <a:lstStyle/>
          <a:p>
            <a:r>
              <a:rPr lang="en-IN" dirty="0"/>
              <a:t>POs and WKs</a:t>
            </a:r>
          </a:p>
        </p:txBody>
      </p:sp>
      <p:sp>
        <p:nvSpPr>
          <p:cNvPr id="3" name="Content Placeholder 2">
            <a:extLst>
              <a:ext uri="{FF2B5EF4-FFF2-40B4-BE49-F238E27FC236}">
                <a16:creationId xmlns:a16="http://schemas.microsoft.com/office/drawing/2014/main" xmlns="" id="{EB1F2814-D454-33B2-D4CD-69B1A728CCE4}"/>
              </a:ext>
            </a:extLst>
          </p:cNvPr>
          <p:cNvSpPr>
            <a:spLocks noGrp="1"/>
          </p:cNvSpPr>
          <p:nvPr>
            <p:ph idx="1"/>
          </p:nvPr>
        </p:nvSpPr>
        <p:spPr>
          <a:xfrm>
            <a:off x="818535" y="806246"/>
            <a:ext cx="7499555" cy="6051754"/>
          </a:xfrm>
        </p:spPr>
        <p:txBody>
          <a:bodyPr>
            <a:noAutofit/>
          </a:bodyPr>
          <a:lstStyle/>
          <a:p>
            <a:pPr algn="just"/>
            <a:r>
              <a:rPr lang="en-US" sz="2200" dirty="0"/>
              <a:t>PO7: </a:t>
            </a:r>
            <a:r>
              <a:rPr lang="en-US" sz="2200" dirty="0">
                <a:solidFill>
                  <a:srgbClr val="7030A0"/>
                </a:solidFill>
              </a:rPr>
              <a:t>Ethics:</a:t>
            </a:r>
            <a:r>
              <a:rPr lang="en-US" sz="2200" dirty="0"/>
              <a:t> Apply ethical principles and commit to professional ethics, human values, diversity and inclusion; adhere to national &amp; international laws. (WK9) </a:t>
            </a:r>
          </a:p>
          <a:p>
            <a:pPr algn="just"/>
            <a:r>
              <a:rPr lang="en-US" sz="2200" dirty="0"/>
              <a:t>PO8: </a:t>
            </a:r>
            <a:r>
              <a:rPr lang="en-US" sz="2200" dirty="0">
                <a:solidFill>
                  <a:srgbClr val="7030A0"/>
                </a:solidFill>
              </a:rPr>
              <a:t>Individual and Collaborative Team work: </a:t>
            </a:r>
            <a:r>
              <a:rPr lang="en-US" sz="2200" dirty="0"/>
              <a:t>Function effectively as an individual, and as a member or leader in diverse/multi-disciplinary teams. </a:t>
            </a:r>
          </a:p>
          <a:p>
            <a:pPr algn="just"/>
            <a:r>
              <a:rPr lang="en-US" sz="2200" dirty="0"/>
              <a:t>PO9: </a:t>
            </a:r>
            <a:r>
              <a:rPr lang="en-US" sz="2200" dirty="0">
                <a:solidFill>
                  <a:srgbClr val="7030A0"/>
                </a:solidFill>
              </a:rPr>
              <a:t>Communication: </a:t>
            </a:r>
            <a:r>
              <a:rPr lang="en-US" sz="2200" dirty="0"/>
              <a:t>Communicate effectively and inclusively within the engineering</a:t>
            </a:r>
          </a:p>
          <a:p>
            <a:pPr algn="just"/>
            <a:r>
              <a:rPr lang="en-US" sz="2200" dirty="0"/>
              <a:t>PO10: </a:t>
            </a:r>
            <a:r>
              <a:rPr lang="en-US" sz="2200" dirty="0">
                <a:solidFill>
                  <a:srgbClr val="7030A0"/>
                </a:solidFill>
              </a:rPr>
              <a:t>Project Management and Finance: </a:t>
            </a:r>
            <a:r>
              <a:rPr lang="en-US" sz="2200" dirty="0"/>
              <a:t>Apply knowledge and understanding of engineering management principles and economic decision-making and apply these to one’s own work, as a member and leader in a team, and to manage projects and in multidisciplinary environments. </a:t>
            </a:r>
          </a:p>
          <a:p>
            <a:pPr algn="just"/>
            <a:r>
              <a:rPr lang="en-US" sz="2200" dirty="0"/>
              <a:t>PO11: </a:t>
            </a:r>
            <a:r>
              <a:rPr lang="en-US" sz="2200" dirty="0">
                <a:solidFill>
                  <a:srgbClr val="7030A0"/>
                </a:solidFill>
              </a:rPr>
              <a:t>Life-Long Learning: </a:t>
            </a:r>
            <a:r>
              <a:rPr lang="en-US" sz="2200" dirty="0"/>
              <a:t>Recognize the need for, and have the preparation and ability for </a:t>
            </a:r>
            <a:r>
              <a:rPr lang="en-US" sz="2200" dirty="0" err="1"/>
              <a:t>i</a:t>
            </a:r>
            <a:r>
              <a:rPr lang="en-US" sz="2200" dirty="0"/>
              <a:t>) independent and life-long learning ii) adaptability to new and emerging technologies and iii) critical thinking in the broadest context of technological change. (WK8) </a:t>
            </a:r>
            <a:endParaRPr lang="en-IN" sz="2200" dirty="0"/>
          </a:p>
        </p:txBody>
      </p:sp>
      <p:sp>
        <p:nvSpPr>
          <p:cNvPr id="4" name="Slide Number Placeholder 3">
            <a:extLst>
              <a:ext uri="{FF2B5EF4-FFF2-40B4-BE49-F238E27FC236}">
                <a16:creationId xmlns:a16="http://schemas.microsoft.com/office/drawing/2014/main" xmlns="" id="{79F66B6A-6560-32EA-A5AA-8AE36B8AE086}"/>
              </a:ext>
            </a:extLst>
          </p:cNvPr>
          <p:cNvSpPr>
            <a:spLocks noGrp="1"/>
          </p:cNvSpPr>
          <p:nvPr>
            <p:ph type="sldNum" sz="quarter" idx="12"/>
          </p:nvPr>
        </p:nvSpPr>
        <p:spPr/>
        <p:txBody>
          <a:bodyPr/>
          <a:lstStyle/>
          <a:p>
            <a:fld id="{71EC9CE2-5AEF-428F-9B76-4FE97200EC74}" type="slidenum">
              <a:rPr lang="en-IN" smtClean="0"/>
              <a:pPr/>
              <a:t>7</a:t>
            </a:fld>
            <a:endParaRPr lang="en-IN" dirty="0"/>
          </a:p>
        </p:txBody>
      </p:sp>
      <p:graphicFrame>
        <p:nvGraphicFramePr>
          <p:cNvPr id="5" name="Table 4">
            <a:extLst>
              <a:ext uri="{FF2B5EF4-FFF2-40B4-BE49-F238E27FC236}">
                <a16:creationId xmlns:a16="http://schemas.microsoft.com/office/drawing/2014/main" xmlns="" id="{59BFE043-A041-1164-42F3-ED76CB2CF0E7}"/>
              </a:ext>
            </a:extLst>
          </p:cNvPr>
          <p:cNvGraphicFramePr>
            <a:graphicFrameLocks noGrp="1"/>
          </p:cNvGraphicFramePr>
          <p:nvPr/>
        </p:nvGraphicFramePr>
        <p:xfrm>
          <a:off x="8318091" y="719666"/>
          <a:ext cx="3146322" cy="6187440"/>
        </p:xfrm>
        <a:graphic>
          <a:graphicData uri="http://schemas.openxmlformats.org/drawingml/2006/table">
            <a:tbl>
              <a:tblPr firstRow="1" bandRow="1">
                <a:tableStyleId>{5C22544A-7EE6-4342-B048-85BDC9FD1C3A}</a:tableStyleId>
              </a:tblPr>
              <a:tblGrid>
                <a:gridCol w="3146322">
                  <a:extLst>
                    <a:ext uri="{9D8B030D-6E8A-4147-A177-3AD203B41FA5}">
                      <a16:colId xmlns:a16="http://schemas.microsoft.com/office/drawing/2014/main" xmlns="" val="220330426"/>
                    </a:ext>
                  </a:extLst>
                </a:gridCol>
              </a:tblGrid>
              <a:tr h="370840">
                <a:tc>
                  <a:txBody>
                    <a:bodyPr/>
                    <a:lstStyle/>
                    <a:p>
                      <a:pPr algn="just"/>
                      <a:r>
                        <a:rPr lang="en-US" sz="2000" dirty="0">
                          <a:solidFill>
                            <a:srgbClr val="FF0000"/>
                          </a:solidFill>
                        </a:rPr>
                        <a:t>WK8: </a:t>
                      </a:r>
                      <a:r>
                        <a:rPr lang="en-US" sz="2000" dirty="0"/>
                        <a:t>Engagement with selected knowledge in the current research literature of the discipline, awareness of the power of critical thinking and creative approaches to evaluate emerging issues. </a:t>
                      </a:r>
                      <a:r>
                        <a:rPr lang="en-US" sz="2000" dirty="0">
                          <a:solidFill>
                            <a:srgbClr val="FF0000"/>
                          </a:solidFill>
                        </a:rPr>
                        <a:t>WK9: </a:t>
                      </a:r>
                      <a:r>
                        <a:rPr lang="en-US" sz="2000" dirty="0"/>
                        <a:t>Ethics, inclusive behavior and conduct. Knowledge of professional ethics, responsibilities, and norms of engineering practice. Awareness of the need for diversity by reason of ethnicity, gender, age, physical ability etc. with mutual understanding and respect, and of inclusive attitudes.</a:t>
                      </a:r>
                      <a:endParaRPr lang="en-IN" sz="2000" dirty="0"/>
                    </a:p>
                  </a:txBody>
                  <a:tcPr/>
                </a:tc>
                <a:extLst>
                  <a:ext uri="{0D108BD9-81ED-4DB2-BD59-A6C34878D82A}">
                    <a16:rowId xmlns:a16="http://schemas.microsoft.com/office/drawing/2014/main" xmlns="" val="1769027259"/>
                  </a:ext>
                </a:extLst>
              </a:tr>
            </a:tbl>
          </a:graphicData>
        </a:graphic>
      </p:graphicFrame>
    </p:spTree>
    <p:extLst>
      <p:ext uri="{BB962C8B-B14F-4D97-AF65-F5344CB8AC3E}">
        <p14:creationId xmlns="" xmlns:p14="http://schemas.microsoft.com/office/powerpoint/2010/main" val="52064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2631"/>
            <a:ext cx="9144000" cy="2294313"/>
          </a:xfrm>
        </p:spPr>
        <p:txBody>
          <a:bodyPr>
            <a:normAutofit fontScale="90000"/>
          </a:bodyPr>
          <a:lstStyle/>
          <a:p>
            <a:pPr algn="just"/>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PO1: Engineering Knowledge: </a:t>
            </a:r>
            <a:r>
              <a:rPr lang="en-US" sz="2800" b="1" i="1" dirty="0"/>
              <a:t>Apply knowledge</a:t>
            </a:r>
            <a:r>
              <a:rPr lang="en-US" sz="2800" dirty="0"/>
              <a:t> of mathematics, natural science, computing, engineering fundamentals and an engineering specialization as specified in </a:t>
            </a:r>
            <a:r>
              <a:rPr lang="en-US" sz="2800" b="1" dirty="0">
                <a:solidFill>
                  <a:srgbClr val="7030A0"/>
                </a:solidFill>
              </a:rPr>
              <a:t>WK1 to WK4 </a:t>
            </a:r>
            <a:r>
              <a:rPr lang="en-US" sz="2800" dirty="0"/>
              <a:t>respectively to develop to the solution of </a:t>
            </a:r>
            <a:r>
              <a:rPr lang="en-US" sz="2800" b="1" i="1" dirty="0"/>
              <a:t>complex engineering problems.</a:t>
            </a:r>
            <a:r>
              <a:rPr lang="en-IN" sz="2800" dirty="0"/>
              <a:t/>
            </a:r>
            <a:br>
              <a:rPr lang="en-IN" sz="2800" dirty="0"/>
            </a:br>
            <a:r>
              <a:rPr lang="en-US" sz="2800" dirty="0"/>
              <a:t> </a:t>
            </a:r>
            <a:r>
              <a:rPr lang="en-IN" sz="2800" dirty="0"/>
              <a:t/>
            </a:r>
            <a:br>
              <a:rPr lang="en-IN" sz="2800" dirty="0"/>
            </a:br>
            <a:r>
              <a:rPr lang="en-US" sz="2800" b="1" dirty="0">
                <a:solidFill>
                  <a:srgbClr val="0070C0"/>
                </a:solidFill>
              </a:rPr>
              <a:t>Breadth, depth and type of knowledge, both theoretical and practical</a:t>
            </a:r>
            <a:endParaRPr lang="en-IN" sz="2800" dirty="0"/>
          </a:p>
        </p:txBody>
      </p:sp>
      <p:sp>
        <p:nvSpPr>
          <p:cNvPr id="3" name="Subtitle 2"/>
          <p:cNvSpPr>
            <a:spLocks noGrp="1"/>
          </p:cNvSpPr>
          <p:nvPr>
            <p:ph type="subTitle" idx="1"/>
          </p:nvPr>
        </p:nvSpPr>
        <p:spPr>
          <a:xfrm>
            <a:off x="1524000" y="2834640"/>
            <a:ext cx="9144000" cy="3341716"/>
          </a:xfrm>
        </p:spPr>
        <p:txBody>
          <a:bodyPr>
            <a:normAutofit fontScale="92500" lnSpcReduction="10000"/>
          </a:bodyPr>
          <a:lstStyle/>
          <a:p>
            <a:pPr algn="just"/>
            <a:r>
              <a:rPr lang="en-US" b="1" dirty="0"/>
              <a:t>WK1: </a:t>
            </a:r>
            <a:r>
              <a:rPr lang="en-US" dirty="0"/>
              <a:t>A systematic, theory-based understanding of the natural sciences applicable to the discipline and awareness of relevant social sciences.</a:t>
            </a:r>
            <a:endParaRPr lang="en-IN" dirty="0"/>
          </a:p>
          <a:p>
            <a:pPr algn="just"/>
            <a:r>
              <a:rPr lang="en-US" b="1" dirty="0"/>
              <a:t>WK2: </a:t>
            </a:r>
            <a:r>
              <a:rPr lang="en-US" dirty="0"/>
              <a:t>Conceptually-based mathematics, numerical analysis, data analysis, statistics and formal aspects of computer and information science to support detailed analysis and modelling applicable to the discipline.</a:t>
            </a:r>
            <a:endParaRPr lang="en-IN" dirty="0"/>
          </a:p>
          <a:p>
            <a:pPr algn="just"/>
            <a:r>
              <a:rPr lang="en-US" b="1" dirty="0"/>
              <a:t>WK3: </a:t>
            </a:r>
            <a:r>
              <a:rPr lang="en-US" dirty="0"/>
              <a:t>A systematic, theory-based formulation of engineering fundamentals required in the engineering discipline.</a:t>
            </a:r>
            <a:endParaRPr lang="en-IN" dirty="0"/>
          </a:p>
          <a:p>
            <a:pPr algn="just"/>
            <a:r>
              <a:rPr lang="en-US" b="1" dirty="0"/>
              <a:t>WK4: </a:t>
            </a:r>
            <a:r>
              <a:rPr lang="en-US" dirty="0"/>
              <a:t>Engineering specialist knowledge that provides theoretical frameworks and bodies of knowledge for the accepted practice areas in the engineering discipline; much is at the forefront of the discipline.</a:t>
            </a:r>
            <a:endParaRPr lang="en-IN" dirty="0"/>
          </a:p>
          <a:p>
            <a:endParaRPr lang="en-IN" i="1" dirty="0"/>
          </a:p>
        </p:txBody>
      </p:sp>
    </p:spTree>
    <p:extLst>
      <p:ext uri="{BB962C8B-B14F-4D97-AF65-F5344CB8AC3E}">
        <p14:creationId xmlns="" xmlns:p14="http://schemas.microsoft.com/office/powerpoint/2010/main" val="272849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31767"/>
            <a:ext cx="9144000" cy="1945177"/>
          </a:xfrm>
        </p:spPr>
        <p:txBody>
          <a:bodyPr>
            <a:normAutofit fontScale="90000"/>
          </a:bodyPr>
          <a:lstStyle/>
          <a:p>
            <a:pPr algn="just"/>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400" b="1" dirty="0"/>
              <a:t>PO2: Problem Analysis: </a:t>
            </a:r>
            <a:r>
              <a:rPr lang="en-US" sz="2400" b="1" i="1" dirty="0"/>
              <a:t>Identify, formulate, review</a:t>
            </a:r>
            <a:r>
              <a:rPr lang="en-US" sz="2400" dirty="0"/>
              <a:t> research literature and </a:t>
            </a:r>
            <a:r>
              <a:rPr lang="en-US" sz="2400" b="1" i="1" dirty="0"/>
              <a:t>analyze complex engineering problems</a:t>
            </a:r>
            <a:r>
              <a:rPr lang="en-US" sz="2400" dirty="0"/>
              <a:t> reaching substantiated conclusions with consideration for sustainable development. </a:t>
            </a:r>
            <a:r>
              <a:rPr lang="en-US" sz="2400" dirty="0">
                <a:solidFill>
                  <a:srgbClr val="7030A0"/>
                </a:solidFill>
              </a:rPr>
              <a:t>(WK1 to WK4)</a:t>
            </a:r>
            <a:r>
              <a:rPr lang="en-IN" sz="2400" dirty="0">
                <a:solidFill>
                  <a:srgbClr val="7030A0"/>
                </a:solidFill>
              </a:rPr>
              <a:t/>
            </a:r>
            <a:br>
              <a:rPr lang="en-IN" sz="2400" dirty="0">
                <a:solidFill>
                  <a:srgbClr val="7030A0"/>
                </a:solidFill>
              </a:rPr>
            </a:br>
            <a:r>
              <a:rPr lang="en-US" sz="2400" b="1" dirty="0"/>
              <a:t> </a:t>
            </a:r>
            <a:r>
              <a:rPr lang="en-IN" sz="2400" dirty="0"/>
              <a:t/>
            </a:r>
            <a:br>
              <a:rPr lang="en-IN" sz="2400" dirty="0"/>
            </a:br>
            <a:r>
              <a:rPr lang="en-US" sz="2400" b="1" dirty="0">
                <a:solidFill>
                  <a:srgbClr val="0070C0"/>
                </a:solidFill>
              </a:rPr>
              <a:t>Complexity of analysis</a:t>
            </a:r>
            <a:endParaRPr lang="en-IN" sz="2800" dirty="0">
              <a:solidFill>
                <a:srgbClr val="0070C0"/>
              </a:solidFill>
            </a:endParaRPr>
          </a:p>
        </p:txBody>
      </p:sp>
      <p:sp>
        <p:nvSpPr>
          <p:cNvPr id="3" name="Subtitle 2"/>
          <p:cNvSpPr>
            <a:spLocks noGrp="1"/>
          </p:cNvSpPr>
          <p:nvPr>
            <p:ph type="subTitle" idx="1"/>
          </p:nvPr>
        </p:nvSpPr>
        <p:spPr>
          <a:xfrm>
            <a:off x="1524000" y="2834640"/>
            <a:ext cx="9144000" cy="3341716"/>
          </a:xfrm>
        </p:spPr>
        <p:txBody>
          <a:bodyPr>
            <a:normAutofit fontScale="92500" lnSpcReduction="10000"/>
          </a:bodyPr>
          <a:lstStyle/>
          <a:p>
            <a:pPr algn="just"/>
            <a:r>
              <a:rPr lang="en-US" b="1" dirty="0"/>
              <a:t>WK1: </a:t>
            </a:r>
            <a:r>
              <a:rPr lang="en-US" dirty="0"/>
              <a:t>A systematic, theory-based understanding of the natural sciences applicable to the discipline and awareness of relevant social sciences.</a:t>
            </a:r>
            <a:endParaRPr lang="en-IN" dirty="0"/>
          </a:p>
          <a:p>
            <a:pPr algn="just"/>
            <a:r>
              <a:rPr lang="en-US" b="1" dirty="0"/>
              <a:t>WK2: </a:t>
            </a:r>
            <a:r>
              <a:rPr lang="en-US" dirty="0"/>
              <a:t>Conceptually-based mathematics, numerical analysis, data analysis, statistics and formal aspects of computer and information science to support detailed analysis and modelling applicable to the discipline.</a:t>
            </a:r>
            <a:endParaRPr lang="en-IN" dirty="0"/>
          </a:p>
          <a:p>
            <a:pPr algn="just"/>
            <a:r>
              <a:rPr lang="en-US" b="1" dirty="0"/>
              <a:t>WK3: </a:t>
            </a:r>
            <a:r>
              <a:rPr lang="en-US" dirty="0"/>
              <a:t>A systematic, theory-based formulation of engineering fundamentals required in the engineering discipline.</a:t>
            </a:r>
            <a:endParaRPr lang="en-IN" dirty="0"/>
          </a:p>
          <a:p>
            <a:pPr algn="just"/>
            <a:r>
              <a:rPr lang="en-US" b="1" dirty="0"/>
              <a:t>WK4: </a:t>
            </a:r>
            <a:r>
              <a:rPr lang="en-US" dirty="0"/>
              <a:t>Engineering specialist knowledge that provides theoretical frameworks and bodies of knowledge for the accepted practice areas in the engineering discipline; much is at the forefront of the discipline.</a:t>
            </a:r>
            <a:endParaRPr lang="en-IN" dirty="0"/>
          </a:p>
          <a:p>
            <a:endParaRPr lang="en-IN" i="1" dirty="0"/>
          </a:p>
        </p:txBody>
      </p:sp>
    </p:spTree>
    <p:extLst>
      <p:ext uri="{BB962C8B-B14F-4D97-AF65-F5344CB8AC3E}">
        <p14:creationId xmlns="" xmlns:p14="http://schemas.microsoft.com/office/powerpoint/2010/main" val="306371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31767"/>
            <a:ext cx="9144000" cy="2743200"/>
          </a:xfrm>
        </p:spPr>
        <p:txBody>
          <a:bodyPr>
            <a:normAutofit fontScale="90000"/>
          </a:bodyPr>
          <a:lstStyle/>
          <a:p>
            <a:pPr algn="just"/>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400" b="1" dirty="0"/>
              <a:t>PO3: Design/Development of Solutions: </a:t>
            </a:r>
            <a:r>
              <a:rPr lang="en-US" sz="2400" b="1" i="1" dirty="0"/>
              <a:t>Design creative solutions for complex engineering problems </a:t>
            </a:r>
            <a:r>
              <a:rPr lang="en-US" sz="2400" dirty="0"/>
              <a:t>and </a:t>
            </a:r>
            <a:r>
              <a:rPr lang="en-US" sz="2400" b="1" i="1" dirty="0"/>
              <a:t>design/develop systems/components/processes</a:t>
            </a:r>
            <a:r>
              <a:rPr lang="en-US" sz="2400" dirty="0"/>
              <a:t> to meet identified needs with consideration for the public health and safety, whole-life cost, net zero carbon, culture, society and environment as required. </a:t>
            </a:r>
            <a:r>
              <a:rPr lang="en-US" sz="2400" dirty="0">
                <a:solidFill>
                  <a:srgbClr val="7030A0"/>
                </a:solidFill>
              </a:rPr>
              <a:t>(WK5)</a:t>
            </a:r>
            <a:r>
              <a:rPr lang="en-US" sz="2800" b="1" dirty="0">
                <a:solidFill>
                  <a:srgbClr val="7030A0"/>
                </a:solidFill>
              </a:rPr>
              <a:t/>
            </a:r>
            <a:br>
              <a:rPr lang="en-US" sz="2800" b="1" dirty="0">
                <a:solidFill>
                  <a:srgbClr val="7030A0"/>
                </a:solidFill>
              </a:rPr>
            </a:br>
            <a:r>
              <a:rPr lang="en-US" sz="2400" b="1" dirty="0">
                <a:solidFill>
                  <a:srgbClr val="0070C0"/>
                </a:solidFill>
              </a:rPr>
              <a:t>Breadth and uniqueness of engineering problems i.e. the extent to which problems are original and to which solutions have not previously been identified or codified</a:t>
            </a:r>
            <a:endParaRPr lang="en-IN" sz="2800" dirty="0">
              <a:solidFill>
                <a:srgbClr val="0070C0"/>
              </a:solidFill>
            </a:endParaRPr>
          </a:p>
        </p:txBody>
      </p:sp>
      <p:sp>
        <p:nvSpPr>
          <p:cNvPr id="3" name="Subtitle 2"/>
          <p:cNvSpPr>
            <a:spLocks noGrp="1"/>
          </p:cNvSpPr>
          <p:nvPr>
            <p:ph type="subTitle" idx="1"/>
          </p:nvPr>
        </p:nvSpPr>
        <p:spPr>
          <a:xfrm>
            <a:off x="1524000" y="3873730"/>
            <a:ext cx="9144000" cy="1870363"/>
          </a:xfrm>
        </p:spPr>
        <p:txBody>
          <a:bodyPr>
            <a:normAutofit/>
          </a:bodyPr>
          <a:lstStyle/>
          <a:p>
            <a:pPr algn="just"/>
            <a:r>
              <a:rPr lang="en-US" b="1" dirty="0"/>
              <a:t>WK5: </a:t>
            </a:r>
            <a:r>
              <a:rPr lang="en-US" dirty="0"/>
              <a:t>Knowledge, including efficient resource use, environmental impacts, whole-life cost, re- use of resources, net zero carbon, and similar concepts, that supports engineering design and operations in a practice area.</a:t>
            </a:r>
            <a:endParaRPr lang="en-IN" dirty="0"/>
          </a:p>
          <a:p>
            <a:endParaRPr lang="en-IN" i="1" dirty="0"/>
          </a:p>
        </p:txBody>
      </p:sp>
    </p:spTree>
    <p:extLst>
      <p:ext uri="{BB962C8B-B14F-4D97-AF65-F5344CB8AC3E}">
        <p14:creationId xmlns="" xmlns:p14="http://schemas.microsoft.com/office/powerpoint/2010/main" val="368445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31767"/>
            <a:ext cx="9144000" cy="2743200"/>
          </a:xfrm>
        </p:spPr>
        <p:txBody>
          <a:bodyPr>
            <a:normAutofit fontScale="90000"/>
          </a:bodyPr>
          <a:lstStyle/>
          <a:p>
            <a:pPr algn="just"/>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800" b="1" dirty="0"/>
              <a:t/>
            </a:r>
            <a:br>
              <a:rPr lang="en-US" sz="2800" b="1" dirty="0"/>
            </a:br>
            <a:r>
              <a:rPr lang="en-US" sz="2400" b="1" dirty="0"/>
              <a:t>PO4: Conduct Investigations of Complex Problems: </a:t>
            </a:r>
            <a:r>
              <a:rPr lang="en-US" sz="2400" b="1" i="1" dirty="0"/>
              <a:t>Conduct investigations of complex engineering problems</a:t>
            </a:r>
            <a:r>
              <a:rPr lang="en-US" sz="2400" dirty="0"/>
              <a:t> using research-based knowledge including </a:t>
            </a:r>
            <a:r>
              <a:rPr lang="en-US" sz="2400" b="1" dirty="0"/>
              <a:t>design</a:t>
            </a:r>
            <a:r>
              <a:rPr lang="en-US" sz="2400" dirty="0"/>
              <a:t> of experiments, </a:t>
            </a:r>
            <a:r>
              <a:rPr lang="en-US" sz="2400" b="1" dirty="0"/>
              <a:t>modelling</a:t>
            </a:r>
            <a:r>
              <a:rPr lang="en-US" sz="2400" dirty="0"/>
              <a:t>, </a:t>
            </a:r>
            <a:r>
              <a:rPr lang="en-US" sz="2400" b="1" dirty="0"/>
              <a:t>analysis &amp; interpretation</a:t>
            </a:r>
            <a:r>
              <a:rPr lang="en-US" sz="2400" dirty="0"/>
              <a:t> of data to provide valid conclusions. </a:t>
            </a:r>
            <a:r>
              <a:rPr lang="en-US" sz="2400" dirty="0">
                <a:solidFill>
                  <a:srgbClr val="7030A0"/>
                </a:solidFill>
              </a:rPr>
              <a:t>(WK8).</a:t>
            </a:r>
            <a:r>
              <a:rPr lang="en-IN" sz="2400" dirty="0"/>
              <a:t/>
            </a:r>
            <a:br>
              <a:rPr lang="en-IN" sz="2400" dirty="0"/>
            </a:br>
            <a:r>
              <a:rPr lang="en-US" sz="2400" dirty="0"/>
              <a:t> </a:t>
            </a:r>
            <a:r>
              <a:rPr lang="en-IN" sz="2400" dirty="0"/>
              <a:t/>
            </a:r>
            <a:br>
              <a:rPr lang="en-IN" sz="2400" dirty="0"/>
            </a:br>
            <a:r>
              <a:rPr lang="en-US" sz="2400" b="1" dirty="0">
                <a:solidFill>
                  <a:schemeClr val="accent1"/>
                </a:solidFill>
              </a:rPr>
              <a:t>Breadth and depth of investigation and experimentation</a:t>
            </a:r>
            <a:endParaRPr lang="en-IN" sz="2800" dirty="0">
              <a:solidFill>
                <a:schemeClr val="accent1"/>
              </a:solidFill>
            </a:endParaRPr>
          </a:p>
        </p:txBody>
      </p:sp>
      <p:sp>
        <p:nvSpPr>
          <p:cNvPr id="3" name="Subtitle 2"/>
          <p:cNvSpPr>
            <a:spLocks noGrp="1"/>
          </p:cNvSpPr>
          <p:nvPr>
            <p:ph type="subTitle" idx="1"/>
          </p:nvPr>
        </p:nvSpPr>
        <p:spPr>
          <a:xfrm>
            <a:off x="1524000" y="3873730"/>
            <a:ext cx="9144000" cy="1346663"/>
          </a:xfrm>
        </p:spPr>
        <p:txBody>
          <a:bodyPr>
            <a:normAutofit/>
          </a:bodyPr>
          <a:lstStyle/>
          <a:p>
            <a:pPr algn="just"/>
            <a:r>
              <a:rPr lang="en-US" b="1" dirty="0"/>
              <a:t>WK8: </a:t>
            </a:r>
            <a:r>
              <a:rPr lang="en-US" dirty="0"/>
              <a:t>Engagement with selected knowledge in the current research literature of the discipline, awareness of the power of critical thinking and creative approaches to evaluate emerging issues</a:t>
            </a:r>
            <a:endParaRPr lang="en-IN" i="1" dirty="0"/>
          </a:p>
        </p:txBody>
      </p:sp>
    </p:spTree>
    <p:extLst>
      <p:ext uri="{BB962C8B-B14F-4D97-AF65-F5344CB8AC3E}">
        <p14:creationId xmlns="" xmlns:p14="http://schemas.microsoft.com/office/powerpoint/2010/main" val="3728417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7030A0"/>
                </a:solidFill>
              </a:rPr>
              <a:t>Programme</a:t>
            </a:r>
            <a:r>
              <a:rPr lang="en-US" b="1" dirty="0">
                <a:solidFill>
                  <a:srgbClr val="7030A0"/>
                </a:solidFill>
              </a:rPr>
              <a:t> Outcomes</a:t>
            </a:r>
            <a:endParaRPr lang="en-IN" b="1" dirty="0">
              <a:solidFill>
                <a:srgbClr val="7030A0"/>
              </a:solidFill>
            </a:endParaRPr>
          </a:p>
        </p:txBody>
      </p:sp>
      <p:sp>
        <p:nvSpPr>
          <p:cNvPr id="3" name="Content Placeholder 2"/>
          <p:cNvSpPr>
            <a:spLocks noGrp="1"/>
          </p:cNvSpPr>
          <p:nvPr>
            <p:ph idx="1"/>
          </p:nvPr>
        </p:nvSpPr>
        <p:spPr/>
        <p:txBody>
          <a:bodyPr>
            <a:normAutofit/>
          </a:bodyPr>
          <a:lstStyle/>
          <a:p>
            <a:pPr algn="just"/>
            <a:r>
              <a:rPr lang="en-US" sz="3200" b="1" dirty="0"/>
              <a:t>What are the </a:t>
            </a:r>
            <a:r>
              <a:rPr lang="en-US" sz="3200" b="1" dirty="0" err="1"/>
              <a:t>knowledge+Skill+Life</a:t>
            </a:r>
            <a:r>
              <a:rPr lang="en-US" sz="3200" b="1" dirty="0"/>
              <a:t> Activities and Attitude a graduate is going to inculcate during undergoing the </a:t>
            </a:r>
            <a:r>
              <a:rPr lang="en-US" sz="3200" b="1" dirty="0" err="1"/>
              <a:t>programme</a:t>
            </a:r>
            <a:r>
              <a:rPr lang="en-US" sz="3200" b="1" dirty="0"/>
              <a:t> and going to practice in the professional career</a:t>
            </a:r>
          </a:p>
          <a:p>
            <a:pPr algn="just"/>
            <a:r>
              <a:rPr lang="en-US" sz="3200" b="1" dirty="0"/>
              <a:t>Generic in nature </a:t>
            </a:r>
          </a:p>
          <a:p>
            <a:pPr algn="just"/>
            <a:r>
              <a:rPr lang="en-US" sz="3200" b="1" dirty="0"/>
              <a:t>Every component is measurable or quantifiable hence, outcomes</a:t>
            </a:r>
          </a:p>
          <a:p>
            <a:pPr algn="just"/>
            <a:r>
              <a:rPr lang="en-US" sz="3200" b="1" dirty="0"/>
              <a:t>In simple language these are the GUNNAs, a graduate is supposed to develop while going through the </a:t>
            </a:r>
            <a:r>
              <a:rPr lang="en-US" sz="3200" b="1" dirty="0" err="1"/>
              <a:t>programme</a:t>
            </a:r>
            <a:endParaRPr lang="en-US" sz="3200" b="1" dirty="0"/>
          </a:p>
          <a:p>
            <a:endParaRPr lang="en-IN" b="1" dirty="0"/>
          </a:p>
        </p:txBody>
      </p:sp>
    </p:spTree>
    <p:extLst>
      <p:ext uri="{BB962C8B-B14F-4D97-AF65-F5344CB8AC3E}">
        <p14:creationId xmlns="" xmlns:p14="http://schemas.microsoft.com/office/powerpoint/2010/main" val="3555592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subTitle" idx="1"/>
          </p:nvPr>
        </p:nvSpPr>
        <p:spPr>
          <a:xfrm>
            <a:off x="513037" y="2114666"/>
            <a:ext cx="10807700" cy="3967922"/>
          </a:xfrm>
          <a:prstGeom prst="rect">
            <a:avLst/>
          </a:prstGeo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IN" sz="3600" b="1" i="0" u="none" strike="noStrike" kern="1200" cap="none" spc="0" normalizeH="0" baseline="0" noProof="0" dirty="0">
              <a:ln>
                <a:noFill/>
              </a:ln>
              <a:effectLst/>
              <a:uLnTx/>
              <a:uFillTx/>
              <a:latin typeface="+mj-l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IN" sz="3200" b="1" i="0" u="none" strike="noStrike" kern="1200" cap="none" spc="0" normalizeH="0" baseline="0" noProof="0" dirty="0">
              <a:ln>
                <a:noFill/>
              </a:ln>
              <a:effectLst/>
              <a:uLnTx/>
              <a:uFillTx/>
              <a:latin typeface="Arial Black" panose="020B0A04020102020204" pitchFamily="34" charset="0"/>
              <a:ea typeface="+mj-ea"/>
              <a:cs typeface="+mj-cs"/>
            </a:endParaRPr>
          </a:p>
        </p:txBody>
      </p:sp>
      <p:graphicFrame>
        <p:nvGraphicFramePr>
          <p:cNvPr id="3" name="Table 2">
            <a:extLst>
              <a:ext uri="{FF2B5EF4-FFF2-40B4-BE49-F238E27FC236}">
                <a16:creationId xmlns:a16="http://schemas.microsoft.com/office/drawing/2014/main" xmlns="" id="{174E7605-0460-C5FC-F6E7-0AF948D41158}"/>
              </a:ext>
            </a:extLst>
          </p:cNvPr>
          <p:cNvGraphicFramePr>
            <a:graphicFrameLocks noGrp="1"/>
          </p:cNvGraphicFramePr>
          <p:nvPr>
            <p:extLst>
              <p:ext uri="{D42A27DB-BD31-4B8C-83A1-F6EECF244321}">
                <p14:modId xmlns="" xmlns:p14="http://schemas.microsoft.com/office/powerpoint/2010/main" val="1768310438"/>
              </p:ext>
            </p:extLst>
          </p:nvPr>
        </p:nvGraphicFramePr>
        <p:xfrm>
          <a:off x="139959" y="193105"/>
          <a:ext cx="12052041" cy="6656080"/>
        </p:xfrm>
        <a:graphic>
          <a:graphicData uri="http://schemas.openxmlformats.org/drawingml/2006/table">
            <a:tbl>
              <a:tblPr firstRow="1" bandRow="1">
                <a:tableStyleId>{5C22544A-7EE6-4342-B048-85BDC9FD1C3A}</a:tableStyleId>
              </a:tblPr>
              <a:tblGrid>
                <a:gridCol w="4017347">
                  <a:extLst>
                    <a:ext uri="{9D8B030D-6E8A-4147-A177-3AD203B41FA5}">
                      <a16:colId xmlns:a16="http://schemas.microsoft.com/office/drawing/2014/main" xmlns="" val="2440022730"/>
                    </a:ext>
                  </a:extLst>
                </a:gridCol>
                <a:gridCol w="4017347">
                  <a:extLst>
                    <a:ext uri="{9D8B030D-6E8A-4147-A177-3AD203B41FA5}">
                      <a16:colId xmlns:a16="http://schemas.microsoft.com/office/drawing/2014/main" xmlns="" val="945410213"/>
                    </a:ext>
                  </a:extLst>
                </a:gridCol>
                <a:gridCol w="4017347">
                  <a:extLst>
                    <a:ext uri="{9D8B030D-6E8A-4147-A177-3AD203B41FA5}">
                      <a16:colId xmlns:a16="http://schemas.microsoft.com/office/drawing/2014/main" xmlns="" val="1789252923"/>
                    </a:ext>
                  </a:extLst>
                </a:gridCol>
              </a:tblGrid>
              <a:tr h="1047760">
                <a:tc>
                  <a:txBody>
                    <a:bodyPr/>
                    <a:lstStyle/>
                    <a:p>
                      <a:r>
                        <a:rPr lang="en-IN" sz="2800" dirty="0"/>
                        <a:t>POs</a:t>
                      </a:r>
                    </a:p>
                    <a:p>
                      <a:r>
                        <a:rPr lang="en-IN" sz="2800" dirty="0"/>
                        <a:t>(Outcome)</a:t>
                      </a:r>
                    </a:p>
                  </a:txBody>
                  <a:tcPr/>
                </a:tc>
                <a:tc>
                  <a:txBody>
                    <a:bodyPr/>
                    <a:lstStyle/>
                    <a:p>
                      <a:r>
                        <a:rPr lang="en-IN" sz="2800" dirty="0"/>
                        <a:t>PSOs</a:t>
                      </a:r>
                    </a:p>
                    <a:p>
                      <a:r>
                        <a:rPr lang="en-IN" sz="2800" dirty="0"/>
                        <a:t>(Outcome)</a:t>
                      </a:r>
                    </a:p>
                  </a:txBody>
                  <a:tcPr/>
                </a:tc>
                <a:tc>
                  <a:txBody>
                    <a:bodyPr/>
                    <a:lstStyle/>
                    <a:p>
                      <a:r>
                        <a:rPr lang="en-IN" sz="2800" dirty="0"/>
                        <a:t>PEOs</a:t>
                      </a:r>
                    </a:p>
                    <a:p>
                      <a:r>
                        <a:rPr lang="en-IN" sz="2800" dirty="0"/>
                        <a:t>(Objective)</a:t>
                      </a:r>
                    </a:p>
                  </a:txBody>
                  <a:tcPr/>
                </a:tc>
                <a:extLst>
                  <a:ext uri="{0D108BD9-81ED-4DB2-BD59-A6C34878D82A}">
                    <a16:rowId xmlns:a16="http://schemas.microsoft.com/office/drawing/2014/main" xmlns="" val="997033107"/>
                  </a:ext>
                </a:extLst>
              </a:tr>
              <a:tr h="4934610">
                <a:tc>
                  <a:txBody>
                    <a:bodyPr/>
                    <a:lstStyle/>
                    <a:p>
                      <a:pPr marL="457200" indent="-457200">
                        <a:buFont typeface="Arial" panose="020B0604020202020204" pitchFamily="34" charset="0"/>
                        <a:buChar char="•"/>
                      </a:pPr>
                      <a:r>
                        <a:rPr lang="en-IN" sz="2400" dirty="0"/>
                        <a:t>As per New SAR: 11</a:t>
                      </a:r>
                    </a:p>
                    <a:p>
                      <a:pPr marL="457200" indent="-457200">
                        <a:buFont typeface="Arial" panose="020B0604020202020204" pitchFamily="34" charset="0"/>
                        <a:buChar char="•"/>
                      </a:pPr>
                      <a:r>
                        <a:rPr lang="en-IN" sz="2400" dirty="0"/>
                        <a:t>Defined by NBA</a:t>
                      </a:r>
                    </a:p>
                    <a:p>
                      <a:pPr marL="457200" indent="-457200">
                        <a:buFont typeface="Arial" panose="020B0604020202020204" pitchFamily="34" charset="0"/>
                        <a:buChar char="•"/>
                      </a:pPr>
                      <a:r>
                        <a:rPr lang="en-IN" sz="2400" dirty="0"/>
                        <a:t>The Graduates to attain during duration of 4 years</a:t>
                      </a:r>
                    </a:p>
                    <a:p>
                      <a:pPr marL="457200" indent="-457200">
                        <a:buFont typeface="Arial" panose="020B0604020202020204" pitchFamily="34" charset="0"/>
                        <a:buChar char="•"/>
                      </a:pPr>
                      <a:r>
                        <a:rPr lang="en-IN" sz="2400" dirty="0"/>
                        <a:t>Attributes or Gunn a students to imbibe/inculcate during the programme </a:t>
                      </a:r>
                    </a:p>
                    <a:p>
                      <a:pPr marL="457200" indent="-457200">
                        <a:buFont typeface="Arial" panose="020B0604020202020204" pitchFamily="34" charset="0"/>
                        <a:buChar char="•"/>
                      </a:pPr>
                      <a:r>
                        <a:rPr lang="en-IN" sz="2400" dirty="0"/>
                        <a:t>Defined for Programme i.e. UG/PG/MBA/MCA etc., </a:t>
                      </a:r>
                    </a:p>
                    <a:p>
                      <a:pPr marL="457200" indent="-457200">
                        <a:buFont typeface="Arial" panose="020B0604020202020204" pitchFamily="34" charset="0"/>
                        <a:buChar char="•"/>
                      </a:pPr>
                      <a:r>
                        <a:rPr lang="en-IN" sz="2400" dirty="0"/>
                        <a:t>Assessed using curriculum, teaching-learning, assessment and evaluation records etc. (09 criteria)</a:t>
                      </a:r>
                    </a:p>
                  </a:txBody>
                  <a:tcPr/>
                </a:tc>
                <a:tc>
                  <a:txBody>
                    <a:bodyPr/>
                    <a:lstStyle/>
                    <a:p>
                      <a:pPr marL="457200" indent="-457200">
                        <a:buFont typeface="Arial" panose="020B0604020202020204" pitchFamily="34" charset="0"/>
                        <a:buChar char="•"/>
                      </a:pPr>
                      <a:r>
                        <a:rPr lang="en-IN" sz="2400" dirty="0"/>
                        <a:t>2 to 3 to be defined for each programme</a:t>
                      </a:r>
                    </a:p>
                    <a:p>
                      <a:pPr marL="457200" indent="-457200">
                        <a:buFont typeface="Arial" panose="020B0604020202020204" pitchFamily="34" charset="0"/>
                        <a:buChar char="•"/>
                      </a:pPr>
                      <a:r>
                        <a:rPr lang="en-IN" sz="2400" dirty="0"/>
                        <a:t>Fill up the gaps to contribute towards POs</a:t>
                      </a:r>
                    </a:p>
                    <a:p>
                      <a:pPr marL="457200" indent="-457200">
                        <a:buFont typeface="Arial" panose="020B0604020202020204" pitchFamily="34" charset="0"/>
                        <a:buChar char="•"/>
                      </a:pPr>
                      <a:r>
                        <a:rPr lang="en-IN" sz="2400" dirty="0"/>
                        <a:t>Attainment before getting the Degree </a:t>
                      </a:r>
                    </a:p>
                    <a:p>
                      <a:pPr marL="457200" indent="-457200">
                        <a:buFont typeface="Arial" panose="020B0604020202020204" pitchFamily="34" charset="0"/>
                        <a:buChar char="•"/>
                      </a:pPr>
                      <a:r>
                        <a:rPr lang="en-IN" sz="2400" dirty="0"/>
                        <a:t>Support specialization or beyond syllabus</a:t>
                      </a:r>
                    </a:p>
                    <a:p>
                      <a:pPr marL="457200" indent="-457200">
                        <a:buFont typeface="Arial" panose="020B0604020202020204" pitchFamily="34" charset="0"/>
                        <a:buChar char="•"/>
                      </a:pPr>
                      <a:r>
                        <a:rPr lang="en-IN" sz="2400" dirty="0"/>
                        <a:t>Defined for a particular programme of a discipline such as UG: Civil or PG: Electrical etc.,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2400" dirty="0"/>
                        <a:t>Assessed using teaching-learning ,assessment records etc.</a:t>
                      </a:r>
                    </a:p>
                  </a:txBody>
                  <a:tcPr/>
                </a:tc>
                <a:tc>
                  <a:txBody>
                    <a:bodyPr/>
                    <a:lstStyle/>
                    <a:p>
                      <a:pPr marL="457200" indent="-457200">
                        <a:buFont typeface="Arial" panose="020B0604020202020204" pitchFamily="34" charset="0"/>
                        <a:buChar char="•"/>
                      </a:pPr>
                      <a:r>
                        <a:rPr lang="en-IN" sz="2400" dirty="0"/>
                        <a:t>4 to 5 to be listed for each programme</a:t>
                      </a:r>
                    </a:p>
                    <a:p>
                      <a:pPr marL="457200" indent="-457200">
                        <a:buFont typeface="Arial" panose="020B0604020202020204" pitchFamily="34" charset="0"/>
                        <a:buChar char="•"/>
                      </a:pPr>
                      <a:r>
                        <a:rPr lang="en-IN" sz="2400" dirty="0"/>
                        <a:t>Expected to achieve after 3 to 4 years or beyond after degree</a:t>
                      </a:r>
                    </a:p>
                    <a:p>
                      <a:pPr marL="457200" indent="-457200">
                        <a:buFont typeface="Arial" panose="020B0604020202020204" pitchFamily="34" charset="0"/>
                        <a:buChar char="•"/>
                      </a:pPr>
                      <a:r>
                        <a:rPr lang="en-IN" sz="2400" dirty="0"/>
                        <a:t>It is like the dream the stakeholders see while establishing the institute/ Launching a programme</a:t>
                      </a:r>
                    </a:p>
                    <a:p>
                      <a:pPr marL="457200" indent="-457200">
                        <a:buFont typeface="Arial" panose="020B0604020202020204" pitchFamily="34" charset="0"/>
                        <a:buChar char="•"/>
                      </a:pPr>
                      <a:r>
                        <a:rPr lang="en-IN" sz="2400" dirty="0"/>
                        <a:t>POs and PSOs are feeder to PEOs</a:t>
                      </a:r>
                    </a:p>
                    <a:p>
                      <a:pPr marL="457200" indent="-457200">
                        <a:buFont typeface="Arial" panose="020B0604020202020204" pitchFamily="34" charset="0"/>
                        <a:buChar char="•"/>
                      </a:pPr>
                      <a:r>
                        <a:rPr lang="en-IN" sz="2400" dirty="0"/>
                        <a:t>Assessed using Alumni data and interacting with employers</a:t>
                      </a:r>
                    </a:p>
                    <a:p>
                      <a:endParaRPr lang="en-IN" sz="2600" dirty="0"/>
                    </a:p>
                  </a:txBody>
                  <a:tcPr/>
                </a:tc>
                <a:extLst>
                  <a:ext uri="{0D108BD9-81ED-4DB2-BD59-A6C34878D82A}">
                    <a16:rowId xmlns:a16="http://schemas.microsoft.com/office/drawing/2014/main" xmlns="" val="3838119211"/>
                  </a:ext>
                </a:extLst>
              </a:tr>
            </a:tbl>
          </a:graphicData>
        </a:graphic>
      </p:graphicFrame>
    </p:spTree>
    <p:extLst>
      <p:ext uri="{BB962C8B-B14F-4D97-AF65-F5344CB8AC3E}">
        <p14:creationId xmlns="" xmlns:p14="http://schemas.microsoft.com/office/powerpoint/2010/main" val="2186947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89838" y="320245"/>
            <a:ext cx="2777093" cy="734114"/>
          </a:xfrm>
        </p:spPr>
        <p:txBody>
          <a:bodyPr>
            <a:normAutofit fontScale="90000"/>
          </a:bodyPr>
          <a:lstStyle/>
          <a:p>
            <a:r>
              <a:rPr lang="en-US" sz="5400" b="1" dirty="0">
                <a:solidFill>
                  <a:srgbClr val="FF61A1"/>
                </a:solidFill>
              </a:rPr>
              <a:t>PEOs</a:t>
            </a:r>
            <a:endParaRPr lang="en-IN" sz="5400" b="1" dirty="0">
              <a:solidFill>
                <a:srgbClr val="FF61A1"/>
              </a:solidFill>
            </a:endParaRPr>
          </a:p>
        </p:txBody>
      </p:sp>
      <p:pic>
        <p:nvPicPr>
          <p:cNvPr id="6" name="Picture 5">
            <a:extLst>
              <a:ext uri="{FF2B5EF4-FFF2-40B4-BE49-F238E27FC236}">
                <a16:creationId xmlns:a16="http://schemas.microsoft.com/office/drawing/2014/main" xmlns="" id="{85986100-774B-ED18-9054-D0C7C4CD06C5}"/>
              </a:ext>
            </a:extLst>
          </p:cNvPr>
          <p:cNvPicPr>
            <a:picLocks noChangeAspect="1"/>
          </p:cNvPicPr>
          <p:nvPr/>
        </p:nvPicPr>
        <p:blipFill>
          <a:blip r:embed="rId2" cstate="print"/>
          <a:stretch>
            <a:fillRect/>
          </a:stretch>
        </p:blipFill>
        <p:spPr>
          <a:xfrm>
            <a:off x="445251" y="1146204"/>
            <a:ext cx="4098757" cy="5211924"/>
          </a:xfrm>
          <a:prstGeom prst="rect">
            <a:avLst/>
          </a:prstGeom>
        </p:spPr>
      </p:pic>
      <p:sp>
        <p:nvSpPr>
          <p:cNvPr id="7" name="TextBox 6">
            <a:extLst>
              <a:ext uri="{FF2B5EF4-FFF2-40B4-BE49-F238E27FC236}">
                <a16:creationId xmlns:a16="http://schemas.microsoft.com/office/drawing/2014/main" xmlns="" id="{F08A9EAB-BE5E-700B-991C-35A3C82C7FC0}"/>
              </a:ext>
            </a:extLst>
          </p:cNvPr>
          <p:cNvSpPr txBox="1"/>
          <p:nvPr/>
        </p:nvSpPr>
        <p:spPr>
          <a:xfrm>
            <a:off x="4901053" y="4944509"/>
            <a:ext cx="6147606" cy="1323439"/>
          </a:xfrm>
          <a:prstGeom prst="rect">
            <a:avLst/>
          </a:prstGeom>
          <a:noFill/>
        </p:spPr>
        <p:txBody>
          <a:bodyPr wrap="square" rtlCol="0">
            <a:spAutoFit/>
          </a:bodyPr>
          <a:lstStyle/>
          <a:p>
            <a:r>
              <a:rPr lang="en-IN" sz="2400" dirty="0">
                <a:solidFill>
                  <a:srgbClr val="FF0000"/>
                </a:solidFill>
              </a:rPr>
              <a:t>Key Interrelationship</a:t>
            </a:r>
          </a:p>
          <a:p>
            <a:r>
              <a:rPr lang="en-IN" sz="2800" dirty="0">
                <a:solidFill>
                  <a:srgbClr val="7030A0"/>
                </a:solidFill>
              </a:rPr>
              <a:t>Mapping Matrix with Mission: PEOs and Mission Articulation Matrix</a:t>
            </a:r>
          </a:p>
        </p:txBody>
      </p:sp>
      <p:sp>
        <p:nvSpPr>
          <p:cNvPr id="3" name="TextBox 2">
            <a:extLst>
              <a:ext uri="{FF2B5EF4-FFF2-40B4-BE49-F238E27FC236}">
                <a16:creationId xmlns:a16="http://schemas.microsoft.com/office/drawing/2014/main" xmlns="" id="{247D1DF2-7308-34D9-C6D9-67B772403B16}"/>
              </a:ext>
            </a:extLst>
          </p:cNvPr>
          <p:cNvSpPr txBox="1"/>
          <p:nvPr/>
        </p:nvSpPr>
        <p:spPr>
          <a:xfrm>
            <a:off x="4758612" y="420194"/>
            <a:ext cx="7115481" cy="4524315"/>
          </a:xfrm>
          <a:prstGeom prst="rect">
            <a:avLst/>
          </a:prstGeom>
          <a:noFill/>
        </p:spPr>
        <p:txBody>
          <a:bodyPr wrap="square">
            <a:spAutoFit/>
          </a:bodyPr>
          <a:lstStyle/>
          <a:p>
            <a:pPr algn="just">
              <a:buClr>
                <a:srgbClr val="0000FF"/>
              </a:buClr>
            </a:pPr>
            <a:r>
              <a:rPr lang="en-US" sz="2400" dirty="0">
                <a:solidFill>
                  <a:srgbClr val="0000FF"/>
                </a:solidFill>
                <a:latin typeface="Times New Roman" panose="02020603050405020304" pitchFamily="18" charset="0"/>
                <a:cs typeface="Times New Roman" panose="02020603050405020304" pitchFamily="18" charset="0"/>
              </a:rPr>
              <a:t>PEO1:</a:t>
            </a:r>
          </a:p>
          <a:p>
            <a:pPr algn="just">
              <a:buClr>
                <a:srgbClr val="0000FF"/>
              </a:buClr>
            </a:pPr>
            <a:r>
              <a:rPr lang="en-US" sz="2400" dirty="0">
                <a:solidFill>
                  <a:srgbClr val="C00000"/>
                </a:solidFill>
                <a:latin typeface="Times New Roman" panose="02020603050405020304" pitchFamily="18" charset="0"/>
                <a:cs typeface="Times New Roman" panose="02020603050405020304" pitchFamily="18" charset="0"/>
              </a:rPr>
              <a:t>Globally acclaimed Telecommunication entrepreneur  for space industries</a:t>
            </a:r>
          </a:p>
          <a:p>
            <a:pPr algn="just">
              <a:buClr>
                <a:srgbClr val="0000FF"/>
              </a:buClr>
            </a:pPr>
            <a:r>
              <a:rPr lang="en-US" sz="2400" dirty="0">
                <a:solidFill>
                  <a:srgbClr val="0000FF"/>
                </a:solidFill>
                <a:latin typeface="Times New Roman" panose="02020603050405020304" pitchFamily="18" charset="0"/>
                <a:cs typeface="Times New Roman" panose="02020603050405020304" pitchFamily="18" charset="0"/>
              </a:rPr>
              <a:t>PEO2:</a:t>
            </a:r>
          </a:p>
          <a:p>
            <a:pPr algn="just">
              <a:buClr>
                <a:srgbClr val="0000FF"/>
              </a:buClr>
            </a:pPr>
            <a:r>
              <a:rPr lang="en-US" sz="2400" dirty="0">
                <a:solidFill>
                  <a:srgbClr val="336600"/>
                </a:solidFill>
                <a:latin typeface="Times New Roman" panose="02020603050405020304" pitchFamily="18" charset="0"/>
                <a:cs typeface="Times New Roman" panose="02020603050405020304" pitchFamily="18" charset="0"/>
              </a:rPr>
              <a:t>Renowned Educationist with extraordinary professional accomplishments</a:t>
            </a:r>
          </a:p>
          <a:p>
            <a:pPr algn="just">
              <a:buClr>
                <a:srgbClr val="0000FF"/>
              </a:buClr>
            </a:pPr>
            <a:r>
              <a:rPr lang="en-US" sz="2400" dirty="0">
                <a:solidFill>
                  <a:srgbClr val="0000FF"/>
                </a:solidFill>
                <a:latin typeface="Times New Roman" panose="02020603050405020304" pitchFamily="18" charset="0"/>
                <a:cs typeface="Times New Roman" panose="02020603050405020304" pitchFamily="18" charset="0"/>
              </a:rPr>
              <a:t>PEO3:</a:t>
            </a:r>
          </a:p>
          <a:p>
            <a:pPr algn="just">
              <a:buClr>
                <a:srgbClr val="0000FF"/>
              </a:buClr>
            </a:pPr>
            <a:r>
              <a:rPr lang="en-US" sz="2400" dirty="0">
                <a:solidFill>
                  <a:srgbClr val="7030A0"/>
                </a:solidFill>
                <a:latin typeface="Times New Roman" panose="02020603050405020304" pitchFamily="18" charset="0"/>
                <a:cs typeface="Times New Roman" panose="02020603050405020304" pitchFamily="18" charset="0"/>
              </a:rPr>
              <a:t>Accomplished Scientist and Keen Investigator of Indian Knowledge System</a:t>
            </a:r>
          </a:p>
          <a:p>
            <a:pPr algn="just">
              <a:buClr>
                <a:srgbClr val="0000FF"/>
              </a:buClr>
            </a:pPr>
            <a:r>
              <a:rPr lang="en-US" sz="2400" dirty="0">
                <a:solidFill>
                  <a:srgbClr val="0000FF"/>
                </a:solidFill>
                <a:latin typeface="Times New Roman" panose="02020603050405020304" pitchFamily="18" charset="0"/>
                <a:cs typeface="Times New Roman" panose="02020603050405020304" pitchFamily="18" charset="0"/>
              </a:rPr>
              <a:t>PEO4:</a:t>
            </a:r>
            <a:endParaRPr lang="en-US" sz="2400" dirty="0"/>
          </a:p>
          <a:p>
            <a:pPr algn="just">
              <a:buClr>
                <a:srgbClr val="0000FF"/>
              </a:buClr>
            </a:pPr>
            <a:r>
              <a:rPr lang="en-US" sz="2400" dirty="0"/>
              <a:t>Technical leaders to spearhead the advancement of telecommunications in the country </a:t>
            </a:r>
          </a:p>
        </p:txBody>
      </p:sp>
    </p:spTree>
    <p:extLst>
      <p:ext uri="{BB962C8B-B14F-4D97-AF65-F5344CB8AC3E}">
        <p14:creationId xmlns="" xmlns:p14="http://schemas.microsoft.com/office/powerpoint/2010/main" val="391706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2556" y="149522"/>
            <a:ext cx="10331244" cy="800219"/>
          </a:xfrm>
          <a:prstGeom prst="rect">
            <a:avLst/>
          </a:prstGeom>
        </p:spPr>
        <p:txBody>
          <a:bodyPr wrap="square">
            <a:spAutoFit/>
          </a:bodyPr>
          <a:lstStyle/>
          <a:p>
            <a:pPr algn="ctr"/>
            <a:r>
              <a:rPr lang="en-US" sz="2800" b="1" dirty="0"/>
              <a:t>OLD           </a:t>
            </a:r>
            <a:r>
              <a:rPr lang="en-US" sz="2800" b="1" dirty="0">
                <a:solidFill>
                  <a:srgbClr val="7030A0"/>
                </a:solidFill>
              </a:rPr>
              <a:t>Evaluation Criteria</a:t>
            </a:r>
            <a:r>
              <a:rPr lang="en-US" sz="2800" b="1" dirty="0"/>
              <a:t>          NEW </a:t>
            </a:r>
            <a:endParaRPr lang="en-IN" sz="2800" dirty="0"/>
          </a:p>
          <a:p>
            <a:pPr algn="ctr"/>
            <a:r>
              <a:rPr lang="en-US" b="1" dirty="0"/>
              <a:t> </a:t>
            </a:r>
            <a:endParaRPr lang="en-IN" dirty="0"/>
          </a:p>
        </p:txBody>
      </p:sp>
      <p:graphicFrame>
        <p:nvGraphicFramePr>
          <p:cNvPr id="5" name="Table 4"/>
          <p:cNvGraphicFramePr>
            <a:graphicFrameLocks noGrp="1"/>
          </p:cNvGraphicFramePr>
          <p:nvPr>
            <p:extLst>
              <p:ext uri="{D42A27DB-BD31-4B8C-83A1-F6EECF244321}">
                <p14:modId xmlns="" xmlns:p14="http://schemas.microsoft.com/office/powerpoint/2010/main" val="40450860"/>
              </p:ext>
            </p:extLst>
          </p:nvPr>
        </p:nvGraphicFramePr>
        <p:xfrm>
          <a:off x="1022555" y="765075"/>
          <a:ext cx="5732205" cy="6391079"/>
        </p:xfrm>
        <a:graphic>
          <a:graphicData uri="http://schemas.openxmlformats.org/drawingml/2006/table">
            <a:tbl>
              <a:tblPr firstRow="1" firstCol="1" bandRow="1">
                <a:tableStyleId>{5C22544A-7EE6-4342-B048-85BDC9FD1C3A}</a:tableStyleId>
              </a:tblPr>
              <a:tblGrid>
                <a:gridCol w="870147">
                  <a:extLst>
                    <a:ext uri="{9D8B030D-6E8A-4147-A177-3AD203B41FA5}">
                      <a16:colId xmlns:a16="http://schemas.microsoft.com/office/drawing/2014/main" xmlns="" val="20000"/>
                    </a:ext>
                  </a:extLst>
                </a:gridCol>
                <a:gridCol w="3229114">
                  <a:extLst>
                    <a:ext uri="{9D8B030D-6E8A-4147-A177-3AD203B41FA5}">
                      <a16:colId xmlns:a16="http://schemas.microsoft.com/office/drawing/2014/main" xmlns="" val="20001"/>
                    </a:ext>
                  </a:extLst>
                </a:gridCol>
                <a:gridCol w="1632944">
                  <a:extLst>
                    <a:ext uri="{9D8B030D-6E8A-4147-A177-3AD203B41FA5}">
                      <a16:colId xmlns:a16="http://schemas.microsoft.com/office/drawing/2014/main" xmlns="" val="1610461538"/>
                    </a:ext>
                  </a:extLst>
                </a:gridCol>
              </a:tblGrid>
              <a:tr h="468688">
                <a:tc>
                  <a:txBody>
                    <a:bodyPr/>
                    <a:lstStyle/>
                    <a:p>
                      <a:pPr algn="ctr">
                        <a:lnSpc>
                          <a:spcPct val="150000"/>
                        </a:lnSpc>
                        <a:spcAft>
                          <a:spcPts val="0"/>
                        </a:spcAft>
                      </a:pPr>
                      <a:r>
                        <a:rPr lang="en-US" sz="1400" dirty="0">
                          <a:solidFill>
                            <a:schemeClr val="tx1"/>
                          </a:solidFill>
                          <a:effectLst/>
                        </a:rPr>
                        <a:t>Criteria No.</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en-US" sz="1400" dirty="0">
                          <a:solidFill>
                            <a:schemeClr val="tx1"/>
                          </a:solidFill>
                          <a:effectLst/>
                        </a:rPr>
                        <a:t>Criteria</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en-US" sz="1400" dirty="0">
                          <a:solidFill>
                            <a:schemeClr val="tx1"/>
                          </a:solidFill>
                          <a:effectLst/>
                        </a:rPr>
                        <a:t>Marks</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13392">
                <a:tc gridSpan="3">
                  <a:txBody>
                    <a:bodyPr/>
                    <a:lstStyle/>
                    <a:p>
                      <a:pPr marL="99060" algn="ctr">
                        <a:lnSpc>
                          <a:spcPct val="150000"/>
                        </a:lnSpc>
                        <a:spcAft>
                          <a:spcPts val="0"/>
                        </a:spcAft>
                      </a:pPr>
                      <a:r>
                        <a:rPr lang="en-US" sz="1400" dirty="0">
                          <a:solidFill>
                            <a:schemeClr val="tx1"/>
                          </a:solidFill>
                          <a:effectLst/>
                        </a:rPr>
                        <a:t>Program Level  Criteria</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1"/>
                  </a:ext>
                </a:extLst>
              </a:tr>
              <a:tr h="313392">
                <a:tc>
                  <a:txBody>
                    <a:bodyPr/>
                    <a:lstStyle/>
                    <a:p>
                      <a:pPr algn="ctr">
                        <a:lnSpc>
                          <a:spcPct val="150000"/>
                        </a:lnSpc>
                        <a:spcAft>
                          <a:spcPts val="0"/>
                        </a:spcAft>
                      </a:pPr>
                      <a:r>
                        <a:rPr lang="en-US" sz="1400" dirty="0">
                          <a:solidFill>
                            <a:srgbClr val="C00000"/>
                          </a:solidFill>
                          <a:effectLst/>
                        </a:rPr>
                        <a:t>1. </a:t>
                      </a:r>
                      <a:endParaRPr lang="en-IN" sz="1400"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rPr>
                        <a:t>Vision, Mission and Program Educational Objectives</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rgbClr val="C00000"/>
                          </a:solidFill>
                          <a:effectLst/>
                        </a:rPr>
                        <a:t>50</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313392">
                <a:tc>
                  <a:txBody>
                    <a:bodyPr/>
                    <a:lstStyle/>
                    <a:p>
                      <a:pPr algn="ctr">
                        <a:lnSpc>
                          <a:spcPct val="150000"/>
                        </a:lnSpc>
                        <a:spcAft>
                          <a:spcPts val="0"/>
                        </a:spcAft>
                      </a:pPr>
                      <a:r>
                        <a:rPr lang="en-US" sz="1400" dirty="0">
                          <a:solidFill>
                            <a:srgbClr val="C00000"/>
                          </a:solidFill>
                          <a:effectLst/>
                        </a:rPr>
                        <a:t>2. </a:t>
                      </a:r>
                      <a:endParaRPr lang="en-IN" sz="1400"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rPr>
                        <a:t>Program Curriculum and Teaching –Learning Processes </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rPr>
                        <a:t>100</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13392">
                <a:tc>
                  <a:txBody>
                    <a:bodyPr/>
                    <a:lstStyle/>
                    <a:p>
                      <a:pPr algn="ctr">
                        <a:lnSpc>
                          <a:spcPct val="150000"/>
                        </a:lnSpc>
                        <a:spcAft>
                          <a:spcPts val="0"/>
                        </a:spcAft>
                      </a:pPr>
                      <a:r>
                        <a:rPr lang="en-US" sz="1400" dirty="0">
                          <a:solidFill>
                            <a:srgbClr val="C00000"/>
                          </a:solidFill>
                          <a:effectLst/>
                        </a:rPr>
                        <a:t>3. </a:t>
                      </a:r>
                      <a:endParaRPr lang="en-IN" sz="1400"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rPr>
                        <a:t>Course Outcomes and Program Outcomes </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rgbClr val="C00000"/>
                          </a:solidFill>
                          <a:effectLst/>
                        </a:rPr>
                        <a:t>175</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13392">
                <a:tc>
                  <a:txBody>
                    <a:bodyPr/>
                    <a:lstStyle/>
                    <a:p>
                      <a:pPr algn="ctr">
                        <a:lnSpc>
                          <a:spcPct val="150000"/>
                        </a:lnSpc>
                        <a:spcAft>
                          <a:spcPts val="0"/>
                        </a:spcAft>
                      </a:pPr>
                      <a:r>
                        <a:rPr lang="en-US" sz="1400" dirty="0">
                          <a:solidFill>
                            <a:schemeClr val="tx1"/>
                          </a:solidFill>
                          <a:effectLst/>
                        </a:rPr>
                        <a:t>4. </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Students’ Performance</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chemeClr val="tx1"/>
                          </a:solidFill>
                          <a:effectLst/>
                        </a:rPr>
                        <a:t>100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13392">
                <a:tc>
                  <a:txBody>
                    <a:bodyPr/>
                    <a:lstStyle/>
                    <a:p>
                      <a:pPr algn="ctr">
                        <a:lnSpc>
                          <a:spcPct val="150000"/>
                        </a:lnSpc>
                        <a:spcAft>
                          <a:spcPts val="0"/>
                        </a:spcAft>
                      </a:pPr>
                      <a:r>
                        <a:rPr lang="en-US" sz="1400" dirty="0">
                          <a:solidFill>
                            <a:schemeClr val="tx1"/>
                          </a:solidFill>
                          <a:effectLst/>
                        </a:rPr>
                        <a:t>5. </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Faculty Information and Contributions </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chemeClr val="tx1"/>
                          </a:solidFill>
                          <a:effectLst/>
                        </a:rPr>
                        <a:t>200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313392">
                <a:tc>
                  <a:txBody>
                    <a:bodyPr/>
                    <a:lstStyle/>
                    <a:p>
                      <a:pPr algn="ctr">
                        <a:lnSpc>
                          <a:spcPct val="150000"/>
                        </a:lnSpc>
                        <a:spcAft>
                          <a:spcPts val="0"/>
                        </a:spcAft>
                      </a:pPr>
                      <a:r>
                        <a:rPr lang="en-US" sz="1400" dirty="0">
                          <a:solidFill>
                            <a:schemeClr val="tx1"/>
                          </a:solidFill>
                          <a:effectLst/>
                        </a:rPr>
                        <a:t>6. </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Facilities and Technical Support </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chemeClr val="tx1"/>
                          </a:solidFill>
                          <a:effectLst/>
                        </a:rPr>
                        <a:t>80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4113">
                <a:tc>
                  <a:txBody>
                    <a:bodyPr/>
                    <a:lstStyle/>
                    <a:p>
                      <a:pPr algn="ctr">
                        <a:lnSpc>
                          <a:spcPct val="150000"/>
                        </a:lnSpc>
                        <a:spcAft>
                          <a:spcPts val="0"/>
                        </a:spcAft>
                      </a:pPr>
                      <a:r>
                        <a:rPr lang="en-US" sz="1400" dirty="0">
                          <a:solidFill>
                            <a:srgbClr val="C00000"/>
                          </a:solidFill>
                          <a:effectLst/>
                        </a:rPr>
                        <a:t>7. </a:t>
                      </a:r>
                      <a:endParaRPr lang="en-IN" sz="1400"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rPr>
                        <a:t>Continuous Improvement  </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rgbClr val="C00000"/>
                          </a:solidFill>
                          <a:effectLst/>
                          <a:latin typeface="Times New Roman"/>
                          <a:ea typeface="Times New Roman"/>
                        </a:rPr>
                        <a:t>75</a:t>
                      </a:r>
                      <a:endParaRPr lang="en-IN" sz="1400" b="1" dirty="0">
                        <a:solidFill>
                          <a:srgbClr val="C00000"/>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313392">
                <a:tc gridSpan="3">
                  <a:txBody>
                    <a:bodyPr/>
                    <a:lstStyle/>
                    <a:p>
                      <a:pPr marL="99060" algn="ctr">
                        <a:lnSpc>
                          <a:spcPct val="150000"/>
                        </a:lnSpc>
                        <a:spcAft>
                          <a:spcPts val="0"/>
                        </a:spcAft>
                      </a:pPr>
                      <a:r>
                        <a:rPr lang="en-US" sz="1400" b="1" dirty="0">
                          <a:solidFill>
                            <a:schemeClr val="tx1"/>
                          </a:solidFill>
                          <a:effectLst/>
                        </a:rPr>
                        <a:t>Institute Level Criteria</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9"/>
                  </a:ext>
                </a:extLst>
              </a:tr>
              <a:tr h="443350">
                <a:tc>
                  <a:txBody>
                    <a:bodyPr/>
                    <a:lstStyle/>
                    <a:p>
                      <a:pPr algn="ctr">
                        <a:lnSpc>
                          <a:spcPct val="150000"/>
                        </a:lnSpc>
                        <a:spcAft>
                          <a:spcPts val="0"/>
                        </a:spcAft>
                      </a:pPr>
                      <a:r>
                        <a:rPr lang="en-US" sz="1400" dirty="0">
                          <a:solidFill>
                            <a:schemeClr val="tx1"/>
                          </a:solidFill>
                          <a:effectLst/>
                        </a:rPr>
                        <a:t>8.</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 First Year Academics</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rgbClr val="7030A0"/>
                          </a:solidFill>
                          <a:effectLst/>
                        </a:rPr>
                        <a:t>50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313392">
                <a:tc>
                  <a:txBody>
                    <a:bodyPr/>
                    <a:lstStyle/>
                    <a:p>
                      <a:pPr algn="ctr">
                        <a:lnSpc>
                          <a:spcPct val="150000"/>
                        </a:lnSpc>
                        <a:spcAft>
                          <a:spcPts val="0"/>
                        </a:spcAft>
                      </a:pPr>
                      <a:r>
                        <a:rPr lang="en-US" sz="1400" dirty="0">
                          <a:solidFill>
                            <a:schemeClr val="tx1"/>
                          </a:solidFill>
                          <a:effectLst/>
                        </a:rPr>
                        <a:t>9.</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Student Support Systems</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rgbClr val="7030A0"/>
                          </a:solidFill>
                          <a:effectLst/>
                        </a:rPr>
                        <a:t>50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468688">
                <a:tc>
                  <a:txBody>
                    <a:bodyPr/>
                    <a:lstStyle/>
                    <a:p>
                      <a:pPr algn="ctr">
                        <a:lnSpc>
                          <a:spcPct val="150000"/>
                        </a:lnSpc>
                        <a:spcAft>
                          <a:spcPts val="0"/>
                        </a:spcAft>
                      </a:pPr>
                      <a:r>
                        <a:rPr lang="en-US" sz="1400" dirty="0">
                          <a:solidFill>
                            <a:schemeClr val="tx1"/>
                          </a:solidFill>
                          <a:effectLst/>
                        </a:rPr>
                        <a:t>10.</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dirty="0">
                          <a:solidFill>
                            <a:schemeClr val="tx1"/>
                          </a:solidFill>
                          <a:effectLst/>
                        </a:rPr>
                        <a:t>Governance, Institutional Support and Financial Resources</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pPr>
                      <a:r>
                        <a:rPr lang="en-US" sz="1400" b="1">
                          <a:solidFill>
                            <a:srgbClr val="7030A0"/>
                          </a:solidFill>
                          <a:effectLst/>
                        </a:rPr>
                        <a:t>120</a:t>
                      </a:r>
                      <a:endParaRPr lang="en-IN" sz="1400" b="1"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313392">
                <a:tc>
                  <a:txBody>
                    <a:bodyPr/>
                    <a:lstStyle/>
                    <a:p>
                      <a:pPr algn="ctr">
                        <a:lnSpc>
                          <a:spcPct val="150000"/>
                        </a:lnSpc>
                        <a:spcAft>
                          <a:spcPts val="0"/>
                        </a:spcAft>
                      </a:pPr>
                      <a:r>
                        <a:rPr lang="en-US" sz="1400" dirty="0">
                          <a:solidFill>
                            <a:schemeClr val="tx1"/>
                          </a:solidFill>
                          <a:effectLst/>
                        </a:rPr>
                        <a:t> </a:t>
                      </a:r>
                      <a:endParaRPr lang="en-IN" sz="1400" dirty="0">
                        <a:solidFill>
                          <a:schemeClr val="tx1"/>
                        </a:solidFill>
                        <a:effectLst/>
                        <a:latin typeface="Times New Roman"/>
                        <a:ea typeface="Times New Roman"/>
                      </a:endParaRP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en-IN" sz="2000" b="1" dirty="0">
                          <a:solidFill>
                            <a:srgbClr val="7030A0"/>
                          </a:solidFill>
                          <a:effectLst/>
                          <a:latin typeface="Times New Roman"/>
                          <a:ea typeface="Times New Roman"/>
                        </a:rPr>
                        <a:t>Total</a:t>
                      </a: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pPr>
                      <a:r>
                        <a:rPr lang="en-IN" sz="2000" b="1" dirty="0">
                          <a:solidFill>
                            <a:srgbClr val="7030A0"/>
                          </a:solidFill>
                          <a:effectLst/>
                          <a:latin typeface="Times New Roman"/>
                          <a:ea typeface="Times New Roman"/>
                        </a:rPr>
                        <a:t>1000</a:t>
                      </a:r>
                    </a:p>
                  </a:txBody>
                  <a:tcPr marL="13159" marR="13159" marT="13159" marB="131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bl>
          </a:graphicData>
        </a:graphic>
      </p:graphicFrame>
      <p:sp>
        <p:nvSpPr>
          <p:cNvPr id="3" name="Slide Number Placeholder 2">
            <a:extLst>
              <a:ext uri="{FF2B5EF4-FFF2-40B4-BE49-F238E27FC236}">
                <a16:creationId xmlns:a16="http://schemas.microsoft.com/office/drawing/2014/main" xmlns="" id="{7C24A2CF-0382-AE5A-02EA-FA3C6E322823}"/>
              </a:ext>
            </a:extLst>
          </p:cNvPr>
          <p:cNvSpPr>
            <a:spLocks noGrp="1"/>
          </p:cNvSpPr>
          <p:nvPr>
            <p:ph type="sldNum" sz="quarter" idx="12"/>
          </p:nvPr>
        </p:nvSpPr>
        <p:spPr/>
        <p:txBody>
          <a:bodyPr/>
          <a:lstStyle/>
          <a:p>
            <a:fld id="{71EC9CE2-5AEF-428F-9B76-4FE97200EC74}" type="slidenum">
              <a:rPr lang="en-IN" smtClean="0"/>
              <a:pPr/>
              <a:t>15</a:t>
            </a:fld>
            <a:endParaRPr lang="en-IN" dirty="0"/>
          </a:p>
        </p:txBody>
      </p:sp>
      <p:graphicFrame>
        <p:nvGraphicFramePr>
          <p:cNvPr id="2" name="Table 1">
            <a:extLst>
              <a:ext uri="{FF2B5EF4-FFF2-40B4-BE49-F238E27FC236}">
                <a16:creationId xmlns:a16="http://schemas.microsoft.com/office/drawing/2014/main" xmlns="" id="{5EFF11DC-E56C-C218-6389-86D42E5D0395}"/>
              </a:ext>
            </a:extLst>
          </p:cNvPr>
          <p:cNvGraphicFramePr>
            <a:graphicFrameLocks noGrp="1"/>
          </p:cNvGraphicFramePr>
          <p:nvPr>
            <p:extLst>
              <p:ext uri="{D42A27DB-BD31-4B8C-83A1-F6EECF244321}">
                <p14:modId xmlns="" xmlns:p14="http://schemas.microsoft.com/office/powerpoint/2010/main" val="2094830256"/>
              </p:ext>
            </p:extLst>
          </p:nvPr>
        </p:nvGraphicFramePr>
        <p:xfrm>
          <a:off x="6754760" y="713516"/>
          <a:ext cx="4599039" cy="6020173"/>
        </p:xfrm>
        <a:graphic>
          <a:graphicData uri="http://schemas.openxmlformats.org/drawingml/2006/table">
            <a:tbl>
              <a:tblPr firstRow="1" bandRow="1">
                <a:tableStyleId>{5C22544A-7EE6-4342-B048-85BDC9FD1C3A}</a:tableStyleId>
              </a:tblPr>
              <a:tblGrid>
                <a:gridCol w="1125663">
                  <a:extLst>
                    <a:ext uri="{9D8B030D-6E8A-4147-A177-3AD203B41FA5}">
                      <a16:colId xmlns:a16="http://schemas.microsoft.com/office/drawing/2014/main" xmlns="" val="1783702857"/>
                    </a:ext>
                  </a:extLst>
                </a:gridCol>
                <a:gridCol w="2472945">
                  <a:extLst>
                    <a:ext uri="{9D8B030D-6E8A-4147-A177-3AD203B41FA5}">
                      <a16:colId xmlns:a16="http://schemas.microsoft.com/office/drawing/2014/main" xmlns="" val="335636052"/>
                    </a:ext>
                  </a:extLst>
                </a:gridCol>
                <a:gridCol w="1000431">
                  <a:extLst>
                    <a:ext uri="{9D8B030D-6E8A-4147-A177-3AD203B41FA5}">
                      <a16:colId xmlns:a16="http://schemas.microsoft.com/office/drawing/2014/main" xmlns="" val="28772301"/>
                    </a:ext>
                  </a:extLst>
                </a:gridCol>
              </a:tblGrid>
              <a:tr h="688957">
                <a:tc>
                  <a:txBody>
                    <a:bodyPr/>
                    <a:lstStyle/>
                    <a:p>
                      <a:r>
                        <a:rPr lang="en-IN" dirty="0"/>
                        <a:t>Criterion No.</a:t>
                      </a:r>
                    </a:p>
                  </a:txBody>
                  <a:tcPr/>
                </a:tc>
                <a:tc>
                  <a:txBody>
                    <a:bodyPr/>
                    <a:lstStyle/>
                    <a:p>
                      <a:r>
                        <a:rPr lang="en-IN" dirty="0"/>
                        <a:t>Criterion Titles</a:t>
                      </a:r>
                    </a:p>
                  </a:txBody>
                  <a:tcPr/>
                </a:tc>
                <a:tc>
                  <a:txBody>
                    <a:bodyPr/>
                    <a:lstStyle/>
                    <a:p>
                      <a:r>
                        <a:rPr lang="en-IN" dirty="0"/>
                        <a:t>Marks</a:t>
                      </a:r>
                    </a:p>
                  </a:txBody>
                  <a:tcPr/>
                </a:tc>
                <a:extLst>
                  <a:ext uri="{0D108BD9-81ED-4DB2-BD59-A6C34878D82A}">
                    <a16:rowId xmlns:a16="http://schemas.microsoft.com/office/drawing/2014/main" xmlns="" val="4038158117"/>
                  </a:ext>
                </a:extLst>
              </a:tr>
              <a:tr h="688957">
                <a:tc>
                  <a:txBody>
                    <a:bodyPr/>
                    <a:lstStyle/>
                    <a:p>
                      <a:r>
                        <a:rPr lang="en-IN" dirty="0"/>
                        <a:t>1</a:t>
                      </a:r>
                    </a:p>
                  </a:txBody>
                  <a:tcPr/>
                </a:tc>
                <a:tc>
                  <a:txBody>
                    <a:bodyPr/>
                    <a:lstStyle/>
                    <a:p>
                      <a:r>
                        <a:rPr lang="en-IN" dirty="0"/>
                        <a:t>Outcome based Curriculum</a:t>
                      </a:r>
                    </a:p>
                  </a:txBody>
                  <a:tcPr/>
                </a:tc>
                <a:tc>
                  <a:txBody>
                    <a:bodyPr/>
                    <a:lstStyle/>
                    <a:p>
                      <a:r>
                        <a:rPr lang="en-IN" dirty="0"/>
                        <a:t>120</a:t>
                      </a:r>
                    </a:p>
                  </a:txBody>
                  <a:tcPr/>
                </a:tc>
                <a:extLst>
                  <a:ext uri="{0D108BD9-81ED-4DB2-BD59-A6C34878D82A}">
                    <a16:rowId xmlns:a16="http://schemas.microsoft.com/office/drawing/2014/main" xmlns="" val="2102572639"/>
                  </a:ext>
                </a:extLst>
              </a:tr>
              <a:tr h="688957">
                <a:tc>
                  <a:txBody>
                    <a:bodyPr/>
                    <a:lstStyle/>
                    <a:p>
                      <a:r>
                        <a:rPr lang="en-IN" dirty="0"/>
                        <a:t>2</a:t>
                      </a:r>
                    </a:p>
                  </a:txBody>
                  <a:tcPr/>
                </a:tc>
                <a:tc>
                  <a:txBody>
                    <a:bodyPr/>
                    <a:lstStyle/>
                    <a:p>
                      <a:r>
                        <a:rPr lang="en-IN" dirty="0"/>
                        <a:t>Outcome based Teaching-Learning</a:t>
                      </a:r>
                    </a:p>
                  </a:txBody>
                  <a:tcPr/>
                </a:tc>
                <a:tc>
                  <a:txBody>
                    <a:bodyPr/>
                    <a:lstStyle/>
                    <a:p>
                      <a:r>
                        <a:rPr lang="en-IN" dirty="0"/>
                        <a:t>120</a:t>
                      </a:r>
                    </a:p>
                  </a:txBody>
                  <a:tcPr/>
                </a:tc>
                <a:extLst>
                  <a:ext uri="{0D108BD9-81ED-4DB2-BD59-A6C34878D82A}">
                    <a16:rowId xmlns:a16="http://schemas.microsoft.com/office/drawing/2014/main" xmlns="" val="2810191831"/>
                  </a:ext>
                </a:extLst>
              </a:tr>
              <a:tr h="688957">
                <a:tc>
                  <a:txBody>
                    <a:bodyPr/>
                    <a:lstStyle/>
                    <a:p>
                      <a:r>
                        <a:rPr lang="en-IN" dirty="0"/>
                        <a:t>3</a:t>
                      </a:r>
                    </a:p>
                  </a:txBody>
                  <a:tcPr/>
                </a:tc>
                <a:tc>
                  <a:txBody>
                    <a:bodyPr/>
                    <a:lstStyle/>
                    <a:p>
                      <a:r>
                        <a:rPr lang="en-IN" dirty="0"/>
                        <a:t>Outcome based Assessment</a:t>
                      </a:r>
                    </a:p>
                  </a:txBody>
                  <a:tcPr/>
                </a:tc>
                <a:tc>
                  <a:txBody>
                    <a:bodyPr/>
                    <a:lstStyle/>
                    <a:p>
                      <a:r>
                        <a:rPr lang="en-IN" dirty="0"/>
                        <a:t>120</a:t>
                      </a:r>
                    </a:p>
                  </a:txBody>
                  <a:tcPr/>
                </a:tc>
                <a:extLst>
                  <a:ext uri="{0D108BD9-81ED-4DB2-BD59-A6C34878D82A}">
                    <a16:rowId xmlns:a16="http://schemas.microsoft.com/office/drawing/2014/main" xmlns="" val="1494635900"/>
                  </a:ext>
                </a:extLst>
              </a:tr>
              <a:tr h="399158">
                <a:tc>
                  <a:txBody>
                    <a:bodyPr/>
                    <a:lstStyle/>
                    <a:p>
                      <a:r>
                        <a:rPr lang="en-IN" dirty="0"/>
                        <a:t>4</a:t>
                      </a:r>
                    </a:p>
                  </a:txBody>
                  <a:tcPr/>
                </a:tc>
                <a:tc>
                  <a:txBody>
                    <a:bodyPr/>
                    <a:lstStyle/>
                    <a:p>
                      <a:r>
                        <a:rPr lang="en-IN" dirty="0"/>
                        <a:t>Students’ Performance</a:t>
                      </a:r>
                    </a:p>
                  </a:txBody>
                  <a:tcPr/>
                </a:tc>
                <a:tc>
                  <a:txBody>
                    <a:bodyPr/>
                    <a:lstStyle/>
                    <a:p>
                      <a:r>
                        <a:rPr lang="en-IN" dirty="0"/>
                        <a:t>120</a:t>
                      </a:r>
                    </a:p>
                  </a:txBody>
                  <a:tcPr/>
                </a:tc>
                <a:extLst>
                  <a:ext uri="{0D108BD9-81ED-4DB2-BD59-A6C34878D82A}">
                    <a16:rowId xmlns:a16="http://schemas.microsoft.com/office/drawing/2014/main" xmlns="" val="1341468352"/>
                  </a:ext>
                </a:extLst>
              </a:tr>
              <a:tr h="399158">
                <a:tc>
                  <a:txBody>
                    <a:bodyPr/>
                    <a:lstStyle/>
                    <a:p>
                      <a:r>
                        <a:rPr lang="en-IN" dirty="0"/>
                        <a:t>5</a:t>
                      </a:r>
                    </a:p>
                  </a:txBody>
                  <a:tcPr/>
                </a:tc>
                <a:tc>
                  <a:txBody>
                    <a:bodyPr/>
                    <a:lstStyle/>
                    <a:p>
                      <a:r>
                        <a:rPr lang="en-IN" dirty="0"/>
                        <a:t>Faculty Information</a:t>
                      </a:r>
                    </a:p>
                  </a:txBody>
                  <a:tcPr/>
                </a:tc>
                <a:tc>
                  <a:txBody>
                    <a:bodyPr/>
                    <a:lstStyle/>
                    <a:p>
                      <a:r>
                        <a:rPr lang="en-IN" dirty="0"/>
                        <a:t>100</a:t>
                      </a:r>
                    </a:p>
                  </a:txBody>
                  <a:tcPr/>
                </a:tc>
                <a:extLst>
                  <a:ext uri="{0D108BD9-81ED-4DB2-BD59-A6C34878D82A}">
                    <a16:rowId xmlns:a16="http://schemas.microsoft.com/office/drawing/2014/main" xmlns="" val="4215652807"/>
                  </a:ext>
                </a:extLst>
              </a:tr>
              <a:tr h="399158">
                <a:tc>
                  <a:txBody>
                    <a:bodyPr/>
                    <a:lstStyle/>
                    <a:p>
                      <a:r>
                        <a:rPr lang="en-IN" dirty="0"/>
                        <a:t>6</a:t>
                      </a:r>
                    </a:p>
                  </a:txBody>
                  <a:tcPr/>
                </a:tc>
                <a:tc>
                  <a:txBody>
                    <a:bodyPr/>
                    <a:lstStyle/>
                    <a:p>
                      <a:r>
                        <a:rPr lang="en-IN" dirty="0"/>
                        <a:t>Faculty Contributions</a:t>
                      </a:r>
                    </a:p>
                  </a:txBody>
                  <a:tcPr/>
                </a:tc>
                <a:tc>
                  <a:txBody>
                    <a:bodyPr/>
                    <a:lstStyle/>
                    <a:p>
                      <a:r>
                        <a:rPr lang="en-IN" dirty="0"/>
                        <a:t>120</a:t>
                      </a:r>
                    </a:p>
                  </a:txBody>
                  <a:tcPr/>
                </a:tc>
                <a:extLst>
                  <a:ext uri="{0D108BD9-81ED-4DB2-BD59-A6C34878D82A}">
                    <a16:rowId xmlns:a16="http://schemas.microsoft.com/office/drawing/2014/main" xmlns="" val="1155624024"/>
                  </a:ext>
                </a:extLst>
              </a:tr>
              <a:tr h="688957">
                <a:tc>
                  <a:txBody>
                    <a:bodyPr/>
                    <a:lstStyle/>
                    <a:p>
                      <a:r>
                        <a:rPr lang="en-IN" dirty="0"/>
                        <a:t>7</a:t>
                      </a:r>
                    </a:p>
                  </a:txBody>
                  <a:tcPr/>
                </a:tc>
                <a:tc>
                  <a:txBody>
                    <a:bodyPr/>
                    <a:lstStyle/>
                    <a:p>
                      <a:r>
                        <a:rPr lang="en-IN" dirty="0"/>
                        <a:t>Facilities and Technical Support</a:t>
                      </a:r>
                    </a:p>
                  </a:txBody>
                  <a:tcPr/>
                </a:tc>
                <a:tc>
                  <a:txBody>
                    <a:bodyPr/>
                    <a:lstStyle/>
                    <a:p>
                      <a:r>
                        <a:rPr lang="en-IN" dirty="0"/>
                        <a:t>100</a:t>
                      </a:r>
                    </a:p>
                  </a:txBody>
                  <a:tcPr/>
                </a:tc>
                <a:extLst>
                  <a:ext uri="{0D108BD9-81ED-4DB2-BD59-A6C34878D82A}">
                    <a16:rowId xmlns:a16="http://schemas.microsoft.com/office/drawing/2014/main" xmlns="" val="290389042"/>
                  </a:ext>
                </a:extLst>
              </a:tr>
              <a:tr h="688957">
                <a:tc>
                  <a:txBody>
                    <a:bodyPr/>
                    <a:lstStyle/>
                    <a:p>
                      <a:r>
                        <a:rPr lang="en-IN" dirty="0"/>
                        <a:t>8</a:t>
                      </a:r>
                    </a:p>
                  </a:txBody>
                  <a:tcPr/>
                </a:tc>
                <a:tc>
                  <a:txBody>
                    <a:bodyPr/>
                    <a:lstStyle/>
                    <a:p>
                      <a:r>
                        <a:rPr lang="en-IN" dirty="0"/>
                        <a:t>Continuous Improvement</a:t>
                      </a:r>
                    </a:p>
                  </a:txBody>
                  <a:tcPr/>
                </a:tc>
                <a:tc>
                  <a:txBody>
                    <a:bodyPr/>
                    <a:lstStyle/>
                    <a:p>
                      <a:r>
                        <a:rPr lang="en-IN" dirty="0"/>
                        <a:t>80</a:t>
                      </a:r>
                    </a:p>
                  </a:txBody>
                  <a:tcPr/>
                </a:tc>
                <a:extLst>
                  <a:ext uri="{0D108BD9-81ED-4DB2-BD59-A6C34878D82A}">
                    <a16:rowId xmlns:a16="http://schemas.microsoft.com/office/drawing/2014/main" xmlns="" val="2595939068"/>
                  </a:ext>
                </a:extLst>
              </a:tr>
              <a:tr h="688957">
                <a:tc>
                  <a:txBody>
                    <a:bodyPr/>
                    <a:lstStyle/>
                    <a:p>
                      <a:r>
                        <a:rPr lang="en-IN" dirty="0"/>
                        <a:t>9</a:t>
                      </a:r>
                    </a:p>
                  </a:txBody>
                  <a:tcPr/>
                </a:tc>
                <a:tc>
                  <a:txBody>
                    <a:bodyPr/>
                    <a:lstStyle/>
                    <a:p>
                      <a:r>
                        <a:rPr lang="en-IN" dirty="0"/>
                        <a:t>Students support and Governance</a:t>
                      </a:r>
                    </a:p>
                  </a:txBody>
                  <a:tcPr/>
                </a:tc>
                <a:tc>
                  <a:txBody>
                    <a:bodyPr/>
                    <a:lstStyle/>
                    <a:p>
                      <a:r>
                        <a:rPr lang="en-IN" dirty="0"/>
                        <a:t>120</a:t>
                      </a:r>
                    </a:p>
                  </a:txBody>
                  <a:tcPr/>
                </a:tc>
                <a:extLst>
                  <a:ext uri="{0D108BD9-81ED-4DB2-BD59-A6C34878D82A}">
                    <a16:rowId xmlns:a16="http://schemas.microsoft.com/office/drawing/2014/main" xmlns="" val="2407551534"/>
                  </a:ext>
                </a:extLst>
              </a:tr>
            </a:tbl>
          </a:graphicData>
        </a:graphic>
      </p:graphicFrame>
    </p:spTree>
    <p:extLst>
      <p:ext uri="{BB962C8B-B14F-4D97-AF65-F5344CB8AC3E}">
        <p14:creationId xmlns="" xmlns:p14="http://schemas.microsoft.com/office/powerpoint/2010/main" val="2785217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65B88A8B-7BC4-58E4-DE28-D38AC3179300}"/>
              </a:ext>
            </a:extLst>
          </p:cNvPr>
          <p:cNvSpPr txBox="1">
            <a:spLocks/>
          </p:cNvSpPr>
          <p:nvPr/>
        </p:nvSpPr>
        <p:spPr>
          <a:xfrm>
            <a:off x="2771192" y="130629"/>
            <a:ext cx="6251510" cy="76511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t>What and How of  OBE</a:t>
            </a:r>
          </a:p>
        </p:txBody>
      </p:sp>
      <p:sp>
        <p:nvSpPr>
          <p:cNvPr id="9" name="Content Placeholder 2">
            <a:extLst>
              <a:ext uri="{FF2B5EF4-FFF2-40B4-BE49-F238E27FC236}">
                <a16:creationId xmlns:a16="http://schemas.microsoft.com/office/drawing/2014/main" xmlns="" id="{B03E70AC-E088-21A3-216E-EF1969948579}"/>
              </a:ext>
            </a:extLst>
          </p:cNvPr>
          <p:cNvSpPr txBox="1">
            <a:spLocks/>
          </p:cNvSpPr>
          <p:nvPr/>
        </p:nvSpPr>
        <p:spPr>
          <a:xfrm>
            <a:off x="838200" y="989046"/>
            <a:ext cx="10515600" cy="5598480"/>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dirty="0"/>
              <a:t>	</a:t>
            </a:r>
            <a:r>
              <a:rPr lang="en-IN" sz="3000" b="1" dirty="0">
                <a:solidFill>
                  <a:srgbClr val="7030A0"/>
                </a:solidFill>
              </a:rPr>
              <a:t>OBE is a measurable quality improvement framework/system</a:t>
            </a:r>
          </a:p>
          <a:p>
            <a:pPr marL="857250" lvl="1" indent="-338138" algn="l">
              <a:spcBef>
                <a:spcPct val="40000"/>
              </a:spcBef>
              <a:buFontTx/>
              <a:buChar char="•"/>
            </a:pPr>
            <a:r>
              <a:rPr lang="ms-MY" sz="2800" b="1" dirty="0">
                <a:latin typeface="Calibri Light" panose="020F0302020204030204" pitchFamily="34" charset="0"/>
                <a:cs typeface="Calibri Light" panose="020F0302020204030204" pitchFamily="34" charset="0"/>
              </a:rPr>
              <a:t>What do we want our students to achieve or imbibe?  </a:t>
            </a:r>
          </a:p>
          <a:p>
            <a:pPr marL="290512" lvl="1" algn="l">
              <a:spcBef>
                <a:spcPct val="40000"/>
              </a:spcBef>
            </a:pPr>
            <a:r>
              <a:rPr lang="ms-MY" sz="2800" b="1" dirty="0">
                <a:latin typeface="Calibri Light" panose="020F0302020204030204" pitchFamily="34" charset="0"/>
                <a:cs typeface="Calibri Light" panose="020F0302020204030204" pitchFamily="34" charset="0"/>
              </a:rPr>
              <a:t>	</a:t>
            </a:r>
            <a:r>
              <a:rPr lang="ms-MY" sz="2800" b="1" dirty="0">
                <a:solidFill>
                  <a:srgbClr val="7030A0"/>
                </a:solidFill>
                <a:latin typeface="Calibri Light" panose="020F0302020204030204" pitchFamily="34" charset="0"/>
                <a:cs typeface="Calibri Light" panose="020F0302020204030204" pitchFamily="34" charset="0"/>
              </a:rPr>
              <a:t>Captured in PROGRAM  OUTCOMES [POs]. Achievement is judged by  </a:t>
            </a:r>
          </a:p>
          <a:p>
            <a:pPr marL="290512" lvl="1" algn="l">
              <a:spcBef>
                <a:spcPct val="40000"/>
              </a:spcBef>
            </a:pPr>
            <a:r>
              <a:rPr lang="ms-MY" sz="2800" b="1" dirty="0">
                <a:solidFill>
                  <a:srgbClr val="7030A0"/>
                </a:solidFill>
                <a:latin typeface="Calibri Light" panose="020F0302020204030204" pitchFamily="34" charset="0"/>
                <a:cs typeface="Calibri Light" panose="020F0302020204030204" pitchFamily="34" charset="0"/>
              </a:rPr>
              <a:t>         assessment and evaluation of attainment of </a:t>
            </a:r>
            <a:r>
              <a:rPr lang="ms-MY" sz="2800" b="1" dirty="0">
                <a:solidFill>
                  <a:srgbClr val="7030A0"/>
                </a:solidFill>
                <a:highlight>
                  <a:srgbClr val="00FF00"/>
                </a:highlight>
                <a:latin typeface="Calibri Light" panose="020F0302020204030204" pitchFamily="34" charset="0"/>
                <a:cs typeface="Calibri Light" panose="020F0302020204030204" pitchFamily="34" charset="0"/>
              </a:rPr>
              <a:t>11POs:</a:t>
            </a:r>
            <a:r>
              <a:rPr lang="ms-MY" sz="2800" b="1" dirty="0">
                <a:solidFill>
                  <a:srgbClr val="7030A0"/>
                </a:solidFill>
                <a:latin typeface="Calibri Light" panose="020F0302020204030204" pitchFamily="34" charset="0"/>
                <a:cs typeface="Calibri Light" panose="020F0302020204030204" pitchFamily="34" charset="0"/>
              </a:rPr>
              <a:t> </a:t>
            </a:r>
          </a:p>
          <a:p>
            <a:pPr marL="857250" lvl="1" indent="-338138" algn="l">
              <a:spcBef>
                <a:spcPct val="40000"/>
              </a:spcBef>
              <a:buFontTx/>
              <a:buChar char="•"/>
            </a:pPr>
            <a:r>
              <a:rPr lang="ms-MY" sz="2800" b="1" dirty="0">
                <a:latin typeface="Calibri Light" panose="020F0302020204030204" pitchFamily="34" charset="0"/>
                <a:cs typeface="Calibri Light" panose="020F0302020204030204" pitchFamily="34" charset="0"/>
              </a:rPr>
              <a:t>How do our students achieve it? </a:t>
            </a:r>
          </a:p>
          <a:p>
            <a:pPr marL="290512" lvl="1" algn="l">
              <a:spcBef>
                <a:spcPct val="40000"/>
              </a:spcBef>
            </a:pPr>
            <a:r>
              <a:rPr lang="ms-MY" sz="2800" b="1" dirty="0">
                <a:latin typeface="Calibri Light" panose="020F0302020204030204" pitchFamily="34" charset="0"/>
                <a:cs typeface="Calibri Light" panose="020F0302020204030204" pitchFamily="34" charset="0"/>
              </a:rPr>
              <a:t>	</a:t>
            </a:r>
            <a:r>
              <a:rPr lang="ms-MY" sz="2800" b="1" dirty="0">
                <a:solidFill>
                  <a:srgbClr val="7030A0"/>
                </a:solidFill>
                <a:latin typeface="Calibri Light" panose="020F0302020204030204" pitchFamily="34" charset="0"/>
                <a:cs typeface="Calibri Light" panose="020F0302020204030204" pitchFamily="34" charset="0"/>
              </a:rPr>
              <a:t>Launched </a:t>
            </a:r>
            <a:r>
              <a:rPr lang="ms-MY" sz="2800" b="1" dirty="0">
                <a:solidFill>
                  <a:srgbClr val="7030A0"/>
                </a:solidFill>
                <a:highlight>
                  <a:srgbClr val="FFFF00"/>
                </a:highlight>
                <a:latin typeface="Calibri Light" panose="020F0302020204030204" pitchFamily="34" charset="0"/>
                <a:cs typeface="Calibri Light" panose="020F0302020204030204" pitchFamily="34" charset="0"/>
              </a:rPr>
              <a:t>outcome based curriculum  </a:t>
            </a:r>
            <a:r>
              <a:rPr lang="ms-MY" sz="2800" b="1" dirty="0">
                <a:solidFill>
                  <a:srgbClr val="7030A0"/>
                </a:solidFill>
                <a:latin typeface="Calibri Light" panose="020F0302020204030204" pitchFamily="34" charset="0"/>
                <a:cs typeface="Calibri Light" panose="020F0302020204030204" pitchFamily="34" charset="0"/>
              </a:rPr>
              <a:t>imparted through </a:t>
            </a:r>
            <a:r>
              <a:rPr lang="ms-MY" sz="2800" b="1" dirty="0">
                <a:solidFill>
                  <a:srgbClr val="7030A0"/>
                </a:solidFill>
                <a:highlight>
                  <a:srgbClr val="00FFFF"/>
                </a:highlight>
                <a:latin typeface="Calibri Light" panose="020F0302020204030204" pitchFamily="34" charset="0"/>
                <a:cs typeface="Calibri Light" panose="020F0302020204030204" pitchFamily="34" charset="0"/>
              </a:rPr>
              <a:t>Teaching-Learning </a:t>
            </a:r>
            <a:r>
              <a:rPr lang="ms-MY" sz="2800" b="1" dirty="0">
                <a:solidFill>
                  <a:srgbClr val="7030A0"/>
                </a:solidFill>
                <a:latin typeface="Calibri Light" panose="020F0302020204030204" pitchFamily="34" charset="0"/>
                <a:cs typeface="Calibri Light" panose="020F0302020204030204" pitchFamily="34" charset="0"/>
              </a:rPr>
              <a:t>and </a:t>
            </a:r>
          </a:p>
          <a:p>
            <a:pPr marL="290512" lvl="1" algn="l">
              <a:spcBef>
                <a:spcPct val="40000"/>
              </a:spcBef>
            </a:pPr>
            <a:r>
              <a:rPr lang="ms-MY" sz="2800" b="1" dirty="0">
                <a:solidFill>
                  <a:srgbClr val="7030A0"/>
                </a:solidFill>
                <a:latin typeface="Calibri Light" panose="020F0302020204030204" pitchFamily="34" charset="0"/>
                <a:cs typeface="Calibri Light" panose="020F0302020204030204" pitchFamily="34" charset="0"/>
              </a:rPr>
              <a:t>         effectiveness is measured by </a:t>
            </a:r>
            <a:r>
              <a:rPr lang="ms-MY" sz="2800" b="1" dirty="0">
                <a:solidFill>
                  <a:srgbClr val="7030A0"/>
                </a:solidFill>
                <a:highlight>
                  <a:srgbClr val="00FF00"/>
                </a:highlight>
                <a:latin typeface="Calibri Light" panose="020F0302020204030204" pitchFamily="34" charset="0"/>
                <a:cs typeface="Calibri Light" panose="020F0302020204030204" pitchFamily="34" charset="0"/>
              </a:rPr>
              <a:t>assessment and evaluation</a:t>
            </a:r>
            <a:r>
              <a:rPr lang="ms-MY" sz="2800" b="1" dirty="0">
                <a:solidFill>
                  <a:srgbClr val="7030A0"/>
                </a:solidFill>
                <a:latin typeface="Calibri Light" panose="020F0302020204030204" pitchFamily="34" charset="0"/>
                <a:cs typeface="Calibri Light" panose="020F0302020204030204" pitchFamily="34" charset="0"/>
              </a:rPr>
              <a:t>. </a:t>
            </a:r>
          </a:p>
          <a:p>
            <a:pPr marL="290512" lvl="1" algn="l">
              <a:spcBef>
                <a:spcPct val="40000"/>
              </a:spcBef>
            </a:pPr>
            <a:r>
              <a:rPr lang="ms-MY" sz="2800" b="1" dirty="0">
                <a:solidFill>
                  <a:srgbClr val="7030A0"/>
                </a:solidFill>
                <a:latin typeface="Calibri Light" panose="020F0302020204030204" pitchFamily="34" charset="0"/>
                <a:cs typeface="Calibri Light" panose="020F0302020204030204" pitchFamily="34" charset="0"/>
              </a:rPr>
              <a:t>         Qualitative and quatitative rating is done by asseessment and evaluation  </a:t>
            </a:r>
          </a:p>
          <a:p>
            <a:pPr marL="290512" lvl="1" algn="l">
              <a:spcBef>
                <a:spcPct val="40000"/>
              </a:spcBef>
            </a:pPr>
            <a:r>
              <a:rPr lang="ms-MY" sz="2800" b="1" dirty="0">
                <a:solidFill>
                  <a:srgbClr val="7030A0"/>
                </a:solidFill>
                <a:latin typeface="Calibri Light" panose="020F0302020204030204" pitchFamily="34" charset="0"/>
                <a:cs typeface="Calibri Light" panose="020F0302020204030204" pitchFamily="34" charset="0"/>
              </a:rPr>
              <a:t>         of </a:t>
            </a:r>
            <a:r>
              <a:rPr lang="ms-MY" sz="2800" b="1" dirty="0">
                <a:solidFill>
                  <a:srgbClr val="7030A0"/>
                </a:solidFill>
                <a:highlight>
                  <a:srgbClr val="FFFF00"/>
                </a:highlight>
                <a:latin typeface="Calibri Light" panose="020F0302020204030204" pitchFamily="34" charset="0"/>
                <a:cs typeface="Calibri Light" panose="020F0302020204030204" pitchFamily="34" charset="0"/>
              </a:rPr>
              <a:t>Course Outcomes [COs]</a:t>
            </a:r>
          </a:p>
          <a:p>
            <a:pPr marL="747712" lvl="1" indent="-457200" algn="l">
              <a:spcBef>
                <a:spcPct val="40000"/>
              </a:spcBef>
              <a:buFont typeface="Arial" panose="020B0604020202020204" pitchFamily="34" charset="0"/>
              <a:buChar char="•"/>
            </a:pPr>
            <a:r>
              <a:rPr lang="ms-MY" sz="2800" b="1" dirty="0">
                <a:solidFill>
                  <a:srgbClr val="002060"/>
                </a:solidFill>
                <a:latin typeface="Calibri Light" panose="020F0302020204030204" pitchFamily="34" charset="0"/>
                <a:cs typeface="Calibri Light" panose="020F0302020204030204" pitchFamily="34" charset="0"/>
              </a:rPr>
              <a:t>	What action is taken to address specialisation of a Programme?</a:t>
            </a:r>
          </a:p>
          <a:p>
            <a:pPr marL="290512" lvl="1" algn="l">
              <a:spcBef>
                <a:spcPct val="40000"/>
              </a:spcBef>
            </a:pPr>
            <a:r>
              <a:rPr lang="ms-MY" sz="2800" b="1" dirty="0">
                <a:solidFill>
                  <a:srgbClr val="002060"/>
                </a:solidFill>
                <a:latin typeface="Calibri Light" panose="020F0302020204030204" pitchFamily="34" charset="0"/>
                <a:cs typeface="Calibri Light" panose="020F0302020204030204" pitchFamily="34" charset="0"/>
              </a:rPr>
              <a:t>	</a:t>
            </a:r>
            <a:r>
              <a:rPr lang="ms-MY" sz="2800" b="1" dirty="0">
                <a:solidFill>
                  <a:srgbClr val="7030A0"/>
                </a:solidFill>
                <a:latin typeface="Calibri Light" panose="020F0302020204030204" pitchFamily="34" charset="0"/>
                <a:cs typeface="Calibri Light" panose="020F0302020204030204" pitchFamily="34" charset="0"/>
              </a:rPr>
              <a:t>Defining Programme Specific Outcomes </a:t>
            </a:r>
            <a:r>
              <a:rPr lang="ms-MY" sz="2800" b="1" dirty="0">
                <a:solidFill>
                  <a:srgbClr val="7030A0"/>
                </a:solidFill>
                <a:highlight>
                  <a:srgbClr val="00FFFF"/>
                </a:highlight>
                <a:latin typeface="Calibri Light" panose="020F0302020204030204" pitchFamily="34" charset="0"/>
                <a:cs typeface="Calibri Light" panose="020F0302020204030204" pitchFamily="34" charset="0"/>
              </a:rPr>
              <a:t>(PSOs)</a:t>
            </a:r>
          </a:p>
          <a:p>
            <a:pPr marL="857250" lvl="1" indent="-338138" algn="l">
              <a:spcBef>
                <a:spcPct val="40000"/>
              </a:spcBef>
              <a:buFontTx/>
              <a:buChar char="•"/>
            </a:pPr>
            <a:r>
              <a:rPr lang="ms-MY" sz="2800" b="1" dirty="0">
                <a:latin typeface="Calibri Light" panose="020F0302020204030204" pitchFamily="34" charset="0"/>
                <a:cs typeface="Calibri Light" panose="020F0302020204030204" pitchFamily="34" charset="0"/>
              </a:rPr>
              <a:t>How do we close the loop for further improvement </a:t>
            </a:r>
            <a:r>
              <a:rPr lang="en-GB" sz="2800" b="1" dirty="0">
                <a:latin typeface="Calibri Light" panose="020F0302020204030204" pitchFamily="34" charset="0"/>
                <a:cs typeface="Calibri Light" panose="020F0302020204030204" pitchFamily="34" charset="0"/>
              </a:rPr>
              <a:t>(Continuous Quality Improvement (CQI)</a:t>
            </a:r>
            <a:r>
              <a:rPr lang="ms-MY" sz="2800" b="1" dirty="0">
                <a:latin typeface="Calibri Light" panose="020F0302020204030204" pitchFamily="34" charset="0"/>
                <a:cs typeface="Calibri Light" panose="020F0302020204030204" pitchFamily="34" charset="0"/>
              </a:rPr>
              <a:t>? </a:t>
            </a:r>
          </a:p>
          <a:p>
            <a:pPr marL="519112" lvl="1" algn="l">
              <a:spcBef>
                <a:spcPct val="40000"/>
              </a:spcBef>
            </a:pPr>
            <a:r>
              <a:rPr lang="ms-MY" sz="2800" b="1" dirty="0">
                <a:latin typeface="Calibri Light" panose="020F0302020204030204" pitchFamily="34" charset="0"/>
                <a:cs typeface="Calibri Light" panose="020F0302020204030204" pitchFamily="34" charset="0"/>
              </a:rPr>
              <a:t>	</a:t>
            </a:r>
            <a:r>
              <a:rPr lang="ms-MY" sz="2800" b="1" dirty="0">
                <a:solidFill>
                  <a:srgbClr val="7030A0"/>
                </a:solidFill>
                <a:latin typeface="Calibri Light" panose="020F0302020204030204" pitchFamily="34" charset="0"/>
                <a:cs typeface="Calibri Light" panose="020F0302020204030204" pitchFamily="34" charset="0"/>
              </a:rPr>
              <a:t>Make use of the assessment of attainment of </a:t>
            </a:r>
            <a:r>
              <a:rPr lang="ms-MY" sz="2800" b="1" dirty="0">
                <a:solidFill>
                  <a:srgbClr val="7030A0"/>
                </a:solidFill>
                <a:highlight>
                  <a:srgbClr val="00FF00"/>
                </a:highlight>
                <a:latin typeface="Calibri Light" panose="020F0302020204030204" pitchFamily="34" charset="0"/>
                <a:cs typeface="Calibri Light" panose="020F0302020204030204" pitchFamily="34" charset="0"/>
              </a:rPr>
              <a:t>COs and POs and taking action </a:t>
            </a:r>
            <a:r>
              <a:rPr lang="ms-MY" sz="2800" b="1" dirty="0">
                <a:solidFill>
                  <a:srgbClr val="7030A0"/>
                </a:solidFill>
                <a:latin typeface="Calibri Light" panose="020F0302020204030204" pitchFamily="34" charset="0"/>
                <a:cs typeface="Calibri Light" panose="020F0302020204030204" pitchFamily="34" charset="0"/>
              </a:rPr>
              <a:t>on the  </a:t>
            </a:r>
          </a:p>
          <a:p>
            <a:pPr marL="519112" lvl="1" algn="l">
              <a:spcBef>
                <a:spcPct val="40000"/>
              </a:spcBef>
            </a:pPr>
            <a:r>
              <a:rPr lang="ms-MY" sz="2800" b="1" dirty="0">
                <a:solidFill>
                  <a:srgbClr val="7030A0"/>
                </a:solidFill>
                <a:latin typeface="Calibri Light" panose="020F0302020204030204" pitchFamily="34" charset="0"/>
                <a:cs typeface="Calibri Light" panose="020F0302020204030204" pitchFamily="34" charset="0"/>
              </a:rPr>
              <a:t>      low performing parameters/ criteria</a:t>
            </a:r>
            <a:endParaRPr lang="en-US" sz="2800" b="1" dirty="0">
              <a:solidFill>
                <a:srgbClr val="7030A0"/>
              </a:solidFill>
              <a:latin typeface="Calibri Light" panose="020F0302020204030204" pitchFamily="34" charset="0"/>
              <a:cs typeface="Calibri Light" panose="020F0302020204030204" pitchFamily="34" charset="0"/>
            </a:endParaRPr>
          </a:p>
          <a:p>
            <a:endParaRPr lang="en-IN" dirty="0"/>
          </a:p>
          <a:p>
            <a:endParaRPr lang="en-IN" dirty="0"/>
          </a:p>
          <a:p>
            <a:endParaRPr lang="en-IN" dirty="0"/>
          </a:p>
        </p:txBody>
      </p:sp>
    </p:spTree>
    <p:extLst>
      <p:ext uri="{BB962C8B-B14F-4D97-AF65-F5344CB8AC3E}">
        <p14:creationId xmlns="" xmlns:p14="http://schemas.microsoft.com/office/powerpoint/2010/main" val="316129167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07212FB-114A-B309-8520-C7FF005E2B39}"/>
              </a:ext>
            </a:extLst>
          </p:cNvPr>
          <p:cNvSpPr>
            <a:spLocks noGrp="1"/>
          </p:cNvSpPr>
          <p:nvPr>
            <p:ph idx="1"/>
          </p:nvPr>
        </p:nvSpPr>
        <p:spPr>
          <a:xfrm>
            <a:off x="838200" y="1825625"/>
            <a:ext cx="10515600" cy="2699722"/>
          </a:xfrm>
        </p:spPr>
        <p:txBody>
          <a:bodyPr>
            <a:noAutofit/>
          </a:bodyPr>
          <a:lstStyle/>
          <a:p>
            <a:pPr algn="ctr"/>
            <a:r>
              <a:rPr lang="en-IN" sz="3600" dirty="0"/>
              <a:t>Outcome Based Curriculum</a:t>
            </a:r>
          </a:p>
          <a:p>
            <a:pPr algn="ctr"/>
            <a:r>
              <a:rPr lang="en-IN" sz="3600" dirty="0">
                <a:highlight>
                  <a:srgbClr val="00FF00"/>
                </a:highlight>
              </a:rPr>
              <a:t>Criterion 1</a:t>
            </a:r>
          </a:p>
          <a:p>
            <a:pPr algn="ctr"/>
            <a:r>
              <a:rPr lang="en-IN" sz="3600" dirty="0"/>
              <a:t>Maximum  Score 120</a:t>
            </a:r>
          </a:p>
        </p:txBody>
      </p:sp>
    </p:spTree>
    <p:extLst>
      <p:ext uri="{BB962C8B-B14F-4D97-AF65-F5344CB8AC3E}">
        <p14:creationId xmlns="" xmlns:p14="http://schemas.microsoft.com/office/powerpoint/2010/main" val="688209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2E4B0B-2FE0-204C-1BD1-43C9EE270F26}"/>
              </a:ext>
            </a:extLst>
          </p:cNvPr>
          <p:cNvSpPr>
            <a:spLocks noGrp="1"/>
          </p:cNvSpPr>
          <p:nvPr>
            <p:ph type="title"/>
          </p:nvPr>
        </p:nvSpPr>
        <p:spPr>
          <a:xfrm>
            <a:off x="838200" y="365126"/>
            <a:ext cx="10515600" cy="814746"/>
          </a:xfrm>
        </p:spPr>
        <p:txBody>
          <a:bodyPr/>
          <a:lstStyle/>
          <a:p>
            <a:pPr algn="ctr"/>
            <a:r>
              <a:rPr lang="en-IN" b="1" dirty="0">
                <a:solidFill>
                  <a:srgbClr val="7030A0"/>
                </a:solidFill>
              </a:rPr>
              <a:t>Outcome Based Curriculum</a:t>
            </a:r>
          </a:p>
        </p:txBody>
      </p:sp>
      <p:sp>
        <p:nvSpPr>
          <p:cNvPr id="3" name="Content Placeholder 2">
            <a:extLst>
              <a:ext uri="{FF2B5EF4-FFF2-40B4-BE49-F238E27FC236}">
                <a16:creationId xmlns:a16="http://schemas.microsoft.com/office/drawing/2014/main" xmlns="" id="{E807CC7F-9C6C-20EE-CED4-9F91BE380536}"/>
              </a:ext>
            </a:extLst>
          </p:cNvPr>
          <p:cNvSpPr>
            <a:spLocks noGrp="1"/>
          </p:cNvSpPr>
          <p:nvPr>
            <p:ph idx="1"/>
          </p:nvPr>
        </p:nvSpPr>
        <p:spPr>
          <a:xfrm>
            <a:off x="707923" y="1524000"/>
            <a:ext cx="11071123" cy="5175352"/>
          </a:xfrm>
        </p:spPr>
        <p:txBody>
          <a:bodyPr>
            <a:normAutofit fontScale="85000" lnSpcReduction="20000"/>
          </a:bodyPr>
          <a:lstStyle/>
          <a:p>
            <a:r>
              <a:rPr lang="en-IN" sz="3000" dirty="0">
                <a:highlight>
                  <a:srgbClr val="00FF00"/>
                </a:highlight>
              </a:rPr>
              <a:t>Multidisciplinary</a:t>
            </a:r>
          </a:p>
          <a:p>
            <a:r>
              <a:rPr lang="en-IN" sz="3000" dirty="0"/>
              <a:t>Interdisciplinary</a:t>
            </a:r>
          </a:p>
          <a:p>
            <a:r>
              <a:rPr lang="en-IN" sz="3000" dirty="0">
                <a:highlight>
                  <a:srgbClr val="00FF00"/>
                </a:highlight>
              </a:rPr>
              <a:t>Scope for critical thinking</a:t>
            </a:r>
          </a:p>
          <a:p>
            <a:r>
              <a:rPr lang="en-IN" sz="3000" dirty="0"/>
              <a:t>Complex problem solving </a:t>
            </a:r>
          </a:p>
          <a:p>
            <a:r>
              <a:rPr lang="en-IN" sz="3000" dirty="0">
                <a:highlight>
                  <a:srgbClr val="00FF00"/>
                </a:highlight>
              </a:rPr>
              <a:t>Ethics and values are integral part</a:t>
            </a:r>
          </a:p>
          <a:p>
            <a:r>
              <a:rPr lang="en-IN" sz="3000" dirty="0"/>
              <a:t>Avenues for emerging technology, tools and experiencing in real environment</a:t>
            </a:r>
          </a:p>
          <a:p>
            <a:r>
              <a:rPr lang="en-IN" sz="3000" dirty="0">
                <a:highlight>
                  <a:srgbClr val="00FF00"/>
                </a:highlight>
              </a:rPr>
              <a:t>Skills and hands-on are distributed and integrated in curriculum spreading over the years</a:t>
            </a:r>
          </a:p>
          <a:p>
            <a:r>
              <a:rPr lang="en-IN" sz="3000" dirty="0"/>
              <a:t>Teaches responsibilities </a:t>
            </a:r>
          </a:p>
          <a:p>
            <a:r>
              <a:rPr lang="en-IN" sz="3000" dirty="0">
                <a:highlight>
                  <a:srgbClr val="00FF00"/>
                </a:highlight>
              </a:rPr>
              <a:t>Contributes to sustainable development</a:t>
            </a:r>
          </a:p>
          <a:p>
            <a:r>
              <a:rPr lang="en-IN" sz="3000" dirty="0">
                <a:highlight>
                  <a:srgbClr val="00FFFF"/>
                </a:highlight>
              </a:rPr>
              <a:t>Engaging and challenging leading to Holistic Development</a:t>
            </a:r>
          </a:p>
          <a:p>
            <a:r>
              <a:rPr lang="en-IN" sz="3000" dirty="0"/>
              <a:t>Flexible, Student’s interest driven, diverse and options for student to explore the choices to best of the potential</a:t>
            </a:r>
            <a:endParaRPr lang="en-IN" dirty="0"/>
          </a:p>
          <a:p>
            <a:endParaRPr lang="en-IN" dirty="0"/>
          </a:p>
        </p:txBody>
      </p:sp>
    </p:spTree>
    <p:extLst>
      <p:ext uri="{BB962C8B-B14F-4D97-AF65-F5344CB8AC3E}">
        <p14:creationId xmlns="" xmlns:p14="http://schemas.microsoft.com/office/powerpoint/2010/main" val="678235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24000" y="245192"/>
            <a:ext cx="9144000" cy="603893"/>
          </a:xfrm>
        </p:spPr>
        <p:txBody>
          <a:bodyPr>
            <a:normAutofit/>
          </a:bodyPr>
          <a:lstStyle/>
          <a:p>
            <a:r>
              <a:rPr lang="en-US" sz="3200" b="1" dirty="0">
                <a:solidFill>
                  <a:srgbClr val="FF61A1"/>
                </a:solidFill>
              </a:rPr>
              <a:t>Taxonomy</a:t>
            </a:r>
            <a:endParaRPr lang="en-IN" sz="3200" b="1" dirty="0">
              <a:solidFill>
                <a:srgbClr val="FF61A1"/>
              </a:solidFill>
            </a:endParaRPr>
          </a:p>
        </p:txBody>
      </p:sp>
      <p:pic>
        <p:nvPicPr>
          <p:cNvPr id="6" name="Picture 5" descr="bloom's taxonomy revised - Higher order of thinking">
            <a:extLst>
              <a:ext uri="{FF2B5EF4-FFF2-40B4-BE49-F238E27FC236}">
                <a16:creationId xmlns:a16="http://schemas.microsoft.com/office/drawing/2014/main" xmlns="" id="{3BCB8540-DA60-B289-904C-98C249A7AD5E}"/>
              </a:ext>
            </a:extLst>
          </p:cNvPr>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7447" y="1847720"/>
            <a:ext cx="4357428" cy="4030056"/>
          </a:xfrm>
          <a:prstGeom prst="rect">
            <a:avLst/>
          </a:prstGeom>
          <a:noFill/>
          <a:ln>
            <a:noFill/>
          </a:ln>
        </p:spPr>
      </p:pic>
      <p:pic>
        <p:nvPicPr>
          <p:cNvPr id="7" name="Picture 6" descr="THEORY: DAP Developmentally Appropriate Practice (Part 3): The Affective  Domain | SmartPrimaryEd">
            <a:extLst>
              <a:ext uri="{FF2B5EF4-FFF2-40B4-BE49-F238E27FC236}">
                <a16:creationId xmlns:a16="http://schemas.microsoft.com/office/drawing/2014/main" xmlns="" id="{D8B2280B-0CD3-4259-C7F4-BAAB975A08B7}"/>
              </a:ext>
            </a:extLst>
          </p:cNvPr>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236209" y="1886172"/>
            <a:ext cx="3949553" cy="3799263"/>
          </a:xfrm>
          <a:prstGeom prst="rect">
            <a:avLst/>
          </a:prstGeom>
          <a:noFill/>
          <a:ln>
            <a:noFill/>
          </a:ln>
        </p:spPr>
      </p:pic>
      <p:pic>
        <p:nvPicPr>
          <p:cNvPr id="8" name="Picture 7" descr="Dave's Taxonomy of Psychomotor Skills 31 | Download Scientific Diagram">
            <a:extLst>
              <a:ext uri="{FF2B5EF4-FFF2-40B4-BE49-F238E27FC236}">
                <a16:creationId xmlns:a16="http://schemas.microsoft.com/office/drawing/2014/main" xmlns="" id="{321C5FAC-F0AA-F1DD-2F71-43A4D1CD52A6}"/>
              </a:ext>
            </a:extLst>
          </p:cNvPr>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514144" y="1919892"/>
            <a:ext cx="3722065" cy="3799263"/>
          </a:xfrm>
          <a:prstGeom prst="rect">
            <a:avLst/>
          </a:prstGeom>
          <a:noFill/>
          <a:ln>
            <a:noFill/>
          </a:ln>
        </p:spPr>
      </p:pic>
      <p:sp>
        <p:nvSpPr>
          <p:cNvPr id="9" name="TextBox 8">
            <a:extLst>
              <a:ext uri="{FF2B5EF4-FFF2-40B4-BE49-F238E27FC236}">
                <a16:creationId xmlns:a16="http://schemas.microsoft.com/office/drawing/2014/main" xmlns="" id="{381C1FE2-EAB8-92DC-CF07-A64ABB81DA10}"/>
              </a:ext>
            </a:extLst>
          </p:cNvPr>
          <p:cNvSpPr txBox="1"/>
          <p:nvPr/>
        </p:nvSpPr>
        <p:spPr>
          <a:xfrm>
            <a:off x="4714875" y="2034073"/>
            <a:ext cx="3276891" cy="400110"/>
          </a:xfrm>
          <a:prstGeom prst="rect">
            <a:avLst/>
          </a:prstGeom>
          <a:noFill/>
        </p:spPr>
        <p:txBody>
          <a:bodyPr wrap="square" rtlCol="0">
            <a:spAutoFit/>
          </a:bodyPr>
          <a:lstStyle/>
          <a:p>
            <a:r>
              <a:rPr lang="en-IN" sz="2000" b="1" dirty="0"/>
              <a:t>Dave’s Psychomotor Domain</a:t>
            </a:r>
          </a:p>
        </p:txBody>
      </p:sp>
      <p:sp>
        <p:nvSpPr>
          <p:cNvPr id="2" name="TextBox 1">
            <a:extLst>
              <a:ext uri="{FF2B5EF4-FFF2-40B4-BE49-F238E27FC236}">
                <a16:creationId xmlns:a16="http://schemas.microsoft.com/office/drawing/2014/main" xmlns="" id="{6E7D97CD-6E34-2F59-E97B-4EE109939E1A}"/>
              </a:ext>
            </a:extLst>
          </p:cNvPr>
          <p:cNvSpPr txBox="1"/>
          <p:nvPr/>
        </p:nvSpPr>
        <p:spPr>
          <a:xfrm>
            <a:off x="9075173" y="2647031"/>
            <a:ext cx="1173551" cy="1215717"/>
          </a:xfrm>
          <a:prstGeom prst="rect">
            <a:avLst/>
          </a:prstGeom>
          <a:noFill/>
        </p:spPr>
        <p:txBody>
          <a:bodyPr wrap="square" rtlCol="0">
            <a:spAutoFit/>
          </a:bodyPr>
          <a:lstStyle/>
          <a:p>
            <a:r>
              <a:rPr lang="en-IN" dirty="0"/>
              <a:t>Respond</a:t>
            </a:r>
          </a:p>
          <a:p>
            <a:r>
              <a:rPr lang="en-IN" sz="1100" b="1" dirty="0"/>
              <a:t>Ability to participate responsibly, respectfully and actively</a:t>
            </a:r>
          </a:p>
        </p:txBody>
      </p:sp>
      <p:sp>
        <p:nvSpPr>
          <p:cNvPr id="3" name="TextBox 2">
            <a:extLst>
              <a:ext uri="{FF2B5EF4-FFF2-40B4-BE49-F238E27FC236}">
                <a16:creationId xmlns:a16="http://schemas.microsoft.com/office/drawing/2014/main" xmlns="" id="{2C173EB4-A978-0C45-510A-91A7C4D4421F}"/>
              </a:ext>
            </a:extLst>
          </p:cNvPr>
          <p:cNvSpPr txBox="1"/>
          <p:nvPr/>
        </p:nvSpPr>
        <p:spPr>
          <a:xfrm>
            <a:off x="10140606" y="2647031"/>
            <a:ext cx="1231640" cy="1138773"/>
          </a:xfrm>
          <a:prstGeom prst="rect">
            <a:avLst/>
          </a:prstGeom>
          <a:noFill/>
        </p:spPr>
        <p:txBody>
          <a:bodyPr wrap="square" rtlCol="0">
            <a:spAutoFit/>
          </a:bodyPr>
          <a:lstStyle/>
          <a:p>
            <a:r>
              <a:rPr lang="en-IN" b="1" dirty="0">
                <a:solidFill>
                  <a:srgbClr val="FFFF00"/>
                </a:solidFill>
              </a:rPr>
              <a:t>Value</a:t>
            </a:r>
          </a:p>
          <a:p>
            <a:r>
              <a:rPr lang="en-IN" sz="1000" b="1" dirty="0">
                <a:solidFill>
                  <a:srgbClr val="FFFF00"/>
                </a:solidFill>
              </a:rPr>
              <a:t>Ability to associate personal and collective values and express value judgement </a:t>
            </a:r>
          </a:p>
        </p:txBody>
      </p:sp>
      <p:sp>
        <p:nvSpPr>
          <p:cNvPr id="4" name="TextBox 3">
            <a:extLst>
              <a:ext uri="{FF2B5EF4-FFF2-40B4-BE49-F238E27FC236}">
                <a16:creationId xmlns:a16="http://schemas.microsoft.com/office/drawing/2014/main" xmlns="" id="{59A13AD3-B1D3-21D6-18C7-82749E54BC61}"/>
              </a:ext>
            </a:extLst>
          </p:cNvPr>
          <p:cNvSpPr txBox="1"/>
          <p:nvPr/>
        </p:nvSpPr>
        <p:spPr>
          <a:xfrm>
            <a:off x="8456604" y="3868092"/>
            <a:ext cx="1065530" cy="723275"/>
          </a:xfrm>
          <a:prstGeom prst="rect">
            <a:avLst/>
          </a:prstGeom>
          <a:noFill/>
        </p:spPr>
        <p:txBody>
          <a:bodyPr wrap="square" rtlCol="0">
            <a:spAutoFit/>
          </a:bodyPr>
          <a:lstStyle/>
          <a:p>
            <a:r>
              <a:rPr lang="en-IN" sz="1900" dirty="0"/>
              <a:t>Receive</a:t>
            </a:r>
          </a:p>
          <a:p>
            <a:r>
              <a:rPr lang="en-IN" sz="1100" b="1" dirty="0"/>
              <a:t>Ability to lean from others</a:t>
            </a:r>
          </a:p>
        </p:txBody>
      </p:sp>
      <p:sp>
        <p:nvSpPr>
          <p:cNvPr id="10" name="TextBox 9">
            <a:extLst>
              <a:ext uri="{FF2B5EF4-FFF2-40B4-BE49-F238E27FC236}">
                <a16:creationId xmlns:a16="http://schemas.microsoft.com/office/drawing/2014/main" xmlns="" id="{A2289FA8-06AF-D451-CE81-81C98099C5EA}"/>
              </a:ext>
            </a:extLst>
          </p:cNvPr>
          <p:cNvSpPr txBox="1"/>
          <p:nvPr/>
        </p:nvSpPr>
        <p:spPr>
          <a:xfrm>
            <a:off x="10668000" y="3819523"/>
            <a:ext cx="1347528" cy="984885"/>
          </a:xfrm>
          <a:prstGeom prst="rect">
            <a:avLst/>
          </a:prstGeom>
          <a:noFill/>
        </p:spPr>
        <p:txBody>
          <a:bodyPr wrap="square" rtlCol="0">
            <a:spAutoFit/>
          </a:bodyPr>
          <a:lstStyle/>
          <a:p>
            <a:r>
              <a:rPr lang="en-IN" dirty="0">
                <a:solidFill>
                  <a:schemeClr val="accent4">
                    <a:lumMod val="20000"/>
                    <a:lumOff val="80000"/>
                  </a:schemeClr>
                </a:solidFill>
              </a:rPr>
              <a:t>Organise</a:t>
            </a:r>
          </a:p>
          <a:p>
            <a:r>
              <a:rPr lang="en-IN" sz="1000" b="1" dirty="0">
                <a:solidFill>
                  <a:schemeClr val="accent4">
                    <a:lumMod val="20000"/>
                    <a:lumOff val="80000"/>
                  </a:schemeClr>
                </a:solidFill>
              </a:rPr>
              <a:t>Ability to structure, </a:t>
            </a:r>
            <a:r>
              <a:rPr lang="en-IN" sz="1000" b="1" dirty="0" err="1">
                <a:solidFill>
                  <a:schemeClr val="accent4">
                    <a:lumMod val="20000"/>
                    <a:lumOff val="80000"/>
                  </a:schemeClr>
                </a:solidFill>
              </a:rPr>
              <a:t>priotize</a:t>
            </a:r>
            <a:r>
              <a:rPr lang="en-IN" sz="1000" b="1" dirty="0">
                <a:solidFill>
                  <a:schemeClr val="accent4">
                    <a:lumMod val="20000"/>
                    <a:lumOff val="80000"/>
                  </a:schemeClr>
                </a:solidFill>
              </a:rPr>
              <a:t> and reconcile personal and others </a:t>
            </a:r>
            <a:r>
              <a:rPr lang="en-IN" sz="1000" b="1">
                <a:solidFill>
                  <a:schemeClr val="accent4">
                    <a:lumMod val="20000"/>
                    <a:lumOff val="80000"/>
                  </a:schemeClr>
                </a:solidFill>
              </a:rPr>
              <a:t>value systems</a:t>
            </a:r>
            <a:endParaRPr lang="en-IN" sz="1000" b="1" dirty="0">
              <a:solidFill>
                <a:schemeClr val="accent4">
                  <a:lumMod val="20000"/>
                  <a:lumOff val="80000"/>
                </a:schemeClr>
              </a:solidFill>
            </a:endParaRPr>
          </a:p>
        </p:txBody>
      </p:sp>
      <p:sp>
        <p:nvSpPr>
          <p:cNvPr id="11" name="TextBox 10">
            <a:extLst>
              <a:ext uri="{FF2B5EF4-FFF2-40B4-BE49-F238E27FC236}">
                <a16:creationId xmlns:a16="http://schemas.microsoft.com/office/drawing/2014/main" xmlns="" id="{6B77B852-3B83-7641-FC18-29BD4C03C4FC}"/>
              </a:ext>
            </a:extLst>
          </p:cNvPr>
          <p:cNvSpPr txBox="1"/>
          <p:nvPr/>
        </p:nvSpPr>
        <p:spPr>
          <a:xfrm>
            <a:off x="9595165" y="4586462"/>
            <a:ext cx="1231640" cy="1046440"/>
          </a:xfrm>
          <a:prstGeom prst="rect">
            <a:avLst/>
          </a:prstGeom>
          <a:noFill/>
        </p:spPr>
        <p:txBody>
          <a:bodyPr wrap="square" rtlCol="0">
            <a:spAutoFit/>
          </a:bodyPr>
          <a:lstStyle/>
          <a:p>
            <a:r>
              <a:rPr lang="en-IN" dirty="0">
                <a:solidFill>
                  <a:schemeClr val="bg1"/>
                </a:solidFill>
              </a:rPr>
              <a:t>Internalise</a:t>
            </a:r>
          </a:p>
          <a:p>
            <a:r>
              <a:rPr lang="en-IN" sz="1100" b="1" dirty="0">
                <a:solidFill>
                  <a:schemeClr val="bg1"/>
                </a:solidFill>
              </a:rPr>
              <a:t>Ability to articulate one’s values and belief system</a:t>
            </a:r>
            <a:r>
              <a:rPr lang="en-IN" sz="1100" b="1" dirty="0"/>
              <a:t> </a:t>
            </a:r>
          </a:p>
        </p:txBody>
      </p:sp>
      <p:sp>
        <p:nvSpPr>
          <p:cNvPr id="12" name="TextBox 11">
            <a:extLst>
              <a:ext uri="{FF2B5EF4-FFF2-40B4-BE49-F238E27FC236}">
                <a16:creationId xmlns:a16="http://schemas.microsoft.com/office/drawing/2014/main" xmlns="" id="{E7482701-20CA-6240-C401-BA22ADD54166}"/>
              </a:ext>
            </a:extLst>
          </p:cNvPr>
          <p:cNvSpPr txBox="1"/>
          <p:nvPr/>
        </p:nvSpPr>
        <p:spPr>
          <a:xfrm>
            <a:off x="9006348" y="3021707"/>
            <a:ext cx="1065530" cy="626061"/>
          </a:xfrm>
          <a:prstGeom prst="rect">
            <a:avLst/>
          </a:prstGeom>
          <a:noFill/>
        </p:spPr>
        <p:txBody>
          <a:bodyPr wrap="square" rtlCol="0">
            <a:spAutoFit/>
          </a:bodyPr>
          <a:lstStyle/>
          <a:p>
            <a:endParaRPr lang="en-IN" dirty="0"/>
          </a:p>
        </p:txBody>
      </p:sp>
    </p:spTree>
    <p:extLst>
      <p:ext uri="{BB962C8B-B14F-4D97-AF65-F5344CB8AC3E}">
        <p14:creationId xmlns="" xmlns:p14="http://schemas.microsoft.com/office/powerpoint/2010/main" val="350591680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EDB2CB0-8EB7-7145-6F76-E224DF2EB4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F678274-70D1-B02F-193E-5447EE9BB024}"/>
              </a:ext>
            </a:extLst>
          </p:cNvPr>
          <p:cNvSpPr>
            <a:spLocks noGrp="1"/>
          </p:cNvSpPr>
          <p:nvPr>
            <p:ph idx="1"/>
          </p:nvPr>
        </p:nvSpPr>
        <p:spPr>
          <a:xfrm>
            <a:off x="838200" y="1825625"/>
            <a:ext cx="10515600" cy="954897"/>
          </a:xfrm>
        </p:spPr>
        <p:txBody>
          <a:bodyPr>
            <a:normAutofit/>
          </a:bodyPr>
          <a:lstStyle/>
          <a:p>
            <a:pPr algn="ctr"/>
            <a:r>
              <a:rPr lang="en-IN" sz="5400" dirty="0"/>
              <a:t>Points for Attention in NEW SAR</a:t>
            </a:r>
          </a:p>
        </p:txBody>
      </p:sp>
    </p:spTree>
    <p:extLst>
      <p:ext uri="{BB962C8B-B14F-4D97-AF65-F5344CB8AC3E}">
        <p14:creationId xmlns="" xmlns:p14="http://schemas.microsoft.com/office/powerpoint/2010/main" val="953960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58EDD4F-F7C6-CEFA-AAF6-EF653800A6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xmlns="" id="{0F1F38EE-506E-D1A9-54B0-E9101A50F2AD}"/>
              </a:ext>
            </a:extLst>
          </p:cNvPr>
          <p:cNvPicPr>
            <a:picLocks noChangeAspect="1"/>
          </p:cNvPicPr>
          <p:nvPr/>
        </p:nvPicPr>
        <p:blipFill>
          <a:blip r:embed="rId2" cstate="print"/>
          <a:stretch>
            <a:fillRect/>
          </a:stretch>
        </p:blipFill>
        <p:spPr>
          <a:xfrm>
            <a:off x="1033167" y="1567543"/>
            <a:ext cx="10125665" cy="5038530"/>
          </a:xfrm>
          <a:prstGeom prst="rect">
            <a:avLst/>
          </a:prstGeom>
        </p:spPr>
      </p:pic>
      <p:sp>
        <p:nvSpPr>
          <p:cNvPr id="4" name="TextBox 3">
            <a:extLst>
              <a:ext uri="{FF2B5EF4-FFF2-40B4-BE49-F238E27FC236}">
                <a16:creationId xmlns:a16="http://schemas.microsoft.com/office/drawing/2014/main" xmlns="" id="{30187111-8427-1C72-A5A8-BE5472D4CD6A}"/>
              </a:ext>
            </a:extLst>
          </p:cNvPr>
          <p:cNvSpPr txBox="1"/>
          <p:nvPr/>
        </p:nvSpPr>
        <p:spPr>
          <a:xfrm>
            <a:off x="2174033" y="398498"/>
            <a:ext cx="8325239" cy="584775"/>
          </a:xfrm>
          <a:prstGeom prst="rect">
            <a:avLst/>
          </a:prstGeom>
          <a:noFill/>
        </p:spPr>
        <p:txBody>
          <a:bodyPr wrap="square">
            <a:spAutoFit/>
          </a:bodyPr>
          <a:lstStyle/>
          <a:p>
            <a:r>
              <a:rPr lang="en-IN" sz="3200" dirty="0"/>
              <a:t>Criterion 1:Outcome based Curriculum: 120</a:t>
            </a:r>
          </a:p>
        </p:txBody>
      </p:sp>
      <mc:AlternateContent xmlns:mc="http://schemas.openxmlformats.org/markup-compatibility/2006">
        <mc:Choice xmlns="" xmlns:p14="http://schemas.microsoft.com/office/powerpoint/2010/main" Requires="p14">
          <p:contentPart p14:bwMode="auto" r:id="rId3">
            <p14:nvContentPartPr>
              <p14:cNvPr id="2" name="Ink 1">
                <a:extLst>
                  <a:ext uri="{FF2B5EF4-FFF2-40B4-BE49-F238E27FC236}">
                    <a16:creationId xmlns:a16="http://schemas.microsoft.com/office/drawing/2014/main" xmlns="" id="{80C366E3-470F-F128-44F7-89915FAAC563}"/>
                  </a:ext>
                </a:extLst>
              </p14:cNvPr>
              <p14:cNvContentPartPr/>
              <p14:nvPr/>
            </p14:nvContentPartPr>
            <p14:xfrm>
              <a:off x="7921389" y="2332190"/>
              <a:ext cx="1072440" cy="28800"/>
            </p14:xfrm>
          </p:contentPart>
        </mc:Choice>
        <mc:Fallback>
          <p:pic>
            <p:nvPicPr>
              <p:cNvPr id="2" name="Ink 1">
                <a:extLst>
                  <a:ext uri="{FF2B5EF4-FFF2-40B4-BE49-F238E27FC236}">
                    <a16:creationId xmlns:p14="http://schemas.microsoft.com/office/powerpoint/2010/main" xmlns="" xmlns:a16="http://schemas.microsoft.com/office/drawing/2014/main" id="{80C366E3-470F-F128-44F7-89915FAAC563}"/>
                  </a:ext>
                </a:extLst>
              </p:cNvPr>
              <p:cNvPicPr/>
              <p:nvPr/>
            </p:nvPicPr>
            <p:blipFill>
              <a:blip r:embed="rId4" cstate="print"/>
              <a:stretch>
                <a:fillRect/>
              </a:stretch>
            </p:blipFill>
            <p:spPr>
              <a:xfrm>
                <a:off x="7867749" y="2224190"/>
                <a:ext cx="1180080" cy="244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5" name="Ink 4">
                <a:extLst>
                  <a:ext uri="{FF2B5EF4-FFF2-40B4-BE49-F238E27FC236}">
                    <a16:creationId xmlns:a16="http://schemas.microsoft.com/office/drawing/2014/main" xmlns="" id="{0B60360C-10DB-342A-5512-87CD27BAD597}"/>
                  </a:ext>
                </a:extLst>
              </p14:cNvPr>
              <p14:cNvContentPartPr/>
              <p14:nvPr/>
            </p14:nvContentPartPr>
            <p14:xfrm>
              <a:off x="9610149" y="2332550"/>
              <a:ext cx="867240" cy="360"/>
            </p14:xfrm>
          </p:contentPart>
        </mc:Choice>
        <mc:Fallback>
          <p:pic>
            <p:nvPicPr>
              <p:cNvPr id="5" name="Ink 4">
                <a:extLst>
                  <a:ext uri="{FF2B5EF4-FFF2-40B4-BE49-F238E27FC236}">
                    <a16:creationId xmlns:p14="http://schemas.microsoft.com/office/powerpoint/2010/main" xmlns="" xmlns:a16="http://schemas.microsoft.com/office/drawing/2014/main" id="{0B60360C-10DB-342A-5512-87CD27BAD597}"/>
                  </a:ext>
                </a:extLst>
              </p:cNvPr>
              <p:cNvPicPr/>
              <p:nvPr/>
            </p:nvPicPr>
            <p:blipFill>
              <a:blip r:embed="rId6" cstate="print"/>
              <a:stretch>
                <a:fillRect/>
              </a:stretch>
            </p:blipFill>
            <p:spPr>
              <a:xfrm>
                <a:off x="9556509" y="2224550"/>
                <a:ext cx="974880" cy="216000"/>
              </a:xfrm>
              <a:prstGeom prst="rect">
                <a:avLst/>
              </a:prstGeom>
            </p:spPr>
          </p:pic>
        </mc:Fallback>
      </mc:AlternateContent>
    </p:spTree>
    <p:extLst>
      <p:ext uri="{BB962C8B-B14F-4D97-AF65-F5344CB8AC3E}">
        <p14:creationId xmlns="" xmlns:p14="http://schemas.microsoft.com/office/powerpoint/2010/main" val="2279438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89E466-69CE-FAA4-B26F-518B154C6B1E}"/>
              </a:ext>
            </a:extLst>
          </p:cNvPr>
          <p:cNvSpPr>
            <a:spLocks noGrp="1"/>
          </p:cNvSpPr>
          <p:nvPr>
            <p:ph type="title"/>
          </p:nvPr>
        </p:nvSpPr>
        <p:spPr>
          <a:xfrm>
            <a:off x="838200" y="289249"/>
            <a:ext cx="10515600" cy="942393"/>
          </a:xfrm>
        </p:spPr>
        <p:txBody>
          <a:bodyPr>
            <a:normAutofit/>
          </a:bodyPr>
          <a:lstStyle/>
          <a:p>
            <a:r>
              <a:rPr lang="en-IN" sz="4400" dirty="0"/>
              <a:t>Criterion 1:Outcome based Curriculum: 120</a:t>
            </a:r>
            <a:endParaRPr lang="en-IN" dirty="0"/>
          </a:p>
        </p:txBody>
      </p:sp>
      <p:pic>
        <p:nvPicPr>
          <p:cNvPr id="5" name="Content Placeholder 4">
            <a:extLst>
              <a:ext uri="{FF2B5EF4-FFF2-40B4-BE49-F238E27FC236}">
                <a16:creationId xmlns:a16="http://schemas.microsoft.com/office/drawing/2014/main" xmlns="" id="{CAE671D4-629D-171D-1884-AFA2BA140BBF}"/>
              </a:ext>
            </a:extLst>
          </p:cNvPr>
          <p:cNvPicPr>
            <a:picLocks noGrp="1" noChangeAspect="1"/>
          </p:cNvPicPr>
          <p:nvPr>
            <p:ph idx="1"/>
          </p:nvPr>
        </p:nvPicPr>
        <p:blipFill>
          <a:blip r:embed="rId2" cstate="print"/>
          <a:stretch>
            <a:fillRect/>
          </a:stretch>
        </p:blipFill>
        <p:spPr>
          <a:xfrm>
            <a:off x="928817" y="1483567"/>
            <a:ext cx="10568235" cy="5085184"/>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4053A8FA-F640-A702-F45A-A0F1C8BD8F76}"/>
                  </a:ext>
                </a:extLst>
              </p14:cNvPr>
              <p14:cNvContentPartPr/>
              <p14:nvPr/>
            </p14:nvContentPartPr>
            <p14:xfrm>
              <a:off x="5355309" y="2920430"/>
              <a:ext cx="587520" cy="9720"/>
            </p14:xfrm>
          </p:contentPart>
        </mc:Choice>
        <mc:Fallback>
          <p:pic>
            <p:nvPicPr>
              <p:cNvPr id="3" name="Ink 2">
                <a:extLst>
                  <a:ext uri="{FF2B5EF4-FFF2-40B4-BE49-F238E27FC236}">
                    <a16:creationId xmlns:p14="http://schemas.microsoft.com/office/powerpoint/2010/main" xmlns="" xmlns:a16="http://schemas.microsoft.com/office/drawing/2014/main" id="{4053A8FA-F640-A702-F45A-A0F1C8BD8F76}"/>
                  </a:ext>
                </a:extLst>
              </p:cNvPr>
              <p:cNvPicPr/>
              <p:nvPr/>
            </p:nvPicPr>
            <p:blipFill>
              <a:blip r:embed="rId4" cstate="print"/>
              <a:stretch>
                <a:fillRect/>
              </a:stretch>
            </p:blipFill>
            <p:spPr>
              <a:xfrm>
                <a:off x="5301669" y="2812790"/>
                <a:ext cx="695160" cy="2253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7693E5DA-F997-6741-E736-42B8ED3A4839}"/>
                  </a:ext>
                </a:extLst>
              </p14:cNvPr>
              <p14:cNvContentPartPr/>
              <p14:nvPr/>
            </p14:nvContentPartPr>
            <p14:xfrm>
              <a:off x="3480069" y="1772390"/>
              <a:ext cx="2126520" cy="66240"/>
            </p14:xfrm>
          </p:contentPart>
        </mc:Choice>
        <mc:Fallback>
          <p:pic>
            <p:nvPicPr>
              <p:cNvPr id="4" name="Ink 3">
                <a:extLst>
                  <a:ext uri="{FF2B5EF4-FFF2-40B4-BE49-F238E27FC236}">
                    <a16:creationId xmlns:p14="http://schemas.microsoft.com/office/powerpoint/2010/main" xmlns="" xmlns:a16="http://schemas.microsoft.com/office/drawing/2014/main" id="{7693E5DA-F997-6741-E736-42B8ED3A4839}"/>
                  </a:ext>
                </a:extLst>
              </p:cNvPr>
              <p:cNvPicPr/>
              <p:nvPr/>
            </p:nvPicPr>
            <p:blipFill>
              <a:blip r:embed="rId6" cstate="print"/>
              <a:stretch>
                <a:fillRect/>
              </a:stretch>
            </p:blipFill>
            <p:spPr>
              <a:xfrm>
                <a:off x="3426429" y="1664750"/>
                <a:ext cx="2234160" cy="281880"/>
              </a:xfrm>
              <a:prstGeom prst="rect">
                <a:avLst/>
              </a:prstGeom>
            </p:spPr>
          </p:pic>
        </mc:Fallback>
      </mc:AlternateContent>
      <mc:AlternateContent xmlns:mc="http://schemas.openxmlformats.org/markup-compatibility/2006">
        <mc:Choice xmlns="" xmlns:p14="http://schemas.microsoft.com/office/powerpoint/2010/main" Requires="p14">
          <p:contentPart p14:bwMode="auto" r:id="rId7">
            <p14:nvContentPartPr>
              <p14:cNvPr id="6" name="Ink 5">
                <a:extLst>
                  <a:ext uri="{FF2B5EF4-FFF2-40B4-BE49-F238E27FC236}">
                    <a16:creationId xmlns:a16="http://schemas.microsoft.com/office/drawing/2014/main" xmlns="" id="{A8BF0689-45BB-C080-FD79-577A1A609D46}"/>
                  </a:ext>
                </a:extLst>
              </p14:cNvPr>
              <p14:cNvContentPartPr/>
              <p14:nvPr/>
            </p14:nvContentPartPr>
            <p14:xfrm>
              <a:off x="1735509" y="2947790"/>
              <a:ext cx="1520280" cy="28800"/>
            </p14:xfrm>
          </p:contentPart>
        </mc:Choice>
        <mc:Fallback>
          <p:pic>
            <p:nvPicPr>
              <p:cNvPr id="6" name="Ink 5">
                <a:extLst>
                  <a:ext uri="{FF2B5EF4-FFF2-40B4-BE49-F238E27FC236}">
                    <a16:creationId xmlns:p14="http://schemas.microsoft.com/office/powerpoint/2010/main" xmlns="" xmlns:a16="http://schemas.microsoft.com/office/drawing/2014/main" id="{A8BF0689-45BB-C080-FD79-577A1A609D46}"/>
                  </a:ext>
                </a:extLst>
              </p:cNvPr>
              <p:cNvPicPr/>
              <p:nvPr/>
            </p:nvPicPr>
            <p:blipFill>
              <a:blip r:embed="rId8" cstate="print"/>
              <a:stretch>
                <a:fillRect/>
              </a:stretch>
            </p:blipFill>
            <p:spPr>
              <a:xfrm>
                <a:off x="1681509" y="2840150"/>
                <a:ext cx="1627920" cy="244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9">
            <p14:nvContentPartPr>
              <p14:cNvPr id="7" name="Ink 6">
                <a:extLst>
                  <a:ext uri="{FF2B5EF4-FFF2-40B4-BE49-F238E27FC236}">
                    <a16:creationId xmlns:a16="http://schemas.microsoft.com/office/drawing/2014/main" xmlns="" id="{6219A046-EDBD-00AD-F72C-5E1887E1A385}"/>
                  </a:ext>
                </a:extLst>
              </p14:cNvPr>
              <p14:cNvContentPartPr/>
              <p14:nvPr/>
            </p14:nvContentPartPr>
            <p14:xfrm>
              <a:off x="1707429" y="1669430"/>
              <a:ext cx="1262160" cy="49320"/>
            </p14:xfrm>
          </p:contentPart>
        </mc:Choice>
        <mc:Fallback>
          <p:pic>
            <p:nvPicPr>
              <p:cNvPr id="7" name="Ink 6">
                <a:extLst>
                  <a:ext uri="{FF2B5EF4-FFF2-40B4-BE49-F238E27FC236}">
                    <a16:creationId xmlns:p14="http://schemas.microsoft.com/office/powerpoint/2010/main" xmlns="" xmlns:a16="http://schemas.microsoft.com/office/drawing/2014/main" id="{6219A046-EDBD-00AD-F72C-5E1887E1A385}"/>
                  </a:ext>
                </a:extLst>
              </p:cNvPr>
              <p:cNvPicPr/>
              <p:nvPr/>
            </p:nvPicPr>
            <p:blipFill>
              <a:blip r:embed="rId10" cstate="print"/>
              <a:stretch>
                <a:fillRect/>
              </a:stretch>
            </p:blipFill>
            <p:spPr>
              <a:xfrm>
                <a:off x="1653429" y="1561430"/>
                <a:ext cx="1369800" cy="264960"/>
              </a:xfrm>
              <a:prstGeom prst="rect">
                <a:avLst/>
              </a:prstGeom>
            </p:spPr>
          </p:pic>
        </mc:Fallback>
      </mc:AlternateContent>
    </p:spTree>
    <p:extLst>
      <p:ext uri="{BB962C8B-B14F-4D97-AF65-F5344CB8AC3E}">
        <p14:creationId xmlns="" xmlns:p14="http://schemas.microsoft.com/office/powerpoint/2010/main" val="147711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708DA-A109-3C54-4868-6EC8760B8007}"/>
              </a:ext>
            </a:extLst>
          </p:cNvPr>
          <p:cNvSpPr>
            <a:spLocks noGrp="1"/>
          </p:cNvSpPr>
          <p:nvPr>
            <p:ph type="title"/>
          </p:nvPr>
        </p:nvSpPr>
        <p:spPr>
          <a:xfrm>
            <a:off x="838200" y="365125"/>
            <a:ext cx="10515600" cy="670573"/>
          </a:xfrm>
        </p:spPr>
        <p:txBody>
          <a:bodyPr>
            <a:normAutofit fontScale="90000"/>
          </a:bodyPr>
          <a:lstStyle/>
          <a:p>
            <a:r>
              <a:rPr lang="en-IN" sz="4400" dirty="0"/>
              <a:t>Criterion 1:Outcome based Curriculum: 120</a:t>
            </a:r>
            <a:endParaRPr lang="en-IN" dirty="0"/>
          </a:p>
        </p:txBody>
      </p:sp>
      <p:pic>
        <p:nvPicPr>
          <p:cNvPr id="5" name="Content Placeholder 4">
            <a:extLst>
              <a:ext uri="{FF2B5EF4-FFF2-40B4-BE49-F238E27FC236}">
                <a16:creationId xmlns:a16="http://schemas.microsoft.com/office/drawing/2014/main" xmlns="" id="{502BAD29-0667-6518-9145-9939E19097AD}"/>
              </a:ext>
            </a:extLst>
          </p:cNvPr>
          <p:cNvPicPr>
            <a:picLocks noGrp="1" noChangeAspect="1"/>
          </p:cNvPicPr>
          <p:nvPr>
            <p:ph idx="1"/>
          </p:nvPr>
        </p:nvPicPr>
        <p:blipFill>
          <a:blip r:embed="rId2" cstate="print"/>
          <a:stretch>
            <a:fillRect/>
          </a:stretch>
        </p:blipFill>
        <p:spPr>
          <a:xfrm>
            <a:off x="675749" y="1222310"/>
            <a:ext cx="10762198" cy="5057191"/>
          </a:xfrm>
        </p:spPr>
      </p:pic>
    </p:spTree>
    <p:extLst>
      <p:ext uri="{BB962C8B-B14F-4D97-AF65-F5344CB8AC3E}">
        <p14:creationId xmlns="" xmlns:p14="http://schemas.microsoft.com/office/powerpoint/2010/main" val="1485451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B0963-EB17-ED5C-F854-B0F31F2CF57B}"/>
              </a:ext>
            </a:extLst>
          </p:cNvPr>
          <p:cNvSpPr>
            <a:spLocks noGrp="1"/>
          </p:cNvSpPr>
          <p:nvPr>
            <p:ph type="title"/>
          </p:nvPr>
        </p:nvSpPr>
        <p:spPr>
          <a:xfrm>
            <a:off x="838200" y="365126"/>
            <a:ext cx="10515600" cy="875846"/>
          </a:xfrm>
        </p:spPr>
        <p:txBody>
          <a:bodyPr/>
          <a:lstStyle/>
          <a:p>
            <a:r>
              <a:rPr lang="en-IN" sz="4400" dirty="0"/>
              <a:t>Criterion 1:Outcome based Curriculum: 120</a:t>
            </a:r>
            <a:endParaRPr lang="en-IN" dirty="0"/>
          </a:p>
        </p:txBody>
      </p:sp>
      <p:pic>
        <p:nvPicPr>
          <p:cNvPr id="5" name="Content Placeholder 4">
            <a:extLst>
              <a:ext uri="{FF2B5EF4-FFF2-40B4-BE49-F238E27FC236}">
                <a16:creationId xmlns:a16="http://schemas.microsoft.com/office/drawing/2014/main" xmlns="" id="{53001C2C-CCD7-C00C-B066-A5EC1A1FF674}"/>
              </a:ext>
            </a:extLst>
          </p:cNvPr>
          <p:cNvPicPr>
            <a:picLocks noGrp="1" noChangeAspect="1"/>
          </p:cNvPicPr>
          <p:nvPr>
            <p:ph idx="1"/>
          </p:nvPr>
        </p:nvPicPr>
        <p:blipFill>
          <a:blip r:embed="rId2" cstate="print"/>
          <a:stretch>
            <a:fillRect/>
          </a:stretch>
        </p:blipFill>
        <p:spPr>
          <a:xfrm>
            <a:off x="1282108" y="1306286"/>
            <a:ext cx="10187973" cy="5299787"/>
          </a:xfrm>
        </p:spPr>
      </p:pic>
    </p:spTree>
    <p:extLst>
      <p:ext uri="{BB962C8B-B14F-4D97-AF65-F5344CB8AC3E}">
        <p14:creationId xmlns="" xmlns:p14="http://schemas.microsoft.com/office/powerpoint/2010/main" val="3706252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BFB332-AB0C-0C01-6E55-34E0CE2496DE}"/>
              </a:ext>
            </a:extLst>
          </p:cNvPr>
          <p:cNvSpPr>
            <a:spLocks noGrp="1"/>
          </p:cNvSpPr>
          <p:nvPr>
            <p:ph type="title"/>
          </p:nvPr>
        </p:nvSpPr>
        <p:spPr>
          <a:xfrm>
            <a:off x="838200" y="365126"/>
            <a:ext cx="10515600" cy="931830"/>
          </a:xfrm>
        </p:spPr>
        <p:txBody>
          <a:bodyPr>
            <a:normAutofit fontScale="90000"/>
          </a:bodyPr>
          <a:lstStyle/>
          <a:p>
            <a:pPr algn="ctr"/>
            <a:r>
              <a:rPr lang="en-IN" dirty="0"/>
              <a:t>Criterion 2: Outcome based Teaching-Learning: 120</a:t>
            </a:r>
          </a:p>
        </p:txBody>
      </p:sp>
      <p:pic>
        <p:nvPicPr>
          <p:cNvPr id="5" name="Content Placeholder 4">
            <a:extLst>
              <a:ext uri="{FF2B5EF4-FFF2-40B4-BE49-F238E27FC236}">
                <a16:creationId xmlns:a16="http://schemas.microsoft.com/office/drawing/2014/main" xmlns="" id="{CF9D63F9-D9D4-5599-4A98-2A0FE588B765}"/>
              </a:ext>
            </a:extLst>
          </p:cNvPr>
          <p:cNvPicPr>
            <a:picLocks noGrp="1" noChangeAspect="1"/>
          </p:cNvPicPr>
          <p:nvPr>
            <p:ph idx="1"/>
          </p:nvPr>
        </p:nvPicPr>
        <p:blipFill>
          <a:blip r:embed="rId2" cstate="print"/>
          <a:stretch>
            <a:fillRect/>
          </a:stretch>
        </p:blipFill>
        <p:spPr>
          <a:xfrm>
            <a:off x="1776886" y="1548882"/>
            <a:ext cx="9326543" cy="4943992"/>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6CC61E57-10E4-4C30-463C-EA4AB1C0FBAF}"/>
                  </a:ext>
                </a:extLst>
              </p14:cNvPr>
              <p14:cNvContentPartPr/>
              <p14:nvPr/>
            </p14:nvContentPartPr>
            <p14:xfrm>
              <a:off x="2575389" y="1781030"/>
              <a:ext cx="3954600" cy="124560"/>
            </p14:xfrm>
          </p:contentPart>
        </mc:Choice>
        <mc:Fallback>
          <p:pic>
            <p:nvPicPr>
              <p:cNvPr id="3" name="Ink 2">
                <a:extLst>
                  <a:ext uri="{FF2B5EF4-FFF2-40B4-BE49-F238E27FC236}">
                    <a16:creationId xmlns:p14="http://schemas.microsoft.com/office/powerpoint/2010/main" xmlns="" xmlns:a16="http://schemas.microsoft.com/office/drawing/2014/main" id="{6CC61E57-10E4-4C30-463C-EA4AB1C0FBAF}"/>
                  </a:ext>
                </a:extLst>
              </p:cNvPr>
              <p:cNvPicPr/>
              <p:nvPr/>
            </p:nvPicPr>
            <p:blipFill>
              <a:blip r:embed="rId4" cstate="print"/>
              <a:stretch>
                <a:fillRect/>
              </a:stretch>
            </p:blipFill>
            <p:spPr>
              <a:xfrm>
                <a:off x="2521389" y="1673390"/>
                <a:ext cx="4062240" cy="3402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5E32D1B3-64A3-E6F2-C5F2-D3ED42D8BF79}"/>
                  </a:ext>
                </a:extLst>
              </p14:cNvPr>
              <p14:cNvContentPartPr/>
              <p14:nvPr/>
            </p14:nvContentPartPr>
            <p14:xfrm>
              <a:off x="6774069" y="4711790"/>
              <a:ext cx="4123440" cy="104040"/>
            </p14:xfrm>
          </p:contentPart>
        </mc:Choice>
        <mc:Fallback>
          <p:pic>
            <p:nvPicPr>
              <p:cNvPr id="4" name="Ink 3">
                <a:extLst>
                  <a:ext uri="{FF2B5EF4-FFF2-40B4-BE49-F238E27FC236}">
                    <a16:creationId xmlns:p14="http://schemas.microsoft.com/office/powerpoint/2010/main" xmlns="" xmlns:a16="http://schemas.microsoft.com/office/drawing/2014/main" id="{5E32D1B3-64A3-E6F2-C5F2-D3ED42D8BF79}"/>
                  </a:ext>
                </a:extLst>
              </p:cNvPr>
              <p:cNvPicPr/>
              <p:nvPr/>
            </p:nvPicPr>
            <p:blipFill>
              <a:blip r:embed="rId6" cstate="print"/>
              <a:stretch>
                <a:fillRect/>
              </a:stretch>
            </p:blipFill>
            <p:spPr>
              <a:xfrm>
                <a:off x="6720069" y="4603790"/>
                <a:ext cx="4231080" cy="319680"/>
              </a:xfrm>
              <a:prstGeom prst="rect">
                <a:avLst/>
              </a:prstGeom>
            </p:spPr>
          </p:pic>
        </mc:Fallback>
      </mc:AlternateContent>
      <mc:AlternateContent xmlns:mc="http://schemas.openxmlformats.org/markup-compatibility/2006">
        <mc:Choice xmlns="" xmlns:p14="http://schemas.microsoft.com/office/powerpoint/2010/main" Requires="p14">
          <p:contentPart p14:bwMode="auto" r:id="rId7">
            <p14:nvContentPartPr>
              <p14:cNvPr id="6" name="Ink 5">
                <a:extLst>
                  <a:ext uri="{FF2B5EF4-FFF2-40B4-BE49-F238E27FC236}">
                    <a16:creationId xmlns:a16="http://schemas.microsoft.com/office/drawing/2014/main" xmlns="" id="{A7C67C83-D81A-DEBE-7530-DF0A3D0E4F6F}"/>
                  </a:ext>
                </a:extLst>
              </p14:cNvPr>
              <p14:cNvContentPartPr/>
              <p14:nvPr/>
            </p14:nvContentPartPr>
            <p14:xfrm>
              <a:off x="2556309" y="4972430"/>
              <a:ext cx="1398960" cy="19800"/>
            </p14:xfrm>
          </p:contentPart>
        </mc:Choice>
        <mc:Fallback>
          <p:pic>
            <p:nvPicPr>
              <p:cNvPr id="6" name="Ink 5">
                <a:extLst>
                  <a:ext uri="{FF2B5EF4-FFF2-40B4-BE49-F238E27FC236}">
                    <a16:creationId xmlns:p14="http://schemas.microsoft.com/office/powerpoint/2010/main" xmlns="" xmlns:a16="http://schemas.microsoft.com/office/drawing/2014/main" id="{A7C67C83-D81A-DEBE-7530-DF0A3D0E4F6F}"/>
                  </a:ext>
                </a:extLst>
              </p:cNvPr>
              <p:cNvPicPr/>
              <p:nvPr/>
            </p:nvPicPr>
            <p:blipFill>
              <a:blip r:embed="rId8" cstate="print"/>
              <a:stretch>
                <a:fillRect/>
              </a:stretch>
            </p:blipFill>
            <p:spPr>
              <a:xfrm>
                <a:off x="2502309" y="4864430"/>
                <a:ext cx="1506600" cy="235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9">
            <p14:nvContentPartPr>
              <p14:cNvPr id="7" name="Ink 6">
                <a:extLst>
                  <a:ext uri="{FF2B5EF4-FFF2-40B4-BE49-F238E27FC236}">
                    <a16:creationId xmlns:a16="http://schemas.microsoft.com/office/drawing/2014/main" xmlns="" id="{07168A35-89A8-83A4-96ED-E8C5A3D16A99}"/>
                  </a:ext>
                </a:extLst>
              </p14:cNvPr>
              <p14:cNvContentPartPr/>
              <p14:nvPr/>
            </p14:nvContentPartPr>
            <p14:xfrm>
              <a:off x="5952909" y="4711790"/>
              <a:ext cx="642960" cy="28800"/>
            </p14:xfrm>
          </p:contentPart>
        </mc:Choice>
        <mc:Fallback>
          <p:pic>
            <p:nvPicPr>
              <p:cNvPr id="7" name="Ink 6">
                <a:extLst>
                  <a:ext uri="{FF2B5EF4-FFF2-40B4-BE49-F238E27FC236}">
                    <a16:creationId xmlns:p14="http://schemas.microsoft.com/office/powerpoint/2010/main" xmlns="" xmlns:a16="http://schemas.microsoft.com/office/drawing/2014/main" id="{07168A35-89A8-83A4-96ED-E8C5A3D16A99}"/>
                  </a:ext>
                </a:extLst>
              </p:cNvPr>
              <p:cNvPicPr/>
              <p:nvPr/>
            </p:nvPicPr>
            <p:blipFill>
              <a:blip r:embed="rId10" cstate="print"/>
              <a:stretch>
                <a:fillRect/>
              </a:stretch>
            </p:blipFill>
            <p:spPr>
              <a:xfrm>
                <a:off x="5898909" y="4604150"/>
                <a:ext cx="750600" cy="244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1">
            <p14:nvContentPartPr>
              <p14:cNvPr id="8" name="Ink 7">
                <a:extLst>
                  <a:ext uri="{FF2B5EF4-FFF2-40B4-BE49-F238E27FC236}">
                    <a16:creationId xmlns:a16="http://schemas.microsoft.com/office/drawing/2014/main" xmlns="" id="{67C8913B-9025-4A47-F7E1-2B140272B40D}"/>
                  </a:ext>
                </a:extLst>
              </p14:cNvPr>
              <p14:cNvContentPartPr/>
              <p14:nvPr/>
            </p14:nvContentPartPr>
            <p14:xfrm>
              <a:off x="3396189" y="3657350"/>
              <a:ext cx="2210760" cy="65880"/>
            </p14:xfrm>
          </p:contentPart>
        </mc:Choice>
        <mc:Fallback>
          <p:pic>
            <p:nvPicPr>
              <p:cNvPr id="8" name="Ink 7">
                <a:extLst>
                  <a:ext uri="{FF2B5EF4-FFF2-40B4-BE49-F238E27FC236}">
                    <a16:creationId xmlns:p14="http://schemas.microsoft.com/office/powerpoint/2010/main" xmlns="" xmlns:a16="http://schemas.microsoft.com/office/drawing/2014/main" id="{67C8913B-9025-4A47-F7E1-2B140272B40D}"/>
                  </a:ext>
                </a:extLst>
              </p:cNvPr>
              <p:cNvPicPr/>
              <p:nvPr/>
            </p:nvPicPr>
            <p:blipFill>
              <a:blip r:embed="rId12" cstate="print"/>
              <a:stretch>
                <a:fillRect/>
              </a:stretch>
            </p:blipFill>
            <p:spPr>
              <a:xfrm>
                <a:off x="3342189" y="3549710"/>
                <a:ext cx="2318400" cy="28152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3">
            <p14:nvContentPartPr>
              <p14:cNvPr id="9" name="Ink 8">
                <a:extLst>
                  <a:ext uri="{FF2B5EF4-FFF2-40B4-BE49-F238E27FC236}">
                    <a16:creationId xmlns:a16="http://schemas.microsoft.com/office/drawing/2014/main" xmlns="" id="{31F036E3-770F-E5BF-3AEE-C6842404EFB9}"/>
                  </a:ext>
                </a:extLst>
              </p14:cNvPr>
              <p14:cNvContentPartPr/>
              <p14:nvPr/>
            </p14:nvContentPartPr>
            <p14:xfrm>
              <a:off x="8397669" y="3676070"/>
              <a:ext cx="2042640" cy="57600"/>
            </p14:xfrm>
          </p:contentPart>
        </mc:Choice>
        <mc:Fallback>
          <p:pic>
            <p:nvPicPr>
              <p:cNvPr id="9" name="Ink 8">
                <a:extLst>
                  <a:ext uri="{FF2B5EF4-FFF2-40B4-BE49-F238E27FC236}">
                    <a16:creationId xmlns:p14="http://schemas.microsoft.com/office/powerpoint/2010/main" xmlns="" xmlns:a16="http://schemas.microsoft.com/office/drawing/2014/main" id="{31F036E3-770F-E5BF-3AEE-C6842404EFB9}"/>
                  </a:ext>
                </a:extLst>
              </p:cNvPr>
              <p:cNvPicPr/>
              <p:nvPr/>
            </p:nvPicPr>
            <p:blipFill>
              <a:blip r:embed="rId14" cstate="print"/>
              <a:stretch>
                <a:fillRect/>
              </a:stretch>
            </p:blipFill>
            <p:spPr>
              <a:xfrm>
                <a:off x="8343669" y="3568070"/>
                <a:ext cx="2150280" cy="273240"/>
              </a:xfrm>
              <a:prstGeom prst="rect">
                <a:avLst/>
              </a:prstGeom>
            </p:spPr>
          </p:pic>
        </mc:Fallback>
      </mc:AlternateContent>
    </p:spTree>
    <p:extLst>
      <p:ext uri="{BB962C8B-B14F-4D97-AF65-F5344CB8AC3E}">
        <p14:creationId xmlns="" xmlns:p14="http://schemas.microsoft.com/office/powerpoint/2010/main" val="3716655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F48B11F-CF35-3C97-8D63-633061832D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149B99C-0B78-0283-965C-9636BDF6EE43}"/>
              </a:ext>
            </a:extLst>
          </p:cNvPr>
          <p:cNvSpPr>
            <a:spLocks noGrp="1"/>
          </p:cNvSpPr>
          <p:nvPr>
            <p:ph idx="1"/>
          </p:nvPr>
        </p:nvSpPr>
        <p:spPr>
          <a:xfrm>
            <a:off x="838200" y="1825625"/>
            <a:ext cx="10515600" cy="2699722"/>
          </a:xfrm>
        </p:spPr>
        <p:txBody>
          <a:bodyPr>
            <a:noAutofit/>
          </a:bodyPr>
          <a:lstStyle/>
          <a:p>
            <a:pPr algn="ctr"/>
            <a:r>
              <a:rPr lang="en-IN" sz="3600" dirty="0"/>
              <a:t>Outcome Based Assessment</a:t>
            </a:r>
          </a:p>
          <a:p>
            <a:pPr algn="ctr"/>
            <a:r>
              <a:rPr lang="en-IN" sz="3600" dirty="0">
                <a:highlight>
                  <a:srgbClr val="00FF00"/>
                </a:highlight>
              </a:rPr>
              <a:t>Criterion 3</a:t>
            </a:r>
          </a:p>
          <a:p>
            <a:pPr algn="ctr"/>
            <a:r>
              <a:rPr lang="en-IN" sz="3600" dirty="0"/>
              <a:t>Maximum  Score 120</a:t>
            </a:r>
          </a:p>
        </p:txBody>
      </p:sp>
    </p:spTree>
    <p:extLst>
      <p:ext uri="{BB962C8B-B14F-4D97-AF65-F5344CB8AC3E}">
        <p14:creationId xmlns="" xmlns:p14="http://schemas.microsoft.com/office/powerpoint/2010/main" val="3872932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B0ACCE2-E928-7D4B-C1E0-B04B7D68F3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16751D-9EEA-FB2A-BB5F-D9E39D9AF2A8}"/>
              </a:ext>
            </a:extLst>
          </p:cNvPr>
          <p:cNvSpPr>
            <a:spLocks noGrp="1"/>
          </p:cNvSpPr>
          <p:nvPr>
            <p:ph idx="1"/>
          </p:nvPr>
        </p:nvSpPr>
        <p:spPr>
          <a:xfrm>
            <a:off x="838200" y="1825625"/>
            <a:ext cx="10515600" cy="954897"/>
          </a:xfrm>
        </p:spPr>
        <p:txBody>
          <a:bodyPr>
            <a:normAutofit/>
          </a:bodyPr>
          <a:lstStyle/>
          <a:p>
            <a:pPr algn="ctr"/>
            <a:r>
              <a:rPr lang="en-IN" sz="5400" dirty="0"/>
              <a:t>Points for Attention in NEW SAR</a:t>
            </a:r>
          </a:p>
        </p:txBody>
      </p:sp>
    </p:spTree>
    <p:extLst>
      <p:ext uri="{BB962C8B-B14F-4D97-AF65-F5344CB8AC3E}">
        <p14:creationId xmlns="" xmlns:p14="http://schemas.microsoft.com/office/powerpoint/2010/main" val="3295838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57C0C2-6211-F05C-4D24-6E217BA04AAD}"/>
              </a:ext>
            </a:extLst>
          </p:cNvPr>
          <p:cNvSpPr>
            <a:spLocks noGrp="1"/>
          </p:cNvSpPr>
          <p:nvPr>
            <p:ph type="title"/>
          </p:nvPr>
        </p:nvSpPr>
        <p:spPr>
          <a:xfrm>
            <a:off x="838200" y="365126"/>
            <a:ext cx="10515600" cy="754548"/>
          </a:xfrm>
        </p:spPr>
        <p:txBody>
          <a:bodyPr/>
          <a:lstStyle/>
          <a:p>
            <a:pPr algn="ctr"/>
            <a:r>
              <a:rPr lang="en-IN" dirty="0"/>
              <a:t>Criterion 3: Outcome based Assessment: 120</a:t>
            </a:r>
          </a:p>
        </p:txBody>
      </p:sp>
      <p:pic>
        <p:nvPicPr>
          <p:cNvPr id="5" name="Content Placeholder 4">
            <a:extLst>
              <a:ext uri="{FF2B5EF4-FFF2-40B4-BE49-F238E27FC236}">
                <a16:creationId xmlns:a16="http://schemas.microsoft.com/office/drawing/2014/main" xmlns="" id="{D6F12CB7-2BD3-53B8-4777-9B573FEEB686}"/>
              </a:ext>
            </a:extLst>
          </p:cNvPr>
          <p:cNvPicPr>
            <a:picLocks noGrp="1" noChangeAspect="1"/>
          </p:cNvPicPr>
          <p:nvPr>
            <p:ph idx="1"/>
          </p:nvPr>
        </p:nvPicPr>
        <p:blipFill>
          <a:blip r:embed="rId2" cstate="print"/>
          <a:stretch>
            <a:fillRect/>
          </a:stretch>
        </p:blipFill>
        <p:spPr>
          <a:xfrm>
            <a:off x="1121492" y="1352939"/>
            <a:ext cx="9832647" cy="5234759"/>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AD6E0ECB-64FF-FD70-F061-CFB3CC2928A8}"/>
                  </a:ext>
                </a:extLst>
              </p14:cNvPr>
              <p14:cNvContentPartPr/>
              <p14:nvPr/>
            </p14:nvContentPartPr>
            <p14:xfrm>
              <a:off x="8322429" y="2108270"/>
              <a:ext cx="1958400" cy="103680"/>
            </p14:xfrm>
          </p:contentPart>
        </mc:Choice>
        <mc:Fallback>
          <p:pic>
            <p:nvPicPr>
              <p:cNvPr id="3" name="Ink 2">
                <a:extLst>
                  <a:ext uri="{FF2B5EF4-FFF2-40B4-BE49-F238E27FC236}">
                    <a16:creationId xmlns:p14="http://schemas.microsoft.com/office/powerpoint/2010/main" xmlns="" xmlns:a16="http://schemas.microsoft.com/office/drawing/2014/main" id="{AD6E0ECB-64FF-FD70-F061-CFB3CC2928A8}"/>
                  </a:ext>
                </a:extLst>
              </p:cNvPr>
              <p:cNvPicPr/>
              <p:nvPr/>
            </p:nvPicPr>
            <p:blipFill>
              <a:blip r:embed="rId4" cstate="print"/>
              <a:stretch>
                <a:fillRect/>
              </a:stretch>
            </p:blipFill>
            <p:spPr>
              <a:xfrm>
                <a:off x="8268789" y="2000270"/>
                <a:ext cx="2066040" cy="31932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F55E5659-4F06-B0AF-1770-F527E9C257D8}"/>
                  </a:ext>
                </a:extLst>
              </p14:cNvPr>
              <p14:cNvContentPartPr/>
              <p14:nvPr/>
            </p14:nvContentPartPr>
            <p14:xfrm>
              <a:off x="2006229" y="2481950"/>
              <a:ext cx="614880" cy="360"/>
            </p14:xfrm>
          </p:contentPart>
        </mc:Choice>
        <mc:Fallback>
          <p:pic>
            <p:nvPicPr>
              <p:cNvPr id="4" name="Ink 3">
                <a:extLst>
                  <a:ext uri="{FF2B5EF4-FFF2-40B4-BE49-F238E27FC236}">
                    <a16:creationId xmlns:p14="http://schemas.microsoft.com/office/powerpoint/2010/main" xmlns="" xmlns:a16="http://schemas.microsoft.com/office/drawing/2014/main" id="{F55E5659-4F06-B0AF-1770-F527E9C257D8}"/>
                  </a:ext>
                </a:extLst>
              </p:cNvPr>
              <p:cNvPicPr/>
              <p:nvPr/>
            </p:nvPicPr>
            <p:blipFill>
              <a:blip r:embed="rId6" cstate="print"/>
              <a:stretch>
                <a:fillRect/>
              </a:stretch>
            </p:blipFill>
            <p:spPr>
              <a:xfrm>
                <a:off x="1952229" y="2373950"/>
                <a:ext cx="722520" cy="216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7">
            <p14:nvContentPartPr>
              <p14:cNvPr id="6" name="Ink 5">
                <a:extLst>
                  <a:ext uri="{FF2B5EF4-FFF2-40B4-BE49-F238E27FC236}">
                    <a16:creationId xmlns:a16="http://schemas.microsoft.com/office/drawing/2014/main" xmlns="" id="{4499FB63-E1C5-9248-F0BD-1FC8DB828FBE}"/>
                  </a:ext>
                </a:extLst>
              </p14:cNvPr>
              <p14:cNvContentPartPr/>
              <p14:nvPr/>
            </p14:nvContentPartPr>
            <p14:xfrm>
              <a:off x="2015229" y="3796670"/>
              <a:ext cx="610920" cy="10440"/>
            </p14:xfrm>
          </p:contentPart>
        </mc:Choice>
        <mc:Fallback>
          <p:pic>
            <p:nvPicPr>
              <p:cNvPr id="6" name="Ink 5">
                <a:extLst>
                  <a:ext uri="{FF2B5EF4-FFF2-40B4-BE49-F238E27FC236}">
                    <a16:creationId xmlns:p14="http://schemas.microsoft.com/office/powerpoint/2010/main" xmlns="" xmlns:a16="http://schemas.microsoft.com/office/drawing/2014/main" id="{4499FB63-E1C5-9248-F0BD-1FC8DB828FBE}"/>
                  </a:ext>
                </a:extLst>
              </p:cNvPr>
              <p:cNvPicPr/>
              <p:nvPr/>
            </p:nvPicPr>
            <p:blipFill>
              <a:blip r:embed="rId8" cstate="print"/>
              <a:stretch>
                <a:fillRect/>
              </a:stretch>
            </p:blipFill>
            <p:spPr>
              <a:xfrm>
                <a:off x="1961589" y="3689030"/>
                <a:ext cx="718560" cy="226080"/>
              </a:xfrm>
              <a:prstGeom prst="rect">
                <a:avLst/>
              </a:prstGeom>
            </p:spPr>
          </p:pic>
        </mc:Fallback>
      </mc:AlternateContent>
      <mc:AlternateContent xmlns:mc="http://schemas.openxmlformats.org/markup-compatibility/2006">
        <mc:Choice xmlns="" xmlns:p14="http://schemas.microsoft.com/office/powerpoint/2010/main" Requires="p14">
          <p:contentPart p14:bwMode="auto" r:id="rId9">
            <p14:nvContentPartPr>
              <p14:cNvPr id="7" name="Ink 6">
                <a:extLst>
                  <a:ext uri="{FF2B5EF4-FFF2-40B4-BE49-F238E27FC236}">
                    <a16:creationId xmlns:a16="http://schemas.microsoft.com/office/drawing/2014/main" xmlns="" id="{5A26AA20-1C48-27F0-4EF1-241512CC9736}"/>
                  </a:ext>
                </a:extLst>
              </p14:cNvPr>
              <p14:cNvContentPartPr/>
              <p14:nvPr/>
            </p14:nvContentPartPr>
            <p14:xfrm>
              <a:off x="8192109" y="3543590"/>
              <a:ext cx="2024280" cy="39600"/>
            </p14:xfrm>
          </p:contentPart>
        </mc:Choice>
        <mc:Fallback>
          <p:pic>
            <p:nvPicPr>
              <p:cNvPr id="7" name="Ink 6">
                <a:extLst>
                  <a:ext uri="{FF2B5EF4-FFF2-40B4-BE49-F238E27FC236}">
                    <a16:creationId xmlns:p14="http://schemas.microsoft.com/office/powerpoint/2010/main" xmlns="" xmlns:a16="http://schemas.microsoft.com/office/drawing/2014/main" id="{5A26AA20-1C48-27F0-4EF1-241512CC9736}"/>
                  </a:ext>
                </a:extLst>
              </p:cNvPr>
              <p:cNvPicPr/>
              <p:nvPr/>
            </p:nvPicPr>
            <p:blipFill>
              <a:blip r:embed="rId10" cstate="print"/>
              <a:stretch>
                <a:fillRect/>
              </a:stretch>
            </p:blipFill>
            <p:spPr>
              <a:xfrm>
                <a:off x="8138109" y="3435950"/>
                <a:ext cx="2131920" cy="2552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1">
            <p14:nvContentPartPr>
              <p14:cNvPr id="8" name="Ink 7">
                <a:extLst>
                  <a:ext uri="{FF2B5EF4-FFF2-40B4-BE49-F238E27FC236}">
                    <a16:creationId xmlns:a16="http://schemas.microsoft.com/office/drawing/2014/main" xmlns="" id="{CD856B95-3A1E-A58C-E4EC-1D02CF02EF53}"/>
                  </a:ext>
                </a:extLst>
              </p14:cNvPr>
              <p14:cNvContentPartPr/>
              <p14:nvPr/>
            </p14:nvContentPartPr>
            <p14:xfrm>
              <a:off x="8658309" y="4794590"/>
              <a:ext cx="686880" cy="11520"/>
            </p14:xfrm>
          </p:contentPart>
        </mc:Choice>
        <mc:Fallback>
          <p:pic>
            <p:nvPicPr>
              <p:cNvPr id="8" name="Ink 7">
                <a:extLst>
                  <a:ext uri="{FF2B5EF4-FFF2-40B4-BE49-F238E27FC236}">
                    <a16:creationId xmlns:p14="http://schemas.microsoft.com/office/powerpoint/2010/main" xmlns="" xmlns:a16="http://schemas.microsoft.com/office/drawing/2014/main" id="{CD856B95-3A1E-A58C-E4EC-1D02CF02EF53}"/>
                  </a:ext>
                </a:extLst>
              </p:cNvPr>
              <p:cNvPicPr/>
              <p:nvPr/>
            </p:nvPicPr>
            <p:blipFill>
              <a:blip r:embed="rId12" cstate="print"/>
              <a:stretch>
                <a:fillRect/>
              </a:stretch>
            </p:blipFill>
            <p:spPr>
              <a:xfrm>
                <a:off x="8604669" y="4686590"/>
                <a:ext cx="794520" cy="2271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3">
            <p14:nvContentPartPr>
              <p14:cNvPr id="9" name="Ink 8">
                <a:extLst>
                  <a:ext uri="{FF2B5EF4-FFF2-40B4-BE49-F238E27FC236}">
                    <a16:creationId xmlns:a16="http://schemas.microsoft.com/office/drawing/2014/main" xmlns="" id="{75B9DFF5-D143-2C2A-4A64-234262EBE117}"/>
                  </a:ext>
                </a:extLst>
              </p14:cNvPr>
              <p14:cNvContentPartPr/>
              <p14:nvPr/>
            </p14:nvContentPartPr>
            <p14:xfrm>
              <a:off x="6587229" y="4805030"/>
              <a:ext cx="2117520" cy="47880"/>
            </p14:xfrm>
          </p:contentPart>
        </mc:Choice>
        <mc:Fallback>
          <p:pic>
            <p:nvPicPr>
              <p:cNvPr id="9" name="Ink 8">
                <a:extLst>
                  <a:ext uri="{FF2B5EF4-FFF2-40B4-BE49-F238E27FC236}">
                    <a16:creationId xmlns:p14="http://schemas.microsoft.com/office/powerpoint/2010/main" xmlns="" xmlns:a16="http://schemas.microsoft.com/office/drawing/2014/main" id="{75B9DFF5-D143-2C2A-4A64-234262EBE117}"/>
                  </a:ext>
                </a:extLst>
              </p:cNvPr>
              <p:cNvPicPr/>
              <p:nvPr/>
            </p:nvPicPr>
            <p:blipFill>
              <a:blip r:embed="rId14" cstate="print"/>
              <a:stretch>
                <a:fillRect/>
              </a:stretch>
            </p:blipFill>
            <p:spPr>
              <a:xfrm>
                <a:off x="6533229" y="4697030"/>
                <a:ext cx="2225160" cy="26352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5">
            <p14:nvContentPartPr>
              <p14:cNvPr id="10" name="Ink 9">
                <a:extLst>
                  <a:ext uri="{FF2B5EF4-FFF2-40B4-BE49-F238E27FC236}">
                    <a16:creationId xmlns:a16="http://schemas.microsoft.com/office/drawing/2014/main" xmlns="" id="{5D2B4446-D87F-706E-A4DD-5B14251BDF71}"/>
                  </a:ext>
                </a:extLst>
              </p14:cNvPr>
              <p14:cNvContentPartPr/>
              <p14:nvPr/>
            </p14:nvContentPartPr>
            <p14:xfrm>
              <a:off x="4646469" y="5504870"/>
              <a:ext cx="3367440" cy="65880"/>
            </p14:xfrm>
          </p:contentPart>
        </mc:Choice>
        <mc:Fallback>
          <p:pic>
            <p:nvPicPr>
              <p:cNvPr id="10" name="Ink 9">
                <a:extLst>
                  <a:ext uri="{FF2B5EF4-FFF2-40B4-BE49-F238E27FC236}">
                    <a16:creationId xmlns:p14="http://schemas.microsoft.com/office/powerpoint/2010/main" xmlns="" xmlns:a16="http://schemas.microsoft.com/office/drawing/2014/main" id="{5D2B4446-D87F-706E-A4DD-5B14251BDF71}"/>
                  </a:ext>
                </a:extLst>
              </p:cNvPr>
              <p:cNvPicPr/>
              <p:nvPr/>
            </p:nvPicPr>
            <p:blipFill>
              <a:blip r:embed="rId16" cstate="print"/>
              <a:stretch>
                <a:fillRect/>
              </a:stretch>
            </p:blipFill>
            <p:spPr>
              <a:xfrm>
                <a:off x="4592829" y="5397230"/>
                <a:ext cx="3475080" cy="28152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7">
            <p14:nvContentPartPr>
              <p14:cNvPr id="11" name="Ink 10">
                <a:extLst>
                  <a:ext uri="{FF2B5EF4-FFF2-40B4-BE49-F238E27FC236}">
                    <a16:creationId xmlns:a16="http://schemas.microsoft.com/office/drawing/2014/main" xmlns="" id="{1FBBAC09-9E16-B463-BB65-FD8D5B0B4932}"/>
                  </a:ext>
                </a:extLst>
              </p14:cNvPr>
              <p14:cNvContentPartPr/>
              <p14:nvPr/>
            </p14:nvContentPartPr>
            <p14:xfrm>
              <a:off x="4366749" y="6185990"/>
              <a:ext cx="1182240" cy="57600"/>
            </p14:xfrm>
          </p:contentPart>
        </mc:Choice>
        <mc:Fallback>
          <p:pic>
            <p:nvPicPr>
              <p:cNvPr id="11" name="Ink 10">
                <a:extLst>
                  <a:ext uri="{FF2B5EF4-FFF2-40B4-BE49-F238E27FC236}">
                    <a16:creationId xmlns:p14="http://schemas.microsoft.com/office/powerpoint/2010/main" xmlns="" xmlns:a16="http://schemas.microsoft.com/office/drawing/2014/main" id="{1FBBAC09-9E16-B463-BB65-FD8D5B0B4932}"/>
                  </a:ext>
                </a:extLst>
              </p:cNvPr>
              <p:cNvPicPr/>
              <p:nvPr/>
            </p:nvPicPr>
            <p:blipFill>
              <a:blip r:embed="rId18" cstate="print"/>
              <a:stretch>
                <a:fillRect/>
              </a:stretch>
            </p:blipFill>
            <p:spPr>
              <a:xfrm>
                <a:off x="4312749" y="6078350"/>
                <a:ext cx="1289880" cy="273240"/>
              </a:xfrm>
              <a:prstGeom prst="rect">
                <a:avLst/>
              </a:prstGeom>
            </p:spPr>
          </p:pic>
        </mc:Fallback>
      </mc:AlternateContent>
    </p:spTree>
    <p:extLst>
      <p:ext uri="{BB962C8B-B14F-4D97-AF65-F5344CB8AC3E}">
        <p14:creationId xmlns="" xmlns:p14="http://schemas.microsoft.com/office/powerpoint/2010/main" val="2142083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CB71EC0-DBA0-EA71-D791-070E702107A6}"/>
              </a:ext>
            </a:extLst>
          </p:cNvPr>
          <p:cNvSpPr>
            <a:spLocks noGrp="1"/>
          </p:cNvSpPr>
          <p:nvPr>
            <p:ph idx="1"/>
          </p:nvPr>
        </p:nvSpPr>
        <p:spPr/>
        <p:txBody>
          <a:bodyPr/>
          <a:lstStyle/>
          <a:p>
            <a:endParaRPr lang="en-IN" dirty="0"/>
          </a:p>
        </p:txBody>
      </p:sp>
      <p:grpSp>
        <p:nvGrpSpPr>
          <p:cNvPr id="40" name="Group 39">
            <a:extLst>
              <a:ext uri="{FF2B5EF4-FFF2-40B4-BE49-F238E27FC236}">
                <a16:creationId xmlns:a16="http://schemas.microsoft.com/office/drawing/2014/main" xmlns="" id="{890FF8EF-9F4E-2177-A2BF-24B7CB2DE62E}"/>
              </a:ext>
            </a:extLst>
          </p:cNvPr>
          <p:cNvGrpSpPr/>
          <p:nvPr/>
        </p:nvGrpSpPr>
        <p:grpSpPr>
          <a:xfrm>
            <a:off x="8913" y="1396269"/>
            <a:ext cx="12180269" cy="4799880"/>
            <a:chOff x="8913" y="1396269"/>
            <a:chExt cx="12180269" cy="4799880"/>
          </a:xfrm>
        </p:grpSpPr>
        <p:sp>
          <p:nvSpPr>
            <p:cNvPr id="41" name="Freeform: Shape 4">
              <a:extLst>
                <a:ext uri="{FF2B5EF4-FFF2-40B4-BE49-F238E27FC236}">
                  <a16:creationId xmlns:a16="http://schemas.microsoft.com/office/drawing/2014/main" xmlns="" id="{407189C2-E78F-2D35-0B08-C97B2B8D2F5C}"/>
                </a:ext>
              </a:extLst>
            </p:cNvPr>
            <p:cNvSpPr/>
            <p:nvPr/>
          </p:nvSpPr>
          <p:spPr>
            <a:xfrm>
              <a:off x="10188250" y="1396269"/>
              <a:ext cx="1852534" cy="1565497"/>
            </a:xfrm>
            <a:prstGeom prst="rect">
              <a:avLst/>
            </a:prstGeom>
            <a:solidFill>
              <a:srgbClr val="FF8181"/>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IN" dirty="0">
                <a:solidFill>
                  <a:prstClr val="black"/>
                </a:solidFill>
              </a:endParaRPr>
            </a:p>
          </p:txBody>
        </p:sp>
        <p:grpSp>
          <p:nvGrpSpPr>
            <p:cNvPr id="42" name="Group 41">
              <a:extLst>
                <a:ext uri="{FF2B5EF4-FFF2-40B4-BE49-F238E27FC236}">
                  <a16:creationId xmlns:a16="http://schemas.microsoft.com/office/drawing/2014/main" xmlns="" id="{EAACC569-CC87-7FD9-8B9A-B1B315AC4B67}"/>
                </a:ext>
              </a:extLst>
            </p:cNvPr>
            <p:cNvGrpSpPr/>
            <p:nvPr/>
          </p:nvGrpSpPr>
          <p:grpSpPr>
            <a:xfrm>
              <a:off x="8913" y="1403901"/>
              <a:ext cx="12180269" cy="4792248"/>
              <a:chOff x="8913" y="1403901"/>
              <a:chExt cx="12180269" cy="4792248"/>
            </a:xfrm>
          </p:grpSpPr>
          <p:sp>
            <p:nvSpPr>
              <p:cNvPr id="43" name="Freeform: Shape 4">
                <a:extLst>
                  <a:ext uri="{FF2B5EF4-FFF2-40B4-BE49-F238E27FC236}">
                    <a16:creationId xmlns:a16="http://schemas.microsoft.com/office/drawing/2014/main" xmlns="" id="{C6D04C60-91BE-651C-1B1F-2CFCF4B90806}"/>
                  </a:ext>
                </a:extLst>
              </p:cNvPr>
              <p:cNvSpPr/>
              <p:nvPr/>
            </p:nvSpPr>
            <p:spPr>
              <a:xfrm>
                <a:off x="251245" y="1429950"/>
                <a:ext cx="1852534" cy="1565497"/>
              </a:xfrm>
              <a:prstGeom prst="rect">
                <a:avLst/>
              </a:prstGeom>
              <a:solidFill>
                <a:srgbClr val="FFCF37"/>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IN" b="1" dirty="0">
                    <a:solidFill>
                      <a:prstClr val="black"/>
                    </a:solidFill>
                  </a:rPr>
                  <a:t>Mid-</a:t>
                </a:r>
                <a:r>
                  <a:rPr lang="en-IN" b="1" dirty="0" err="1">
                    <a:solidFill>
                      <a:prstClr val="black"/>
                    </a:solidFill>
                  </a:rPr>
                  <a:t>Sem</a:t>
                </a:r>
                <a:r>
                  <a:rPr lang="en-IN" b="1" dirty="0">
                    <a:solidFill>
                      <a:prstClr val="black"/>
                    </a:solidFill>
                  </a:rPr>
                  <a:t> and End-</a:t>
                </a:r>
                <a:r>
                  <a:rPr lang="en-IN" b="1" dirty="0" err="1">
                    <a:solidFill>
                      <a:prstClr val="black"/>
                    </a:solidFill>
                  </a:rPr>
                  <a:t>Sem</a:t>
                </a:r>
                <a:r>
                  <a:rPr lang="en-IN" b="1" dirty="0">
                    <a:solidFill>
                      <a:prstClr val="black"/>
                    </a:solidFill>
                  </a:rPr>
                  <a:t> Exam</a:t>
                </a:r>
                <a:endParaRPr lang="en-IN" dirty="0">
                  <a:solidFill>
                    <a:prstClr val="black"/>
                  </a:solidFill>
                </a:endParaRPr>
              </a:p>
            </p:txBody>
          </p:sp>
          <p:sp>
            <p:nvSpPr>
              <p:cNvPr id="44" name="Freeform: Shape 4">
                <a:extLst>
                  <a:ext uri="{FF2B5EF4-FFF2-40B4-BE49-F238E27FC236}">
                    <a16:creationId xmlns:a16="http://schemas.microsoft.com/office/drawing/2014/main" xmlns="" id="{9B081BB3-E68B-0494-665B-837973EFED0F}"/>
                  </a:ext>
                </a:extLst>
              </p:cNvPr>
              <p:cNvSpPr/>
              <p:nvPr/>
            </p:nvSpPr>
            <p:spPr>
              <a:xfrm>
                <a:off x="2103779" y="1426489"/>
                <a:ext cx="1852534" cy="1565497"/>
              </a:xfrm>
              <a:prstGeom prst="rect">
                <a:avLst/>
              </a:prstGeom>
              <a:solidFill>
                <a:srgbClr val="57D3FF"/>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IN" b="1" dirty="0">
                    <a:solidFill>
                      <a:prstClr val="black"/>
                    </a:solidFill>
                  </a:rPr>
                  <a:t>Tutorials</a:t>
                </a:r>
                <a:endParaRPr lang="en-IN" dirty="0">
                  <a:solidFill>
                    <a:prstClr val="black"/>
                  </a:solidFill>
                </a:endParaRPr>
              </a:p>
            </p:txBody>
          </p:sp>
          <p:sp>
            <p:nvSpPr>
              <p:cNvPr id="45" name="Freeform: Shape 4">
                <a:extLst>
                  <a:ext uri="{FF2B5EF4-FFF2-40B4-BE49-F238E27FC236}">
                    <a16:creationId xmlns:a16="http://schemas.microsoft.com/office/drawing/2014/main" xmlns="" id="{E2A738D2-CE5C-862A-92D4-4A26ECA530C3}"/>
                  </a:ext>
                </a:extLst>
              </p:cNvPr>
              <p:cNvSpPr/>
              <p:nvPr/>
            </p:nvSpPr>
            <p:spPr>
              <a:xfrm>
                <a:off x="4283665" y="1429950"/>
                <a:ext cx="1852534" cy="1565497"/>
              </a:xfrm>
              <a:prstGeom prst="rect">
                <a:avLst/>
              </a:prstGeom>
              <a:solidFill>
                <a:srgbClr val="EE96AB"/>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IN" b="1" dirty="0">
                    <a:solidFill>
                      <a:prstClr val="black"/>
                    </a:solidFill>
                  </a:rPr>
                  <a:t>Home Assignment</a:t>
                </a:r>
                <a:endParaRPr lang="en-IN" dirty="0">
                  <a:solidFill>
                    <a:prstClr val="black"/>
                  </a:solidFill>
                </a:endParaRPr>
              </a:p>
            </p:txBody>
          </p:sp>
          <p:sp>
            <p:nvSpPr>
              <p:cNvPr id="46" name="Freeform: Shape 4">
                <a:extLst>
                  <a:ext uri="{FF2B5EF4-FFF2-40B4-BE49-F238E27FC236}">
                    <a16:creationId xmlns:a16="http://schemas.microsoft.com/office/drawing/2014/main" xmlns="" id="{1E97233E-01FE-CB8C-B398-A1DB76C1864A}"/>
                  </a:ext>
                </a:extLst>
              </p:cNvPr>
              <p:cNvSpPr/>
              <p:nvPr/>
            </p:nvSpPr>
            <p:spPr>
              <a:xfrm>
                <a:off x="6096005" y="1438257"/>
                <a:ext cx="1852534" cy="1565497"/>
              </a:xfrm>
              <a:prstGeom prst="rect">
                <a:avLst/>
              </a:prstGeom>
              <a:solidFill>
                <a:srgbClr val="CE96F4"/>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IN" b="1" dirty="0">
                    <a:solidFill>
                      <a:prstClr val="black"/>
                    </a:solidFill>
                  </a:rPr>
                  <a:t>Laboratory Test</a:t>
                </a:r>
                <a:endParaRPr lang="en-IN" dirty="0">
                  <a:solidFill>
                    <a:prstClr val="black"/>
                  </a:solidFill>
                </a:endParaRPr>
              </a:p>
            </p:txBody>
          </p:sp>
          <p:sp>
            <p:nvSpPr>
              <p:cNvPr id="47" name="Freeform: Shape 4">
                <a:extLst>
                  <a:ext uri="{FF2B5EF4-FFF2-40B4-BE49-F238E27FC236}">
                    <a16:creationId xmlns:a16="http://schemas.microsoft.com/office/drawing/2014/main" xmlns="" id="{A504D905-635D-D647-8989-7EA9F9AE9127}"/>
                  </a:ext>
                </a:extLst>
              </p:cNvPr>
              <p:cNvSpPr/>
              <p:nvPr/>
            </p:nvSpPr>
            <p:spPr>
              <a:xfrm>
                <a:off x="8335716" y="1403901"/>
                <a:ext cx="1852534" cy="1565497"/>
              </a:xfrm>
              <a:prstGeom prst="rect">
                <a:avLst/>
              </a:prstGeom>
              <a:solidFill>
                <a:srgbClr val="81FF81"/>
              </a:solidFill>
              <a:ln>
                <a:noFill/>
              </a:ln>
              <a:effectLst>
                <a:outerShdw blurRad="165100" dist="38100" sx="101000" sy="101000" algn="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IN" b="1" dirty="0">
                    <a:solidFill>
                      <a:prstClr val="black"/>
                    </a:solidFill>
                  </a:rPr>
                  <a:t>Project Work</a:t>
                </a:r>
                <a:endParaRPr lang="en-IN" dirty="0">
                  <a:solidFill>
                    <a:prstClr val="black"/>
                  </a:solidFill>
                </a:endParaRPr>
              </a:p>
            </p:txBody>
          </p:sp>
          <p:grpSp>
            <p:nvGrpSpPr>
              <p:cNvPr id="48" name="Group 47">
                <a:extLst>
                  <a:ext uri="{FF2B5EF4-FFF2-40B4-BE49-F238E27FC236}">
                    <a16:creationId xmlns:a16="http://schemas.microsoft.com/office/drawing/2014/main" xmlns="" id="{7F072AD5-82BF-31B8-1902-1792D6B1F439}"/>
                  </a:ext>
                </a:extLst>
              </p:cNvPr>
              <p:cNvGrpSpPr/>
              <p:nvPr/>
            </p:nvGrpSpPr>
            <p:grpSpPr>
              <a:xfrm>
                <a:off x="283282" y="3938195"/>
                <a:ext cx="2155132" cy="1900215"/>
                <a:chOff x="283282" y="3938195"/>
                <a:chExt cx="2155132" cy="1900215"/>
              </a:xfrm>
            </p:grpSpPr>
            <p:grpSp>
              <p:nvGrpSpPr>
                <p:cNvPr id="74" name="Group 73">
                  <a:extLst>
                    <a:ext uri="{FF2B5EF4-FFF2-40B4-BE49-F238E27FC236}">
                      <a16:creationId xmlns:a16="http://schemas.microsoft.com/office/drawing/2014/main" xmlns="" id="{0B791199-3E27-667B-1753-240F4631B450}"/>
                    </a:ext>
                  </a:extLst>
                </p:cNvPr>
                <p:cNvGrpSpPr/>
                <p:nvPr/>
              </p:nvGrpSpPr>
              <p:grpSpPr>
                <a:xfrm rot="21115844">
                  <a:off x="283282" y="3938195"/>
                  <a:ext cx="2155132" cy="1900215"/>
                  <a:chOff x="2388335" y="1636826"/>
                  <a:chExt cx="2091712" cy="1415210"/>
                </a:xfrm>
              </p:grpSpPr>
              <p:sp>
                <p:nvSpPr>
                  <p:cNvPr id="76" name="Rectangle: Rounded Corners 3">
                    <a:extLst>
                      <a:ext uri="{FF2B5EF4-FFF2-40B4-BE49-F238E27FC236}">
                        <a16:creationId xmlns:a16="http://schemas.microsoft.com/office/drawing/2014/main" xmlns="" id="{5C9EEE36-B445-61E3-25E0-F0010D2D8A28}"/>
                      </a:ext>
                    </a:extLst>
                  </p:cNvPr>
                  <p:cNvSpPr/>
                  <p:nvPr/>
                </p:nvSpPr>
                <p:spPr>
                  <a:xfrm rot="481027">
                    <a:off x="2403082" y="1636826"/>
                    <a:ext cx="2076965" cy="1415210"/>
                  </a:xfrm>
                  <a:prstGeom prst="roundRect">
                    <a:avLst>
                      <a:gd name="adj" fmla="val 843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77" name="Rectangle: Rounded Corners 4">
                    <a:extLst>
                      <a:ext uri="{FF2B5EF4-FFF2-40B4-BE49-F238E27FC236}">
                        <a16:creationId xmlns:a16="http://schemas.microsoft.com/office/drawing/2014/main" xmlns="" id="{E50F1F1E-F87E-AE76-F23D-E6AB6A5BB84F}"/>
                      </a:ext>
                    </a:extLst>
                  </p:cNvPr>
                  <p:cNvSpPr/>
                  <p:nvPr/>
                </p:nvSpPr>
                <p:spPr>
                  <a:xfrm rot="481027">
                    <a:off x="2388335" y="1665940"/>
                    <a:ext cx="2086693" cy="1243140"/>
                  </a:xfrm>
                  <a:prstGeom prst="roundRect">
                    <a:avLst>
                      <a:gd name="adj" fmla="val 8432"/>
                    </a:avLst>
                  </a:prstGeom>
                  <a:gradFill>
                    <a:gsLst>
                      <a:gs pos="0">
                        <a:schemeClr val="bg1"/>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sp>
              <p:nvSpPr>
                <p:cNvPr id="75" name="Rectangle 74">
                  <a:extLst>
                    <a:ext uri="{FF2B5EF4-FFF2-40B4-BE49-F238E27FC236}">
                      <a16:creationId xmlns:a16="http://schemas.microsoft.com/office/drawing/2014/main" xmlns="" id="{D82E1434-5F9E-72A3-FCF5-66EAAA705F44}"/>
                    </a:ext>
                  </a:extLst>
                </p:cNvPr>
                <p:cNvSpPr/>
                <p:nvPr/>
              </p:nvSpPr>
              <p:spPr>
                <a:xfrm>
                  <a:off x="304800" y="4580467"/>
                  <a:ext cx="1828800" cy="707886"/>
                </a:xfrm>
                <a:prstGeom prst="rect">
                  <a:avLst/>
                </a:prstGeom>
              </p:spPr>
              <p:txBody>
                <a:bodyPr wrap="square">
                  <a:spAutoFit/>
                </a:bodyPr>
                <a:lstStyle/>
                <a:p>
                  <a:pPr algn="ctr" defTabSz="457200"/>
                  <a:r>
                    <a:rPr lang="en-US" sz="2000" b="1" dirty="0">
                      <a:solidFill>
                        <a:prstClr val="black"/>
                      </a:solidFill>
                      <a:latin typeface="Arial Narrow" panose="020B0606020202030204" pitchFamily="34" charset="0"/>
                    </a:rPr>
                    <a:t>Employer’s Feedback</a:t>
                  </a:r>
                </a:p>
              </p:txBody>
            </p:sp>
          </p:grpSp>
          <p:grpSp>
            <p:nvGrpSpPr>
              <p:cNvPr id="49" name="Group 48">
                <a:extLst>
                  <a:ext uri="{FF2B5EF4-FFF2-40B4-BE49-F238E27FC236}">
                    <a16:creationId xmlns:a16="http://schemas.microsoft.com/office/drawing/2014/main" xmlns="" id="{328EBBCD-AAB9-9C6D-1132-AEFD482233F5}"/>
                  </a:ext>
                </a:extLst>
              </p:cNvPr>
              <p:cNvGrpSpPr/>
              <p:nvPr/>
            </p:nvGrpSpPr>
            <p:grpSpPr>
              <a:xfrm>
                <a:off x="2639560" y="4430107"/>
                <a:ext cx="2140765" cy="1610063"/>
                <a:chOff x="2189434" y="4672291"/>
                <a:chExt cx="1872744" cy="1900215"/>
              </a:xfrm>
            </p:grpSpPr>
            <p:grpSp>
              <p:nvGrpSpPr>
                <p:cNvPr id="70" name="Group 69">
                  <a:extLst>
                    <a:ext uri="{FF2B5EF4-FFF2-40B4-BE49-F238E27FC236}">
                      <a16:creationId xmlns:a16="http://schemas.microsoft.com/office/drawing/2014/main" xmlns="" id="{C0F27A8A-B94C-E310-729A-ABB65558A00E}"/>
                    </a:ext>
                  </a:extLst>
                </p:cNvPr>
                <p:cNvGrpSpPr/>
                <p:nvPr/>
              </p:nvGrpSpPr>
              <p:grpSpPr>
                <a:xfrm rot="21115844">
                  <a:off x="2189434" y="4672291"/>
                  <a:ext cx="1872744" cy="1900215"/>
                  <a:chOff x="2303767" y="2151029"/>
                  <a:chExt cx="2086693" cy="1415210"/>
                </a:xfrm>
              </p:grpSpPr>
              <p:sp>
                <p:nvSpPr>
                  <p:cNvPr id="72" name="Rectangle: Rounded Corners 3">
                    <a:extLst>
                      <a:ext uri="{FF2B5EF4-FFF2-40B4-BE49-F238E27FC236}">
                        <a16:creationId xmlns:a16="http://schemas.microsoft.com/office/drawing/2014/main" xmlns="" id="{C9C91A54-CF19-6281-239D-2354C10F2CD4}"/>
                      </a:ext>
                    </a:extLst>
                  </p:cNvPr>
                  <p:cNvSpPr/>
                  <p:nvPr/>
                </p:nvSpPr>
                <p:spPr>
                  <a:xfrm rot="481027">
                    <a:off x="2308119" y="2151029"/>
                    <a:ext cx="2076965" cy="1415210"/>
                  </a:xfrm>
                  <a:prstGeom prst="roundRect">
                    <a:avLst>
                      <a:gd name="adj" fmla="val 84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73" name="Rectangle: Rounded Corners 4">
                    <a:extLst>
                      <a:ext uri="{FF2B5EF4-FFF2-40B4-BE49-F238E27FC236}">
                        <a16:creationId xmlns:a16="http://schemas.microsoft.com/office/drawing/2014/main" xmlns="" id="{C14A3877-8D4B-09F9-0923-69F6893F410B}"/>
                      </a:ext>
                    </a:extLst>
                  </p:cNvPr>
                  <p:cNvSpPr/>
                  <p:nvPr/>
                </p:nvSpPr>
                <p:spPr>
                  <a:xfrm rot="481027">
                    <a:off x="2303767" y="2252251"/>
                    <a:ext cx="2086693" cy="1243140"/>
                  </a:xfrm>
                  <a:prstGeom prst="roundRect">
                    <a:avLst>
                      <a:gd name="adj" fmla="val 8432"/>
                    </a:avLst>
                  </a:prstGeom>
                  <a:gradFill>
                    <a:gsLst>
                      <a:gs pos="0">
                        <a:schemeClr val="bg1"/>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sp>
              <p:nvSpPr>
                <p:cNvPr id="71" name="Rectangle 70">
                  <a:extLst>
                    <a:ext uri="{FF2B5EF4-FFF2-40B4-BE49-F238E27FC236}">
                      <a16:creationId xmlns:a16="http://schemas.microsoft.com/office/drawing/2014/main" xmlns="" id="{6997958C-777B-9603-ED6C-71E960FDCB8C}"/>
                    </a:ext>
                  </a:extLst>
                </p:cNvPr>
                <p:cNvSpPr/>
                <p:nvPr/>
              </p:nvSpPr>
              <p:spPr>
                <a:xfrm>
                  <a:off x="2407070" y="4931317"/>
                  <a:ext cx="1396683" cy="1126048"/>
                </a:xfrm>
                <a:prstGeom prst="rect">
                  <a:avLst/>
                </a:prstGeom>
              </p:spPr>
              <p:txBody>
                <a:bodyPr wrap="square">
                  <a:spAutoFit/>
                </a:bodyPr>
                <a:lstStyle/>
                <a:p>
                  <a:pPr algn="ctr" defTabSz="457200"/>
                  <a:r>
                    <a:rPr lang="en-IN" b="1" dirty="0">
                      <a:solidFill>
                        <a:prstClr val="black"/>
                      </a:solidFill>
                      <a:latin typeface="Arial Narrow" panose="020B0606020202030204" pitchFamily="34" charset="0"/>
                    </a:rPr>
                    <a:t>Alumni Feedback</a:t>
                  </a:r>
                </a:p>
                <a:p>
                  <a:pPr algn="ctr" defTabSz="457200"/>
                  <a:r>
                    <a:rPr lang="en-IN" sz="2000" b="1" dirty="0">
                      <a:solidFill>
                        <a:prstClr val="black"/>
                      </a:solidFill>
                      <a:latin typeface="Arial Narrow" panose="020B0606020202030204" pitchFamily="34" charset="0"/>
                    </a:rPr>
                    <a:t>Exit survey </a:t>
                  </a:r>
                </a:p>
              </p:txBody>
            </p:sp>
          </p:grpSp>
          <p:grpSp>
            <p:nvGrpSpPr>
              <p:cNvPr id="50" name="Group 49">
                <a:extLst>
                  <a:ext uri="{FF2B5EF4-FFF2-40B4-BE49-F238E27FC236}">
                    <a16:creationId xmlns:a16="http://schemas.microsoft.com/office/drawing/2014/main" xmlns="" id="{40866852-7608-7061-D7CF-6A38D2FFA5FC}"/>
                  </a:ext>
                </a:extLst>
              </p:cNvPr>
              <p:cNvGrpSpPr/>
              <p:nvPr/>
            </p:nvGrpSpPr>
            <p:grpSpPr>
              <a:xfrm>
                <a:off x="7416784" y="4304838"/>
                <a:ext cx="2093115" cy="1891311"/>
                <a:chOff x="7137941" y="4548385"/>
                <a:chExt cx="1872744" cy="1900214"/>
              </a:xfrm>
            </p:grpSpPr>
            <p:grpSp>
              <p:nvGrpSpPr>
                <p:cNvPr id="66" name="Group 65">
                  <a:extLst>
                    <a:ext uri="{FF2B5EF4-FFF2-40B4-BE49-F238E27FC236}">
                      <a16:creationId xmlns:a16="http://schemas.microsoft.com/office/drawing/2014/main" xmlns="" id="{4E7823E6-8614-0677-E52C-F2D1C75DC751}"/>
                    </a:ext>
                  </a:extLst>
                </p:cNvPr>
                <p:cNvGrpSpPr/>
                <p:nvPr/>
              </p:nvGrpSpPr>
              <p:grpSpPr>
                <a:xfrm rot="21115844">
                  <a:off x="7137941" y="4548385"/>
                  <a:ext cx="1872744" cy="1900214"/>
                  <a:chOff x="2303767" y="2151029"/>
                  <a:chExt cx="2086693" cy="1415210"/>
                </a:xfrm>
              </p:grpSpPr>
              <p:sp>
                <p:nvSpPr>
                  <p:cNvPr id="68" name="Rectangle: Rounded Corners 3">
                    <a:extLst>
                      <a:ext uri="{FF2B5EF4-FFF2-40B4-BE49-F238E27FC236}">
                        <a16:creationId xmlns:a16="http://schemas.microsoft.com/office/drawing/2014/main" xmlns="" id="{D01673A2-6B74-EAC3-AC34-D3888C05E126}"/>
                      </a:ext>
                    </a:extLst>
                  </p:cNvPr>
                  <p:cNvSpPr/>
                  <p:nvPr/>
                </p:nvSpPr>
                <p:spPr>
                  <a:xfrm rot="481027">
                    <a:off x="2308119" y="2151029"/>
                    <a:ext cx="2076965" cy="1415210"/>
                  </a:xfrm>
                  <a:prstGeom prst="roundRect">
                    <a:avLst>
                      <a:gd name="adj" fmla="val 8432"/>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9" name="Rectangle: Rounded Corners 4">
                    <a:extLst>
                      <a:ext uri="{FF2B5EF4-FFF2-40B4-BE49-F238E27FC236}">
                        <a16:creationId xmlns:a16="http://schemas.microsoft.com/office/drawing/2014/main" xmlns="" id="{E3BE48B5-FBDF-0674-C830-CA672788A7E4}"/>
                      </a:ext>
                    </a:extLst>
                  </p:cNvPr>
                  <p:cNvSpPr/>
                  <p:nvPr/>
                </p:nvSpPr>
                <p:spPr>
                  <a:xfrm rot="481027">
                    <a:off x="2303767" y="2252251"/>
                    <a:ext cx="2086693" cy="1243140"/>
                  </a:xfrm>
                  <a:prstGeom prst="roundRect">
                    <a:avLst>
                      <a:gd name="adj" fmla="val 8432"/>
                    </a:avLst>
                  </a:prstGeom>
                  <a:gradFill>
                    <a:gsLst>
                      <a:gs pos="0">
                        <a:schemeClr val="bg1"/>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sp>
              <p:nvSpPr>
                <p:cNvPr id="67" name="Rectangle 66">
                  <a:extLst>
                    <a:ext uri="{FF2B5EF4-FFF2-40B4-BE49-F238E27FC236}">
                      <a16:creationId xmlns:a16="http://schemas.microsoft.com/office/drawing/2014/main" xmlns="" id="{B658F467-0580-5438-F7C5-85256C9F1B5D}"/>
                    </a:ext>
                  </a:extLst>
                </p:cNvPr>
                <p:cNvSpPr/>
                <p:nvPr/>
              </p:nvSpPr>
              <p:spPr>
                <a:xfrm>
                  <a:off x="7485431" y="4913305"/>
                  <a:ext cx="1275796" cy="1205979"/>
                </a:xfrm>
                <a:prstGeom prst="rect">
                  <a:avLst/>
                </a:prstGeom>
              </p:spPr>
              <p:txBody>
                <a:bodyPr wrap="square">
                  <a:spAutoFit/>
                </a:bodyPr>
                <a:lstStyle/>
                <a:p>
                  <a:pPr algn="ctr" defTabSz="457200"/>
                  <a:r>
                    <a:rPr lang="en-IN" b="1" dirty="0">
                      <a:solidFill>
                        <a:prstClr val="black"/>
                      </a:solidFill>
                      <a:latin typeface="Arial Narrow" panose="020B0606020202030204" pitchFamily="34" charset="0"/>
                    </a:rPr>
                    <a:t>Publications/Patent/</a:t>
                  </a:r>
                </a:p>
                <a:p>
                  <a:pPr algn="ctr" defTabSz="457200"/>
                  <a:r>
                    <a:rPr lang="en-IN" b="1" dirty="0">
                      <a:solidFill>
                        <a:prstClr val="black"/>
                      </a:solidFill>
                      <a:latin typeface="Arial Narrow" panose="020B0606020202030204" pitchFamily="34" charset="0"/>
                    </a:rPr>
                    <a:t>Awards/</a:t>
                  </a:r>
                </a:p>
                <a:p>
                  <a:pPr algn="ctr" defTabSz="457200"/>
                  <a:r>
                    <a:rPr lang="en-IN" b="1" dirty="0">
                      <a:solidFill>
                        <a:prstClr val="black"/>
                      </a:solidFill>
                      <a:latin typeface="Arial Narrow" panose="020B0606020202030204" pitchFamily="34" charset="0"/>
                    </a:rPr>
                    <a:t>Rubrics</a:t>
                  </a:r>
                  <a:endParaRPr lang="en-IN" dirty="0">
                    <a:solidFill>
                      <a:prstClr val="black"/>
                    </a:solidFill>
                    <a:latin typeface="Arial Narrow" panose="020B0606020202030204" pitchFamily="34" charset="0"/>
                  </a:endParaRPr>
                </a:p>
              </p:txBody>
            </p:sp>
          </p:grpSp>
          <p:grpSp>
            <p:nvGrpSpPr>
              <p:cNvPr id="51" name="Group 50">
                <a:extLst>
                  <a:ext uri="{FF2B5EF4-FFF2-40B4-BE49-F238E27FC236}">
                    <a16:creationId xmlns:a16="http://schemas.microsoft.com/office/drawing/2014/main" xmlns="" id="{72D31C5A-7363-3026-5132-587A383E5CDC}"/>
                  </a:ext>
                </a:extLst>
              </p:cNvPr>
              <p:cNvGrpSpPr/>
              <p:nvPr/>
            </p:nvGrpSpPr>
            <p:grpSpPr>
              <a:xfrm>
                <a:off x="4986620" y="3957246"/>
                <a:ext cx="2279076" cy="1900215"/>
                <a:chOff x="4177615" y="4673207"/>
                <a:chExt cx="1994517" cy="1900215"/>
              </a:xfrm>
            </p:grpSpPr>
            <p:grpSp>
              <p:nvGrpSpPr>
                <p:cNvPr id="62" name="Group 61">
                  <a:extLst>
                    <a:ext uri="{FF2B5EF4-FFF2-40B4-BE49-F238E27FC236}">
                      <a16:creationId xmlns:a16="http://schemas.microsoft.com/office/drawing/2014/main" xmlns="" id="{3C28F1D0-B2D0-8A47-0D73-830FF208E803}"/>
                    </a:ext>
                  </a:extLst>
                </p:cNvPr>
                <p:cNvGrpSpPr/>
                <p:nvPr/>
              </p:nvGrpSpPr>
              <p:grpSpPr>
                <a:xfrm rot="21115844">
                  <a:off x="4218573" y="4673207"/>
                  <a:ext cx="1872744" cy="1900215"/>
                  <a:chOff x="2303767" y="2151029"/>
                  <a:chExt cx="2086693" cy="1415210"/>
                </a:xfrm>
              </p:grpSpPr>
              <p:sp>
                <p:nvSpPr>
                  <p:cNvPr id="64" name="Rectangle: Rounded Corners 3">
                    <a:extLst>
                      <a:ext uri="{FF2B5EF4-FFF2-40B4-BE49-F238E27FC236}">
                        <a16:creationId xmlns:a16="http://schemas.microsoft.com/office/drawing/2014/main" xmlns="" id="{DF3D24D7-2871-30FE-8060-C598B69A21D3}"/>
                      </a:ext>
                    </a:extLst>
                  </p:cNvPr>
                  <p:cNvSpPr/>
                  <p:nvPr/>
                </p:nvSpPr>
                <p:spPr>
                  <a:xfrm rot="481027">
                    <a:off x="2308119" y="2151029"/>
                    <a:ext cx="2076965" cy="1415210"/>
                  </a:xfrm>
                  <a:prstGeom prst="roundRect">
                    <a:avLst>
                      <a:gd name="adj" fmla="val 8432"/>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5" name="Rectangle: Rounded Corners 4">
                    <a:extLst>
                      <a:ext uri="{FF2B5EF4-FFF2-40B4-BE49-F238E27FC236}">
                        <a16:creationId xmlns:a16="http://schemas.microsoft.com/office/drawing/2014/main" xmlns="" id="{1C64394B-15DF-D850-1DED-F63AD4CA79CE}"/>
                      </a:ext>
                    </a:extLst>
                  </p:cNvPr>
                  <p:cNvSpPr/>
                  <p:nvPr/>
                </p:nvSpPr>
                <p:spPr>
                  <a:xfrm rot="481027">
                    <a:off x="2303767" y="2252251"/>
                    <a:ext cx="2086693" cy="1243140"/>
                  </a:xfrm>
                  <a:prstGeom prst="roundRect">
                    <a:avLst>
                      <a:gd name="adj" fmla="val 8432"/>
                    </a:avLst>
                  </a:prstGeom>
                  <a:gradFill>
                    <a:gsLst>
                      <a:gs pos="0">
                        <a:schemeClr val="bg1"/>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sp>
              <p:nvSpPr>
                <p:cNvPr id="63" name="Rectangle 62">
                  <a:extLst>
                    <a:ext uri="{FF2B5EF4-FFF2-40B4-BE49-F238E27FC236}">
                      <a16:creationId xmlns:a16="http://schemas.microsoft.com/office/drawing/2014/main" xmlns="" id="{6A85F07D-8AE2-90C6-76F6-DA544116A936}"/>
                    </a:ext>
                  </a:extLst>
                </p:cNvPr>
                <p:cNvSpPr/>
                <p:nvPr/>
              </p:nvSpPr>
              <p:spPr>
                <a:xfrm>
                  <a:off x="4177615" y="5054712"/>
                  <a:ext cx="1994517" cy="923330"/>
                </a:xfrm>
                <a:prstGeom prst="rect">
                  <a:avLst/>
                </a:prstGeom>
              </p:spPr>
              <p:txBody>
                <a:bodyPr wrap="square">
                  <a:spAutoFit/>
                </a:bodyPr>
                <a:lstStyle/>
                <a:p>
                  <a:pPr algn="ctr" defTabSz="457200"/>
                  <a:r>
                    <a:rPr lang="en-IN" b="1" dirty="0">
                      <a:solidFill>
                        <a:prstClr val="black"/>
                      </a:solidFill>
                      <a:latin typeface="Arial Narrow" panose="020B0606020202030204" pitchFamily="34" charset="0"/>
                    </a:rPr>
                    <a:t>Result of GATE/CAT/GRE/Any national level test</a:t>
                  </a:r>
                  <a:endParaRPr lang="en-IN" sz="2000" b="1" dirty="0">
                    <a:solidFill>
                      <a:prstClr val="black"/>
                    </a:solidFill>
                    <a:latin typeface="Arial Narrow" panose="020B0606020202030204" pitchFamily="34" charset="0"/>
                  </a:endParaRPr>
                </a:p>
              </p:txBody>
            </p:sp>
          </p:grpSp>
          <p:sp>
            <p:nvSpPr>
              <p:cNvPr id="52" name="Rectangle 51">
                <a:extLst>
                  <a:ext uri="{FF2B5EF4-FFF2-40B4-BE49-F238E27FC236}">
                    <a16:creationId xmlns:a16="http://schemas.microsoft.com/office/drawing/2014/main" xmlns="" id="{C7947BE8-2935-1F7C-C254-E87CEC667E29}"/>
                  </a:ext>
                </a:extLst>
              </p:cNvPr>
              <p:cNvSpPr/>
              <p:nvPr/>
            </p:nvSpPr>
            <p:spPr>
              <a:xfrm>
                <a:off x="8913" y="3266255"/>
                <a:ext cx="12180269" cy="514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nvGrpSpPr>
              <p:cNvPr id="53" name="Group 52">
                <a:extLst>
                  <a:ext uri="{FF2B5EF4-FFF2-40B4-BE49-F238E27FC236}">
                    <a16:creationId xmlns:a16="http://schemas.microsoft.com/office/drawing/2014/main" xmlns="" id="{C80B6B74-54A1-F15A-FCD1-1A7DD091FD6E}"/>
                  </a:ext>
                </a:extLst>
              </p:cNvPr>
              <p:cNvGrpSpPr/>
              <p:nvPr/>
            </p:nvGrpSpPr>
            <p:grpSpPr>
              <a:xfrm>
                <a:off x="10087429" y="3918857"/>
                <a:ext cx="1872342" cy="1897667"/>
                <a:chOff x="8181755" y="4654624"/>
                <a:chExt cx="1872744" cy="1900215"/>
              </a:xfrm>
            </p:grpSpPr>
            <p:grpSp>
              <p:nvGrpSpPr>
                <p:cNvPr id="58" name="Group 57">
                  <a:extLst>
                    <a:ext uri="{FF2B5EF4-FFF2-40B4-BE49-F238E27FC236}">
                      <a16:creationId xmlns:a16="http://schemas.microsoft.com/office/drawing/2014/main" xmlns="" id="{8610D8CA-649A-7767-0AED-F0B7E26D7D3B}"/>
                    </a:ext>
                  </a:extLst>
                </p:cNvPr>
                <p:cNvGrpSpPr/>
                <p:nvPr/>
              </p:nvGrpSpPr>
              <p:grpSpPr>
                <a:xfrm rot="21115844">
                  <a:off x="8181755" y="4654624"/>
                  <a:ext cx="1872744" cy="1900215"/>
                  <a:chOff x="2303767" y="2151029"/>
                  <a:chExt cx="2086693" cy="1415210"/>
                </a:xfrm>
              </p:grpSpPr>
              <p:sp>
                <p:nvSpPr>
                  <p:cNvPr id="60" name="Rectangle: Rounded Corners 3">
                    <a:extLst>
                      <a:ext uri="{FF2B5EF4-FFF2-40B4-BE49-F238E27FC236}">
                        <a16:creationId xmlns:a16="http://schemas.microsoft.com/office/drawing/2014/main" xmlns="" id="{B6A378C5-03A3-904C-B16E-4A630715FA6A}"/>
                      </a:ext>
                    </a:extLst>
                  </p:cNvPr>
                  <p:cNvSpPr/>
                  <p:nvPr/>
                </p:nvSpPr>
                <p:spPr>
                  <a:xfrm rot="481027">
                    <a:off x="2308119" y="2151029"/>
                    <a:ext cx="2076965" cy="1415210"/>
                  </a:xfrm>
                  <a:prstGeom prst="roundRect">
                    <a:avLst>
                      <a:gd name="adj" fmla="val 8432"/>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1" name="Rectangle: Rounded Corners 4">
                    <a:extLst>
                      <a:ext uri="{FF2B5EF4-FFF2-40B4-BE49-F238E27FC236}">
                        <a16:creationId xmlns:a16="http://schemas.microsoft.com/office/drawing/2014/main" xmlns="" id="{73A9533D-E129-2562-CAD4-DD7B897C7A11}"/>
                      </a:ext>
                    </a:extLst>
                  </p:cNvPr>
                  <p:cNvSpPr/>
                  <p:nvPr/>
                </p:nvSpPr>
                <p:spPr>
                  <a:xfrm rot="481027">
                    <a:off x="2303767" y="2252251"/>
                    <a:ext cx="2086693" cy="1243140"/>
                  </a:xfrm>
                  <a:prstGeom prst="roundRect">
                    <a:avLst>
                      <a:gd name="adj" fmla="val 8432"/>
                    </a:avLst>
                  </a:prstGeom>
                  <a:gradFill>
                    <a:gsLst>
                      <a:gs pos="0">
                        <a:schemeClr val="bg1"/>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sp>
              <p:nvSpPr>
                <p:cNvPr id="59" name="Rectangle 58">
                  <a:extLst>
                    <a:ext uri="{FF2B5EF4-FFF2-40B4-BE49-F238E27FC236}">
                      <a16:creationId xmlns:a16="http://schemas.microsoft.com/office/drawing/2014/main" xmlns="" id="{510E8DB2-C3B4-04E3-E330-9DC821EC1353}"/>
                    </a:ext>
                  </a:extLst>
                </p:cNvPr>
                <p:cNvSpPr/>
                <p:nvPr/>
              </p:nvSpPr>
              <p:spPr>
                <a:xfrm>
                  <a:off x="8369874" y="5051459"/>
                  <a:ext cx="1376955" cy="1200329"/>
                </a:xfrm>
                <a:prstGeom prst="rect">
                  <a:avLst/>
                </a:prstGeom>
              </p:spPr>
              <p:txBody>
                <a:bodyPr wrap="square">
                  <a:spAutoFit/>
                </a:bodyPr>
                <a:lstStyle/>
                <a:p>
                  <a:pPr algn="ctr" defTabSz="457200"/>
                  <a:r>
                    <a:rPr lang="en-IN" b="1" dirty="0">
                      <a:solidFill>
                        <a:prstClr val="black"/>
                      </a:solidFill>
                      <a:latin typeface="Arial Narrow" panose="020B0606020202030204" pitchFamily="34" charset="0"/>
                    </a:rPr>
                    <a:t>Professional Society membership and position</a:t>
                  </a:r>
                  <a:endParaRPr lang="en-IN" sz="2000" b="1" dirty="0">
                    <a:solidFill>
                      <a:prstClr val="black"/>
                    </a:solidFill>
                    <a:latin typeface="Arial Narrow" panose="020B0606020202030204" pitchFamily="34" charset="0"/>
                  </a:endParaRPr>
                </a:p>
              </p:txBody>
            </p:sp>
          </p:grpSp>
          <p:sp>
            <p:nvSpPr>
              <p:cNvPr id="54" name="TextBox 53">
                <a:extLst>
                  <a:ext uri="{FF2B5EF4-FFF2-40B4-BE49-F238E27FC236}">
                    <a16:creationId xmlns:a16="http://schemas.microsoft.com/office/drawing/2014/main" xmlns="" id="{40A0C7AD-003A-78B3-42F4-BF6290C7B26F}"/>
                  </a:ext>
                </a:extLst>
              </p:cNvPr>
              <p:cNvSpPr txBox="1"/>
              <p:nvPr/>
            </p:nvSpPr>
            <p:spPr>
              <a:xfrm>
                <a:off x="10377714" y="1826978"/>
                <a:ext cx="1306286" cy="923330"/>
              </a:xfrm>
              <a:prstGeom prst="rect">
                <a:avLst/>
              </a:prstGeom>
              <a:noFill/>
            </p:spPr>
            <p:txBody>
              <a:bodyPr wrap="square" rtlCol="0">
                <a:spAutoFit/>
              </a:bodyPr>
              <a:lstStyle/>
              <a:p>
                <a:pPr algn="ctr"/>
                <a:r>
                  <a:rPr lang="en-US" b="1" dirty="0"/>
                  <a:t>Viva, Quiz, Seminar</a:t>
                </a:r>
                <a:endParaRPr lang="en-IN" b="1" dirty="0"/>
              </a:p>
            </p:txBody>
          </p:sp>
          <p:sp>
            <p:nvSpPr>
              <p:cNvPr id="55" name="TextBox 54">
                <a:extLst>
                  <a:ext uri="{FF2B5EF4-FFF2-40B4-BE49-F238E27FC236}">
                    <a16:creationId xmlns:a16="http://schemas.microsoft.com/office/drawing/2014/main" xmlns="" id="{F6E0959B-F918-3288-28EC-7EB951B9BCBB}"/>
                  </a:ext>
                </a:extLst>
              </p:cNvPr>
              <p:cNvSpPr txBox="1"/>
              <p:nvPr/>
            </p:nvSpPr>
            <p:spPr>
              <a:xfrm>
                <a:off x="3222171" y="3396343"/>
                <a:ext cx="5515429" cy="369332"/>
              </a:xfrm>
              <a:prstGeom prst="rect">
                <a:avLst/>
              </a:prstGeom>
              <a:noFill/>
            </p:spPr>
            <p:txBody>
              <a:bodyPr wrap="square" rtlCol="0">
                <a:spAutoFit/>
              </a:bodyPr>
              <a:lstStyle/>
              <a:p>
                <a:r>
                  <a:rPr lang="en-IN" b="1" dirty="0"/>
                  <a:t>DIRECT </a:t>
                </a:r>
                <a:r>
                  <a:rPr lang="en-IN" b="1" dirty="0">
                    <a:solidFill>
                      <a:schemeClr val="bg1"/>
                    </a:solidFill>
                  </a:rPr>
                  <a:t>                                   </a:t>
                </a:r>
                <a:r>
                  <a:rPr lang="en-IN" b="1" dirty="0"/>
                  <a:t>INDIRECT</a:t>
                </a:r>
              </a:p>
            </p:txBody>
          </p:sp>
          <p:sp>
            <p:nvSpPr>
              <p:cNvPr id="56" name="Right Arrow 40">
                <a:extLst>
                  <a:ext uri="{FF2B5EF4-FFF2-40B4-BE49-F238E27FC236}">
                    <a16:creationId xmlns:a16="http://schemas.microsoft.com/office/drawing/2014/main" xmlns="" id="{C812D0DB-BDD9-2632-2D41-6E64B0F858E3}"/>
                  </a:ext>
                </a:extLst>
              </p:cNvPr>
              <p:cNvSpPr/>
              <p:nvPr/>
            </p:nvSpPr>
            <p:spPr>
              <a:xfrm rot="16200000">
                <a:off x="3860801" y="2801259"/>
                <a:ext cx="435428" cy="6241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FFFF00"/>
                  </a:solidFill>
                </a:endParaRPr>
              </a:p>
            </p:txBody>
          </p:sp>
          <p:sp>
            <p:nvSpPr>
              <p:cNvPr id="57" name="Right Arrow 41">
                <a:extLst>
                  <a:ext uri="{FF2B5EF4-FFF2-40B4-BE49-F238E27FC236}">
                    <a16:creationId xmlns:a16="http://schemas.microsoft.com/office/drawing/2014/main" xmlns="" id="{7991A918-2BBB-0D3A-135E-8A2D57A1CBE3}"/>
                  </a:ext>
                </a:extLst>
              </p:cNvPr>
              <p:cNvSpPr/>
              <p:nvPr/>
            </p:nvSpPr>
            <p:spPr>
              <a:xfrm rot="5400000">
                <a:off x="7714344" y="3592288"/>
                <a:ext cx="435428" cy="6241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FFFF00"/>
                  </a:solidFill>
                </a:endParaRPr>
              </a:p>
            </p:txBody>
          </p:sp>
        </p:grpSp>
      </p:grpSp>
      <p:sp>
        <p:nvSpPr>
          <p:cNvPr id="78" name="Title 77">
            <a:extLst>
              <a:ext uri="{FF2B5EF4-FFF2-40B4-BE49-F238E27FC236}">
                <a16:creationId xmlns:a16="http://schemas.microsoft.com/office/drawing/2014/main" xmlns="" id="{A07F8FE2-418C-C3B4-1E93-66F72780E55A}"/>
              </a:ext>
            </a:extLst>
          </p:cNvPr>
          <p:cNvSpPr>
            <a:spLocks noGrp="1"/>
          </p:cNvSpPr>
          <p:nvPr>
            <p:ph type="title"/>
          </p:nvPr>
        </p:nvSpPr>
        <p:spPr>
          <a:xfrm>
            <a:off x="878399" y="265006"/>
            <a:ext cx="10318336" cy="701731"/>
          </a:xfrm>
          <a:prstGeom prst="rect">
            <a:avLst/>
          </a:prstGeom>
        </p:spPr>
        <p:txBody>
          <a:bodyPr wrap="square">
            <a:spAutoFit/>
          </a:bodyPr>
          <a:lstStyle/>
          <a:p>
            <a:pPr algn="ctr" defTabSz="457200"/>
            <a:r>
              <a:rPr lang="en-US" sz="4400" b="1" dirty="0">
                <a:ln w="0"/>
                <a:effectLst>
                  <a:outerShdw blurRad="38100" dist="19050" dir="2700000" algn="tl" rotWithShape="0">
                    <a:prstClr val="black">
                      <a:alpha val="40000"/>
                    </a:prstClr>
                  </a:outerShdw>
                </a:effectLst>
                <a:latin typeface="Arial Narrow" panose="020B0606020202030204" pitchFamily="34" charset="0"/>
              </a:rPr>
              <a:t>Assessment Tools</a:t>
            </a:r>
          </a:p>
        </p:txBody>
      </p:sp>
    </p:spTree>
    <p:extLst>
      <p:ext uri="{BB962C8B-B14F-4D97-AF65-F5344CB8AC3E}">
        <p14:creationId xmlns="" xmlns:p14="http://schemas.microsoft.com/office/powerpoint/2010/main" val="4198714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57BC3D-7E5F-4CB3-A265-B504D0318C3A}"/>
              </a:ext>
            </a:extLst>
          </p:cNvPr>
          <p:cNvSpPr>
            <a:spLocks noGrp="1"/>
          </p:cNvSpPr>
          <p:nvPr>
            <p:ph type="ctrTitle"/>
          </p:nvPr>
        </p:nvSpPr>
        <p:spPr>
          <a:xfrm>
            <a:off x="1524000" y="136525"/>
            <a:ext cx="9144000" cy="466591"/>
          </a:xfrm>
        </p:spPr>
        <p:txBody>
          <a:bodyPr>
            <a:noAutofit/>
          </a:bodyPr>
          <a:lstStyle/>
          <a:p>
            <a:r>
              <a:rPr lang="en-US" sz="3200" b="1" dirty="0"/>
              <a:t>Bloom Verbs</a:t>
            </a:r>
            <a:endParaRPr lang="en-IN" sz="3200" b="1" dirty="0"/>
          </a:p>
        </p:txBody>
      </p:sp>
      <p:sp>
        <p:nvSpPr>
          <p:cNvPr id="3" name="Subtitle 2">
            <a:extLst>
              <a:ext uri="{FF2B5EF4-FFF2-40B4-BE49-F238E27FC236}">
                <a16:creationId xmlns:a16="http://schemas.microsoft.com/office/drawing/2014/main" xmlns="" id="{BB9B9CE8-1C9F-4531-A0EE-395028DE868E}"/>
              </a:ext>
            </a:extLst>
          </p:cNvPr>
          <p:cNvSpPr>
            <a:spLocks noGrp="1"/>
          </p:cNvSpPr>
          <p:nvPr>
            <p:ph type="subTitle" idx="1"/>
          </p:nvPr>
        </p:nvSpPr>
        <p:spPr>
          <a:xfrm>
            <a:off x="1524000" y="1417321"/>
            <a:ext cx="9144000" cy="6004559"/>
          </a:xfrm>
        </p:spPr>
        <p:txBody>
          <a:bodyPr/>
          <a:lstStyle/>
          <a:p>
            <a:endParaRPr lang="en-IN" dirty="0"/>
          </a:p>
        </p:txBody>
      </p:sp>
      <p:pic>
        <p:nvPicPr>
          <p:cNvPr id="4" name="Picture 3">
            <a:extLst>
              <a:ext uri="{FF2B5EF4-FFF2-40B4-BE49-F238E27FC236}">
                <a16:creationId xmlns:a16="http://schemas.microsoft.com/office/drawing/2014/main" xmlns="" id="{2911A632-7B87-451F-86D2-20A9E61C61C4}"/>
              </a:ext>
            </a:extLst>
          </p:cNvPr>
          <p:cNvPicPr/>
          <p:nvPr/>
        </p:nvPicPr>
        <p:blipFill rotWithShape="1">
          <a:blip r:embed="rId2" cstate="print">
            <a:extLst>
              <a:ext uri="{28A0092B-C50C-407E-A947-70E740481C1C}">
                <a14:useLocalDpi xmlns="" xmlns:a14="http://schemas.microsoft.com/office/drawing/2010/main" val="0"/>
              </a:ext>
            </a:extLst>
          </a:blip>
          <a:srcRect t="6835"/>
          <a:stretch/>
        </p:blipFill>
        <p:spPr bwMode="auto">
          <a:xfrm>
            <a:off x="1417320" y="603116"/>
            <a:ext cx="9144000" cy="6004560"/>
          </a:xfrm>
          <a:prstGeom prst="rect">
            <a:avLst/>
          </a:prstGeom>
          <a:noFill/>
          <a:ln>
            <a:noFill/>
          </a:ln>
          <a:extLst>
            <a:ext uri="{53640926-AAD7-44D8-BBD7-CCE9431645EC}">
              <a14:shadowObscured xmlns="" xmlns:a14="http://schemas.microsoft.com/office/drawing/2010/main"/>
            </a:ext>
          </a:extLst>
        </p:spPr>
      </p:pic>
      <p:sp>
        <p:nvSpPr>
          <p:cNvPr id="5" name="Slide Number Placeholder 4">
            <a:extLst>
              <a:ext uri="{FF2B5EF4-FFF2-40B4-BE49-F238E27FC236}">
                <a16:creationId xmlns:a16="http://schemas.microsoft.com/office/drawing/2014/main" xmlns="" id="{7A2CE238-BF79-47C3-A437-8DD5F6FC526A}"/>
              </a:ext>
            </a:extLst>
          </p:cNvPr>
          <p:cNvSpPr>
            <a:spLocks noGrp="1"/>
          </p:cNvSpPr>
          <p:nvPr>
            <p:ph type="sldNum" sz="quarter" idx="12"/>
          </p:nvPr>
        </p:nvSpPr>
        <p:spPr/>
        <p:txBody>
          <a:bodyPr/>
          <a:lstStyle/>
          <a:p>
            <a:fld id="{E1456C33-0AA6-4E76-B4F5-76CC9D49CDD1}" type="slidenum">
              <a:rPr lang="en-IN" smtClean="0"/>
              <a:pPr/>
              <a:t>30</a:t>
            </a:fld>
            <a:endParaRPr lang="en-IN" dirty="0"/>
          </a:p>
        </p:txBody>
      </p:sp>
    </p:spTree>
    <p:extLst>
      <p:ext uri="{BB962C8B-B14F-4D97-AF65-F5344CB8AC3E}">
        <p14:creationId xmlns="" xmlns:p14="http://schemas.microsoft.com/office/powerpoint/2010/main" val="1739406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3"/>
          <p:cNvSpPr/>
          <p:nvPr/>
        </p:nvSpPr>
        <p:spPr>
          <a:xfrm>
            <a:off x="0" y="6475101"/>
            <a:ext cx="10702603" cy="107289"/>
          </a:xfrm>
          <a:custGeom>
            <a:avLst/>
            <a:gdLst/>
            <a:ahLst/>
            <a:cxnLst/>
            <a:rect l="l" t="t" r="r" b="b"/>
            <a:pathLst>
              <a:path w="6633845" h="167640" extrusionOk="0">
                <a:moveTo>
                  <a:pt x="0" y="167297"/>
                </a:moveTo>
                <a:lnTo>
                  <a:pt x="6633286" y="167297"/>
                </a:lnTo>
                <a:lnTo>
                  <a:pt x="6633286"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80" name="Google Shape;580;p63"/>
          <p:cNvSpPr/>
          <p:nvPr/>
        </p:nvSpPr>
        <p:spPr>
          <a:xfrm>
            <a:off x="11454865" y="6475101"/>
            <a:ext cx="742739" cy="107289"/>
          </a:xfrm>
          <a:custGeom>
            <a:avLst/>
            <a:gdLst/>
            <a:ahLst/>
            <a:cxnLst/>
            <a:rect l="l" t="t" r="r" b="b"/>
            <a:pathLst>
              <a:path w="460375" h="167640" extrusionOk="0">
                <a:moveTo>
                  <a:pt x="0" y="167297"/>
                </a:moveTo>
                <a:lnTo>
                  <a:pt x="460375" y="167297"/>
                </a:lnTo>
                <a:lnTo>
                  <a:pt x="460375"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81" name="Google Shape;581;p63"/>
          <p:cNvSpPr/>
          <p:nvPr/>
        </p:nvSpPr>
        <p:spPr>
          <a:xfrm>
            <a:off x="0" y="6475101"/>
            <a:ext cx="0" cy="107289"/>
          </a:xfrm>
          <a:custGeom>
            <a:avLst/>
            <a:gdLst/>
            <a:ahLst/>
            <a:cxnLst/>
            <a:rect l="l" t="t" r="r" b="b"/>
            <a:pathLst>
              <a:path w="120000" h="167640" extrusionOk="0">
                <a:moveTo>
                  <a:pt x="0" y="0"/>
                </a:moveTo>
                <a:lnTo>
                  <a:pt x="0" y="167297"/>
                </a:lnTo>
                <a:lnTo>
                  <a:pt x="0" y="0"/>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82" name="Google Shape;582;p63"/>
          <p:cNvSpPr/>
          <p:nvPr/>
        </p:nvSpPr>
        <p:spPr>
          <a:xfrm>
            <a:off x="10702445" y="6473065"/>
            <a:ext cx="752983" cy="111353"/>
          </a:xfrm>
          <a:custGeom>
            <a:avLst/>
            <a:gdLst/>
            <a:ahLst/>
            <a:cxnLst/>
            <a:rect l="l" t="t" r="r" b="b"/>
            <a:pathLst>
              <a:path w="466725" h="173990" extrusionOk="0">
                <a:moveTo>
                  <a:pt x="466344" y="0"/>
                </a:moveTo>
                <a:lnTo>
                  <a:pt x="0" y="0"/>
                </a:lnTo>
                <a:lnTo>
                  <a:pt x="0" y="173647"/>
                </a:lnTo>
                <a:lnTo>
                  <a:pt x="466344" y="173647"/>
                </a:lnTo>
                <a:lnTo>
                  <a:pt x="466344" y="0"/>
                </a:lnTo>
                <a:close/>
              </a:path>
            </a:pathLst>
          </a:custGeom>
          <a:solidFill>
            <a:srgbClr val="F68B1E"/>
          </a:solidFill>
          <a:ln>
            <a:noFill/>
          </a:ln>
        </p:spPr>
        <p:txBody>
          <a:bodyPr spcFirstLastPara="1" wrap="square" lIns="0" tIns="0" rIns="0" bIns="0" anchor="t" anchorCtr="0">
            <a:noAutofit/>
          </a:bodyPr>
          <a:lstStyle/>
          <a:p>
            <a:endParaRPr sz="2400" dirty="0"/>
          </a:p>
        </p:txBody>
      </p:sp>
      <p:sp>
        <p:nvSpPr>
          <p:cNvPr id="583" name="Google Shape;583;p63"/>
          <p:cNvSpPr txBox="1"/>
          <p:nvPr/>
        </p:nvSpPr>
        <p:spPr>
          <a:xfrm>
            <a:off x="10702444" y="6473064"/>
            <a:ext cx="753200" cy="111600"/>
          </a:xfrm>
          <a:prstGeom prst="rect">
            <a:avLst/>
          </a:prstGeom>
          <a:noFill/>
          <a:ln>
            <a:noFill/>
          </a:ln>
        </p:spPr>
        <p:txBody>
          <a:bodyPr spcFirstLastPara="1" wrap="square" lIns="0" tIns="0" rIns="0" bIns="0" anchor="t" anchorCtr="0">
            <a:noAutofit/>
          </a:bodyPr>
          <a:lstStyle/>
          <a:p>
            <a:pPr algn="ctr">
              <a:lnSpc>
                <a:spcPct val="113750"/>
              </a:lnSpc>
            </a:pPr>
            <a:r>
              <a:rPr lang="en" sz="667">
                <a:solidFill>
                  <a:srgbClr val="231F20"/>
                </a:solidFill>
              </a:rPr>
              <a:t>44</a:t>
            </a:r>
            <a:endParaRPr sz="667" dirty="0">
              <a:latin typeface="Arial"/>
              <a:ea typeface="Arial"/>
              <a:cs typeface="Arial"/>
              <a:sym typeface="Arial"/>
            </a:endParaRPr>
          </a:p>
        </p:txBody>
      </p:sp>
      <p:graphicFrame>
        <p:nvGraphicFramePr>
          <p:cNvPr id="584" name="Google Shape;584;p63"/>
          <p:cNvGraphicFramePr/>
          <p:nvPr/>
        </p:nvGraphicFramePr>
        <p:xfrm>
          <a:off x="733802" y="624967"/>
          <a:ext cx="10721833" cy="5183698"/>
        </p:xfrm>
        <a:graphic>
          <a:graphicData uri="http://schemas.openxmlformats.org/drawingml/2006/table">
            <a:tbl>
              <a:tblPr firstRow="1" bandRow="1">
                <a:noFill/>
              </a:tblPr>
              <a:tblGrid>
                <a:gridCol w="1683233">
                  <a:extLst>
                    <a:ext uri="{9D8B030D-6E8A-4147-A177-3AD203B41FA5}">
                      <a16:colId xmlns:a16="http://schemas.microsoft.com/office/drawing/2014/main" xmlns="" val="20000"/>
                    </a:ext>
                  </a:extLst>
                </a:gridCol>
                <a:gridCol w="5298233">
                  <a:extLst>
                    <a:ext uri="{9D8B030D-6E8A-4147-A177-3AD203B41FA5}">
                      <a16:colId xmlns:a16="http://schemas.microsoft.com/office/drawing/2014/main" xmlns="" val="20001"/>
                    </a:ext>
                  </a:extLst>
                </a:gridCol>
                <a:gridCol w="3740367">
                  <a:extLst>
                    <a:ext uri="{9D8B030D-6E8A-4147-A177-3AD203B41FA5}">
                      <a16:colId xmlns:a16="http://schemas.microsoft.com/office/drawing/2014/main" xmlns="" val="20002"/>
                    </a:ext>
                  </a:extLst>
                </a:gridCol>
              </a:tblGrid>
              <a:tr h="335700">
                <a:tc>
                  <a:txBody>
                    <a:bodyPr/>
                    <a:lstStyle/>
                    <a:p>
                      <a:pPr marL="0" marR="0" lvl="0" indent="0" algn="ctr" rtl="0">
                        <a:lnSpc>
                          <a:spcPct val="150000"/>
                        </a:lnSpc>
                        <a:spcBef>
                          <a:spcPts val="0"/>
                        </a:spcBef>
                        <a:spcAft>
                          <a:spcPts val="0"/>
                        </a:spcAft>
                        <a:buNone/>
                      </a:pPr>
                      <a:r>
                        <a:rPr lang="en" sz="1600" b="1" u="none" strike="noStrike" cap="none">
                          <a:solidFill>
                            <a:srgbClr val="231F20"/>
                          </a:solidFill>
                          <a:latin typeface="Arial"/>
                          <a:ea typeface="Arial"/>
                          <a:cs typeface="Arial"/>
                          <a:sym typeface="Arial"/>
                        </a:rPr>
                        <a:t>Level</a:t>
                      </a:r>
                      <a:endParaRPr sz="1600" u="none" strike="noStrike" cap="none" dirty="0">
                        <a:latin typeface="Arial"/>
                        <a:ea typeface="Arial"/>
                        <a:cs typeface="Arial"/>
                        <a:sym typeface="Arial"/>
                      </a:endParaRPr>
                    </a:p>
                  </a:txBody>
                  <a:tcPr marL="0" marR="0" marT="15067" marB="0">
                    <a:solidFill>
                      <a:srgbClr val="F68B1E"/>
                    </a:solidFill>
                  </a:tcPr>
                </a:tc>
                <a:tc>
                  <a:txBody>
                    <a:bodyPr/>
                    <a:lstStyle/>
                    <a:p>
                      <a:pPr marL="0" marR="0" lvl="0" indent="0" algn="ctr" rtl="0">
                        <a:lnSpc>
                          <a:spcPct val="150000"/>
                        </a:lnSpc>
                        <a:spcBef>
                          <a:spcPts val="0"/>
                        </a:spcBef>
                        <a:spcAft>
                          <a:spcPts val="0"/>
                        </a:spcAft>
                        <a:buNone/>
                      </a:pPr>
                      <a:r>
                        <a:rPr lang="en" sz="1600" b="1" u="none" strike="noStrike" cap="none">
                          <a:solidFill>
                            <a:srgbClr val="231F20"/>
                          </a:solidFill>
                          <a:latin typeface="Arial"/>
                          <a:ea typeface="Arial"/>
                          <a:cs typeface="Arial"/>
                          <a:sym typeface="Arial"/>
                        </a:rPr>
                        <a:t>Skill Demonstrated</a:t>
                      </a:r>
                      <a:endParaRPr sz="1600" u="none" strike="noStrike" cap="none" dirty="0">
                        <a:latin typeface="Arial"/>
                        <a:ea typeface="Arial"/>
                        <a:cs typeface="Arial"/>
                        <a:sym typeface="Arial"/>
                      </a:endParaRPr>
                    </a:p>
                  </a:txBody>
                  <a:tcPr marL="0" marR="0" marT="15067" marB="0">
                    <a:solidFill>
                      <a:srgbClr val="F68B1E"/>
                    </a:solidFill>
                  </a:tcPr>
                </a:tc>
                <a:tc>
                  <a:txBody>
                    <a:bodyPr/>
                    <a:lstStyle/>
                    <a:p>
                      <a:pPr marL="0" marR="0" lvl="0" indent="0" algn="ctr" rtl="0">
                        <a:lnSpc>
                          <a:spcPct val="150000"/>
                        </a:lnSpc>
                        <a:spcBef>
                          <a:spcPts val="0"/>
                        </a:spcBef>
                        <a:spcAft>
                          <a:spcPts val="0"/>
                        </a:spcAft>
                        <a:buNone/>
                      </a:pPr>
                      <a:r>
                        <a:rPr lang="en" sz="1600" b="1" u="none" strike="noStrike" cap="none">
                          <a:solidFill>
                            <a:srgbClr val="231F20"/>
                          </a:solidFill>
                          <a:latin typeface="Arial"/>
                          <a:ea typeface="Arial"/>
                          <a:cs typeface="Arial"/>
                          <a:sym typeface="Arial"/>
                        </a:rPr>
                        <a:t>Question cues / Verbs for tests</a:t>
                      </a:r>
                      <a:endParaRPr sz="1600" u="none" strike="noStrike" cap="none" dirty="0">
                        <a:latin typeface="Arial"/>
                        <a:ea typeface="Arial"/>
                        <a:cs typeface="Arial"/>
                        <a:sym typeface="Arial"/>
                      </a:endParaRPr>
                    </a:p>
                  </a:txBody>
                  <a:tcPr marL="0" marR="0" marT="15067" marB="0">
                    <a:solidFill>
                      <a:srgbClr val="F68B1E"/>
                    </a:solidFill>
                  </a:tcPr>
                </a:tc>
                <a:extLst>
                  <a:ext uri="{0D108BD9-81ED-4DB2-BD59-A6C34878D82A}">
                    <a16:rowId xmlns:a16="http://schemas.microsoft.com/office/drawing/2014/main" xmlns="" val="10000"/>
                  </a:ext>
                </a:extLst>
              </a:tr>
              <a:tr h="1804157">
                <a:tc>
                  <a:txBody>
                    <a:bodyPr/>
                    <a:lstStyle/>
                    <a:p>
                      <a:pPr marL="0" marR="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2. Understand</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understanding information</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grasp meaning</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translate knowledge into new context</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interpret facts, compare, contrast</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order, group, infer causes</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predict consequences</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d</a:t>
                      </a:r>
                      <a:r>
                        <a:rPr lang="en" sz="1300" u="none" strike="noStrike" cap="none">
                          <a:solidFill>
                            <a:srgbClr val="231F20"/>
                          </a:solidFill>
                          <a:latin typeface="Arial"/>
                          <a:ea typeface="Arial"/>
                          <a:cs typeface="Arial"/>
                          <a:sym typeface="Arial"/>
                        </a:rPr>
                        <a:t>escribe, explain,</a:t>
                      </a: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paraphrase, restate,   </a:t>
                      </a:r>
                      <a:endParaRPr sz="13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associate, contrast, summarize,  differentiate </a:t>
                      </a:r>
                      <a:endParaRPr sz="13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interpret, discuss</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1"/>
                  </a:ext>
                </a:extLst>
              </a:tr>
              <a:tr h="1499357">
                <a:tc>
                  <a:txBody>
                    <a:bodyPr/>
                    <a:lstStyle/>
                    <a:p>
                      <a:pPr marL="0" marR="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3. Apply</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use information</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use methods, concepts, laws, theories in new</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situations</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solve problems using required skills or knowledge</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Demonstrating correct usage of a method or procedure</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calculate, predict, apply, solve, illustrate, use,</a:t>
                      </a:r>
                      <a:endParaRPr sz="13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300" u="none" strike="noStrike" cap="none">
                          <a:solidFill>
                            <a:srgbClr val="231F20"/>
                          </a:solidFill>
                          <a:latin typeface="Arial"/>
                          <a:ea typeface="Arial"/>
                          <a:cs typeface="Arial"/>
                          <a:sym typeface="Arial"/>
                        </a:rPr>
                        <a:t> demonstrate, determine, model,  experiment, </a:t>
                      </a:r>
                      <a:endParaRPr sz="13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show, examine, modify</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2"/>
                  </a:ext>
                </a:extLst>
              </a:tr>
              <a:tr h="1499357">
                <a:tc>
                  <a:txBody>
                    <a:bodyPr/>
                    <a:lstStyle/>
                    <a:p>
                      <a:pPr marL="0" marR="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4. Analyse</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break down a complex problem into parts</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Identify the relationships and interaction between the</a:t>
                      </a:r>
                      <a:endParaRPr sz="1300" u="none" strike="noStrike" cap="none" dirty="0">
                        <a:latin typeface="Arial"/>
                        <a:ea typeface="Arial"/>
                        <a:cs typeface="Arial"/>
                        <a:sym typeface="Arial"/>
                      </a:endParaRPr>
                    </a:p>
                    <a:p>
                      <a:pPr marL="457200" marR="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different parts of a complex problem</a:t>
                      </a:r>
                      <a:endParaRPr sz="1300" u="none" strike="noStrike" cap="none" dirty="0">
                        <a:latin typeface="Arial"/>
                        <a:ea typeface="Arial"/>
                        <a:cs typeface="Arial"/>
                        <a:sym typeface="Arial"/>
                      </a:endParaRPr>
                    </a:p>
                    <a:p>
                      <a:pPr marL="457200" marR="25400" lvl="0" indent="-292100" algn="l" rtl="0">
                        <a:lnSpc>
                          <a:spcPct val="150000"/>
                        </a:lnSpc>
                        <a:spcBef>
                          <a:spcPts val="0"/>
                        </a:spcBef>
                        <a:spcAft>
                          <a:spcPts val="0"/>
                        </a:spcAft>
                        <a:buClr>
                          <a:srgbClr val="231F20"/>
                        </a:buClr>
                        <a:buSzPts val="1000"/>
                        <a:buFont typeface="Arial"/>
                        <a:buChar char="●"/>
                      </a:pPr>
                      <a:r>
                        <a:rPr lang="en" sz="1300" u="none" strike="noStrike" cap="none">
                          <a:solidFill>
                            <a:srgbClr val="231F20"/>
                          </a:solidFill>
                          <a:latin typeface="Arial"/>
                          <a:ea typeface="Arial"/>
                          <a:cs typeface="Arial"/>
                          <a:sym typeface="Arial"/>
                        </a:rPr>
                        <a:t>identify the missing information, sometimes the  redundant information and the  contradictory  information, if any</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classify, outline, break down, categorize,   </a:t>
                      </a:r>
                      <a:endParaRPr sz="13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300">
                          <a:solidFill>
                            <a:srgbClr val="231F20"/>
                          </a:solidFill>
                          <a:latin typeface="Arial"/>
                          <a:ea typeface="Arial"/>
                          <a:cs typeface="Arial"/>
                          <a:sym typeface="Arial"/>
                        </a:rPr>
                        <a:t> </a:t>
                      </a:r>
                      <a:r>
                        <a:rPr lang="en" sz="1300" u="none" strike="noStrike" cap="none">
                          <a:solidFill>
                            <a:srgbClr val="231F20"/>
                          </a:solidFill>
                          <a:latin typeface="Arial"/>
                          <a:ea typeface="Arial"/>
                          <a:cs typeface="Arial"/>
                          <a:sym typeface="Arial"/>
                        </a:rPr>
                        <a:t>analyze, diagram, illustrate, infer, select</a:t>
                      </a:r>
                      <a:endParaRPr sz="13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3"/>
                  </a:ext>
                </a:extLst>
              </a:tr>
            </a:tbl>
          </a:graphicData>
        </a:graphic>
      </p:graphicFrame>
      <p:sp>
        <p:nvSpPr>
          <p:cNvPr id="585" name="Google Shape;585;p63"/>
          <p:cNvSpPr txBox="1"/>
          <p:nvPr/>
        </p:nvSpPr>
        <p:spPr>
          <a:xfrm>
            <a:off x="8513713" y="6469448"/>
            <a:ext cx="2126800" cy="114000"/>
          </a:xfrm>
          <a:prstGeom prst="rect">
            <a:avLst/>
          </a:prstGeom>
          <a:noFill/>
          <a:ln>
            <a:noFill/>
          </a:ln>
        </p:spPr>
        <p:txBody>
          <a:bodyPr spcFirstLastPara="1" wrap="square" lIns="0" tIns="16933" rIns="0" bIns="0" anchor="ctr" anchorCtr="0">
            <a:noAutofit/>
          </a:bodyPr>
          <a:lstStyle/>
          <a:p>
            <a:pPr marL="16933" algn="r"/>
            <a:r>
              <a:rPr lang="en" sz="667">
                <a:solidFill>
                  <a:srgbClr val="FFFFFF"/>
                </a:solidFill>
                <a:latin typeface="Arial"/>
                <a:ea typeface="Arial"/>
                <a:cs typeface="Arial"/>
                <a:sym typeface="Arial"/>
              </a:rPr>
              <a:t>Examination Reform Policy</a:t>
            </a:r>
            <a:endParaRPr sz="667" dirty="0">
              <a:latin typeface="Arial"/>
              <a:ea typeface="Arial"/>
              <a:cs typeface="Arial"/>
              <a:sym typeface="Arial"/>
            </a:endParaRPr>
          </a:p>
        </p:txBody>
      </p:sp>
    </p:spTree>
    <p:extLst>
      <p:ext uri="{BB962C8B-B14F-4D97-AF65-F5344CB8AC3E}">
        <p14:creationId xmlns="" xmlns:p14="http://schemas.microsoft.com/office/powerpoint/2010/main" val="1066046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64"/>
          <p:cNvSpPr/>
          <p:nvPr/>
        </p:nvSpPr>
        <p:spPr>
          <a:xfrm>
            <a:off x="0" y="6475101"/>
            <a:ext cx="10702603" cy="107289"/>
          </a:xfrm>
          <a:custGeom>
            <a:avLst/>
            <a:gdLst/>
            <a:ahLst/>
            <a:cxnLst/>
            <a:rect l="l" t="t" r="r" b="b"/>
            <a:pathLst>
              <a:path w="6633845" h="167640" extrusionOk="0">
                <a:moveTo>
                  <a:pt x="0" y="167297"/>
                </a:moveTo>
                <a:lnTo>
                  <a:pt x="6633286" y="167297"/>
                </a:lnTo>
                <a:lnTo>
                  <a:pt x="6633286"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91" name="Google Shape;591;p64"/>
          <p:cNvSpPr/>
          <p:nvPr/>
        </p:nvSpPr>
        <p:spPr>
          <a:xfrm>
            <a:off x="11454865" y="6475101"/>
            <a:ext cx="742739" cy="107289"/>
          </a:xfrm>
          <a:custGeom>
            <a:avLst/>
            <a:gdLst/>
            <a:ahLst/>
            <a:cxnLst/>
            <a:rect l="l" t="t" r="r" b="b"/>
            <a:pathLst>
              <a:path w="460375" h="167640" extrusionOk="0">
                <a:moveTo>
                  <a:pt x="0" y="167297"/>
                </a:moveTo>
                <a:lnTo>
                  <a:pt x="460375" y="167297"/>
                </a:lnTo>
                <a:lnTo>
                  <a:pt x="460375"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92" name="Google Shape;592;p64"/>
          <p:cNvSpPr/>
          <p:nvPr/>
        </p:nvSpPr>
        <p:spPr>
          <a:xfrm>
            <a:off x="0" y="6475101"/>
            <a:ext cx="0" cy="107289"/>
          </a:xfrm>
          <a:custGeom>
            <a:avLst/>
            <a:gdLst/>
            <a:ahLst/>
            <a:cxnLst/>
            <a:rect l="l" t="t" r="r" b="b"/>
            <a:pathLst>
              <a:path w="120000" h="167640" extrusionOk="0">
                <a:moveTo>
                  <a:pt x="0" y="0"/>
                </a:moveTo>
                <a:lnTo>
                  <a:pt x="0" y="167297"/>
                </a:lnTo>
                <a:lnTo>
                  <a:pt x="0" y="0"/>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593" name="Google Shape;593;p64"/>
          <p:cNvSpPr/>
          <p:nvPr/>
        </p:nvSpPr>
        <p:spPr>
          <a:xfrm>
            <a:off x="10702445" y="6473065"/>
            <a:ext cx="752983" cy="111353"/>
          </a:xfrm>
          <a:custGeom>
            <a:avLst/>
            <a:gdLst/>
            <a:ahLst/>
            <a:cxnLst/>
            <a:rect l="l" t="t" r="r" b="b"/>
            <a:pathLst>
              <a:path w="466725" h="173990" extrusionOk="0">
                <a:moveTo>
                  <a:pt x="466344" y="0"/>
                </a:moveTo>
                <a:lnTo>
                  <a:pt x="0" y="0"/>
                </a:lnTo>
                <a:lnTo>
                  <a:pt x="0" y="173647"/>
                </a:lnTo>
                <a:lnTo>
                  <a:pt x="466344" y="173647"/>
                </a:lnTo>
                <a:lnTo>
                  <a:pt x="466344" y="0"/>
                </a:lnTo>
                <a:close/>
              </a:path>
            </a:pathLst>
          </a:custGeom>
          <a:solidFill>
            <a:srgbClr val="F68B1E"/>
          </a:solidFill>
          <a:ln>
            <a:noFill/>
          </a:ln>
        </p:spPr>
        <p:txBody>
          <a:bodyPr spcFirstLastPara="1" wrap="square" lIns="0" tIns="0" rIns="0" bIns="0" anchor="t" anchorCtr="0">
            <a:noAutofit/>
          </a:bodyPr>
          <a:lstStyle/>
          <a:p>
            <a:endParaRPr sz="2400" dirty="0"/>
          </a:p>
        </p:txBody>
      </p:sp>
      <p:sp>
        <p:nvSpPr>
          <p:cNvPr id="594" name="Google Shape;594;p64"/>
          <p:cNvSpPr txBox="1"/>
          <p:nvPr/>
        </p:nvSpPr>
        <p:spPr>
          <a:xfrm>
            <a:off x="10702444" y="6473064"/>
            <a:ext cx="753200" cy="111600"/>
          </a:xfrm>
          <a:prstGeom prst="rect">
            <a:avLst/>
          </a:prstGeom>
          <a:noFill/>
          <a:ln>
            <a:noFill/>
          </a:ln>
        </p:spPr>
        <p:txBody>
          <a:bodyPr spcFirstLastPara="1" wrap="square" lIns="0" tIns="0" rIns="0" bIns="0" anchor="t" anchorCtr="0">
            <a:noAutofit/>
          </a:bodyPr>
          <a:lstStyle/>
          <a:p>
            <a:pPr algn="ctr">
              <a:lnSpc>
                <a:spcPct val="113750"/>
              </a:lnSpc>
            </a:pPr>
            <a:r>
              <a:rPr lang="en" sz="667">
                <a:solidFill>
                  <a:srgbClr val="231F20"/>
                </a:solidFill>
              </a:rPr>
              <a:t>45</a:t>
            </a:r>
            <a:endParaRPr sz="667" dirty="0">
              <a:latin typeface="Arial"/>
              <a:ea typeface="Arial"/>
              <a:cs typeface="Arial"/>
              <a:sym typeface="Arial"/>
            </a:endParaRPr>
          </a:p>
        </p:txBody>
      </p:sp>
      <p:graphicFrame>
        <p:nvGraphicFramePr>
          <p:cNvPr id="595" name="Google Shape;595;p64"/>
          <p:cNvGraphicFramePr/>
          <p:nvPr/>
        </p:nvGraphicFramePr>
        <p:xfrm>
          <a:off x="753035" y="577201"/>
          <a:ext cx="10702600" cy="4201653"/>
        </p:xfrm>
        <a:graphic>
          <a:graphicData uri="http://schemas.openxmlformats.org/drawingml/2006/table">
            <a:tbl>
              <a:tblPr firstRow="1" bandRow="1">
                <a:noFill/>
              </a:tblPr>
              <a:tblGrid>
                <a:gridCol w="1680200">
                  <a:extLst>
                    <a:ext uri="{9D8B030D-6E8A-4147-A177-3AD203B41FA5}">
                      <a16:colId xmlns:a16="http://schemas.microsoft.com/office/drawing/2014/main" xmlns="" val="20000"/>
                    </a:ext>
                  </a:extLst>
                </a:gridCol>
                <a:gridCol w="5288733">
                  <a:extLst>
                    <a:ext uri="{9D8B030D-6E8A-4147-A177-3AD203B41FA5}">
                      <a16:colId xmlns:a16="http://schemas.microsoft.com/office/drawing/2014/main" xmlns="" val="20001"/>
                    </a:ext>
                  </a:extLst>
                </a:gridCol>
                <a:gridCol w="3733667">
                  <a:extLst>
                    <a:ext uri="{9D8B030D-6E8A-4147-A177-3AD203B41FA5}">
                      <a16:colId xmlns:a16="http://schemas.microsoft.com/office/drawing/2014/main" xmlns="" val="20002"/>
                    </a:ext>
                  </a:extLst>
                </a:gridCol>
              </a:tblGrid>
              <a:tr h="362369">
                <a:tc>
                  <a:txBody>
                    <a:bodyPr/>
                    <a:lstStyle/>
                    <a:p>
                      <a:pPr marL="0" marR="0" lvl="0" indent="0" algn="ctr" rtl="0">
                        <a:lnSpc>
                          <a:spcPct val="150000"/>
                        </a:lnSpc>
                        <a:spcBef>
                          <a:spcPts val="0"/>
                        </a:spcBef>
                        <a:spcAft>
                          <a:spcPts val="0"/>
                        </a:spcAft>
                        <a:buNone/>
                      </a:pPr>
                      <a:r>
                        <a:rPr lang="en" sz="1700" b="1" u="none" strike="noStrike" cap="none">
                          <a:solidFill>
                            <a:srgbClr val="231F20"/>
                          </a:solidFill>
                          <a:latin typeface="Arial"/>
                          <a:ea typeface="Arial"/>
                          <a:cs typeface="Arial"/>
                          <a:sym typeface="Arial"/>
                        </a:rPr>
                        <a:t>Level</a:t>
                      </a:r>
                      <a:endParaRPr sz="1700" u="none" strike="noStrike" cap="none" dirty="0">
                        <a:latin typeface="Arial"/>
                        <a:ea typeface="Arial"/>
                        <a:cs typeface="Arial"/>
                        <a:sym typeface="Arial"/>
                      </a:endParaRPr>
                    </a:p>
                  </a:txBody>
                  <a:tcPr marL="0" marR="0" marT="15067" marB="0" anchor="ctr">
                    <a:solidFill>
                      <a:srgbClr val="F68B1E"/>
                    </a:solidFill>
                  </a:tcPr>
                </a:tc>
                <a:tc>
                  <a:txBody>
                    <a:bodyPr/>
                    <a:lstStyle/>
                    <a:p>
                      <a:pPr marL="0" marR="0" lvl="0" indent="0" algn="ctr" rtl="0">
                        <a:lnSpc>
                          <a:spcPct val="150000"/>
                        </a:lnSpc>
                        <a:spcBef>
                          <a:spcPts val="0"/>
                        </a:spcBef>
                        <a:spcAft>
                          <a:spcPts val="0"/>
                        </a:spcAft>
                        <a:buNone/>
                      </a:pPr>
                      <a:r>
                        <a:rPr lang="en" sz="1700" b="1" u="none" strike="noStrike" cap="none">
                          <a:solidFill>
                            <a:srgbClr val="231F20"/>
                          </a:solidFill>
                          <a:latin typeface="Arial"/>
                          <a:ea typeface="Arial"/>
                          <a:cs typeface="Arial"/>
                          <a:sym typeface="Arial"/>
                        </a:rPr>
                        <a:t>Skill Demonstrated</a:t>
                      </a:r>
                      <a:endParaRPr sz="1700" u="none" strike="noStrike" cap="none" dirty="0">
                        <a:latin typeface="Arial"/>
                        <a:ea typeface="Arial"/>
                        <a:cs typeface="Arial"/>
                        <a:sym typeface="Arial"/>
                      </a:endParaRPr>
                    </a:p>
                  </a:txBody>
                  <a:tcPr marL="0" marR="0" marT="15067" marB="0" anchor="ctr">
                    <a:solidFill>
                      <a:srgbClr val="F68B1E"/>
                    </a:solidFill>
                  </a:tcPr>
                </a:tc>
                <a:tc>
                  <a:txBody>
                    <a:bodyPr/>
                    <a:lstStyle/>
                    <a:p>
                      <a:pPr marL="0" marR="0" lvl="0" indent="0" algn="ctr" rtl="0">
                        <a:lnSpc>
                          <a:spcPct val="150000"/>
                        </a:lnSpc>
                        <a:spcBef>
                          <a:spcPts val="0"/>
                        </a:spcBef>
                        <a:spcAft>
                          <a:spcPts val="0"/>
                        </a:spcAft>
                        <a:buNone/>
                      </a:pPr>
                      <a:r>
                        <a:rPr lang="en" sz="1700" b="1" u="none" strike="noStrike" cap="none">
                          <a:solidFill>
                            <a:srgbClr val="231F20"/>
                          </a:solidFill>
                          <a:latin typeface="Arial"/>
                          <a:ea typeface="Arial"/>
                          <a:cs typeface="Arial"/>
                          <a:sym typeface="Arial"/>
                        </a:rPr>
                        <a:t>Question cues / Verbs for tests</a:t>
                      </a:r>
                      <a:endParaRPr sz="1700" u="none" strike="noStrike" cap="none" dirty="0">
                        <a:latin typeface="Arial"/>
                        <a:ea typeface="Arial"/>
                        <a:cs typeface="Arial"/>
                        <a:sym typeface="Arial"/>
                      </a:endParaRPr>
                    </a:p>
                  </a:txBody>
                  <a:tcPr marL="0" marR="0" marT="15067" marB="0" anchor="ctr">
                    <a:solidFill>
                      <a:srgbClr val="F68B1E"/>
                    </a:solidFill>
                  </a:tcPr>
                </a:tc>
                <a:extLst>
                  <a:ext uri="{0D108BD9-81ED-4DB2-BD59-A6C34878D82A}">
                    <a16:rowId xmlns:a16="http://schemas.microsoft.com/office/drawing/2014/main" xmlns="" val="10000"/>
                  </a:ext>
                </a:extLst>
              </a:tr>
              <a:tr h="1983312">
                <a:tc>
                  <a:txBody>
                    <a:bodyPr/>
                    <a:lstStyle/>
                    <a:p>
                      <a:pPr marL="0" marR="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5. Evaluate</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compare and discriminate between ideas</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assess value of theories, presentations</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make choices based on reasoned argument</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verify value of evidence</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recognize subjectivity</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use of definite criteria for judgments</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assess, decide, choose, rank, grade,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test,  measure, defend, recommend,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convince,  select, judge, support,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conclude, argue,  justify, compare,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summarize, evaluate</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1"/>
                  </a:ext>
                </a:extLst>
              </a:tr>
              <a:tr h="1648032">
                <a:tc>
                  <a:txBody>
                    <a:bodyPr/>
                    <a:lstStyle/>
                    <a:p>
                      <a:pPr marL="0" marR="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6. Create</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use old ideas to create new ones</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Combine parts to make (new) whole,</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generalize from given facts</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relate knowledge from several areas</a:t>
                      </a:r>
                      <a:endParaRPr sz="1500" u="none" strike="noStrike" cap="none" dirty="0">
                        <a:latin typeface="Arial"/>
                        <a:ea typeface="Arial"/>
                        <a:cs typeface="Arial"/>
                        <a:sym typeface="Arial"/>
                      </a:endParaRPr>
                    </a:p>
                    <a:p>
                      <a:pPr marL="457200" marR="0" lvl="0" indent="-298450" algn="l" rtl="0">
                        <a:lnSpc>
                          <a:spcPct val="150000"/>
                        </a:lnSpc>
                        <a:spcBef>
                          <a:spcPts val="0"/>
                        </a:spcBef>
                        <a:spcAft>
                          <a:spcPts val="0"/>
                        </a:spcAft>
                        <a:buClr>
                          <a:srgbClr val="231F20"/>
                        </a:buClr>
                        <a:buSzPts val="1100"/>
                        <a:buFont typeface="Arial"/>
                        <a:buChar char="●"/>
                      </a:pPr>
                      <a:r>
                        <a:rPr lang="en" sz="1500" u="none" strike="noStrike" cap="none">
                          <a:solidFill>
                            <a:srgbClr val="231F20"/>
                          </a:solidFill>
                          <a:latin typeface="Arial"/>
                          <a:ea typeface="Arial"/>
                          <a:cs typeface="Arial"/>
                          <a:sym typeface="Arial"/>
                        </a:rPr>
                        <a:t>predict, draw conclusions</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design, formulate, build, invent, create,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u="none" strike="noStrike" cap="none">
                          <a:solidFill>
                            <a:srgbClr val="231F20"/>
                          </a:solidFill>
                          <a:latin typeface="Arial"/>
                          <a:ea typeface="Arial"/>
                          <a:cs typeface="Arial"/>
                          <a:sym typeface="Arial"/>
                        </a:rPr>
                        <a:t> compose, generate, derive, modify,  </a:t>
                      </a:r>
                      <a:endParaRPr sz="1500" u="none" strike="noStrike" cap="none" dirty="0">
                        <a:solidFill>
                          <a:srgbClr val="231F20"/>
                        </a:solidFill>
                        <a:latin typeface="Arial"/>
                        <a:ea typeface="Arial"/>
                        <a:cs typeface="Arial"/>
                        <a:sym typeface="Arial"/>
                      </a:endParaRPr>
                    </a:p>
                    <a:p>
                      <a:pPr marL="0" marR="25400" lvl="0" indent="0" algn="l" rtl="0">
                        <a:lnSpc>
                          <a:spcPct val="150000"/>
                        </a:lnSpc>
                        <a:spcBef>
                          <a:spcPts val="0"/>
                        </a:spcBef>
                        <a:spcAft>
                          <a:spcPts val="0"/>
                        </a:spcAft>
                        <a:buNone/>
                      </a:pPr>
                      <a:r>
                        <a:rPr lang="en" sz="1500">
                          <a:solidFill>
                            <a:srgbClr val="231F20"/>
                          </a:solidFill>
                          <a:latin typeface="Arial"/>
                          <a:ea typeface="Arial"/>
                          <a:cs typeface="Arial"/>
                          <a:sym typeface="Arial"/>
                        </a:rPr>
                        <a:t> </a:t>
                      </a:r>
                      <a:r>
                        <a:rPr lang="en" sz="1500" u="none" strike="noStrike" cap="none">
                          <a:solidFill>
                            <a:srgbClr val="231F20"/>
                          </a:solidFill>
                          <a:latin typeface="Arial"/>
                          <a:ea typeface="Arial"/>
                          <a:cs typeface="Arial"/>
                          <a:sym typeface="Arial"/>
                        </a:rPr>
                        <a:t>develop, integrate</a:t>
                      </a:r>
                      <a:endParaRPr sz="15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2"/>
                  </a:ext>
                </a:extLst>
              </a:tr>
            </a:tbl>
          </a:graphicData>
        </a:graphic>
      </p:graphicFrame>
      <p:sp>
        <p:nvSpPr>
          <p:cNvPr id="596" name="Google Shape;596;p64"/>
          <p:cNvSpPr txBox="1"/>
          <p:nvPr/>
        </p:nvSpPr>
        <p:spPr>
          <a:xfrm>
            <a:off x="8513713" y="6469448"/>
            <a:ext cx="2126800" cy="114000"/>
          </a:xfrm>
          <a:prstGeom prst="rect">
            <a:avLst/>
          </a:prstGeom>
          <a:noFill/>
          <a:ln>
            <a:noFill/>
          </a:ln>
        </p:spPr>
        <p:txBody>
          <a:bodyPr spcFirstLastPara="1" wrap="square" lIns="0" tIns="16933" rIns="0" bIns="0" anchor="ctr" anchorCtr="0">
            <a:noAutofit/>
          </a:bodyPr>
          <a:lstStyle/>
          <a:p>
            <a:pPr marL="16933" algn="r"/>
            <a:r>
              <a:rPr lang="en" sz="667">
                <a:solidFill>
                  <a:srgbClr val="FFFFFF"/>
                </a:solidFill>
                <a:latin typeface="Arial"/>
                <a:ea typeface="Arial"/>
                <a:cs typeface="Arial"/>
                <a:sym typeface="Arial"/>
              </a:rPr>
              <a:t>Examination Reform Policy</a:t>
            </a:r>
            <a:endParaRPr sz="667" dirty="0">
              <a:latin typeface="Arial"/>
              <a:ea typeface="Arial"/>
              <a:cs typeface="Arial"/>
              <a:sym typeface="Arial"/>
            </a:endParaRPr>
          </a:p>
        </p:txBody>
      </p:sp>
      <p:sp>
        <p:nvSpPr>
          <p:cNvPr id="597" name="Google Shape;597;p64"/>
          <p:cNvSpPr txBox="1"/>
          <p:nvPr/>
        </p:nvSpPr>
        <p:spPr>
          <a:xfrm>
            <a:off x="752133" y="4850500"/>
            <a:ext cx="10702800" cy="1354000"/>
          </a:xfrm>
          <a:prstGeom prst="rect">
            <a:avLst/>
          </a:prstGeom>
          <a:noFill/>
          <a:ln>
            <a:noFill/>
          </a:ln>
        </p:spPr>
        <p:txBody>
          <a:bodyPr spcFirstLastPara="1" wrap="square" lIns="0" tIns="16933" rIns="0" bIns="0" anchor="t" anchorCtr="0">
            <a:noAutofit/>
          </a:bodyPr>
          <a:lstStyle/>
          <a:p>
            <a:pPr marL="16933" marR="6773" indent="609585">
              <a:lnSpc>
                <a:spcPct val="150000"/>
              </a:lnSpc>
            </a:pPr>
            <a:r>
              <a:rPr lang="en" sz="1467">
                <a:solidFill>
                  <a:srgbClr val="231F20"/>
                </a:solidFill>
                <a:latin typeface="Arial"/>
                <a:ea typeface="Arial"/>
                <a:cs typeface="Arial"/>
                <a:sym typeface="Arial"/>
              </a:rPr>
              <a:t>It may be noted that some of the verbs in the above table are associated with multiple Bloom’s  Taxonomy levels. These verbs are actions that could apply to different activities. We need to keep in mind that  it’s the skill, action or activity we need students to demonstrate that will determine the contextual meaning of  the verb used in the assessment question.</a:t>
            </a:r>
            <a:endParaRPr sz="1467" dirty="0">
              <a:latin typeface="Arial"/>
              <a:ea typeface="Arial"/>
              <a:cs typeface="Arial"/>
              <a:sym typeface="Arial"/>
            </a:endParaRPr>
          </a:p>
        </p:txBody>
      </p:sp>
    </p:spTree>
    <p:extLst>
      <p:ext uri="{BB962C8B-B14F-4D97-AF65-F5344CB8AC3E}">
        <p14:creationId xmlns="" xmlns:p14="http://schemas.microsoft.com/office/powerpoint/2010/main" val="2377693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F5AF383A-5EA7-92E6-DB6C-6FEBFF52D165}"/>
              </a:ext>
            </a:extLst>
          </p:cNvPr>
          <p:cNvSpPr txBox="1"/>
          <p:nvPr/>
        </p:nvSpPr>
        <p:spPr>
          <a:xfrm>
            <a:off x="1327356" y="2598003"/>
            <a:ext cx="9940412" cy="830997"/>
          </a:xfrm>
          <a:prstGeom prst="rect">
            <a:avLst/>
          </a:prstGeom>
          <a:noFill/>
        </p:spPr>
        <p:txBody>
          <a:bodyPr wrap="square" rtlCol="0">
            <a:spAutoFit/>
          </a:bodyPr>
          <a:lstStyle/>
          <a:p>
            <a:pPr algn="ctr"/>
            <a:r>
              <a:rPr lang="en-IN" sz="4800" dirty="0"/>
              <a:t>Rubrics and Rubrics based Assessment</a:t>
            </a:r>
          </a:p>
        </p:txBody>
      </p:sp>
    </p:spTree>
    <p:extLst>
      <p:ext uri="{BB962C8B-B14F-4D97-AF65-F5344CB8AC3E}">
        <p14:creationId xmlns="" xmlns:p14="http://schemas.microsoft.com/office/powerpoint/2010/main" val="2032872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3C479377-8C23-7EBD-F5B2-8EB09213483A}"/>
              </a:ext>
            </a:extLst>
          </p:cNvPr>
          <p:cNvGraphicFramePr>
            <a:graphicFrameLocks noGrp="1"/>
          </p:cNvGraphicFramePr>
          <p:nvPr>
            <p:ph idx="1"/>
            <p:extLst>
              <p:ext uri="{D42A27DB-BD31-4B8C-83A1-F6EECF244321}">
                <p14:modId xmlns="" xmlns:p14="http://schemas.microsoft.com/office/powerpoint/2010/main" val="1111421648"/>
              </p:ext>
            </p:extLst>
          </p:nvPr>
        </p:nvGraphicFramePr>
        <p:xfrm>
          <a:off x="838200" y="398042"/>
          <a:ext cx="10515600" cy="4419600"/>
        </p:xfrm>
        <a:graphic>
          <a:graphicData uri="http://schemas.openxmlformats.org/drawingml/2006/table">
            <a:tbl>
              <a:tblPr firstRow="1" bandRow="1">
                <a:tableStyleId>{5C22544A-7EE6-4342-B048-85BDC9FD1C3A}</a:tableStyleId>
              </a:tblPr>
              <a:tblGrid>
                <a:gridCol w="7381568">
                  <a:extLst>
                    <a:ext uri="{9D8B030D-6E8A-4147-A177-3AD203B41FA5}">
                      <a16:colId xmlns:a16="http://schemas.microsoft.com/office/drawing/2014/main" xmlns="" val="445477540"/>
                    </a:ext>
                  </a:extLst>
                </a:gridCol>
                <a:gridCol w="3134032">
                  <a:extLst>
                    <a:ext uri="{9D8B030D-6E8A-4147-A177-3AD203B41FA5}">
                      <a16:colId xmlns:a16="http://schemas.microsoft.com/office/drawing/2014/main" xmlns="" val="577254161"/>
                    </a:ext>
                  </a:extLst>
                </a:gridCol>
              </a:tblGrid>
              <a:tr h="370840">
                <a:tc>
                  <a:txBody>
                    <a:bodyPr/>
                    <a:lstStyle/>
                    <a:p>
                      <a:pPr algn="ctr"/>
                      <a:r>
                        <a:rPr lang="en-IN" sz="3200" dirty="0"/>
                        <a:t>Rubrics</a:t>
                      </a:r>
                    </a:p>
                  </a:txBody>
                  <a:tcPr/>
                </a:tc>
                <a:tc>
                  <a:txBody>
                    <a:bodyPr/>
                    <a:lstStyle/>
                    <a:p>
                      <a:pPr algn="ctr"/>
                      <a:r>
                        <a:rPr lang="en-IN" sz="3200" dirty="0"/>
                        <a:t>Elements of Rubrics</a:t>
                      </a:r>
                    </a:p>
                  </a:txBody>
                  <a:tcPr/>
                </a:tc>
                <a:extLst>
                  <a:ext uri="{0D108BD9-81ED-4DB2-BD59-A6C34878D82A}">
                    <a16:rowId xmlns:a16="http://schemas.microsoft.com/office/drawing/2014/main" xmlns="" val="2163745481"/>
                  </a:ext>
                </a:extLst>
              </a:tr>
              <a:tr h="370840">
                <a:tc>
                  <a:txBody>
                    <a:bodyPr/>
                    <a:lstStyle/>
                    <a:p>
                      <a:pPr marL="342900" indent="-342900" algn="l">
                        <a:buFont typeface="Arial" panose="020B0604020202020204" pitchFamily="34" charset="0"/>
                        <a:buChar char="•"/>
                      </a:pPr>
                      <a:r>
                        <a:rPr lang="en-US" sz="2800" dirty="0"/>
                        <a:t>To grade assessment having more than one correct answer in efficient and equitable way </a:t>
                      </a:r>
                    </a:p>
                    <a:p>
                      <a:pPr marL="342900" indent="-342900" algn="l">
                        <a:buFont typeface="Arial" panose="020B0604020202020204" pitchFamily="34" charset="0"/>
                        <a:buChar char="•"/>
                      </a:pPr>
                      <a:r>
                        <a:rPr lang="en-US" sz="2800" dirty="0"/>
                        <a:t>Transparency in grading, as well as increase consistency in scoring</a:t>
                      </a:r>
                    </a:p>
                    <a:p>
                      <a:pPr marL="342900" indent="-342900" algn="l">
                        <a:buFont typeface="Arial" panose="020B0604020202020204" pitchFamily="34" charset="0"/>
                        <a:buChar char="•"/>
                      </a:pPr>
                      <a:r>
                        <a:rPr lang="en-US" sz="2800" dirty="0"/>
                        <a:t>Understand the purpose of an assignment</a:t>
                      </a:r>
                    </a:p>
                    <a:p>
                      <a:pPr marL="342900" indent="-342900" algn="l">
                        <a:buFont typeface="Arial" panose="020B0604020202020204" pitchFamily="34" charset="0"/>
                        <a:buChar char="•"/>
                      </a:pPr>
                      <a:r>
                        <a:rPr lang="en-US" sz="2800" dirty="0"/>
                        <a:t> Provide peer feedback, or to engage in self-assessment</a:t>
                      </a:r>
                    </a:p>
                    <a:p>
                      <a:endParaRPr lang="en-IN" dirty="0"/>
                    </a:p>
                  </a:txBody>
                  <a:tcPr/>
                </a:tc>
                <a:tc>
                  <a:txBody>
                    <a:bodyPr/>
                    <a:lstStyle/>
                    <a:p>
                      <a:pPr marL="457200" indent="-457200">
                        <a:buFont typeface="Arial" panose="020B0604020202020204" pitchFamily="34" charset="0"/>
                        <a:buChar char="•"/>
                      </a:pPr>
                      <a:r>
                        <a:rPr lang="en-US" sz="2800" dirty="0"/>
                        <a:t>Criteria for assessing</a:t>
                      </a:r>
                    </a:p>
                    <a:p>
                      <a:pPr marL="457200" indent="-457200">
                        <a:buFont typeface="Arial" panose="020B0604020202020204" pitchFamily="34" charset="0"/>
                        <a:buChar char="•"/>
                      </a:pPr>
                      <a:r>
                        <a:rPr lang="en-US" sz="2800" dirty="0"/>
                        <a:t>Quality Levels</a:t>
                      </a:r>
                    </a:p>
                    <a:p>
                      <a:pPr marL="457200" indent="-457200">
                        <a:buFont typeface="Arial" panose="020B0604020202020204" pitchFamily="34" charset="0"/>
                        <a:buChar char="•"/>
                      </a:pPr>
                      <a:r>
                        <a:rPr lang="en-IN" sz="2800" dirty="0"/>
                        <a:t>Scoring strategy</a:t>
                      </a:r>
                    </a:p>
                    <a:p>
                      <a:endParaRPr lang="en-IN" dirty="0"/>
                    </a:p>
                  </a:txBody>
                  <a:tcPr/>
                </a:tc>
                <a:extLst>
                  <a:ext uri="{0D108BD9-81ED-4DB2-BD59-A6C34878D82A}">
                    <a16:rowId xmlns:a16="http://schemas.microsoft.com/office/drawing/2014/main" xmlns="" val="2816741429"/>
                  </a:ext>
                </a:extLst>
              </a:tr>
            </a:tbl>
          </a:graphicData>
        </a:graphic>
      </p:graphicFrame>
    </p:spTree>
    <p:extLst>
      <p:ext uri="{BB962C8B-B14F-4D97-AF65-F5344CB8AC3E}">
        <p14:creationId xmlns="" xmlns:p14="http://schemas.microsoft.com/office/powerpoint/2010/main" val="3804777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FC5EC-81F1-B9F6-BF04-122B923D1522}"/>
              </a:ext>
            </a:extLst>
          </p:cNvPr>
          <p:cNvSpPr>
            <a:spLocks noGrp="1"/>
          </p:cNvSpPr>
          <p:nvPr>
            <p:ph type="title"/>
          </p:nvPr>
        </p:nvSpPr>
        <p:spPr>
          <a:xfrm>
            <a:off x="838200" y="117988"/>
            <a:ext cx="10515600" cy="609600"/>
          </a:xfrm>
        </p:spPr>
        <p:txBody>
          <a:bodyPr>
            <a:normAutofit/>
          </a:bodyPr>
          <a:lstStyle/>
          <a:p>
            <a:pPr algn="ctr"/>
            <a:r>
              <a:rPr lang="en-US" sz="3600" b="1" dirty="0"/>
              <a:t>Example: Analytic Rubrics</a:t>
            </a:r>
            <a:endParaRPr lang="en-IN" sz="3600" b="1" dirty="0"/>
          </a:p>
        </p:txBody>
      </p:sp>
      <p:graphicFrame>
        <p:nvGraphicFramePr>
          <p:cNvPr id="4" name="Content Placeholder 3">
            <a:extLst>
              <a:ext uri="{FF2B5EF4-FFF2-40B4-BE49-F238E27FC236}">
                <a16:creationId xmlns:a16="http://schemas.microsoft.com/office/drawing/2014/main" xmlns="" id="{71C03EC8-10F6-0705-A417-1D94737D6CD1}"/>
              </a:ext>
            </a:extLst>
          </p:cNvPr>
          <p:cNvGraphicFramePr>
            <a:graphicFrameLocks noGrp="1"/>
          </p:cNvGraphicFramePr>
          <p:nvPr>
            <p:ph idx="1"/>
            <p:extLst>
              <p:ext uri="{D42A27DB-BD31-4B8C-83A1-F6EECF244321}">
                <p14:modId xmlns="" xmlns:p14="http://schemas.microsoft.com/office/powerpoint/2010/main" val="1883023424"/>
              </p:ext>
            </p:extLst>
          </p:nvPr>
        </p:nvGraphicFramePr>
        <p:xfrm>
          <a:off x="265472" y="702485"/>
          <a:ext cx="11661055" cy="6037527"/>
        </p:xfrm>
        <a:graphic>
          <a:graphicData uri="http://schemas.openxmlformats.org/drawingml/2006/table">
            <a:tbl>
              <a:tblPr firstRow="1" bandRow="1">
                <a:tableStyleId>{5C22544A-7EE6-4342-B048-85BDC9FD1C3A}</a:tableStyleId>
              </a:tblPr>
              <a:tblGrid>
                <a:gridCol w="2332211">
                  <a:extLst>
                    <a:ext uri="{9D8B030D-6E8A-4147-A177-3AD203B41FA5}">
                      <a16:colId xmlns:a16="http://schemas.microsoft.com/office/drawing/2014/main" xmlns="" val="2047091524"/>
                    </a:ext>
                  </a:extLst>
                </a:gridCol>
                <a:gridCol w="2332211">
                  <a:extLst>
                    <a:ext uri="{9D8B030D-6E8A-4147-A177-3AD203B41FA5}">
                      <a16:colId xmlns:a16="http://schemas.microsoft.com/office/drawing/2014/main" xmlns="" val="3264847955"/>
                    </a:ext>
                  </a:extLst>
                </a:gridCol>
                <a:gridCol w="2332211">
                  <a:extLst>
                    <a:ext uri="{9D8B030D-6E8A-4147-A177-3AD203B41FA5}">
                      <a16:colId xmlns:a16="http://schemas.microsoft.com/office/drawing/2014/main" xmlns="" val="931014912"/>
                    </a:ext>
                  </a:extLst>
                </a:gridCol>
                <a:gridCol w="2332211">
                  <a:extLst>
                    <a:ext uri="{9D8B030D-6E8A-4147-A177-3AD203B41FA5}">
                      <a16:colId xmlns:a16="http://schemas.microsoft.com/office/drawing/2014/main" xmlns="" val="2195047852"/>
                    </a:ext>
                  </a:extLst>
                </a:gridCol>
                <a:gridCol w="2332211">
                  <a:extLst>
                    <a:ext uri="{9D8B030D-6E8A-4147-A177-3AD203B41FA5}">
                      <a16:colId xmlns:a16="http://schemas.microsoft.com/office/drawing/2014/main" xmlns="" val="2617455617"/>
                    </a:ext>
                  </a:extLst>
                </a:gridCol>
              </a:tblGrid>
              <a:tr h="825447">
                <a:tc>
                  <a:txBody>
                    <a:bodyPr/>
                    <a:lstStyle/>
                    <a:p>
                      <a:r>
                        <a:rPr lang="en-US" sz="2200" dirty="0"/>
                        <a:t>Criteria\Quality Level</a:t>
                      </a:r>
                      <a:endParaRPr lang="en-IN" sz="2200" dirty="0"/>
                    </a:p>
                  </a:txBody>
                  <a:tcPr/>
                </a:tc>
                <a:tc>
                  <a:txBody>
                    <a:bodyPr/>
                    <a:lstStyle/>
                    <a:p>
                      <a:r>
                        <a:rPr lang="en-US" sz="2200" dirty="0"/>
                        <a:t>Needs Improvement (1) </a:t>
                      </a:r>
                      <a:endParaRPr lang="en-IN" sz="2200" dirty="0"/>
                    </a:p>
                  </a:txBody>
                  <a:tcPr/>
                </a:tc>
                <a:tc>
                  <a:txBody>
                    <a:bodyPr/>
                    <a:lstStyle/>
                    <a:p>
                      <a:r>
                        <a:rPr lang="en-US" sz="2200" dirty="0"/>
                        <a:t>Developing (2)</a:t>
                      </a:r>
                      <a:endParaRPr lang="en-IN" sz="2200" dirty="0"/>
                    </a:p>
                  </a:txBody>
                  <a:tcPr/>
                </a:tc>
                <a:tc>
                  <a:txBody>
                    <a:bodyPr/>
                    <a:lstStyle/>
                    <a:p>
                      <a:r>
                        <a:rPr lang="en-US" sz="2200" dirty="0"/>
                        <a:t>Sufficient (3)</a:t>
                      </a:r>
                      <a:endParaRPr lang="en-IN" sz="2200" dirty="0"/>
                    </a:p>
                  </a:txBody>
                  <a:tcPr/>
                </a:tc>
                <a:tc>
                  <a:txBody>
                    <a:bodyPr/>
                    <a:lstStyle/>
                    <a:p>
                      <a:r>
                        <a:rPr lang="en-US" sz="2200" dirty="0"/>
                        <a:t>Above Average (4)</a:t>
                      </a:r>
                      <a:endParaRPr lang="en-IN" sz="2200" dirty="0"/>
                    </a:p>
                  </a:txBody>
                  <a:tcPr/>
                </a:tc>
                <a:extLst>
                  <a:ext uri="{0D108BD9-81ED-4DB2-BD59-A6C34878D82A}">
                    <a16:rowId xmlns:a16="http://schemas.microsoft.com/office/drawing/2014/main" xmlns="" val="656606451"/>
                  </a:ext>
                </a:extLst>
              </a:tr>
              <a:tr h="2465184">
                <a:tc>
                  <a:txBody>
                    <a:bodyPr/>
                    <a:lstStyle/>
                    <a:p>
                      <a:r>
                        <a:rPr lang="en-US" sz="2200" dirty="0"/>
                        <a:t>Clarity ( Supported by relevant information and ideas)</a:t>
                      </a:r>
                      <a:endParaRPr lang="en-IN" sz="2200" dirty="0"/>
                    </a:p>
                  </a:txBody>
                  <a:tcPr/>
                </a:tc>
                <a:tc>
                  <a:txBody>
                    <a:bodyPr/>
                    <a:lstStyle/>
                    <a:p>
                      <a:r>
                        <a:rPr lang="en-US" sz="2200" dirty="0"/>
                        <a:t>Purpose is not well defined</a:t>
                      </a:r>
                    </a:p>
                    <a:p>
                      <a:r>
                        <a:rPr lang="en-US" sz="2200" dirty="0"/>
                        <a:t>Central ideas are not focused</a:t>
                      </a:r>
                    </a:p>
                    <a:p>
                      <a:r>
                        <a:rPr lang="en-US" sz="2200" dirty="0"/>
                        <a:t>Disconnected </a:t>
                      </a:r>
                    </a:p>
                    <a:p>
                      <a:r>
                        <a:rPr lang="en-US" sz="2200" dirty="0"/>
                        <a:t>Relevancy of Information is weak </a:t>
                      </a:r>
                    </a:p>
                    <a:p>
                      <a:endParaRPr lang="en-US" sz="2200" dirty="0"/>
                    </a:p>
                    <a:p>
                      <a:endParaRPr lang="en-IN" sz="2200" dirty="0"/>
                    </a:p>
                  </a:txBody>
                  <a:tcPr/>
                </a:tc>
                <a:tc>
                  <a:txBody>
                    <a:bodyPr/>
                    <a:lstStyle/>
                    <a:p>
                      <a:r>
                        <a:rPr lang="en-US" sz="2200" dirty="0"/>
                        <a:t>Purpose is identified </a:t>
                      </a:r>
                    </a:p>
                    <a:p>
                      <a:r>
                        <a:rPr lang="en-IN" sz="2200" dirty="0"/>
                        <a:t>Ideas are generally focused to support the ideas </a:t>
                      </a:r>
                    </a:p>
                    <a:p>
                      <a:r>
                        <a:rPr lang="en-IN" sz="2200" dirty="0"/>
                        <a:t>Information supports ideas to some extent </a:t>
                      </a:r>
                    </a:p>
                  </a:txBody>
                  <a:tcPr/>
                </a:tc>
                <a:tc>
                  <a:txBody>
                    <a:bodyPr/>
                    <a:lstStyle/>
                    <a:p>
                      <a:r>
                        <a:rPr lang="en-US" sz="2200" dirty="0"/>
                        <a:t>Purpose is clear</a:t>
                      </a:r>
                    </a:p>
                    <a:p>
                      <a:r>
                        <a:rPr lang="en-IN" sz="2200" dirty="0"/>
                        <a:t>Ideas are focused to support the thesis </a:t>
                      </a:r>
                    </a:p>
                    <a:p>
                      <a:r>
                        <a:rPr lang="en-IN" sz="2200" dirty="0"/>
                        <a:t>Relevant information provided to illustrate author’s ideas</a:t>
                      </a:r>
                    </a:p>
                    <a:p>
                      <a:endParaRPr lang="en-IN" sz="2200" dirty="0"/>
                    </a:p>
                  </a:txBody>
                  <a:tcPr/>
                </a:tc>
                <a:tc>
                  <a:txBody>
                    <a:bodyPr/>
                    <a:lstStyle/>
                    <a:p>
                      <a:r>
                        <a:rPr lang="en-US" sz="2200" dirty="0"/>
                        <a:t>Purpose is clear</a:t>
                      </a:r>
                    </a:p>
                    <a:p>
                      <a:r>
                        <a:rPr lang="en-US" sz="2200" dirty="0"/>
                        <a:t>Ideas are always  well focused</a:t>
                      </a:r>
                    </a:p>
                    <a:p>
                      <a:r>
                        <a:rPr lang="en-US" sz="2200" dirty="0"/>
                        <a:t>Details are informative and relevant also enrich the work</a:t>
                      </a:r>
                    </a:p>
                    <a:p>
                      <a:endParaRPr lang="en-IN" sz="2200" dirty="0"/>
                    </a:p>
                  </a:txBody>
                  <a:tcPr/>
                </a:tc>
                <a:extLst>
                  <a:ext uri="{0D108BD9-81ED-4DB2-BD59-A6C34878D82A}">
                    <a16:rowId xmlns:a16="http://schemas.microsoft.com/office/drawing/2014/main" xmlns="" val="3873774262"/>
                  </a:ext>
                </a:extLst>
              </a:tr>
              <a:tr h="1532972">
                <a:tc>
                  <a:txBody>
                    <a:bodyPr/>
                    <a:lstStyle/>
                    <a:p>
                      <a:r>
                        <a:rPr lang="en-US" sz="2200" dirty="0"/>
                        <a:t>Organisation ( Sequencing of elements/ ideas) </a:t>
                      </a:r>
                      <a:endParaRPr lang="en-IN" sz="2200" dirty="0"/>
                    </a:p>
                  </a:txBody>
                  <a:tcPr/>
                </a:tc>
                <a:tc>
                  <a:txBody>
                    <a:bodyPr/>
                    <a:lstStyle/>
                    <a:p>
                      <a:r>
                        <a:rPr lang="en-US" sz="2200" dirty="0"/>
                        <a:t>Ideas and information are poorly sequenced</a:t>
                      </a:r>
                      <a:endParaRPr lang="en-IN" sz="2200" dirty="0"/>
                    </a:p>
                  </a:txBody>
                  <a:tcPr/>
                </a:tc>
                <a:tc>
                  <a:txBody>
                    <a:bodyPr/>
                    <a:lstStyle/>
                    <a:p>
                      <a:r>
                        <a:rPr lang="en-US" sz="2200" dirty="0"/>
                        <a:t>Presented in an </a:t>
                      </a:r>
                      <a:r>
                        <a:rPr lang="en-US" sz="2200" dirty="0" err="1"/>
                        <a:t>oder</a:t>
                      </a:r>
                      <a:endParaRPr lang="en-IN" sz="2200" dirty="0"/>
                    </a:p>
                  </a:txBody>
                  <a:tcPr/>
                </a:tc>
                <a:tc>
                  <a:txBody>
                    <a:bodyPr/>
                    <a:lstStyle/>
                    <a:p>
                      <a:r>
                        <a:rPr lang="en-US" sz="2200" dirty="0"/>
                        <a:t>Presented in an order and maintain a logical sequence</a:t>
                      </a:r>
                      <a:endParaRPr lang="en-IN" sz="2200" dirty="0"/>
                    </a:p>
                  </a:txBody>
                  <a:tcPr/>
                </a:tc>
                <a:tc>
                  <a:txBody>
                    <a:bodyPr/>
                    <a:lstStyle/>
                    <a:p>
                      <a:r>
                        <a:rPr lang="en-US" sz="2200" dirty="0"/>
                        <a:t>Presented in order with logical sequence and connecting very well</a:t>
                      </a:r>
                      <a:endParaRPr lang="en-IN" sz="2200" dirty="0"/>
                    </a:p>
                  </a:txBody>
                  <a:tcPr/>
                </a:tc>
                <a:extLst>
                  <a:ext uri="{0D108BD9-81ED-4DB2-BD59-A6C34878D82A}">
                    <a16:rowId xmlns:a16="http://schemas.microsoft.com/office/drawing/2014/main" xmlns="" val="2915258473"/>
                  </a:ext>
                </a:extLst>
              </a:tr>
            </a:tbl>
          </a:graphicData>
        </a:graphic>
      </p:graphicFrame>
    </p:spTree>
    <p:extLst>
      <p:ext uri="{BB962C8B-B14F-4D97-AF65-F5344CB8AC3E}">
        <p14:creationId xmlns="" xmlns:p14="http://schemas.microsoft.com/office/powerpoint/2010/main" val="2446296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9BD57A-14D1-9C3D-5959-288283357ECC}"/>
              </a:ext>
            </a:extLst>
          </p:cNvPr>
          <p:cNvSpPr>
            <a:spLocks noGrp="1"/>
          </p:cNvSpPr>
          <p:nvPr>
            <p:ph type="title"/>
          </p:nvPr>
        </p:nvSpPr>
        <p:spPr>
          <a:xfrm>
            <a:off x="838200" y="365125"/>
            <a:ext cx="10515600" cy="618101"/>
          </a:xfrm>
        </p:spPr>
        <p:txBody>
          <a:bodyPr>
            <a:normAutofit/>
          </a:bodyPr>
          <a:lstStyle/>
          <a:p>
            <a:pPr algn="ctr"/>
            <a:r>
              <a:rPr lang="en-IN" sz="3600" b="1" dirty="0"/>
              <a:t>Developmental Rubrics</a:t>
            </a:r>
          </a:p>
        </p:txBody>
      </p:sp>
      <p:graphicFrame>
        <p:nvGraphicFramePr>
          <p:cNvPr id="4" name="Content Placeholder 3">
            <a:extLst>
              <a:ext uri="{FF2B5EF4-FFF2-40B4-BE49-F238E27FC236}">
                <a16:creationId xmlns:a16="http://schemas.microsoft.com/office/drawing/2014/main" xmlns="" id="{C500E3CD-05A8-87B9-E882-8877DEE4F139}"/>
              </a:ext>
            </a:extLst>
          </p:cNvPr>
          <p:cNvGraphicFramePr>
            <a:graphicFrameLocks noGrp="1"/>
          </p:cNvGraphicFramePr>
          <p:nvPr>
            <p:ph idx="1"/>
            <p:extLst>
              <p:ext uri="{D42A27DB-BD31-4B8C-83A1-F6EECF244321}">
                <p14:modId xmlns="" xmlns:p14="http://schemas.microsoft.com/office/powerpoint/2010/main" val="3977507790"/>
              </p:ext>
            </p:extLst>
          </p:nvPr>
        </p:nvGraphicFramePr>
        <p:xfrm>
          <a:off x="985684" y="1953444"/>
          <a:ext cx="10515600" cy="4206240"/>
        </p:xfrm>
        <a:graphic>
          <a:graphicData uri="http://schemas.openxmlformats.org/drawingml/2006/table">
            <a:tbl>
              <a:tblPr firstRow="1" bandRow="1">
                <a:tableStyleId>{5C22544A-7EE6-4342-B048-85BDC9FD1C3A}</a:tableStyleId>
              </a:tblPr>
              <a:tblGrid>
                <a:gridCol w="1836174">
                  <a:extLst>
                    <a:ext uri="{9D8B030D-6E8A-4147-A177-3AD203B41FA5}">
                      <a16:colId xmlns:a16="http://schemas.microsoft.com/office/drawing/2014/main" xmlns="" val="1683040996"/>
                    </a:ext>
                  </a:extLst>
                </a:gridCol>
                <a:gridCol w="2979174">
                  <a:extLst>
                    <a:ext uri="{9D8B030D-6E8A-4147-A177-3AD203B41FA5}">
                      <a16:colId xmlns:a16="http://schemas.microsoft.com/office/drawing/2014/main" xmlns="" val="3159959812"/>
                    </a:ext>
                  </a:extLst>
                </a:gridCol>
                <a:gridCol w="3071352">
                  <a:extLst>
                    <a:ext uri="{9D8B030D-6E8A-4147-A177-3AD203B41FA5}">
                      <a16:colId xmlns:a16="http://schemas.microsoft.com/office/drawing/2014/main" xmlns="" val="1186810695"/>
                    </a:ext>
                  </a:extLst>
                </a:gridCol>
                <a:gridCol w="2628900">
                  <a:extLst>
                    <a:ext uri="{9D8B030D-6E8A-4147-A177-3AD203B41FA5}">
                      <a16:colId xmlns:a16="http://schemas.microsoft.com/office/drawing/2014/main" xmlns="" val="882819830"/>
                    </a:ext>
                  </a:extLst>
                </a:gridCol>
              </a:tblGrid>
              <a:tr h="370840">
                <a:tc>
                  <a:txBody>
                    <a:bodyPr/>
                    <a:lstStyle/>
                    <a:p>
                      <a:r>
                        <a:rPr lang="en-IN" sz="2400" dirty="0"/>
                        <a:t>Domain</a:t>
                      </a:r>
                    </a:p>
                  </a:txBody>
                  <a:tcPr/>
                </a:tc>
                <a:tc>
                  <a:txBody>
                    <a:bodyPr/>
                    <a:lstStyle/>
                    <a:p>
                      <a:r>
                        <a:rPr lang="en-IN" sz="2400" dirty="0"/>
                        <a:t>Initial level (1)</a:t>
                      </a:r>
                    </a:p>
                  </a:txBody>
                  <a:tcPr/>
                </a:tc>
                <a:tc>
                  <a:txBody>
                    <a:bodyPr/>
                    <a:lstStyle/>
                    <a:p>
                      <a:r>
                        <a:rPr lang="en-IN" sz="2400" dirty="0"/>
                        <a:t>Intermediate Level (2)</a:t>
                      </a:r>
                    </a:p>
                  </a:txBody>
                  <a:tcPr/>
                </a:tc>
                <a:tc>
                  <a:txBody>
                    <a:bodyPr/>
                    <a:lstStyle/>
                    <a:p>
                      <a:r>
                        <a:rPr lang="en-IN" sz="2400" dirty="0"/>
                        <a:t>Mature Level (3)</a:t>
                      </a:r>
                    </a:p>
                  </a:txBody>
                  <a:tcPr/>
                </a:tc>
                <a:extLst>
                  <a:ext uri="{0D108BD9-81ED-4DB2-BD59-A6C34878D82A}">
                    <a16:rowId xmlns:a16="http://schemas.microsoft.com/office/drawing/2014/main" xmlns="" val="4178677801"/>
                  </a:ext>
                </a:extLst>
              </a:tr>
              <a:tr h="370840">
                <a:tc>
                  <a:txBody>
                    <a:bodyPr/>
                    <a:lstStyle/>
                    <a:p>
                      <a:r>
                        <a:rPr lang="en-IN" sz="2400" dirty="0"/>
                        <a:t>Cognitive</a:t>
                      </a:r>
                    </a:p>
                  </a:txBody>
                  <a:tcPr/>
                </a:tc>
                <a:tc>
                  <a:txBody>
                    <a:bodyPr/>
                    <a:lstStyle/>
                    <a:p>
                      <a:r>
                        <a:rPr lang="en-IN" sz="2400" dirty="0"/>
                        <a:t>Is naïve about cultural practices and values</a:t>
                      </a:r>
                    </a:p>
                    <a:p>
                      <a:r>
                        <a:rPr lang="en-IN" sz="2400" dirty="0"/>
                        <a:t>Resists challenges to one’s own belief</a:t>
                      </a:r>
                    </a:p>
                    <a:p>
                      <a:r>
                        <a:rPr lang="en-IN" sz="2400" dirty="0"/>
                        <a:t>Views differing cultural prospective as wrong</a:t>
                      </a:r>
                    </a:p>
                    <a:p>
                      <a:r>
                        <a:rPr lang="en-IN" sz="2400" dirty="0"/>
                        <a:t>Assumes knowledge is certain </a:t>
                      </a:r>
                    </a:p>
                  </a:txBody>
                  <a:tcPr/>
                </a:tc>
                <a:tc>
                  <a:txBody>
                    <a:bodyPr/>
                    <a:lstStyle/>
                    <a:p>
                      <a:r>
                        <a:rPr lang="en-IN" sz="2400" dirty="0"/>
                        <a:t>Evolving awareness</a:t>
                      </a:r>
                    </a:p>
                    <a:p>
                      <a:r>
                        <a:rPr lang="en-IN" sz="2400" dirty="0"/>
                        <a:t>Acceptance of uncertainty and multiple perspectives</a:t>
                      </a:r>
                    </a:p>
                    <a:p>
                      <a:r>
                        <a:rPr lang="en-IN" sz="2400" dirty="0"/>
                        <a:t>Ability to shift from accepting authority’s knowledge claims to personal process for adopting knowledge claims</a:t>
                      </a:r>
                    </a:p>
                  </a:txBody>
                  <a:tcPr/>
                </a:tc>
                <a:tc>
                  <a:txBody>
                    <a:bodyPr/>
                    <a:lstStyle/>
                    <a:p>
                      <a:r>
                        <a:rPr lang="en-IN" sz="2400" dirty="0"/>
                        <a:t>Ability to shift perspectives and behaviour into an alternative cultural worldview </a:t>
                      </a:r>
                    </a:p>
                    <a:p>
                      <a:r>
                        <a:rPr lang="en-IN" sz="2400" dirty="0"/>
                        <a:t>Use multiple cultural frames </a:t>
                      </a:r>
                    </a:p>
                  </a:txBody>
                  <a:tcPr/>
                </a:tc>
                <a:extLst>
                  <a:ext uri="{0D108BD9-81ED-4DB2-BD59-A6C34878D82A}">
                    <a16:rowId xmlns:a16="http://schemas.microsoft.com/office/drawing/2014/main" xmlns="" val="1505616754"/>
                  </a:ext>
                </a:extLst>
              </a:tr>
            </a:tbl>
          </a:graphicData>
        </a:graphic>
      </p:graphicFrame>
    </p:spTree>
    <p:extLst>
      <p:ext uri="{BB962C8B-B14F-4D97-AF65-F5344CB8AC3E}">
        <p14:creationId xmlns="" xmlns:p14="http://schemas.microsoft.com/office/powerpoint/2010/main" val="2232683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8E29FC-5123-D32D-B132-044D9E962E37}"/>
              </a:ext>
            </a:extLst>
          </p:cNvPr>
          <p:cNvSpPr>
            <a:spLocks noGrp="1"/>
          </p:cNvSpPr>
          <p:nvPr>
            <p:ph type="title"/>
          </p:nvPr>
        </p:nvSpPr>
        <p:spPr>
          <a:xfrm>
            <a:off x="838200" y="365126"/>
            <a:ext cx="10515600" cy="667262"/>
          </a:xfrm>
        </p:spPr>
        <p:txBody>
          <a:bodyPr>
            <a:normAutofit/>
          </a:bodyPr>
          <a:lstStyle/>
          <a:p>
            <a:pPr algn="ctr"/>
            <a:r>
              <a:rPr lang="en-IN" sz="3600" b="1" dirty="0"/>
              <a:t>Holistic Rubrics</a:t>
            </a:r>
          </a:p>
        </p:txBody>
      </p:sp>
      <p:graphicFrame>
        <p:nvGraphicFramePr>
          <p:cNvPr id="4" name="Content Placeholder 3">
            <a:extLst>
              <a:ext uri="{FF2B5EF4-FFF2-40B4-BE49-F238E27FC236}">
                <a16:creationId xmlns:a16="http://schemas.microsoft.com/office/drawing/2014/main" xmlns="" id="{2215756A-1590-A41E-F39F-B60B07CBA1D9}"/>
              </a:ext>
            </a:extLst>
          </p:cNvPr>
          <p:cNvGraphicFramePr>
            <a:graphicFrameLocks noGrp="1"/>
          </p:cNvGraphicFramePr>
          <p:nvPr>
            <p:ph idx="1"/>
            <p:extLst>
              <p:ext uri="{D42A27DB-BD31-4B8C-83A1-F6EECF244321}">
                <p14:modId xmlns="" xmlns:p14="http://schemas.microsoft.com/office/powerpoint/2010/main" val="2817781890"/>
              </p:ext>
            </p:extLst>
          </p:nvPr>
        </p:nvGraphicFramePr>
        <p:xfrm>
          <a:off x="838200" y="1825625"/>
          <a:ext cx="10515600" cy="47599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xmlns="" val="227682324"/>
                    </a:ext>
                  </a:extLst>
                </a:gridCol>
                <a:gridCol w="2103120">
                  <a:extLst>
                    <a:ext uri="{9D8B030D-6E8A-4147-A177-3AD203B41FA5}">
                      <a16:colId xmlns:a16="http://schemas.microsoft.com/office/drawing/2014/main" xmlns="" val="2361670743"/>
                    </a:ext>
                  </a:extLst>
                </a:gridCol>
                <a:gridCol w="2103120">
                  <a:extLst>
                    <a:ext uri="{9D8B030D-6E8A-4147-A177-3AD203B41FA5}">
                      <a16:colId xmlns:a16="http://schemas.microsoft.com/office/drawing/2014/main" xmlns="" val="2533563177"/>
                    </a:ext>
                  </a:extLst>
                </a:gridCol>
                <a:gridCol w="2103120">
                  <a:extLst>
                    <a:ext uri="{9D8B030D-6E8A-4147-A177-3AD203B41FA5}">
                      <a16:colId xmlns:a16="http://schemas.microsoft.com/office/drawing/2014/main" xmlns="" val="528274390"/>
                    </a:ext>
                  </a:extLst>
                </a:gridCol>
                <a:gridCol w="2103120">
                  <a:extLst>
                    <a:ext uri="{9D8B030D-6E8A-4147-A177-3AD203B41FA5}">
                      <a16:colId xmlns:a16="http://schemas.microsoft.com/office/drawing/2014/main" xmlns="" val="751834644"/>
                    </a:ext>
                  </a:extLst>
                </a:gridCol>
              </a:tblGrid>
              <a:tr h="370840">
                <a:tc>
                  <a:txBody>
                    <a:bodyPr/>
                    <a:lstStyle/>
                    <a:p>
                      <a:r>
                        <a:rPr lang="en-IN" dirty="0"/>
                        <a:t>Criterion</a:t>
                      </a:r>
                    </a:p>
                  </a:txBody>
                  <a:tcPr/>
                </a:tc>
                <a:tc>
                  <a:txBody>
                    <a:bodyPr/>
                    <a:lstStyle/>
                    <a:p>
                      <a:r>
                        <a:rPr lang="en-IN" dirty="0"/>
                        <a:t>Excellent</a:t>
                      </a:r>
                    </a:p>
                  </a:txBody>
                  <a:tcPr/>
                </a:tc>
                <a:tc>
                  <a:txBody>
                    <a:bodyPr/>
                    <a:lstStyle/>
                    <a:p>
                      <a:r>
                        <a:rPr lang="en-IN" dirty="0"/>
                        <a:t>Good</a:t>
                      </a:r>
                    </a:p>
                  </a:txBody>
                  <a:tcPr/>
                </a:tc>
                <a:tc>
                  <a:txBody>
                    <a:bodyPr/>
                    <a:lstStyle/>
                    <a:p>
                      <a:r>
                        <a:rPr lang="en-IN" dirty="0"/>
                        <a:t>Adequate</a:t>
                      </a:r>
                    </a:p>
                  </a:txBody>
                  <a:tcPr/>
                </a:tc>
                <a:tc>
                  <a:txBody>
                    <a:bodyPr/>
                    <a:lstStyle/>
                    <a:p>
                      <a:r>
                        <a:rPr lang="en-IN" dirty="0"/>
                        <a:t>Poor</a:t>
                      </a:r>
                    </a:p>
                  </a:txBody>
                  <a:tcPr/>
                </a:tc>
                <a:extLst>
                  <a:ext uri="{0D108BD9-81ED-4DB2-BD59-A6C34878D82A}">
                    <a16:rowId xmlns:a16="http://schemas.microsoft.com/office/drawing/2014/main" xmlns="" val="924771482"/>
                  </a:ext>
                </a:extLst>
              </a:tr>
              <a:tr h="370840">
                <a:tc>
                  <a:txBody>
                    <a:bodyPr/>
                    <a:lstStyle/>
                    <a:p>
                      <a:r>
                        <a:rPr lang="en-IN" dirty="0"/>
                        <a:t>Site Visit Daily Report</a:t>
                      </a:r>
                    </a:p>
                  </a:txBody>
                  <a:tcPr/>
                </a:tc>
                <a:tc>
                  <a:txBody>
                    <a:bodyPr/>
                    <a:lstStyle/>
                    <a:p>
                      <a:r>
                        <a:rPr lang="en-IN" dirty="0"/>
                        <a:t>Good and informative thoughtful notes</a:t>
                      </a:r>
                    </a:p>
                    <a:p>
                      <a:r>
                        <a:rPr lang="en-IN" dirty="0"/>
                        <a:t>Notes are available for all the sites visited</a:t>
                      </a:r>
                    </a:p>
                  </a:txBody>
                  <a:tcPr/>
                </a:tc>
                <a:tc>
                  <a:txBody>
                    <a:bodyPr/>
                    <a:lstStyle/>
                    <a:p>
                      <a:r>
                        <a:rPr lang="en-IN" dirty="0"/>
                        <a:t>One day note is missing</a:t>
                      </a:r>
                    </a:p>
                    <a:p>
                      <a:r>
                        <a:rPr lang="en-IN" dirty="0"/>
                        <a:t>Efforts on thoughtful notes is less</a:t>
                      </a:r>
                    </a:p>
                  </a:txBody>
                  <a:tcPr/>
                </a:tc>
                <a:tc>
                  <a:txBody>
                    <a:bodyPr/>
                    <a:lstStyle/>
                    <a:p>
                      <a:r>
                        <a:rPr lang="en-IN" dirty="0"/>
                        <a:t>Every site notes are present</a:t>
                      </a:r>
                    </a:p>
                    <a:p>
                      <a:r>
                        <a:rPr lang="en-IN" dirty="0"/>
                        <a:t>Not enough efforts to create thoughtful notes</a:t>
                      </a:r>
                    </a:p>
                    <a:p>
                      <a:r>
                        <a:rPr lang="en-IN" dirty="0"/>
                        <a:t>Not more than two days notes are missing</a:t>
                      </a:r>
                    </a:p>
                  </a:txBody>
                  <a:tcPr/>
                </a:tc>
                <a:tc>
                  <a:txBody>
                    <a:bodyPr/>
                    <a:lstStyle/>
                    <a:p>
                      <a:r>
                        <a:rPr lang="en-IN" dirty="0"/>
                        <a:t>More than two days notes are missing</a:t>
                      </a:r>
                    </a:p>
                    <a:p>
                      <a:r>
                        <a:rPr lang="en-IN" dirty="0"/>
                        <a:t>No involvement or thought process</a:t>
                      </a:r>
                    </a:p>
                    <a:p>
                      <a:endParaRPr lang="en-IN" dirty="0"/>
                    </a:p>
                  </a:txBody>
                  <a:tcPr/>
                </a:tc>
                <a:extLst>
                  <a:ext uri="{0D108BD9-81ED-4DB2-BD59-A6C34878D82A}">
                    <a16:rowId xmlns:a16="http://schemas.microsoft.com/office/drawing/2014/main" xmlns="" val="288326236"/>
                  </a:ext>
                </a:extLst>
              </a:tr>
              <a:tr h="370840">
                <a:tc>
                  <a:txBody>
                    <a:bodyPr/>
                    <a:lstStyle/>
                    <a:p>
                      <a:r>
                        <a:rPr lang="en-IN" dirty="0"/>
                        <a:t>Question-performance </a:t>
                      </a:r>
                    </a:p>
                  </a:txBody>
                  <a:tcPr/>
                </a:tc>
                <a:tc>
                  <a:txBody>
                    <a:bodyPr/>
                    <a:lstStyle/>
                    <a:p>
                      <a:r>
                        <a:rPr lang="en-IN" dirty="0"/>
                        <a:t>One or two missing </a:t>
                      </a:r>
                    </a:p>
                  </a:txBody>
                  <a:tcPr/>
                </a:tc>
                <a:tc>
                  <a:txBody>
                    <a:bodyPr/>
                    <a:lstStyle/>
                    <a:p>
                      <a:r>
                        <a:rPr lang="en-IN" dirty="0"/>
                        <a:t>More than two but less than four missing</a:t>
                      </a:r>
                    </a:p>
                  </a:txBody>
                  <a:tcPr/>
                </a:tc>
                <a:tc>
                  <a:txBody>
                    <a:bodyPr/>
                    <a:lstStyle/>
                    <a:p>
                      <a:r>
                        <a:rPr lang="en-IN" dirty="0"/>
                        <a:t>More than four but less than eight missing </a:t>
                      </a:r>
                    </a:p>
                  </a:txBody>
                  <a:tcPr/>
                </a:tc>
                <a:tc>
                  <a:txBody>
                    <a:bodyPr/>
                    <a:lstStyle/>
                    <a:p>
                      <a:r>
                        <a:rPr lang="en-IN" dirty="0"/>
                        <a:t>More than eight questions</a:t>
                      </a:r>
                    </a:p>
                  </a:txBody>
                  <a:tcPr/>
                </a:tc>
                <a:extLst>
                  <a:ext uri="{0D108BD9-81ED-4DB2-BD59-A6C34878D82A}">
                    <a16:rowId xmlns:a16="http://schemas.microsoft.com/office/drawing/2014/main" xmlns="" val="1662258213"/>
                  </a:ext>
                </a:extLst>
              </a:tr>
              <a:tr h="370840">
                <a:tc>
                  <a:txBody>
                    <a:bodyPr/>
                    <a:lstStyle/>
                    <a:p>
                      <a:r>
                        <a:rPr lang="en-IN" dirty="0"/>
                        <a:t>Reflection on site visit</a:t>
                      </a:r>
                    </a:p>
                  </a:txBody>
                  <a:tcPr/>
                </a:tc>
                <a:tc>
                  <a:txBody>
                    <a:bodyPr/>
                    <a:lstStyle/>
                    <a:p>
                      <a:r>
                        <a:rPr lang="en-IN" dirty="0"/>
                        <a:t>Site reflection is very good and provided thoughtful input for all sites</a:t>
                      </a:r>
                    </a:p>
                  </a:txBody>
                  <a:tcPr/>
                </a:tc>
                <a:tc>
                  <a:txBody>
                    <a:bodyPr/>
                    <a:lstStyle/>
                    <a:p>
                      <a:r>
                        <a:rPr lang="en-IN" dirty="0"/>
                        <a:t>Provided reflection action for </a:t>
                      </a:r>
                      <a:r>
                        <a:rPr lang="en-IN" dirty="0" err="1"/>
                        <a:t>atleast</a:t>
                      </a:r>
                      <a:r>
                        <a:rPr lang="en-IN" dirty="0"/>
                        <a:t> eight sites</a:t>
                      </a:r>
                    </a:p>
                  </a:txBody>
                  <a:tcPr/>
                </a:tc>
                <a:tc>
                  <a:txBody>
                    <a:bodyPr/>
                    <a:lstStyle/>
                    <a:p>
                      <a:r>
                        <a:rPr lang="en-IN" dirty="0"/>
                        <a:t>Reflection shown for </a:t>
                      </a:r>
                      <a:r>
                        <a:rPr lang="en-IN" dirty="0" err="1"/>
                        <a:t>atleast</a:t>
                      </a:r>
                      <a:r>
                        <a:rPr lang="en-IN" dirty="0"/>
                        <a:t> fours site</a:t>
                      </a:r>
                    </a:p>
                  </a:txBody>
                  <a:tcPr/>
                </a:tc>
                <a:tc>
                  <a:txBody>
                    <a:bodyPr/>
                    <a:lstStyle/>
                    <a:p>
                      <a:r>
                        <a:rPr lang="en-IN" dirty="0"/>
                        <a:t>Effortless reflection </a:t>
                      </a:r>
                    </a:p>
                    <a:p>
                      <a:r>
                        <a:rPr lang="en-IN" dirty="0"/>
                        <a:t>More than two sites </a:t>
                      </a:r>
                    </a:p>
                  </a:txBody>
                  <a:tcPr/>
                </a:tc>
                <a:extLst>
                  <a:ext uri="{0D108BD9-81ED-4DB2-BD59-A6C34878D82A}">
                    <a16:rowId xmlns:a16="http://schemas.microsoft.com/office/drawing/2014/main" xmlns="" val="3099151134"/>
                  </a:ext>
                </a:extLst>
              </a:tr>
            </a:tbl>
          </a:graphicData>
        </a:graphic>
      </p:graphicFrame>
    </p:spTree>
    <p:extLst>
      <p:ext uri="{BB962C8B-B14F-4D97-AF65-F5344CB8AC3E}">
        <p14:creationId xmlns="" xmlns:p14="http://schemas.microsoft.com/office/powerpoint/2010/main" val="1103871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313"/>
            <a:ext cx="10515600" cy="1031056"/>
          </a:xfrm>
        </p:spPr>
        <p:txBody>
          <a:bodyPr/>
          <a:lstStyle/>
          <a:p>
            <a:pPr algn="ctr"/>
            <a:r>
              <a:rPr lang="en-US" dirty="0"/>
              <a:t>Research Paper</a:t>
            </a:r>
            <a:endParaRPr lang="en-IN" dirty="0"/>
          </a:p>
        </p:txBody>
      </p:sp>
      <p:pic>
        <p:nvPicPr>
          <p:cNvPr id="4" name="Content Placeholder 3"/>
          <p:cNvPicPr>
            <a:picLocks noGrp="1" noChangeAspect="1"/>
          </p:cNvPicPr>
          <p:nvPr>
            <p:ph idx="1"/>
          </p:nvPr>
        </p:nvPicPr>
        <p:blipFill>
          <a:blip r:embed="rId2" cstate="print"/>
          <a:stretch>
            <a:fillRect/>
          </a:stretch>
        </p:blipFill>
        <p:spPr>
          <a:xfrm>
            <a:off x="963919" y="1290374"/>
            <a:ext cx="10657810" cy="5277087"/>
          </a:xfrm>
          <a:prstGeom prst="rect">
            <a:avLst/>
          </a:prstGeom>
        </p:spPr>
      </p:pic>
    </p:spTree>
    <p:extLst>
      <p:ext uri="{BB962C8B-B14F-4D97-AF65-F5344CB8AC3E}">
        <p14:creationId xmlns="" xmlns:p14="http://schemas.microsoft.com/office/powerpoint/2010/main" val="3941472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C17445-72E4-5D7A-8685-4616B689DCAA}"/>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2E7E8D46-DC42-2FFB-A360-1FEDFB2F9183}"/>
              </a:ext>
            </a:extLst>
          </p:cNvPr>
          <p:cNvGraphicFramePr>
            <a:graphicFrameLocks noGrp="1"/>
          </p:cNvGraphicFramePr>
          <p:nvPr>
            <p:ph idx="1"/>
            <p:extLst>
              <p:ext uri="{D42A27DB-BD31-4B8C-83A1-F6EECF244321}">
                <p14:modId xmlns="" xmlns:p14="http://schemas.microsoft.com/office/powerpoint/2010/main" val="1967283532"/>
              </p:ext>
            </p:extLst>
          </p:nvPr>
        </p:nvGraphicFramePr>
        <p:xfrm>
          <a:off x="838200" y="398042"/>
          <a:ext cx="10515600" cy="6065520"/>
        </p:xfrm>
        <a:graphic>
          <a:graphicData uri="http://schemas.openxmlformats.org/drawingml/2006/table">
            <a:tbl>
              <a:tblPr firstRow="1" bandRow="1">
                <a:tableStyleId>{5C22544A-7EE6-4342-B048-85BDC9FD1C3A}</a:tableStyleId>
              </a:tblPr>
              <a:tblGrid>
                <a:gridCol w="4377612">
                  <a:extLst>
                    <a:ext uri="{9D8B030D-6E8A-4147-A177-3AD203B41FA5}">
                      <a16:colId xmlns:a16="http://schemas.microsoft.com/office/drawing/2014/main" xmlns="" val="445477540"/>
                    </a:ext>
                  </a:extLst>
                </a:gridCol>
                <a:gridCol w="6137988">
                  <a:extLst>
                    <a:ext uri="{9D8B030D-6E8A-4147-A177-3AD203B41FA5}">
                      <a16:colId xmlns:a16="http://schemas.microsoft.com/office/drawing/2014/main" xmlns="" val="577254161"/>
                    </a:ext>
                  </a:extLst>
                </a:gridCol>
              </a:tblGrid>
              <a:tr h="370840">
                <a:tc>
                  <a:txBody>
                    <a:bodyPr/>
                    <a:lstStyle/>
                    <a:p>
                      <a:pPr algn="ctr"/>
                      <a:r>
                        <a:rPr lang="en-IN" sz="3200" dirty="0"/>
                        <a:t>Creating Rubrics</a:t>
                      </a:r>
                    </a:p>
                  </a:txBody>
                  <a:tcPr/>
                </a:tc>
                <a:tc>
                  <a:txBody>
                    <a:bodyPr/>
                    <a:lstStyle/>
                    <a:p>
                      <a:pPr algn="ctr"/>
                      <a:r>
                        <a:rPr lang="en-IN" sz="3200" dirty="0"/>
                        <a:t>Rubrics Tools</a:t>
                      </a:r>
                    </a:p>
                  </a:txBody>
                  <a:tcPr/>
                </a:tc>
                <a:extLst>
                  <a:ext uri="{0D108BD9-81ED-4DB2-BD59-A6C34878D82A}">
                    <a16:rowId xmlns:a16="http://schemas.microsoft.com/office/drawing/2014/main" xmlns="" val="2163745481"/>
                  </a:ext>
                </a:extLst>
              </a:tr>
              <a:tr h="370840">
                <a:tc>
                  <a:txBody>
                    <a:bodyPr/>
                    <a:lstStyle/>
                    <a:p>
                      <a:pPr marL="285750" indent="-285750">
                        <a:buFont typeface="Arial" panose="020B0604020202020204" pitchFamily="34" charset="0"/>
                        <a:buChar char="•"/>
                      </a:pPr>
                      <a:r>
                        <a:rPr lang="en-US" sz="2800" b="1" dirty="0"/>
                        <a:t>Determine the purpose of the assignment</a:t>
                      </a:r>
                    </a:p>
                    <a:p>
                      <a:pPr marL="285750" indent="-285750">
                        <a:buFont typeface="Arial" panose="020B0604020202020204" pitchFamily="34" charset="0"/>
                        <a:buChar char="•"/>
                      </a:pPr>
                      <a:r>
                        <a:rPr lang="en-IN" sz="2800" b="1" dirty="0"/>
                        <a:t>Clearly establish criteria</a:t>
                      </a:r>
                    </a:p>
                    <a:p>
                      <a:pPr marL="285750" indent="-285750">
                        <a:buFont typeface="Arial" panose="020B0604020202020204" pitchFamily="34" charset="0"/>
                        <a:buChar char="•"/>
                      </a:pPr>
                      <a:r>
                        <a:rPr lang="en-IN" sz="2800" b="1" dirty="0"/>
                        <a:t>Determine the scoring method</a:t>
                      </a:r>
                    </a:p>
                    <a:p>
                      <a:pPr marL="285750" indent="-285750">
                        <a:buFont typeface="Arial" panose="020B0604020202020204" pitchFamily="34" charset="0"/>
                        <a:buChar char="•"/>
                      </a:pPr>
                      <a:r>
                        <a:rPr lang="en-US" sz="2800" b="1" dirty="0"/>
                        <a:t>Develop the descriptors of the criteria</a:t>
                      </a:r>
                    </a:p>
                    <a:p>
                      <a:pPr marL="285750" indent="-285750">
                        <a:buFont typeface="Arial" panose="020B0604020202020204" pitchFamily="34" charset="0"/>
                        <a:buChar char="•"/>
                      </a:pPr>
                      <a:r>
                        <a:rPr lang="en-US" sz="2800" b="1" dirty="0"/>
                        <a:t>Be sensitive to language used</a:t>
                      </a:r>
                    </a:p>
                    <a:p>
                      <a:pPr marL="285750" indent="-285750">
                        <a:buFont typeface="Arial" panose="020B0604020202020204" pitchFamily="34" charset="0"/>
                        <a:buChar char="•"/>
                      </a:pPr>
                      <a:r>
                        <a:rPr lang="en-US" sz="2800" b="1" dirty="0"/>
                        <a:t>Explore results with hypothetical scoring combinations</a:t>
                      </a:r>
                    </a:p>
                    <a:p>
                      <a:endParaRPr lang="en-IN" dirty="0"/>
                    </a:p>
                  </a:txBody>
                  <a:tcPr/>
                </a:tc>
                <a:tc>
                  <a:txBody>
                    <a:bodyPr/>
                    <a:lstStyle/>
                    <a:p>
                      <a:pPr marL="285750" indent="-285750">
                        <a:buFont typeface="Arial" panose="020B0604020202020204" pitchFamily="34" charset="0"/>
                        <a:buChar char="•"/>
                      </a:pPr>
                      <a:r>
                        <a:rPr lang="en-US" sz="2800" dirty="0"/>
                        <a:t>Grade scope is a tool that enables efficient and transparent grading.  It prompts instructors to grade by question. </a:t>
                      </a:r>
                    </a:p>
                    <a:p>
                      <a:pPr marL="285750" indent="-285750">
                        <a:buFont typeface="Arial" panose="020B0604020202020204" pitchFamily="34" charset="0"/>
                        <a:buChar char="•"/>
                      </a:pPr>
                      <a:r>
                        <a:rPr lang="en-US" sz="2800" dirty="0"/>
                        <a:t>The Canvas Rubrics Tool can help you grade more quickly by providing an easy way to select the appropriate feedback, or grade by the same criteria for each student. </a:t>
                      </a:r>
                    </a:p>
                    <a:p>
                      <a:pPr marL="285750" indent="-285750">
                        <a:buFont typeface="Arial" panose="020B0604020202020204" pitchFamily="34" charset="0"/>
                        <a:buChar char="•"/>
                      </a:pPr>
                      <a:r>
                        <a:rPr lang="en-US" sz="2800" dirty="0"/>
                        <a:t>Canvas automatically calculates the total score for you in Speed-grader.</a:t>
                      </a:r>
                      <a:endParaRPr lang="en-IN" sz="2800" dirty="0"/>
                    </a:p>
                    <a:p>
                      <a:endParaRPr lang="en-IN" dirty="0"/>
                    </a:p>
                  </a:txBody>
                  <a:tcPr/>
                </a:tc>
                <a:extLst>
                  <a:ext uri="{0D108BD9-81ED-4DB2-BD59-A6C34878D82A}">
                    <a16:rowId xmlns:a16="http://schemas.microsoft.com/office/drawing/2014/main" xmlns="" val="2816741429"/>
                  </a:ext>
                </a:extLst>
              </a:tr>
            </a:tbl>
          </a:graphicData>
        </a:graphic>
      </p:graphicFrame>
    </p:spTree>
    <p:extLst>
      <p:ext uri="{BB962C8B-B14F-4D97-AF65-F5344CB8AC3E}">
        <p14:creationId xmlns="" xmlns:p14="http://schemas.microsoft.com/office/powerpoint/2010/main" val="3133058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5C13A335-FD6C-40B6-EAB5-85A59BEA2BE1}"/>
              </a:ext>
            </a:extLst>
          </p:cNvPr>
          <p:cNvGraphicFramePr>
            <a:graphicFrameLocks noGrp="1"/>
          </p:cNvGraphicFramePr>
          <p:nvPr>
            <p:ph idx="1"/>
            <p:extLst>
              <p:ext uri="{D42A27DB-BD31-4B8C-83A1-F6EECF244321}">
                <p14:modId xmlns="" xmlns:p14="http://schemas.microsoft.com/office/powerpoint/2010/main" val="1532458370"/>
              </p:ext>
            </p:extLst>
          </p:nvPr>
        </p:nvGraphicFramePr>
        <p:xfrm>
          <a:off x="279918" y="146116"/>
          <a:ext cx="11725269" cy="6718942"/>
        </p:xfrm>
        <a:graphic>
          <a:graphicData uri="http://schemas.openxmlformats.org/drawingml/2006/table">
            <a:tbl>
              <a:tblPr firstRow="1" bandRow="1">
                <a:tableStyleId>{5C22544A-7EE6-4342-B048-85BDC9FD1C3A}</a:tableStyleId>
              </a:tblPr>
              <a:tblGrid>
                <a:gridCol w="3165821">
                  <a:extLst>
                    <a:ext uri="{9D8B030D-6E8A-4147-A177-3AD203B41FA5}">
                      <a16:colId xmlns:a16="http://schemas.microsoft.com/office/drawing/2014/main" xmlns="" val="638107699"/>
                    </a:ext>
                  </a:extLst>
                </a:gridCol>
                <a:gridCol w="3092713">
                  <a:extLst>
                    <a:ext uri="{9D8B030D-6E8A-4147-A177-3AD203B41FA5}">
                      <a16:colId xmlns:a16="http://schemas.microsoft.com/office/drawing/2014/main" xmlns="" val="452033642"/>
                    </a:ext>
                  </a:extLst>
                </a:gridCol>
                <a:gridCol w="5466735">
                  <a:extLst>
                    <a:ext uri="{9D8B030D-6E8A-4147-A177-3AD203B41FA5}">
                      <a16:colId xmlns:a16="http://schemas.microsoft.com/office/drawing/2014/main" xmlns="" val="1821294469"/>
                    </a:ext>
                  </a:extLst>
                </a:gridCol>
              </a:tblGrid>
              <a:tr h="511102">
                <a:tc>
                  <a:txBody>
                    <a:bodyPr/>
                    <a:lstStyle/>
                    <a:p>
                      <a:pPr algn="ctr"/>
                      <a:r>
                        <a:rPr lang="en-IN" sz="2800" dirty="0"/>
                        <a:t>Criteria</a:t>
                      </a:r>
                    </a:p>
                  </a:txBody>
                  <a:tcPr/>
                </a:tc>
                <a:tc>
                  <a:txBody>
                    <a:bodyPr/>
                    <a:lstStyle/>
                    <a:p>
                      <a:pPr algn="ctr"/>
                      <a:r>
                        <a:rPr lang="en-IN" sz="2800" dirty="0"/>
                        <a:t>Quality Level</a:t>
                      </a:r>
                    </a:p>
                  </a:txBody>
                  <a:tcPr/>
                </a:tc>
                <a:tc>
                  <a:txBody>
                    <a:bodyPr/>
                    <a:lstStyle/>
                    <a:p>
                      <a:pPr algn="ctr"/>
                      <a:r>
                        <a:rPr lang="en-IN" sz="2800" dirty="0"/>
                        <a:t>Scoring Strategy</a:t>
                      </a:r>
                    </a:p>
                  </a:txBody>
                  <a:tcPr/>
                </a:tc>
                <a:extLst>
                  <a:ext uri="{0D108BD9-81ED-4DB2-BD59-A6C34878D82A}">
                    <a16:rowId xmlns:a16="http://schemas.microsoft.com/office/drawing/2014/main" xmlns="" val="3681470891"/>
                  </a:ext>
                </a:extLst>
              </a:tr>
              <a:tr h="6200782">
                <a:tc>
                  <a:txBody>
                    <a:bodyPr/>
                    <a:lstStyle/>
                    <a:p>
                      <a:pPr marL="342900" indent="-342900">
                        <a:buFont typeface="Arial" panose="020B0604020202020204" pitchFamily="34" charset="0"/>
                        <a:buChar char="•"/>
                      </a:pPr>
                      <a:r>
                        <a:rPr lang="en-US" sz="2300" dirty="0"/>
                        <a:t>Define the distinct elements or competent performance of the tasks central to the assignment.</a:t>
                      </a:r>
                    </a:p>
                    <a:p>
                      <a:pPr marL="342900" indent="-342900">
                        <a:buFont typeface="Arial" panose="020B0604020202020204" pitchFamily="34" charset="0"/>
                        <a:buChar char="•"/>
                      </a:pPr>
                      <a:r>
                        <a:rPr lang="en-US" sz="2300" dirty="0"/>
                        <a:t>4 to 6 criteria assess the breadth of knowledge and skill that are most essential to an assignment. </a:t>
                      </a:r>
                    </a:p>
                    <a:p>
                      <a:pPr marL="342900" indent="-342900">
                        <a:buFont typeface="Arial" panose="020B0604020202020204" pitchFamily="34" charset="0"/>
                        <a:buChar char="•"/>
                      </a:pPr>
                      <a:r>
                        <a:rPr lang="en-US" sz="2300" dirty="0"/>
                        <a:t>Effectively selecting the most important criteria is the first step to designing rubrics</a:t>
                      </a:r>
                      <a:endParaRPr lang="en-IN" sz="2300" dirty="0"/>
                    </a:p>
                  </a:txBody>
                  <a:tcPr/>
                </a:tc>
                <a:tc>
                  <a:txBody>
                    <a:bodyPr/>
                    <a:lstStyle/>
                    <a:p>
                      <a:pPr marL="342900" indent="-342900">
                        <a:buFont typeface="Arial" panose="020B0604020202020204" pitchFamily="34" charset="0"/>
                        <a:buChar char="•"/>
                      </a:pPr>
                      <a:r>
                        <a:rPr lang="en-US" sz="2300" dirty="0"/>
                        <a:t>Selecting the number of quality levels is a critical decision</a:t>
                      </a:r>
                    </a:p>
                    <a:p>
                      <a:pPr marL="342900" indent="-342900">
                        <a:buFont typeface="Arial" panose="020B0604020202020204" pitchFamily="34" charset="0"/>
                        <a:buChar char="•"/>
                      </a:pPr>
                      <a:r>
                        <a:rPr lang="en-US" sz="2300" dirty="0">
                          <a:highlight>
                            <a:srgbClr val="00FF00"/>
                          </a:highlight>
                        </a:rPr>
                        <a:t>As the number of quality levels increases, consistency across graders or reviewers decreases</a:t>
                      </a:r>
                    </a:p>
                    <a:p>
                      <a:pPr marL="342900" indent="-342900">
                        <a:buFont typeface="Arial" panose="020B0604020202020204" pitchFamily="34" charset="0"/>
                        <a:buChar char="•"/>
                      </a:pPr>
                      <a:r>
                        <a:rPr lang="en-US" sz="2300" dirty="0"/>
                        <a:t>The labeling of quality levels requires careful reflection. Distinguish levels of </a:t>
                      </a:r>
                      <a:r>
                        <a:rPr lang="en-US" sz="2300" dirty="0">
                          <a:solidFill>
                            <a:srgbClr val="FF0000"/>
                          </a:solidFill>
                        </a:rPr>
                        <a:t>Knowledge-skill, mastery, or expertise</a:t>
                      </a:r>
                      <a:endParaRPr lang="en-IN" sz="2300" dirty="0">
                        <a:solidFill>
                          <a:srgbClr val="FF0000"/>
                        </a:solidFill>
                      </a:endParaRPr>
                    </a:p>
                  </a:txBody>
                  <a:tcPr/>
                </a:tc>
                <a:tc>
                  <a:txBody>
                    <a:bodyPr/>
                    <a:lstStyle/>
                    <a:p>
                      <a:r>
                        <a:rPr lang="en-US" sz="2300" dirty="0"/>
                        <a:t>1) Setting weights for each criterion, and single scores for each quality level. This approach speeds grading and minimizes discretion that might be a source of bias</a:t>
                      </a:r>
                    </a:p>
                    <a:p>
                      <a:r>
                        <a:rPr lang="en-US" sz="2300" dirty="0"/>
                        <a:t>2)Weighting criteria and providing a range of scores for each quality level. This approach supports instructors interested in making more fine-grained distinctions.</a:t>
                      </a:r>
                    </a:p>
                    <a:p>
                      <a:r>
                        <a:rPr lang="en-US" sz="2300" dirty="0"/>
                        <a:t>3)Focusing on the overall combination of quality levels across criteria to assign a grade. This is a simplified grading structure that focuses on the overall grade and holistic judgment of the instructor or grader. </a:t>
                      </a:r>
                      <a:r>
                        <a:rPr lang="en-US" sz="2300" dirty="0">
                          <a:solidFill>
                            <a:srgbClr val="FF0000"/>
                          </a:solidFill>
                        </a:rPr>
                        <a:t>For larger course enrollments, this strategy increases the risk of inconsistent or biased grading</a:t>
                      </a:r>
                      <a:r>
                        <a:rPr lang="en-US" sz="2300" dirty="0"/>
                        <a:t>.</a:t>
                      </a:r>
                      <a:endParaRPr lang="en-IN" sz="2300" dirty="0"/>
                    </a:p>
                  </a:txBody>
                  <a:tcPr/>
                </a:tc>
                <a:extLst>
                  <a:ext uri="{0D108BD9-81ED-4DB2-BD59-A6C34878D82A}">
                    <a16:rowId xmlns:a16="http://schemas.microsoft.com/office/drawing/2014/main" xmlns="" val="2927672167"/>
                  </a:ext>
                </a:extLst>
              </a:tr>
            </a:tbl>
          </a:graphicData>
        </a:graphic>
      </p:graphicFrame>
    </p:spTree>
    <p:extLst>
      <p:ext uri="{BB962C8B-B14F-4D97-AF65-F5344CB8AC3E}">
        <p14:creationId xmlns="" xmlns:p14="http://schemas.microsoft.com/office/powerpoint/2010/main" val="3882066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3CEC1A4-1DB2-AFD6-765C-A6E495836778}"/>
              </a:ext>
            </a:extLst>
          </p:cNvPr>
          <p:cNvSpPr>
            <a:spLocks noGrp="1"/>
          </p:cNvSpPr>
          <p:nvPr>
            <p:ph idx="1"/>
          </p:nvPr>
        </p:nvSpPr>
        <p:spPr>
          <a:xfrm>
            <a:off x="838200" y="1825625"/>
            <a:ext cx="10515600" cy="819252"/>
          </a:xfrm>
        </p:spPr>
        <p:txBody>
          <a:bodyPr>
            <a:normAutofit lnSpcReduction="10000"/>
          </a:bodyPr>
          <a:lstStyle/>
          <a:p>
            <a:pPr marL="0" indent="0" algn="ctr">
              <a:buNone/>
            </a:pPr>
            <a:r>
              <a:rPr lang="en-IN" sz="5400" dirty="0"/>
              <a:t>COs And POs Attainment</a:t>
            </a:r>
          </a:p>
        </p:txBody>
      </p:sp>
    </p:spTree>
    <p:extLst>
      <p:ext uri="{BB962C8B-B14F-4D97-AF65-F5344CB8AC3E}">
        <p14:creationId xmlns="" xmlns:p14="http://schemas.microsoft.com/office/powerpoint/2010/main" val="1649904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Google Shape;325;p41">
            <a:extLst>
              <a:ext uri="{FF2B5EF4-FFF2-40B4-BE49-F238E27FC236}">
                <a16:creationId xmlns:a16="http://schemas.microsoft.com/office/drawing/2014/main" xmlns="" id="{B2D40FA0-6E28-8A1C-9776-31DADE82A2A9}"/>
              </a:ext>
            </a:extLst>
          </p:cNvPr>
          <p:cNvSpPr/>
          <p:nvPr/>
        </p:nvSpPr>
        <p:spPr>
          <a:xfrm>
            <a:off x="9311951" y="2352859"/>
            <a:ext cx="2246489" cy="534231"/>
          </a:xfrm>
          <a:custGeom>
            <a:avLst/>
            <a:gdLst/>
            <a:ahLst/>
            <a:cxnLst/>
            <a:rect l="l" t="t" r="r" b="b"/>
            <a:pathLst>
              <a:path w="1069339" h="405130"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13" name="Google Shape;325;p41">
            <a:extLst>
              <a:ext uri="{FF2B5EF4-FFF2-40B4-BE49-F238E27FC236}">
                <a16:creationId xmlns:a16="http://schemas.microsoft.com/office/drawing/2014/main" xmlns="" id="{63F3F5C1-FAEA-3A0C-9DD4-A00E26C1883B}"/>
              </a:ext>
            </a:extLst>
          </p:cNvPr>
          <p:cNvSpPr/>
          <p:nvPr/>
        </p:nvSpPr>
        <p:spPr>
          <a:xfrm>
            <a:off x="6905971" y="2142923"/>
            <a:ext cx="2294473" cy="1286077"/>
          </a:xfrm>
          <a:custGeom>
            <a:avLst/>
            <a:gdLst/>
            <a:ahLst/>
            <a:cxnLst/>
            <a:rect l="l" t="t" r="r" b="b"/>
            <a:pathLst>
              <a:path w="1069339" h="405130"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pPr algn="ctr"/>
            <a:endParaRPr sz="2400" dirty="0"/>
          </a:p>
        </p:txBody>
      </p:sp>
      <p:sp>
        <p:nvSpPr>
          <p:cNvPr id="11" name="Google Shape;325;p41">
            <a:extLst>
              <a:ext uri="{FF2B5EF4-FFF2-40B4-BE49-F238E27FC236}">
                <a16:creationId xmlns:a16="http://schemas.microsoft.com/office/drawing/2014/main" xmlns="" id="{D3C5F125-C4B0-6217-D597-3BA758995354}"/>
              </a:ext>
            </a:extLst>
          </p:cNvPr>
          <p:cNvSpPr/>
          <p:nvPr/>
        </p:nvSpPr>
        <p:spPr>
          <a:xfrm>
            <a:off x="4704640" y="2189030"/>
            <a:ext cx="1504247" cy="881544"/>
          </a:xfrm>
          <a:custGeom>
            <a:avLst/>
            <a:gdLst/>
            <a:ahLst/>
            <a:cxnLst/>
            <a:rect l="l" t="t" r="r" b="b"/>
            <a:pathLst>
              <a:path w="1069339" h="405130"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8" name="Google Shape;325;p41">
            <a:extLst>
              <a:ext uri="{FF2B5EF4-FFF2-40B4-BE49-F238E27FC236}">
                <a16:creationId xmlns:a16="http://schemas.microsoft.com/office/drawing/2014/main" xmlns="" id="{2C6070F6-04DC-DDF3-F7D3-EFB79D714C13}"/>
              </a:ext>
            </a:extLst>
          </p:cNvPr>
          <p:cNvSpPr/>
          <p:nvPr/>
        </p:nvSpPr>
        <p:spPr>
          <a:xfrm>
            <a:off x="1535289" y="2257778"/>
            <a:ext cx="2472267" cy="993421"/>
          </a:xfrm>
          <a:custGeom>
            <a:avLst/>
            <a:gdLst/>
            <a:ahLst/>
            <a:cxnLst/>
            <a:rect l="l" t="t" r="r" b="b"/>
            <a:pathLst>
              <a:path w="1069339" h="405130"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2" name="Title 1">
            <a:extLst>
              <a:ext uri="{FF2B5EF4-FFF2-40B4-BE49-F238E27FC236}">
                <a16:creationId xmlns:a16="http://schemas.microsoft.com/office/drawing/2014/main" xmlns="" id="{C15F29A9-A25F-46FF-BCF2-CE44276A0CF5}"/>
              </a:ext>
            </a:extLst>
          </p:cNvPr>
          <p:cNvSpPr>
            <a:spLocks noGrp="1"/>
          </p:cNvSpPr>
          <p:nvPr>
            <p:ph type="title"/>
          </p:nvPr>
        </p:nvSpPr>
        <p:spPr>
          <a:xfrm>
            <a:off x="838200" y="365125"/>
            <a:ext cx="10515600" cy="402519"/>
          </a:xfrm>
        </p:spPr>
        <p:txBody>
          <a:bodyPr>
            <a:normAutofit fontScale="90000"/>
          </a:bodyPr>
          <a:lstStyle/>
          <a:p>
            <a:r>
              <a:rPr lang="en-US" dirty="0"/>
              <a:t>	</a:t>
            </a:r>
            <a:r>
              <a:rPr lang="en-US" b="1" dirty="0">
                <a:solidFill>
                  <a:srgbClr val="7030A0"/>
                </a:solidFill>
              </a:rPr>
              <a:t>Procedure for CO attainment calculation</a:t>
            </a:r>
            <a:endParaRPr lang="en-IN" b="1" dirty="0">
              <a:solidFill>
                <a:srgbClr val="7030A0"/>
              </a:solidFill>
            </a:endParaRPr>
          </a:p>
        </p:txBody>
      </p:sp>
      <p:sp>
        <p:nvSpPr>
          <p:cNvPr id="3" name="Content Placeholder 2">
            <a:extLst>
              <a:ext uri="{FF2B5EF4-FFF2-40B4-BE49-F238E27FC236}">
                <a16:creationId xmlns:a16="http://schemas.microsoft.com/office/drawing/2014/main" xmlns="" id="{F4CA21FC-AD02-4F27-8E8E-A8004B90BB23}"/>
              </a:ext>
            </a:extLst>
          </p:cNvPr>
          <p:cNvSpPr>
            <a:spLocks noGrp="1"/>
          </p:cNvSpPr>
          <p:nvPr>
            <p:ph idx="1"/>
          </p:nvPr>
        </p:nvSpPr>
        <p:spPr>
          <a:xfrm>
            <a:off x="838200" y="998376"/>
            <a:ext cx="10843727" cy="4618653"/>
          </a:xfrm>
          <a:noFill/>
        </p:spPr>
        <p:txBody>
          <a:bodyPr>
            <a:normAutofit/>
          </a:bodyPr>
          <a:lstStyle/>
          <a:p>
            <a:pPr marL="0" indent="0">
              <a:buNone/>
            </a:pPr>
            <a:endParaRPr lang="en-US" dirty="0"/>
          </a:p>
          <a:p>
            <a:pPr marL="0" indent="0">
              <a:buNone/>
            </a:pPr>
            <a:endParaRPr lang="en-IN" dirty="0"/>
          </a:p>
          <a:p>
            <a:pPr marL="0" indent="0">
              <a:buNone/>
            </a:pPr>
            <a:endParaRPr lang="en-IN" dirty="0"/>
          </a:p>
          <a:p>
            <a:pPr marL="0" indent="0">
              <a:buNone/>
            </a:pPr>
            <a:r>
              <a:rPr lang="en-IN" dirty="0"/>
              <a:t>          Exam questions          CO- PI-BL</a:t>
            </a:r>
          </a:p>
          <a:p>
            <a:pPr marL="0" indent="0">
              <a:buNone/>
            </a:pPr>
            <a:endParaRPr lang="en-IN" dirty="0"/>
          </a:p>
          <a:p>
            <a:pPr marL="0" indent="0">
              <a:buNone/>
            </a:pPr>
            <a:r>
              <a:rPr lang="en-IN" dirty="0"/>
              <a:t>					</a:t>
            </a:r>
          </a:p>
          <a:p>
            <a:pPr marL="0" indent="0">
              <a:buNone/>
            </a:pPr>
            <a:r>
              <a:rPr lang="en-IN" dirty="0"/>
              <a:t>								              CO -attainment </a:t>
            </a:r>
          </a:p>
          <a:p>
            <a:pPr marL="0" indent="0">
              <a:buNone/>
            </a:pPr>
            <a:r>
              <a:rPr lang="en-IN" dirty="0"/>
              <a:t>                                                                                                      </a:t>
            </a:r>
          </a:p>
          <a:p>
            <a:pPr marL="0" indent="0">
              <a:buNone/>
            </a:pPr>
            <a:r>
              <a:rPr lang="en-IN" dirty="0"/>
              <a:t>						</a:t>
            </a:r>
          </a:p>
        </p:txBody>
      </p:sp>
      <p:sp>
        <p:nvSpPr>
          <p:cNvPr id="5" name="Rectangle 4">
            <a:extLst>
              <a:ext uri="{FF2B5EF4-FFF2-40B4-BE49-F238E27FC236}">
                <a16:creationId xmlns:a16="http://schemas.microsoft.com/office/drawing/2014/main" xmlns="" id="{C782E9E2-9EAD-4E73-AFA8-E336275BF4E3}"/>
              </a:ext>
            </a:extLst>
          </p:cNvPr>
          <p:cNvSpPr/>
          <p:nvPr/>
        </p:nvSpPr>
        <p:spPr>
          <a:xfrm>
            <a:off x="1535289" y="2257778"/>
            <a:ext cx="2472267" cy="993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xmlns="" id="{4771D219-BEEC-4A34-B657-09EE566914DD}"/>
              </a:ext>
            </a:extLst>
          </p:cNvPr>
          <p:cNvSpPr/>
          <p:nvPr/>
        </p:nvSpPr>
        <p:spPr>
          <a:xfrm flipH="1">
            <a:off x="4704640" y="2178756"/>
            <a:ext cx="1504247" cy="891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720E98BC-9BAE-41F1-9B3C-FCF100B53691}"/>
              </a:ext>
            </a:extLst>
          </p:cNvPr>
          <p:cNvSpPr/>
          <p:nvPr/>
        </p:nvSpPr>
        <p:spPr>
          <a:xfrm>
            <a:off x="9311951" y="2103528"/>
            <a:ext cx="2174316" cy="7986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dirty="0">
                <a:highlight>
                  <a:srgbClr val="000000"/>
                </a:highlight>
              </a:rPr>
              <a:t>+       </a:t>
            </a:r>
            <a:r>
              <a:rPr lang="en-IN" sz="2400" dirty="0">
                <a:highlight>
                  <a:srgbClr val="000000"/>
                </a:highlight>
              </a:rPr>
              <a:t>Labs, Projects etc., Rubrics</a:t>
            </a:r>
          </a:p>
        </p:txBody>
      </p:sp>
      <p:sp>
        <p:nvSpPr>
          <p:cNvPr id="4" name="Slide Number Placeholder 3">
            <a:extLst>
              <a:ext uri="{FF2B5EF4-FFF2-40B4-BE49-F238E27FC236}">
                <a16:creationId xmlns:a16="http://schemas.microsoft.com/office/drawing/2014/main" xmlns="" id="{DD05735F-4FA9-4F52-BF24-1EB1D6E4C5FA}"/>
              </a:ext>
            </a:extLst>
          </p:cNvPr>
          <p:cNvSpPr>
            <a:spLocks noGrp="1"/>
          </p:cNvSpPr>
          <p:nvPr>
            <p:ph type="sldNum" sz="quarter" idx="12"/>
          </p:nvPr>
        </p:nvSpPr>
        <p:spPr/>
        <p:txBody>
          <a:bodyPr/>
          <a:lstStyle/>
          <a:p>
            <a:fld id="{71EC9CE2-5AEF-428F-9B76-4FE97200EC74}" type="slidenum">
              <a:rPr lang="en-IN" smtClean="0"/>
              <a:pPr/>
              <a:t>42</a:t>
            </a:fld>
            <a:endParaRPr lang="en-IN" dirty="0"/>
          </a:p>
        </p:txBody>
      </p:sp>
      <p:sp>
        <p:nvSpPr>
          <p:cNvPr id="16" name="Arrow: Notched Right 15">
            <a:extLst>
              <a:ext uri="{FF2B5EF4-FFF2-40B4-BE49-F238E27FC236}">
                <a16:creationId xmlns:a16="http://schemas.microsoft.com/office/drawing/2014/main" xmlns="" id="{0956D487-DC1A-DEE5-F529-4893A6C256B8}"/>
              </a:ext>
            </a:extLst>
          </p:cNvPr>
          <p:cNvSpPr/>
          <p:nvPr/>
        </p:nvSpPr>
        <p:spPr>
          <a:xfrm>
            <a:off x="4007557" y="2517411"/>
            <a:ext cx="697084" cy="253781"/>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Notched Right 17">
            <a:extLst>
              <a:ext uri="{FF2B5EF4-FFF2-40B4-BE49-F238E27FC236}">
                <a16:creationId xmlns:a16="http://schemas.microsoft.com/office/drawing/2014/main" xmlns="" id="{C70FB820-EEDF-DFE1-9593-E0779B5877F9}"/>
              </a:ext>
            </a:extLst>
          </p:cNvPr>
          <p:cNvSpPr/>
          <p:nvPr/>
        </p:nvSpPr>
        <p:spPr>
          <a:xfrm>
            <a:off x="6208887" y="2397563"/>
            <a:ext cx="697084" cy="253781"/>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xmlns="" id="{5F335A48-44DA-6F31-0FBF-7CD336CE28ED}"/>
              </a:ext>
            </a:extLst>
          </p:cNvPr>
          <p:cNvSpPr txBox="1"/>
          <p:nvPr/>
        </p:nvSpPr>
        <p:spPr>
          <a:xfrm>
            <a:off x="7038447" y="2103527"/>
            <a:ext cx="2068856" cy="1384995"/>
          </a:xfrm>
          <a:prstGeom prst="rect">
            <a:avLst/>
          </a:prstGeom>
          <a:noFill/>
        </p:spPr>
        <p:txBody>
          <a:bodyPr wrap="square" rtlCol="0">
            <a:spAutoFit/>
          </a:bodyPr>
          <a:lstStyle/>
          <a:p>
            <a:r>
              <a:rPr lang="en-IN" sz="2800" dirty="0"/>
              <a:t>Evaluated Answer scripts</a:t>
            </a:r>
          </a:p>
        </p:txBody>
      </p:sp>
      <p:sp>
        <p:nvSpPr>
          <p:cNvPr id="22" name="Arrow: Notched Right 21">
            <a:extLst>
              <a:ext uri="{FF2B5EF4-FFF2-40B4-BE49-F238E27FC236}">
                <a16:creationId xmlns:a16="http://schemas.microsoft.com/office/drawing/2014/main" xmlns="" id="{E88D2990-8A14-79B3-7F50-A6809A464F99}"/>
              </a:ext>
            </a:extLst>
          </p:cNvPr>
          <p:cNvSpPr/>
          <p:nvPr/>
        </p:nvSpPr>
        <p:spPr>
          <a:xfrm rot="5400000">
            <a:off x="10022855" y="3249227"/>
            <a:ext cx="941169" cy="780146"/>
          </a:xfrm>
          <a:prstGeom prst="notchedRightArrow">
            <a:avLst>
              <a:gd name="adj1" fmla="val 52392"/>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222590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892736-BA17-3BD1-7373-7481A73BFF0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F7F1BD59-9C4D-7DF0-413C-06295647C10E}"/>
              </a:ext>
            </a:extLst>
          </p:cNvPr>
          <p:cNvGraphicFramePr>
            <a:graphicFrameLocks noGrp="1"/>
          </p:cNvGraphicFramePr>
          <p:nvPr>
            <p:ph idx="1"/>
          </p:nvPr>
        </p:nvGraphicFramePr>
        <p:xfrm>
          <a:off x="176464" y="970385"/>
          <a:ext cx="11823036" cy="5607692"/>
        </p:xfrm>
        <a:graphic>
          <a:graphicData uri="http://schemas.openxmlformats.org/drawingml/2006/table">
            <a:tbl>
              <a:tblPr>
                <a:tableStyleId>{5C22544A-7EE6-4342-B048-85BDC9FD1C3A}</a:tableStyleId>
              </a:tblPr>
              <a:tblGrid>
                <a:gridCol w="1486818">
                  <a:extLst>
                    <a:ext uri="{9D8B030D-6E8A-4147-A177-3AD203B41FA5}">
                      <a16:colId xmlns:a16="http://schemas.microsoft.com/office/drawing/2014/main" xmlns="" val="2268429987"/>
                    </a:ext>
                  </a:extLst>
                </a:gridCol>
                <a:gridCol w="371703">
                  <a:extLst>
                    <a:ext uri="{9D8B030D-6E8A-4147-A177-3AD203B41FA5}">
                      <a16:colId xmlns:a16="http://schemas.microsoft.com/office/drawing/2014/main" xmlns="" val="1039999604"/>
                    </a:ext>
                  </a:extLst>
                </a:gridCol>
                <a:gridCol w="371703">
                  <a:extLst>
                    <a:ext uri="{9D8B030D-6E8A-4147-A177-3AD203B41FA5}">
                      <a16:colId xmlns:a16="http://schemas.microsoft.com/office/drawing/2014/main" xmlns="" val="1385299007"/>
                    </a:ext>
                  </a:extLst>
                </a:gridCol>
                <a:gridCol w="371703">
                  <a:extLst>
                    <a:ext uri="{9D8B030D-6E8A-4147-A177-3AD203B41FA5}">
                      <a16:colId xmlns:a16="http://schemas.microsoft.com/office/drawing/2014/main" xmlns="" val="340535972"/>
                    </a:ext>
                  </a:extLst>
                </a:gridCol>
                <a:gridCol w="371703">
                  <a:extLst>
                    <a:ext uri="{9D8B030D-6E8A-4147-A177-3AD203B41FA5}">
                      <a16:colId xmlns:a16="http://schemas.microsoft.com/office/drawing/2014/main" xmlns="" val="4198218858"/>
                    </a:ext>
                  </a:extLst>
                </a:gridCol>
                <a:gridCol w="443186">
                  <a:extLst>
                    <a:ext uri="{9D8B030D-6E8A-4147-A177-3AD203B41FA5}">
                      <a16:colId xmlns:a16="http://schemas.microsoft.com/office/drawing/2014/main" xmlns="" val="2010315701"/>
                    </a:ext>
                  </a:extLst>
                </a:gridCol>
                <a:gridCol w="443186">
                  <a:extLst>
                    <a:ext uri="{9D8B030D-6E8A-4147-A177-3AD203B41FA5}">
                      <a16:colId xmlns:a16="http://schemas.microsoft.com/office/drawing/2014/main" xmlns="" val="20607663"/>
                    </a:ext>
                  </a:extLst>
                </a:gridCol>
                <a:gridCol w="371703">
                  <a:extLst>
                    <a:ext uri="{9D8B030D-6E8A-4147-A177-3AD203B41FA5}">
                      <a16:colId xmlns:a16="http://schemas.microsoft.com/office/drawing/2014/main" xmlns="" val="1153350776"/>
                    </a:ext>
                  </a:extLst>
                </a:gridCol>
                <a:gridCol w="371703">
                  <a:extLst>
                    <a:ext uri="{9D8B030D-6E8A-4147-A177-3AD203B41FA5}">
                      <a16:colId xmlns:a16="http://schemas.microsoft.com/office/drawing/2014/main" xmlns="" val="2735144871"/>
                    </a:ext>
                  </a:extLst>
                </a:gridCol>
                <a:gridCol w="371703">
                  <a:extLst>
                    <a:ext uri="{9D8B030D-6E8A-4147-A177-3AD203B41FA5}">
                      <a16:colId xmlns:a16="http://schemas.microsoft.com/office/drawing/2014/main" xmlns="" val="2532598665"/>
                    </a:ext>
                  </a:extLst>
                </a:gridCol>
                <a:gridCol w="371703">
                  <a:extLst>
                    <a:ext uri="{9D8B030D-6E8A-4147-A177-3AD203B41FA5}">
                      <a16:colId xmlns:a16="http://schemas.microsoft.com/office/drawing/2014/main" xmlns="" val="1855439457"/>
                    </a:ext>
                  </a:extLst>
                </a:gridCol>
                <a:gridCol w="443186">
                  <a:extLst>
                    <a:ext uri="{9D8B030D-6E8A-4147-A177-3AD203B41FA5}">
                      <a16:colId xmlns:a16="http://schemas.microsoft.com/office/drawing/2014/main" xmlns="" val="3076481749"/>
                    </a:ext>
                  </a:extLst>
                </a:gridCol>
                <a:gridCol w="443186">
                  <a:extLst>
                    <a:ext uri="{9D8B030D-6E8A-4147-A177-3AD203B41FA5}">
                      <a16:colId xmlns:a16="http://schemas.microsoft.com/office/drawing/2014/main" xmlns="" val="3259691722"/>
                    </a:ext>
                  </a:extLst>
                </a:gridCol>
                <a:gridCol w="371703">
                  <a:extLst>
                    <a:ext uri="{9D8B030D-6E8A-4147-A177-3AD203B41FA5}">
                      <a16:colId xmlns:a16="http://schemas.microsoft.com/office/drawing/2014/main" xmlns="" val="1829870919"/>
                    </a:ext>
                  </a:extLst>
                </a:gridCol>
                <a:gridCol w="371703">
                  <a:extLst>
                    <a:ext uri="{9D8B030D-6E8A-4147-A177-3AD203B41FA5}">
                      <a16:colId xmlns:a16="http://schemas.microsoft.com/office/drawing/2014/main" xmlns="" val="829340823"/>
                    </a:ext>
                  </a:extLst>
                </a:gridCol>
                <a:gridCol w="371703">
                  <a:extLst>
                    <a:ext uri="{9D8B030D-6E8A-4147-A177-3AD203B41FA5}">
                      <a16:colId xmlns:a16="http://schemas.microsoft.com/office/drawing/2014/main" xmlns="" val="1179210977"/>
                    </a:ext>
                  </a:extLst>
                </a:gridCol>
                <a:gridCol w="371703">
                  <a:extLst>
                    <a:ext uri="{9D8B030D-6E8A-4147-A177-3AD203B41FA5}">
                      <a16:colId xmlns:a16="http://schemas.microsoft.com/office/drawing/2014/main" xmlns="" val="1926821223"/>
                    </a:ext>
                  </a:extLst>
                </a:gridCol>
                <a:gridCol w="443186">
                  <a:extLst>
                    <a:ext uri="{9D8B030D-6E8A-4147-A177-3AD203B41FA5}">
                      <a16:colId xmlns:a16="http://schemas.microsoft.com/office/drawing/2014/main" xmlns="" val="671749997"/>
                    </a:ext>
                  </a:extLst>
                </a:gridCol>
                <a:gridCol w="443186">
                  <a:extLst>
                    <a:ext uri="{9D8B030D-6E8A-4147-A177-3AD203B41FA5}">
                      <a16:colId xmlns:a16="http://schemas.microsoft.com/office/drawing/2014/main" xmlns="" val="918936142"/>
                    </a:ext>
                  </a:extLst>
                </a:gridCol>
                <a:gridCol w="371703">
                  <a:extLst>
                    <a:ext uri="{9D8B030D-6E8A-4147-A177-3AD203B41FA5}">
                      <a16:colId xmlns:a16="http://schemas.microsoft.com/office/drawing/2014/main" xmlns="" val="3841202097"/>
                    </a:ext>
                  </a:extLst>
                </a:gridCol>
                <a:gridCol w="371703">
                  <a:extLst>
                    <a:ext uri="{9D8B030D-6E8A-4147-A177-3AD203B41FA5}">
                      <a16:colId xmlns:a16="http://schemas.microsoft.com/office/drawing/2014/main" xmlns="" val="3189039113"/>
                    </a:ext>
                  </a:extLst>
                </a:gridCol>
                <a:gridCol w="371703">
                  <a:extLst>
                    <a:ext uri="{9D8B030D-6E8A-4147-A177-3AD203B41FA5}">
                      <a16:colId xmlns:a16="http://schemas.microsoft.com/office/drawing/2014/main" xmlns="" val="4267253033"/>
                    </a:ext>
                  </a:extLst>
                </a:gridCol>
                <a:gridCol w="371703">
                  <a:extLst>
                    <a:ext uri="{9D8B030D-6E8A-4147-A177-3AD203B41FA5}">
                      <a16:colId xmlns:a16="http://schemas.microsoft.com/office/drawing/2014/main" xmlns="" val="55063733"/>
                    </a:ext>
                  </a:extLst>
                </a:gridCol>
                <a:gridCol w="643334">
                  <a:extLst>
                    <a:ext uri="{9D8B030D-6E8A-4147-A177-3AD203B41FA5}">
                      <a16:colId xmlns:a16="http://schemas.microsoft.com/office/drawing/2014/main" xmlns="" val="2053307630"/>
                    </a:ext>
                  </a:extLst>
                </a:gridCol>
                <a:gridCol w="643334">
                  <a:extLst>
                    <a:ext uri="{9D8B030D-6E8A-4147-A177-3AD203B41FA5}">
                      <a16:colId xmlns:a16="http://schemas.microsoft.com/office/drawing/2014/main" xmlns="" val="4081063406"/>
                    </a:ext>
                  </a:extLst>
                </a:gridCol>
                <a:gridCol w="443186">
                  <a:extLst>
                    <a:ext uri="{9D8B030D-6E8A-4147-A177-3AD203B41FA5}">
                      <a16:colId xmlns:a16="http://schemas.microsoft.com/office/drawing/2014/main" xmlns="" val="481082899"/>
                    </a:ext>
                  </a:extLst>
                </a:gridCol>
              </a:tblGrid>
              <a:tr h="260040">
                <a:tc>
                  <a:txBody>
                    <a:bodyPr/>
                    <a:lstStyle/>
                    <a:p>
                      <a:pPr algn="ctr" fontAlgn="ctr"/>
                      <a:r>
                        <a:rPr lang="en-US" sz="1400" u="none" strike="noStrike" dirty="0">
                          <a:effectLst/>
                          <a:latin typeface="+mn-lt"/>
                        </a:rPr>
                        <a:t> </a:t>
                      </a:r>
                      <a:endParaRPr lang="en-US" sz="1400" b="0" i="0" u="none" strike="noStrike" dirty="0">
                        <a:solidFill>
                          <a:srgbClr val="000000"/>
                        </a:solidFill>
                        <a:effectLst/>
                        <a:latin typeface="+mn-lt"/>
                      </a:endParaRPr>
                    </a:p>
                  </a:txBody>
                  <a:tcPr marL="2724" marR="2724" marT="2724" marB="0" anchor="ctr"/>
                </a:tc>
                <a:tc gridSpan="18">
                  <a:txBody>
                    <a:bodyPr/>
                    <a:lstStyle/>
                    <a:p>
                      <a:pPr algn="ctr" fontAlgn="ctr"/>
                      <a:r>
                        <a:rPr lang="en-US" sz="1400" u="none" strike="noStrike">
                          <a:effectLst/>
                          <a:latin typeface="+mn-lt"/>
                        </a:rPr>
                        <a:t>Internal Exams</a:t>
                      </a:r>
                      <a:endParaRPr lang="en-US" sz="1400" b="0" i="0" u="none" strike="noStrike">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algn="ctr" fontAlgn="ctr"/>
                      <a:r>
                        <a:rPr lang="en-US" sz="1400" u="none" strike="noStrike">
                          <a:effectLst/>
                          <a:latin typeface="+mn-lt"/>
                        </a:rPr>
                        <a:t>University Exams</a:t>
                      </a:r>
                      <a:endParaRPr lang="en-US" sz="1400" b="0" i="0" u="none" strike="noStrike">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673059703"/>
                  </a:ext>
                </a:extLst>
              </a:tr>
              <a:tr h="260040">
                <a:tc rowSpan="2">
                  <a:txBody>
                    <a:bodyPr/>
                    <a:lstStyle/>
                    <a:p>
                      <a:pPr algn="ctr" fontAlgn="ctr"/>
                      <a:r>
                        <a:rPr lang="en-US" sz="1400" u="none" strike="noStrike">
                          <a:effectLst/>
                          <a:latin typeface="+mn-lt"/>
                        </a:rPr>
                        <a:t>Reg no</a:t>
                      </a:r>
                      <a:endParaRPr lang="en-US" sz="1400" b="0" i="0" u="none" strike="noStrike">
                        <a:solidFill>
                          <a:srgbClr val="000000"/>
                        </a:solidFill>
                        <a:effectLst/>
                        <a:latin typeface="+mn-lt"/>
                      </a:endParaRPr>
                    </a:p>
                  </a:txBody>
                  <a:tcPr marL="2724" marR="2724" marT="2724" marB="0" anchor="ctr"/>
                </a:tc>
                <a:tc gridSpan="6">
                  <a:txBody>
                    <a:bodyPr/>
                    <a:lstStyle/>
                    <a:p>
                      <a:pPr algn="ctr" fontAlgn="ctr"/>
                      <a:r>
                        <a:rPr lang="en-US" sz="1400" u="none" strike="noStrike">
                          <a:effectLst/>
                          <a:latin typeface="+mn-lt"/>
                        </a:rPr>
                        <a:t>Test 1</a:t>
                      </a:r>
                      <a:endParaRPr lang="en-US" sz="1400" b="0" i="0" u="none" strike="noStrike">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ctr" fontAlgn="ctr"/>
                      <a:r>
                        <a:rPr lang="en-US" sz="1400" u="none" strike="noStrike">
                          <a:effectLst/>
                          <a:latin typeface="+mn-lt"/>
                        </a:rPr>
                        <a:t>Test 2</a:t>
                      </a:r>
                      <a:endParaRPr lang="en-US" sz="1400" b="0" i="0" u="none" strike="noStrike">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ctr" fontAlgn="ctr"/>
                      <a:r>
                        <a:rPr lang="en-US" sz="1400" u="none" strike="noStrike" dirty="0">
                          <a:effectLst/>
                          <a:latin typeface="+mn-lt"/>
                        </a:rPr>
                        <a:t>Project, Assignments, Quiz </a:t>
                      </a:r>
                      <a:r>
                        <a:rPr lang="en-US" sz="1400" u="none" strike="noStrike" dirty="0" err="1">
                          <a:effectLst/>
                          <a:latin typeface="+mn-lt"/>
                        </a:rPr>
                        <a:t>etc</a:t>
                      </a:r>
                      <a:endParaRPr lang="en-US" sz="1400" b="0" i="0" u="none" strike="noStrike" dirty="0">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134293928"/>
                  </a:ext>
                </a:extLst>
              </a:tr>
              <a:tr h="260040">
                <a:tc vMerge="1">
                  <a:txBody>
                    <a:bodyPr/>
                    <a:lstStyle/>
                    <a:p>
                      <a:endParaRPr lang="en-US"/>
                    </a:p>
                  </a:txBody>
                  <a:tcPr/>
                </a:tc>
                <a:tc>
                  <a:txBody>
                    <a:bodyPr/>
                    <a:lstStyle/>
                    <a:p>
                      <a:pPr algn="ctr" fontAlgn="ctr"/>
                      <a:r>
                        <a:rPr lang="en-US" sz="1400" u="none" strike="noStrike">
                          <a:effectLst/>
                          <a:latin typeface="+mn-lt"/>
                        </a:rPr>
                        <a:t>CO1</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Total</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CO1</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Total</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CO1</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CO5</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Total</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CO1</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CO5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Internal</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Total</a:t>
                      </a: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2958896646"/>
                  </a:ext>
                </a:extLst>
              </a:tr>
              <a:tr h="260040">
                <a:tc>
                  <a:txBody>
                    <a:bodyPr/>
                    <a:lstStyle/>
                    <a:p>
                      <a:pPr algn="ctr" fontAlgn="ctr"/>
                      <a:r>
                        <a:rPr lang="en-US" sz="1400" u="none" strike="noStrike" dirty="0">
                          <a:effectLst/>
                          <a:latin typeface="+mn-lt"/>
                        </a:rPr>
                        <a:t>24ECE01</a:t>
                      </a:r>
                      <a:endParaRPr lang="en-US" sz="1400" b="0" i="0" u="none" strike="noStrike" dirty="0">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30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dirty="0">
                          <a:effectLst/>
                          <a:latin typeface="+mn-lt"/>
                        </a:rPr>
                        <a:t>40</a:t>
                      </a:r>
                      <a:endParaRPr lang="en-US" sz="1400" b="0" i="0" u="none" strike="noStrike" dirty="0">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70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75</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17</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18</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9</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74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9</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6</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24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92</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3522246893"/>
                  </a:ext>
                </a:extLst>
              </a:tr>
              <a:tr h="260040">
                <a:tc>
                  <a:txBody>
                    <a:bodyPr/>
                    <a:lstStyle/>
                    <a:p>
                      <a:pPr algn="ctr" fontAlgn="ctr"/>
                      <a:r>
                        <a:rPr lang="en-US" sz="1400" u="none" strike="noStrike" dirty="0">
                          <a:effectLst/>
                          <a:latin typeface="+mn-lt"/>
                        </a:rPr>
                        <a:t>24ECE02</a:t>
                      </a:r>
                      <a:endParaRPr lang="en-US" sz="1400" b="0" i="0" u="none" strike="noStrike" dirty="0">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37</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62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75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18</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dirty="0">
                          <a:effectLst/>
                          <a:latin typeface="+mn-lt"/>
                        </a:rPr>
                        <a:t>14</a:t>
                      </a:r>
                      <a:endParaRPr lang="en-US" sz="1400" b="0" i="0" u="none" strike="noStrike" dirty="0">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8</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11</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9</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60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8</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7</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14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19</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23</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86</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36645872"/>
                  </a:ext>
                </a:extLst>
              </a:tr>
              <a:tr h="260040">
                <a:tc>
                  <a:txBody>
                    <a:bodyPr/>
                    <a:lstStyle/>
                    <a:p>
                      <a:pPr algn="ctr" fontAlgn="ctr"/>
                      <a:r>
                        <a:rPr lang="en-US" sz="1400" u="none" strike="noStrike" dirty="0">
                          <a:effectLst/>
                          <a:latin typeface="+mn-lt"/>
                        </a:rPr>
                        <a:t>24ECE03</a:t>
                      </a:r>
                      <a:endParaRPr lang="en-US" sz="1400" b="0" i="0" u="none" strike="noStrike" dirty="0">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30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40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59</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19</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13</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11</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11</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69</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7</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8</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18</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21</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84</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3806392940"/>
                  </a:ext>
                </a:extLst>
              </a:tr>
              <a:tr h="260040">
                <a:tc>
                  <a:txBody>
                    <a:bodyPr/>
                    <a:lstStyle/>
                    <a:p>
                      <a:pPr algn="ctr" fontAlgn="ctr"/>
                      <a:r>
                        <a:rPr lang="en-US" sz="1400" u="none" strike="noStrike" dirty="0">
                          <a:effectLst/>
                          <a:latin typeface="+mn-lt"/>
                        </a:rPr>
                        <a:t>24ECE04</a:t>
                      </a:r>
                      <a:endParaRPr lang="en-US" sz="1400" b="0" i="0" u="none" strike="noStrike" dirty="0">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17</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24</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51</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17</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81</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6</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11</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17</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58</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4209977206"/>
                  </a:ext>
                </a:extLst>
              </a:tr>
              <a:tr h="260040">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4178427109"/>
                  </a:ext>
                </a:extLst>
              </a:tr>
              <a:tr h="516803">
                <a:tc>
                  <a:txBody>
                    <a:bodyPr/>
                    <a:lstStyle/>
                    <a:p>
                      <a:pPr algn="ctr" fontAlgn="ctr"/>
                      <a:r>
                        <a:rPr lang="en-US" sz="1400" u="none" strike="noStrike">
                          <a:effectLst/>
                          <a:latin typeface="+mn-lt"/>
                        </a:rPr>
                        <a:t>No. of Students Attended</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2776962683"/>
                  </a:ext>
                </a:extLst>
              </a:tr>
              <a:tr h="365186">
                <a:tc>
                  <a:txBody>
                    <a:bodyPr/>
                    <a:lstStyle/>
                    <a:p>
                      <a:pPr algn="ctr" fontAlgn="ctr"/>
                      <a:r>
                        <a:rPr lang="en-US" sz="1400" u="none" strike="noStrike">
                          <a:effectLst/>
                          <a:latin typeface="+mn-lt"/>
                        </a:rPr>
                        <a:t>Max Mark CO wise</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100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30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40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100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100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100</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1518177262"/>
                  </a:ext>
                </a:extLst>
              </a:tr>
              <a:tr h="260040">
                <a:tc>
                  <a:txBody>
                    <a:bodyPr/>
                    <a:lstStyle/>
                    <a:p>
                      <a:pPr algn="ctr" fontAlgn="ctr"/>
                      <a:r>
                        <a:rPr lang="en-US" sz="1400" u="none" strike="noStrike">
                          <a:effectLst/>
                          <a:latin typeface="+mn-lt"/>
                        </a:rPr>
                        <a:t>Threshold 50%</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25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030303"/>
                        </a:solidFill>
                        <a:effectLst/>
                        <a:latin typeface="+mn-lt"/>
                      </a:endParaRPr>
                    </a:p>
                  </a:txBody>
                  <a:tcPr marL="2724" marR="2724" marT="2724" marB="0" anchor="ctr"/>
                </a:tc>
                <a:tc>
                  <a:txBody>
                    <a:bodyPr/>
                    <a:lstStyle/>
                    <a:p>
                      <a:pPr algn="ctr" fontAlgn="ctr"/>
                      <a:r>
                        <a:rPr lang="en-US" sz="1400" u="none" strike="noStrike">
                          <a:effectLst/>
                          <a:latin typeface="+mn-lt"/>
                        </a:rPr>
                        <a:t>15</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5</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5</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7.5</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10</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12.5</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50</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2920846742"/>
                  </a:ext>
                </a:extLst>
              </a:tr>
              <a:tr h="516803">
                <a:tc>
                  <a:txBody>
                    <a:bodyPr/>
                    <a:lstStyle/>
                    <a:p>
                      <a:pPr algn="ctr" fontAlgn="ctr"/>
                      <a:r>
                        <a:rPr lang="en-US" sz="1400" u="none" strike="noStrike">
                          <a:effectLst/>
                          <a:latin typeface="+mn-lt"/>
                        </a:rPr>
                        <a:t>No. of students above threshold</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2</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2</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565656"/>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444444"/>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4</a:t>
                      </a:r>
                      <a:endParaRPr lang="en-US" sz="1400" b="0" i="0" u="none" strike="noStrike">
                        <a:solidFill>
                          <a:srgbClr val="343434"/>
                        </a:solidFill>
                        <a:effectLst/>
                        <a:latin typeface="+mn-lt"/>
                      </a:endParaRPr>
                    </a:p>
                  </a:txBody>
                  <a:tcPr marL="2724" marR="2724" marT="2724" marB="0" anchor="ctr"/>
                </a:tc>
                <a:extLst>
                  <a:ext uri="{0D108BD9-81ED-4DB2-BD59-A6C34878D82A}">
                    <a16:rowId xmlns:a16="http://schemas.microsoft.com/office/drawing/2014/main" xmlns="" val="3165663588"/>
                  </a:ext>
                </a:extLst>
              </a:tr>
              <a:tr h="260040">
                <a:tc>
                  <a:txBody>
                    <a:bodyPr/>
                    <a:lstStyle/>
                    <a:p>
                      <a:pPr algn="ctr" fontAlgn="ctr"/>
                      <a:r>
                        <a:rPr lang="en-US" sz="1400" u="none" strike="noStrike">
                          <a:effectLst/>
                          <a:latin typeface="+mn-lt"/>
                        </a:rPr>
                        <a:t>Level</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1</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 </a:t>
                      </a:r>
                      <a:endParaRPr lang="en-US" sz="1400" b="0" i="0" u="none" strike="noStrike">
                        <a:solidFill>
                          <a:srgbClr val="000000"/>
                        </a:solidFill>
                        <a:effectLst/>
                        <a:latin typeface="+mn-lt"/>
                      </a:endParaRPr>
                    </a:p>
                  </a:txBody>
                  <a:tcPr marL="2724" marR="2724" marT="2724" marB="0" anchor="ctr"/>
                </a:tc>
                <a:tc>
                  <a:txBody>
                    <a:bodyPr/>
                    <a:lstStyle/>
                    <a:p>
                      <a:pPr algn="ctr" fontAlgn="ctr"/>
                      <a:r>
                        <a:rPr lang="en-US" sz="1400" u="none" strike="noStrike" dirty="0">
                          <a:effectLst/>
                          <a:latin typeface="+mn-lt"/>
                        </a:rPr>
                        <a:t> </a:t>
                      </a:r>
                      <a:endParaRPr lang="en-US" sz="1400" b="0" i="0" u="none" strike="noStrike" dirty="0">
                        <a:solidFill>
                          <a:srgbClr val="000000"/>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dirty="0">
                          <a:effectLst/>
                          <a:latin typeface="+mn-lt"/>
                        </a:rPr>
                        <a:t>3</a:t>
                      </a:r>
                      <a:endParaRPr lang="en-US" sz="1400" b="0" i="0" u="none" strike="noStrike" dirty="0">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030303"/>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dirty="0">
                          <a:effectLst/>
                          <a:latin typeface="+mn-lt"/>
                        </a:rPr>
                        <a:t>3</a:t>
                      </a:r>
                      <a:endParaRPr lang="en-US" sz="1400" b="0" i="0" u="none" strike="noStrike" dirty="0">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343434"/>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tc>
                  <a:txBody>
                    <a:bodyPr/>
                    <a:lstStyle/>
                    <a:p>
                      <a:pPr algn="ctr" fontAlgn="ctr"/>
                      <a:r>
                        <a:rPr lang="en-US" sz="1400" u="none" strike="noStrike">
                          <a:effectLst/>
                          <a:latin typeface="+mn-lt"/>
                        </a:rPr>
                        <a:t>3</a:t>
                      </a:r>
                      <a:endParaRPr lang="en-US" sz="1400" b="0" i="0" u="none" strike="noStrike">
                        <a:solidFill>
                          <a:srgbClr val="1F1F1F"/>
                        </a:solidFill>
                        <a:effectLst/>
                        <a:latin typeface="+mn-lt"/>
                      </a:endParaRPr>
                    </a:p>
                  </a:txBody>
                  <a:tcPr marL="2724" marR="2724" marT="2724" marB="0" anchor="ctr"/>
                </a:tc>
                <a:extLst>
                  <a:ext uri="{0D108BD9-81ED-4DB2-BD59-A6C34878D82A}">
                    <a16:rowId xmlns:a16="http://schemas.microsoft.com/office/drawing/2014/main" xmlns="" val="1400066965"/>
                  </a:ext>
                </a:extLst>
              </a:tr>
              <a:tr h="260040">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1415812374"/>
                  </a:ext>
                </a:extLst>
              </a:tr>
              <a:tr h="264404">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gridSpan="2">
                  <a:txBody>
                    <a:bodyPr/>
                    <a:lstStyle/>
                    <a:p>
                      <a:pPr algn="l" fontAlgn="ctr"/>
                      <a:r>
                        <a:rPr lang="en-US" sz="1400" b="1" i="0" u="none" strike="noStrike" dirty="0">
                          <a:solidFill>
                            <a:srgbClr val="000000"/>
                          </a:solidFill>
                          <a:effectLst/>
                          <a:latin typeface="+mn-lt"/>
                        </a:rPr>
                        <a:t>Target</a:t>
                      </a:r>
                    </a:p>
                  </a:txBody>
                  <a:tcPr marL="6350" marR="6350" marT="6350" marB="0" anchor="ctr"/>
                </a:tc>
                <a:tc hMerge="1">
                  <a:txBody>
                    <a:bodyPr/>
                    <a:lstStyle/>
                    <a:p>
                      <a:endParaRPr lang="en-US"/>
                    </a:p>
                  </a:txBody>
                  <a:tcPr/>
                </a:tc>
                <a:tc>
                  <a:txBody>
                    <a:bodyPr/>
                    <a:lstStyle/>
                    <a:p>
                      <a:pPr algn="ctr" fontAlgn="ctr"/>
                      <a:endParaRPr lang="en-US" sz="1400" b="1" i="0" u="none" strike="noStrike">
                        <a:solidFill>
                          <a:srgbClr val="000000"/>
                        </a:solidFill>
                        <a:effectLst/>
                        <a:latin typeface="+mn-lt"/>
                      </a:endParaRPr>
                    </a:p>
                  </a:txBody>
                  <a:tcPr marL="6350" marR="6350" marT="6350" marB="0" anchor="ctr"/>
                </a:tc>
                <a:tc>
                  <a:txBody>
                    <a:bodyPr/>
                    <a:lstStyle/>
                    <a:p>
                      <a:pPr algn="ctr" fontAlgn="ctr"/>
                      <a:endParaRPr lang="en-US" sz="1400" b="1" i="0" u="none" strike="noStrike">
                        <a:solidFill>
                          <a:srgbClr val="000000"/>
                        </a:solidFill>
                        <a:effectLst/>
                        <a:latin typeface="+mn-lt"/>
                      </a:endParaRPr>
                    </a:p>
                  </a:txBody>
                  <a:tcPr marL="6350" marR="6350" marT="6350" marB="0" anchor="ctr"/>
                </a:tc>
                <a:tc>
                  <a:txBody>
                    <a:bodyPr/>
                    <a:lstStyle/>
                    <a:p>
                      <a:pPr algn="ctr" fontAlgn="ctr"/>
                      <a:endParaRPr lang="en-US" sz="1400" b="1" i="0" u="none" strike="noStrike">
                        <a:solidFill>
                          <a:srgbClr val="000000"/>
                        </a:solidFill>
                        <a:effectLst/>
                        <a:latin typeface="+mn-lt"/>
                      </a:endParaRPr>
                    </a:p>
                  </a:txBody>
                  <a:tcPr marL="6350" marR="6350" marT="6350" marB="0" anchor="ctr"/>
                </a:tc>
                <a:tc>
                  <a:txBody>
                    <a:bodyPr/>
                    <a:lstStyle/>
                    <a:p>
                      <a:pPr algn="ctr" fontAlgn="ctr"/>
                      <a:endParaRPr lang="en-US" sz="1400" b="1" i="0" u="none" strike="noStrike">
                        <a:solidFill>
                          <a:srgbClr val="000000"/>
                        </a:solidFill>
                        <a:effectLst/>
                        <a:latin typeface="+mn-lt"/>
                      </a:endParaRPr>
                    </a:p>
                  </a:txBody>
                  <a:tcPr marL="6350" marR="6350" marT="6350" marB="0" anchor="ctr"/>
                </a:tc>
                <a:tc>
                  <a:txBody>
                    <a:bodyPr/>
                    <a:lstStyle/>
                    <a:p>
                      <a:pPr algn="ctr" fontAlgn="ctr"/>
                      <a:endParaRPr lang="en-US" sz="1400" b="0" i="0" u="none" strike="noStrike">
                        <a:solidFill>
                          <a:srgbClr val="000000"/>
                        </a:solidFill>
                        <a:effectLst/>
                        <a:latin typeface="+mn-lt"/>
                      </a:endParaRPr>
                    </a:p>
                  </a:txBody>
                  <a:tcPr marL="6350" marR="6350" marT="6350" marB="0" anchor="ctr"/>
                </a:tc>
                <a:tc>
                  <a:txBody>
                    <a:bodyPr/>
                    <a:lstStyle/>
                    <a:p>
                      <a:pPr algn="ctr" fontAlgn="ctr"/>
                      <a:endParaRPr lang="en-US" sz="1400" b="0" i="0" u="none" strike="noStrike">
                        <a:solidFill>
                          <a:srgbClr val="000000"/>
                        </a:solidFill>
                        <a:effectLst/>
                        <a:latin typeface="+mn-lt"/>
                      </a:endParaRPr>
                    </a:p>
                  </a:txBody>
                  <a:tcPr marL="6350" marR="6350" marT="6350"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1648268080"/>
                  </a:ext>
                </a:extLst>
              </a:tr>
              <a:tr h="389060">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gridSpan="8">
                  <a:txBody>
                    <a:bodyPr/>
                    <a:lstStyle/>
                    <a:p>
                      <a:pPr algn="l" fontAlgn="ctr"/>
                      <a:r>
                        <a:rPr lang="en-US" sz="1400" b="1" i="0" u="none" strike="noStrike">
                          <a:solidFill>
                            <a:srgbClr val="000000"/>
                          </a:solidFill>
                          <a:effectLst/>
                          <a:latin typeface="+mn-lt"/>
                        </a:rPr>
                        <a:t>50% of students above 50% - 1 (LOW)</a:t>
                      </a:r>
                    </a:p>
                  </a:txBody>
                  <a:tcPr marL="6350" marR="6350" marT="635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3396080751"/>
                  </a:ext>
                </a:extLst>
              </a:tr>
              <a:tr h="328193">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gridSpan="8">
                  <a:txBody>
                    <a:bodyPr/>
                    <a:lstStyle/>
                    <a:p>
                      <a:pPr algn="l" fontAlgn="ctr"/>
                      <a:r>
                        <a:rPr lang="en-US" sz="1400" b="1" i="0" u="none" strike="noStrike">
                          <a:solidFill>
                            <a:srgbClr val="000000"/>
                          </a:solidFill>
                          <a:effectLst/>
                          <a:latin typeface="+mn-lt"/>
                        </a:rPr>
                        <a:t>60% of students above 50% - 2 (MEDIUM)</a:t>
                      </a:r>
                    </a:p>
                  </a:txBody>
                  <a:tcPr marL="6350" marR="6350" marT="635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extLst>
                  <a:ext uri="{0D108BD9-81ED-4DB2-BD59-A6C34878D82A}">
                    <a16:rowId xmlns:a16="http://schemas.microsoft.com/office/drawing/2014/main" xmlns="" val="1787333451"/>
                  </a:ext>
                </a:extLst>
              </a:tr>
              <a:tr h="366803">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a:txBody>
                    <a:bodyPr/>
                    <a:lstStyle/>
                    <a:p>
                      <a:pPr algn="ctr" fontAlgn="ctr"/>
                      <a:endParaRPr lang="en-US" sz="1400" b="1" i="0" u="none" strike="noStrike">
                        <a:solidFill>
                          <a:srgbClr val="000000"/>
                        </a:solidFill>
                        <a:effectLst/>
                        <a:latin typeface="+mn-lt"/>
                      </a:endParaRPr>
                    </a:p>
                  </a:txBody>
                  <a:tcPr marL="2724" marR="2724" marT="2724" marB="0" anchor="ctr"/>
                </a:tc>
                <a:tc gridSpan="8">
                  <a:txBody>
                    <a:bodyPr/>
                    <a:lstStyle/>
                    <a:p>
                      <a:pPr algn="l" fontAlgn="ctr"/>
                      <a:r>
                        <a:rPr lang="en-US" sz="1400" b="1" i="0" u="none" strike="noStrike" dirty="0">
                          <a:solidFill>
                            <a:srgbClr val="000000"/>
                          </a:solidFill>
                          <a:effectLst/>
                          <a:latin typeface="+mn-lt"/>
                        </a:rPr>
                        <a:t>70% of students above 50% - 3 (HIGH)</a:t>
                      </a:r>
                    </a:p>
                  </a:txBody>
                  <a:tcPr marL="6350" marR="6350" marT="635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a:solidFill>
                          <a:srgbClr val="000000"/>
                        </a:solidFill>
                        <a:effectLst/>
                        <a:latin typeface="+mn-lt"/>
                      </a:endParaRPr>
                    </a:p>
                  </a:txBody>
                  <a:tcPr marL="2724" marR="2724" marT="2724" marB="0" anchor="ctr"/>
                </a:tc>
                <a:tc>
                  <a:txBody>
                    <a:bodyPr/>
                    <a:lstStyle/>
                    <a:p>
                      <a:pPr algn="ctr" fontAlgn="ctr"/>
                      <a:endParaRPr lang="en-US" sz="1400" b="0" i="0" u="none" strike="noStrike" dirty="0">
                        <a:solidFill>
                          <a:srgbClr val="000000"/>
                        </a:solidFill>
                        <a:effectLst/>
                        <a:latin typeface="+mn-lt"/>
                      </a:endParaRPr>
                    </a:p>
                  </a:txBody>
                  <a:tcPr marL="2724" marR="2724" marT="2724" marB="0" anchor="ctr"/>
                </a:tc>
                <a:extLst>
                  <a:ext uri="{0D108BD9-81ED-4DB2-BD59-A6C34878D82A}">
                    <a16:rowId xmlns:a16="http://schemas.microsoft.com/office/drawing/2014/main" xmlns="" val="3730485631"/>
                  </a:ext>
                </a:extLst>
              </a:tr>
            </a:tbl>
          </a:graphicData>
        </a:graphic>
      </p:graphicFrame>
      <p:sp>
        <p:nvSpPr>
          <p:cNvPr id="5" name="Title 1">
            <a:extLst>
              <a:ext uri="{FF2B5EF4-FFF2-40B4-BE49-F238E27FC236}">
                <a16:creationId xmlns:a16="http://schemas.microsoft.com/office/drawing/2014/main" xmlns="" id="{D4DA7164-6A95-E256-0FDB-7D8FCCC040F3}"/>
              </a:ext>
            </a:extLst>
          </p:cNvPr>
          <p:cNvSpPr>
            <a:spLocks noGrp="1"/>
          </p:cNvSpPr>
          <p:nvPr>
            <p:ph type="title"/>
          </p:nvPr>
        </p:nvSpPr>
        <p:spPr>
          <a:xfrm>
            <a:off x="176464" y="136525"/>
            <a:ext cx="11823036" cy="463550"/>
          </a:xfrm>
          <a:effectLst>
            <a:outerShdw blurRad="50800" dist="50800" dir="5400000" algn="ctr" rotWithShape="0">
              <a:schemeClr val="bg1"/>
            </a:outerShdw>
          </a:effectLst>
        </p:spPr>
        <p:txBody>
          <a:bodyPr>
            <a:normAutofit fontScale="90000"/>
          </a:bodyPr>
          <a:lstStyle/>
          <a:p>
            <a:pPr algn="ctr"/>
            <a:r>
              <a:rPr lang="en-US" sz="4000" dirty="0"/>
              <a:t>CO attainment calculation</a:t>
            </a:r>
            <a:endParaRPr lang="en-IN" dirty="0"/>
          </a:p>
        </p:txBody>
      </p:sp>
    </p:spTree>
    <p:extLst>
      <p:ext uri="{BB962C8B-B14F-4D97-AF65-F5344CB8AC3E}">
        <p14:creationId xmlns="" xmlns:p14="http://schemas.microsoft.com/office/powerpoint/2010/main" val="838640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676"/>
            <a:ext cx="10515600" cy="739774"/>
          </a:xfrm>
        </p:spPr>
        <p:txBody>
          <a:bodyPr/>
          <a:lstStyle/>
          <a:p>
            <a:pPr algn="ctr"/>
            <a:r>
              <a:rPr lang="en-IN" b="1" dirty="0">
                <a:solidFill>
                  <a:srgbClr val="7030A0"/>
                </a:solidFill>
              </a:rPr>
              <a:t>Setting the Target/ Benchmark</a:t>
            </a:r>
          </a:p>
        </p:txBody>
      </p:sp>
      <p:sp>
        <p:nvSpPr>
          <p:cNvPr id="3" name="Content Placeholder 2"/>
          <p:cNvSpPr>
            <a:spLocks noGrp="1"/>
          </p:cNvSpPr>
          <p:nvPr>
            <p:ph idx="1"/>
          </p:nvPr>
        </p:nvSpPr>
        <p:spPr>
          <a:xfrm>
            <a:off x="942975" y="1130300"/>
            <a:ext cx="10515600" cy="4975225"/>
          </a:xfrm>
        </p:spPr>
        <p:txBody>
          <a:bodyPr/>
          <a:lstStyle/>
          <a:p>
            <a:r>
              <a:rPr lang="en-IN" dirty="0"/>
              <a:t>Many methods are available </a:t>
            </a:r>
          </a:p>
          <a:p>
            <a:pPr marL="0" indent="0">
              <a:buNone/>
            </a:pPr>
            <a:r>
              <a:rPr lang="en-IN" b="1" dirty="0">
                <a:solidFill>
                  <a:srgbClr val="7030A0"/>
                </a:solidFill>
              </a:rPr>
              <a:t>Method1:</a:t>
            </a:r>
          </a:p>
          <a:p>
            <a:pPr lvl="1"/>
            <a:r>
              <a:rPr lang="en-IN" dirty="0"/>
              <a:t>Same target is identified for all the COs of a course/subject</a:t>
            </a:r>
          </a:p>
          <a:p>
            <a:pPr lvl="1"/>
            <a:r>
              <a:rPr lang="en-IN" dirty="0"/>
              <a:t>Example: the class average mark let say ≥ 70 marks</a:t>
            </a:r>
          </a:p>
          <a:p>
            <a:pPr marL="457200" lvl="1" indent="0">
              <a:buNone/>
            </a:pPr>
            <a:r>
              <a:rPr lang="en-IN" dirty="0"/>
              <a:t>In this case all the students are kept in one category and all COs are also kept in same level</a:t>
            </a:r>
          </a:p>
          <a:p>
            <a:pPr marL="457200" lvl="1" indent="0">
              <a:buNone/>
            </a:pPr>
            <a:r>
              <a:rPr lang="en-IN" sz="2000" dirty="0"/>
              <a:t>Example:</a:t>
            </a:r>
          </a:p>
          <a:p>
            <a:pPr marL="457200" lvl="1" indent="0">
              <a:buNone/>
            </a:pPr>
            <a:r>
              <a:rPr lang="en-IN" sz="2000" dirty="0"/>
              <a:t>Let us consider the case of course title: EM Theory</a:t>
            </a:r>
          </a:p>
          <a:p>
            <a:pPr marL="457200" lvl="1" indent="0">
              <a:buNone/>
            </a:pPr>
            <a:r>
              <a:rPr lang="en-IN" sz="2000" dirty="0"/>
              <a:t>Here the students are taught Curl, Divergence, Theorems, Maxwell’s equations, Boundary conditions, Wave equations, Waveguide etc.,. Each unit of the subject has a different difficulty level and so are the tasks to be performed. Hence, does not give the true outcomes but near value of the expected outcomes</a:t>
            </a:r>
          </a:p>
          <a:p>
            <a:pPr marL="457200" lvl="1" indent="0">
              <a:buNone/>
            </a:pPr>
            <a:r>
              <a:rPr lang="en-IN" sz="2000" dirty="0"/>
              <a:t>Easy and requires less computation </a:t>
            </a:r>
          </a:p>
        </p:txBody>
      </p:sp>
    </p:spTree>
    <p:extLst>
      <p:ext uri="{BB962C8B-B14F-4D97-AF65-F5344CB8AC3E}">
        <p14:creationId xmlns="" xmlns:p14="http://schemas.microsoft.com/office/powerpoint/2010/main" val="1419250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7650"/>
            <a:ext cx="10515600" cy="5929313"/>
          </a:xfrm>
        </p:spPr>
        <p:txBody>
          <a:bodyPr/>
          <a:lstStyle/>
          <a:p>
            <a:pPr marL="0" indent="0">
              <a:buNone/>
            </a:pPr>
            <a:r>
              <a:rPr lang="en-IN" sz="2400" b="1" dirty="0">
                <a:solidFill>
                  <a:srgbClr val="7030A0"/>
                </a:solidFill>
              </a:rPr>
              <a:t>Method 2:</a:t>
            </a:r>
          </a:p>
          <a:p>
            <a:r>
              <a:rPr lang="en-IN" sz="2000" dirty="0"/>
              <a:t>Targets are the same for all COs and are set in terms of performance levels of different groups of students</a:t>
            </a:r>
          </a:p>
          <a:p>
            <a:r>
              <a:rPr lang="en-IN" sz="2000" dirty="0"/>
              <a:t>Classifies Students into different categories, but does not provide any plan for improvement </a:t>
            </a:r>
          </a:p>
          <a:p>
            <a:pPr marL="0" indent="0">
              <a:buNone/>
            </a:pPr>
            <a:r>
              <a:rPr lang="en-IN" sz="2000" dirty="0"/>
              <a:t>	15</a:t>
            </a:r>
            <a:r>
              <a:rPr lang="en-IN" sz="2000" dirty="0">
                <a:solidFill>
                  <a:srgbClr val="FF0000"/>
                </a:solidFill>
              </a:rPr>
              <a:t>% students below average    </a:t>
            </a:r>
            <a:r>
              <a:rPr lang="en-IN" sz="2000" dirty="0"/>
              <a:t>60% students at average   25</a:t>
            </a:r>
            <a:r>
              <a:rPr lang="en-IN" sz="2000" dirty="0">
                <a:solidFill>
                  <a:srgbClr val="7030A0"/>
                </a:solidFill>
              </a:rPr>
              <a:t>% of students above average</a:t>
            </a:r>
          </a:p>
          <a:p>
            <a:pPr marL="0" indent="0">
              <a:buNone/>
            </a:pPr>
            <a:r>
              <a:rPr lang="en-IN" sz="2000" dirty="0">
                <a:solidFill>
                  <a:srgbClr val="7030A0"/>
                </a:solidFill>
              </a:rPr>
              <a:t>	Let us say </a:t>
            </a:r>
            <a:r>
              <a:rPr lang="en-IN" sz="2000" dirty="0"/>
              <a:t>average score is 65 to 80 marks </a:t>
            </a:r>
          </a:p>
          <a:p>
            <a:pPr marL="0" indent="0">
              <a:buNone/>
            </a:pPr>
            <a:r>
              <a:rPr lang="en-IN" sz="2000" dirty="0"/>
              <a:t>	Appears to be a good system in heterogeneous case </a:t>
            </a:r>
          </a:p>
          <a:p>
            <a:pPr marL="0" indent="0">
              <a:buNone/>
            </a:pPr>
            <a:r>
              <a:rPr lang="en-IN" sz="2000" dirty="0"/>
              <a:t>	Computational work is more</a:t>
            </a:r>
          </a:p>
          <a:p>
            <a:pPr marL="0" indent="0">
              <a:buNone/>
            </a:pPr>
            <a:r>
              <a:rPr lang="en-IN" sz="2000" dirty="0"/>
              <a:t>	Main aim here to make 15% zero</a:t>
            </a:r>
          </a:p>
          <a:p>
            <a:pPr marL="0" indent="0">
              <a:buNone/>
            </a:pPr>
            <a:r>
              <a:rPr lang="en-IN" sz="2400" b="1" dirty="0">
                <a:solidFill>
                  <a:srgbClr val="7030A0"/>
                </a:solidFill>
              </a:rPr>
              <a:t>Method 3:</a:t>
            </a:r>
          </a:p>
          <a:p>
            <a:r>
              <a:rPr lang="en-IN" sz="2400" dirty="0"/>
              <a:t>Targets are set for each CO separately</a:t>
            </a:r>
          </a:p>
          <a:p>
            <a:r>
              <a:rPr lang="en-IN" sz="2400" dirty="0"/>
              <a:t>Advantage of finding the difficulty of specific COs</a:t>
            </a:r>
          </a:p>
          <a:p>
            <a:r>
              <a:rPr lang="en-IN" sz="2400" dirty="0"/>
              <a:t>Set based on average i.e. CO1 80%, CO2 65%, CO3 95%, CO4 98%</a:t>
            </a:r>
          </a:p>
          <a:p>
            <a:r>
              <a:rPr lang="en-IN" sz="2400" dirty="0"/>
              <a:t>Computation is more and does not give a distribution of performance</a:t>
            </a:r>
          </a:p>
          <a:p>
            <a:endParaRPr lang="en-IN" sz="2400" dirty="0"/>
          </a:p>
        </p:txBody>
      </p:sp>
    </p:spTree>
    <p:extLst>
      <p:ext uri="{BB962C8B-B14F-4D97-AF65-F5344CB8AC3E}">
        <p14:creationId xmlns="" xmlns:p14="http://schemas.microsoft.com/office/powerpoint/2010/main" val="3268048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8600"/>
            <a:ext cx="10515600" cy="6315075"/>
          </a:xfrm>
        </p:spPr>
        <p:txBody>
          <a:bodyPr>
            <a:normAutofit/>
          </a:bodyPr>
          <a:lstStyle/>
          <a:p>
            <a:pPr marL="0" indent="0">
              <a:buNone/>
            </a:pPr>
            <a:r>
              <a:rPr lang="en-IN" sz="2400" b="1" dirty="0">
                <a:solidFill>
                  <a:srgbClr val="7030A0"/>
                </a:solidFill>
              </a:rPr>
              <a:t>Method 4:</a:t>
            </a:r>
          </a:p>
          <a:p>
            <a:r>
              <a:rPr lang="en-IN" sz="2400" dirty="0"/>
              <a:t>Targets are quantized into certain levels such as Level1, Level 2 and Level 3</a:t>
            </a:r>
          </a:p>
          <a:p>
            <a:r>
              <a:rPr lang="en-IN" sz="2400" dirty="0"/>
              <a:t>Let set Level 3 as 75% students scoring ≥ 80% mark</a:t>
            </a:r>
          </a:p>
          <a:p>
            <a:r>
              <a:rPr lang="en-IN" sz="2400" dirty="0"/>
              <a:t>Level 2: 60% students scoring ≥ 80% </a:t>
            </a:r>
          </a:p>
          <a:p>
            <a:r>
              <a:rPr lang="en-IN" sz="2400" dirty="0"/>
              <a:t>Level 1: 40% Students Scoring ≥ 80% </a:t>
            </a:r>
          </a:p>
          <a:p>
            <a:endParaRPr lang="en-IN" sz="2400" dirty="0"/>
          </a:p>
          <a:p>
            <a:pPr lvl="1"/>
            <a:r>
              <a:rPr lang="en-IN" sz="2000" dirty="0"/>
              <a:t>Continuous improvement is to attain Level 3</a:t>
            </a:r>
          </a:p>
          <a:p>
            <a:pPr lvl="1"/>
            <a:r>
              <a:rPr lang="en-IN" sz="2000" dirty="0"/>
              <a:t>Generally followed method</a:t>
            </a:r>
          </a:p>
          <a:p>
            <a:pPr lvl="1"/>
            <a:r>
              <a:rPr lang="en-IN" sz="2000" dirty="0"/>
              <a:t>How to fix target whether it is 80 marks or less or more </a:t>
            </a:r>
          </a:p>
          <a:p>
            <a:pPr marL="457200" lvl="1" indent="0">
              <a:buNone/>
            </a:pPr>
            <a:r>
              <a:rPr lang="en-IN" sz="2000" dirty="0"/>
              <a:t>For first year 1</a:t>
            </a:r>
            <a:r>
              <a:rPr lang="en-IN" sz="2000" baseline="30000" dirty="0"/>
              <a:t>st</a:t>
            </a:r>
            <a:r>
              <a:rPr lang="en-IN" sz="2000" dirty="0"/>
              <a:t> </a:t>
            </a:r>
            <a:r>
              <a:rPr lang="en-IN" sz="2000" dirty="0" err="1"/>
              <a:t>Sem</a:t>
            </a:r>
            <a:r>
              <a:rPr lang="en-IN" sz="2000" dirty="0"/>
              <a:t>: Take average of +2 PCM score or +2 % of Mark</a:t>
            </a:r>
          </a:p>
          <a:p>
            <a:pPr marL="457200" lvl="1" indent="0">
              <a:buNone/>
            </a:pPr>
            <a:r>
              <a:rPr lang="en-IN" sz="2000" dirty="0"/>
              <a:t>For rest semesters find the median of formative and summative assessments of at least 3 to 4 batches. Then take average of these medians and ± ø  </a:t>
            </a:r>
          </a:p>
          <a:p>
            <a:pPr marL="457200" lvl="1" indent="0">
              <a:buNone/>
            </a:pPr>
            <a:r>
              <a:rPr lang="en-IN" sz="2000" dirty="0"/>
              <a:t>Ø is the deviation expected </a:t>
            </a:r>
          </a:p>
          <a:p>
            <a:pPr lvl="1"/>
            <a:r>
              <a:rPr lang="en-IN" sz="2000" dirty="0"/>
              <a:t>Easy create data sheet and also easy to implement </a:t>
            </a:r>
          </a:p>
          <a:p>
            <a:pPr lvl="1"/>
            <a:r>
              <a:rPr lang="en-IN" sz="2000" dirty="0"/>
              <a:t>Difficulty in a heterogeneous system to achieve the set level</a:t>
            </a:r>
          </a:p>
        </p:txBody>
      </p:sp>
    </p:spTree>
    <p:extLst>
      <p:ext uri="{BB962C8B-B14F-4D97-AF65-F5344CB8AC3E}">
        <p14:creationId xmlns="" xmlns:p14="http://schemas.microsoft.com/office/powerpoint/2010/main" val="950648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492" y="328433"/>
            <a:ext cx="10222523" cy="715962"/>
          </a:xfrm>
        </p:spPr>
        <p:txBody>
          <a:bodyPr>
            <a:normAutofit/>
          </a:bodyPr>
          <a:lstStyle/>
          <a:p>
            <a:pPr algn="ctr"/>
            <a:r>
              <a:rPr lang="en-IN" sz="3000" b="1" dirty="0">
                <a:latin typeface="Bookman Old Style" panose="02050604050505020204" pitchFamily="18" charset="0"/>
                <a:cs typeface="Times New Roman" panose="02020603050405020304" pitchFamily="18" charset="0"/>
              </a:rPr>
              <a:t>PO assessment</a:t>
            </a:r>
          </a:p>
        </p:txBody>
      </p:sp>
      <p:graphicFrame>
        <p:nvGraphicFramePr>
          <p:cNvPr id="5" name="Table 4"/>
          <p:cNvGraphicFramePr>
            <a:graphicFrameLocks noGrp="1"/>
          </p:cNvGraphicFramePr>
          <p:nvPr/>
        </p:nvGraphicFramePr>
        <p:xfrm>
          <a:off x="874064" y="1044394"/>
          <a:ext cx="10609098" cy="5505261"/>
        </p:xfrm>
        <a:graphic>
          <a:graphicData uri="http://schemas.openxmlformats.org/drawingml/2006/table">
            <a:tbl>
              <a:tblPr firstRow="1" bandRow="1">
                <a:tableStyleId>{5C22544A-7EE6-4342-B048-85BDC9FD1C3A}</a:tableStyleId>
              </a:tblPr>
              <a:tblGrid>
                <a:gridCol w="5304549">
                  <a:extLst>
                    <a:ext uri="{9D8B030D-6E8A-4147-A177-3AD203B41FA5}">
                      <a16:colId xmlns:a16="http://schemas.microsoft.com/office/drawing/2014/main" xmlns="" val="706327246"/>
                    </a:ext>
                  </a:extLst>
                </a:gridCol>
                <a:gridCol w="5304549">
                  <a:extLst>
                    <a:ext uri="{9D8B030D-6E8A-4147-A177-3AD203B41FA5}">
                      <a16:colId xmlns:a16="http://schemas.microsoft.com/office/drawing/2014/main" xmlns="" val="171348464"/>
                    </a:ext>
                  </a:extLst>
                </a:gridCol>
              </a:tblGrid>
              <a:tr h="683135">
                <a:tc>
                  <a:txBody>
                    <a:bodyPr/>
                    <a:lstStyle/>
                    <a:p>
                      <a:r>
                        <a:rPr lang="en-US" sz="2800" dirty="0"/>
                        <a:t>Direct     80%</a:t>
                      </a:r>
                      <a:endParaRPr lang="en-IN" sz="2800" dirty="0"/>
                    </a:p>
                  </a:txBody>
                  <a:tcPr/>
                </a:tc>
                <a:tc>
                  <a:txBody>
                    <a:bodyPr/>
                    <a:lstStyle/>
                    <a:p>
                      <a:r>
                        <a:rPr lang="en-US" sz="2800" dirty="0"/>
                        <a:t>Indirect      20%</a:t>
                      </a:r>
                      <a:endParaRPr lang="en-IN" sz="2800" dirty="0"/>
                    </a:p>
                  </a:txBody>
                  <a:tcPr/>
                </a:tc>
                <a:extLst>
                  <a:ext uri="{0D108BD9-81ED-4DB2-BD59-A6C34878D82A}">
                    <a16:rowId xmlns:a16="http://schemas.microsoft.com/office/drawing/2014/main" xmlns="" val="1553634612"/>
                  </a:ext>
                </a:extLst>
              </a:tr>
              <a:tr h="4822126">
                <a:tc>
                  <a:txBody>
                    <a:bodyPr/>
                    <a:lstStyle/>
                    <a:p>
                      <a:r>
                        <a:rPr lang="en-IN" sz="2800" dirty="0">
                          <a:solidFill>
                            <a:schemeClr val="tx1"/>
                          </a:solidFill>
                        </a:rPr>
                        <a:t>• University examination • Internal examination • Tutorials • Class Tests • Direct Assessment Rubrics – Continuous Assessment at laboratory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rPr>
                        <a:t>• </a:t>
                      </a:r>
                      <a:r>
                        <a:rPr lang="en-IN" sz="2800" dirty="0">
                          <a:solidFill>
                            <a:schemeClr val="tx1"/>
                          </a:solidFill>
                        </a:rPr>
                        <a:t>Program Exit Survey • Alumni Survey • Employer Survey • External Examiner Feedback • Industrial Visit Evaluation Rubrics • In Plant Training Evaluation Rubrics • Guest Lecture/Workshop/Expert Lecture resource person feedback • Parent Feedback • Students feedback • Co-curricular &amp; Extra Curricular Activities </a:t>
                      </a:r>
                    </a:p>
                    <a:p>
                      <a:endParaRPr lang="en-IN" sz="2800" dirty="0"/>
                    </a:p>
                  </a:txBody>
                  <a:tcPr/>
                </a:tc>
                <a:extLst>
                  <a:ext uri="{0D108BD9-81ED-4DB2-BD59-A6C34878D82A}">
                    <a16:rowId xmlns:a16="http://schemas.microsoft.com/office/drawing/2014/main" xmlns="" val="3045343845"/>
                  </a:ext>
                </a:extLst>
              </a:tr>
            </a:tbl>
          </a:graphicData>
        </a:graphic>
      </p:graphicFrame>
    </p:spTree>
    <p:extLst>
      <p:ext uri="{BB962C8B-B14F-4D97-AF65-F5344CB8AC3E}">
        <p14:creationId xmlns="" xmlns:p14="http://schemas.microsoft.com/office/powerpoint/2010/main" val="2772307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C6A6D40-2B3C-6768-71CF-7B5AB59D2D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C6568FA9-05E1-7979-C785-6FB88ACA7C41}"/>
              </a:ext>
            </a:extLst>
          </p:cNvPr>
          <p:cNvSpPr txBox="1"/>
          <p:nvPr/>
        </p:nvSpPr>
        <p:spPr>
          <a:xfrm>
            <a:off x="1371129" y="6141305"/>
            <a:ext cx="10357988" cy="369332"/>
          </a:xfrm>
          <a:prstGeom prst="rect">
            <a:avLst/>
          </a:prstGeom>
          <a:noFill/>
        </p:spPr>
        <p:txBody>
          <a:bodyPr wrap="square" rtlCol="0">
            <a:spAutoFit/>
          </a:bodyPr>
          <a:lstStyle/>
          <a:p>
            <a:r>
              <a:rPr lang="en-US" dirty="0"/>
              <a:t>2x2+3x3+14x4+6x5=99/25=3.96     3.96+3.64=7.6=76%    3.8x2=76% and so on </a:t>
            </a:r>
            <a:endParaRPr lang="en-IN" dirty="0"/>
          </a:p>
        </p:txBody>
      </p:sp>
      <p:graphicFrame>
        <p:nvGraphicFramePr>
          <p:cNvPr id="4" name="Table 3">
            <a:extLst>
              <a:ext uri="{FF2B5EF4-FFF2-40B4-BE49-F238E27FC236}">
                <a16:creationId xmlns:a16="http://schemas.microsoft.com/office/drawing/2014/main" xmlns="" id="{C6926DA4-F39B-4497-EAFD-4D75541F7DBF}"/>
              </a:ext>
            </a:extLst>
          </p:cNvPr>
          <p:cNvGraphicFramePr>
            <a:graphicFrameLocks noGrp="1"/>
          </p:cNvGraphicFramePr>
          <p:nvPr/>
        </p:nvGraphicFramePr>
        <p:xfrm>
          <a:off x="917007" y="716695"/>
          <a:ext cx="10357985" cy="4942840"/>
        </p:xfrm>
        <a:graphic>
          <a:graphicData uri="http://schemas.openxmlformats.org/drawingml/2006/table">
            <a:tbl>
              <a:tblPr firstRow="1" bandRow="1">
                <a:tableStyleId>{5C22544A-7EE6-4342-B048-85BDC9FD1C3A}</a:tableStyleId>
              </a:tblPr>
              <a:tblGrid>
                <a:gridCol w="727788">
                  <a:extLst>
                    <a:ext uri="{9D8B030D-6E8A-4147-A177-3AD203B41FA5}">
                      <a16:colId xmlns:a16="http://schemas.microsoft.com/office/drawing/2014/main" xmlns="" val="146014634"/>
                    </a:ext>
                  </a:extLst>
                </a:gridCol>
                <a:gridCol w="3088432">
                  <a:extLst>
                    <a:ext uri="{9D8B030D-6E8A-4147-A177-3AD203B41FA5}">
                      <a16:colId xmlns:a16="http://schemas.microsoft.com/office/drawing/2014/main" xmlns="" val="1632987597"/>
                    </a:ext>
                  </a:extLst>
                </a:gridCol>
                <a:gridCol w="606490">
                  <a:extLst>
                    <a:ext uri="{9D8B030D-6E8A-4147-A177-3AD203B41FA5}">
                      <a16:colId xmlns:a16="http://schemas.microsoft.com/office/drawing/2014/main" xmlns="" val="588475963"/>
                    </a:ext>
                  </a:extLst>
                </a:gridCol>
                <a:gridCol w="569167">
                  <a:extLst>
                    <a:ext uri="{9D8B030D-6E8A-4147-A177-3AD203B41FA5}">
                      <a16:colId xmlns:a16="http://schemas.microsoft.com/office/drawing/2014/main" xmlns="" val="3144262337"/>
                    </a:ext>
                  </a:extLst>
                </a:gridCol>
                <a:gridCol w="541175">
                  <a:extLst>
                    <a:ext uri="{9D8B030D-6E8A-4147-A177-3AD203B41FA5}">
                      <a16:colId xmlns:a16="http://schemas.microsoft.com/office/drawing/2014/main" xmlns="" val="76691580"/>
                    </a:ext>
                  </a:extLst>
                </a:gridCol>
                <a:gridCol w="615821">
                  <a:extLst>
                    <a:ext uri="{9D8B030D-6E8A-4147-A177-3AD203B41FA5}">
                      <a16:colId xmlns:a16="http://schemas.microsoft.com/office/drawing/2014/main" xmlns="" val="1115060902"/>
                    </a:ext>
                  </a:extLst>
                </a:gridCol>
                <a:gridCol w="442572">
                  <a:extLst>
                    <a:ext uri="{9D8B030D-6E8A-4147-A177-3AD203B41FA5}">
                      <a16:colId xmlns:a16="http://schemas.microsoft.com/office/drawing/2014/main" xmlns="" val="4046630404"/>
                    </a:ext>
                  </a:extLst>
                </a:gridCol>
                <a:gridCol w="415844">
                  <a:extLst>
                    <a:ext uri="{9D8B030D-6E8A-4147-A177-3AD203B41FA5}">
                      <a16:colId xmlns:a16="http://schemas.microsoft.com/office/drawing/2014/main" xmlns="" val="1756158888"/>
                    </a:ext>
                  </a:extLst>
                </a:gridCol>
                <a:gridCol w="718457">
                  <a:extLst>
                    <a:ext uri="{9D8B030D-6E8A-4147-A177-3AD203B41FA5}">
                      <a16:colId xmlns:a16="http://schemas.microsoft.com/office/drawing/2014/main" xmlns="" val="817449159"/>
                    </a:ext>
                  </a:extLst>
                </a:gridCol>
                <a:gridCol w="1315617">
                  <a:extLst>
                    <a:ext uri="{9D8B030D-6E8A-4147-A177-3AD203B41FA5}">
                      <a16:colId xmlns:a16="http://schemas.microsoft.com/office/drawing/2014/main" xmlns="" val="3850647886"/>
                    </a:ext>
                  </a:extLst>
                </a:gridCol>
                <a:gridCol w="1316622">
                  <a:extLst>
                    <a:ext uri="{9D8B030D-6E8A-4147-A177-3AD203B41FA5}">
                      <a16:colId xmlns:a16="http://schemas.microsoft.com/office/drawing/2014/main" xmlns="" val="3500451842"/>
                    </a:ext>
                  </a:extLst>
                </a:gridCol>
              </a:tblGrid>
              <a:tr h="370840">
                <a:tc>
                  <a:txBody>
                    <a:bodyPr/>
                    <a:lstStyle/>
                    <a:p>
                      <a:pPr algn="ctr"/>
                      <a:r>
                        <a:rPr lang="en-IN" dirty="0"/>
                        <a:t>POs</a:t>
                      </a:r>
                    </a:p>
                  </a:txBody>
                  <a:tcPr/>
                </a:tc>
                <a:tc>
                  <a:txBody>
                    <a:bodyPr/>
                    <a:lstStyle/>
                    <a:p>
                      <a:pPr algn="ctr"/>
                      <a:r>
                        <a:rPr lang="en-IN" dirty="0"/>
                        <a:t>Exit Survey Question</a:t>
                      </a:r>
                    </a:p>
                  </a:txBody>
                  <a:tcPr/>
                </a:tc>
                <a:tc>
                  <a:txBody>
                    <a:bodyPr/>
                    <a:lstStyle/>
                    <a:p>
                      <a:pPr algn="ctr"/>
                      <a:r>
                        <a:rPr lang="en-IN" dirty="0"/>
                        <a:t>0</a:t>
                      </a:r>
                    </a:p>
                  </a:txBody>
                  <a:tcPr/>
                </a:tc>
                <a:tc>
                  <a:txBody>
                    <a:bodyPr/>
                    <a:lstStyle/>
                    <a:p>
                      <a:pPr algn="ctr"/>
                      <a:r>
                        <a:rPr lang="en-IN" dirty="0"/>
                        <a:t>1</a:t>
                      </a:r>
                    </a:p>
                  </a:txBody>
                  <a:tcPr/>
                </a:tc>
                <a:tc>
                  <a:txBody>
                    <a:bodyPr/>
                    <a:lstStyle/>
                    <a:p>
                      <a:pPr algn="ctr"/>
                      <a:r>
                        <a:rPr lang="en-IN" dirty="0"/>
                        <a:t>2</a:t>
                      </a:r>
                    </a:p>
                  </a:txBody>
                  <a:tcPr/>
                </a:tc>
                <a:tc>
                  <a:txBody>
                    <a:bodyPr/>
                    <a:lstStyle/>
                    <a:p>
                      <a:pPr algn="ctr"/>
                      <a:r>
                        <a:rPr lang="en-IN" dirty="0"/>
                        <a:t>3</a:t>
                      </a:r>
                    </a:p>
                  </a:txBody>
                  <a:tcPr/>
                </a:tc>
                <a:tc>
                  <a:txBody>
                    <a:bodyPr/>
                    <a:lstStyle/>
                    <a:p>
                      <a:pPr algn="ctr"/>
                      <a:r>
                        <a:rPr lang="en-IN" dirty="0"/>
                        <a:t>4</a:t>
                      </a:r>
                    </a:p>
                  </a:txBody>
                  <a:tcPr/>
                </a:tc>
                <a:tc>
                  <a:txBody>
                    <a:bodyPr/>
                    <a:lstStyle/>
                    <a:p>
                      <a:pPr algn="ctr"/>
                      <a:r>
                        <a:rPr lang="en-IN" dirty="0"/>
                        <a:t>5</a:t>
                      </a:r>
                    </a:p>
                  </a:txBody>
                  <a:tcPr/>
                </a:tc>
                <a:tc>
                  <a:txBody>
                    <a:bodyPr/>
                    <a:lstStyle/>
                    <a:p>
                      <a:pPr algn="ctr"/>
                      <a:r>
                        <a:rPr lang="en-IN" dirty="0"/>
                        <a:t>Total</a:t>
                      </a:r>
                    </a:p>
                  </a:txBody>
                  <a:tcPr/>
                </a:tc>
                <a:tc>
                  <a:txBody>
                    <a:bodyPr/>
                    <a:lstStyle/>
                    <a:p>
                      <a:pPr algn="ctr"/>
                      <a:r>
                        <a:rPr lang="en-IN" dirty="0"/>
                        <a:t>Weighted Average</a:t>
                      </a:r>
                    </a:p>
                  </a:txBody>
                  <a:tcPr/>
                </a:tc>
                <a:tc>
                  <a:txBody>
                    <a:bodyPr/>
                    <a:lstStyle/>
                    <a:p>
                      <a:pPr algn="ctr"/>
                      <a:r>
                        <a:rPr lang="en-IN" dirty="0"/>
                        <a:t>% Attainment</a:t>
                      </a:r>
                    </a:p>
                  </a:txBody>
                  <a:tcPr/>
                </a:tc>
                <a:extLst>
                  <a:ext uri="{0D108BD9-81ED-4DB2-BD59-A6C34878D82A}">
                    <a16:rowId xmlns:a16="http://schemas.microsoft.com/office/drawing/2014/main" xmlns="" val="3461742850"/>
                  </a:ext>
                </a:extLst>
              </a:tr>
              <a:tr h="370840">
                <a:tc>
                  <a:txBody>
                    <a:bodyPr/>
                    <a:lstStyle/>
                    <a:p>
                      <a:pPr algn="ctr"/>
                      <a:r>
                        <a:rPr lang="en-IN" dirty="0"/>
                        <a:t>PO1</a:t>
                      </a:r>
                    </a:p>
                  </a:txBody>
                  <a:tcPr/>
                </a:tc>
                <a:tc>
                  <a:txBody>
                    <a:bodyPr/>
                    <a:lstStyle/>
                    <a:p>
                      <a:pPr algn="ctr"/>
                      <a:r>
                        <a:rPr lang="en-IN" dirty="0"/>
                        <a:t>(</a:t>
                      </a:r>
                      <a:r>
                        <a:rPr lang="en-IN" dirty="0" err="1"/>
                        <a:t>i</a:t>
                      </a:r>
                      <a:r>
                        <a:rPr lang="en-IN" dirty="0"/>
                        <a:t>)To what level you could apply science, math and </a:t>
                      </a:r>
                      <a:r>
                        <a:rPr lang="en-IN" dirty="0" err="1"/>
                        <a:t>engg</a:t>
                      </a:r>
                      <a:r>
                        <a:rPr lang="en-IN" dirty="0"/>
                        <a:t>. Concept to problem solving</a:t>
                      </a:r>
                    </a:p>
                    <a:p>
                      <a:pPr algn="ctr"/>
                      <a:r>
                        <a:rPr lang="en-IN" dirty="0"/>
                        <a:t>(ii) Your ability to support technical problem solving</a:t>
                      </a:r>
                    </a:p>
                  </a:txBody>
                  <a:tcPr/>
                </a:tc>
                <a:tc>
                  <a:txBody>
                    <a:bodyPr/>
                    <a:lstStyle/>
                    <a:p>
                      <a:pPr algn="ctr"/>
                      <a:r>
                        <a:rPr lang="en-IN" dirty="0"/>
                        <a:t>0</a:t>
                      </a:r>
                    </a:p>
                    <a:p>
                      <a:pPr algn="ctr"/>
                      <a:endParaRPr lang="en-IN" dirty="0"/>
                    </a:p>
                    <a:p>
                      <a:pPr algn="ctr"/>
                      <a:endParaRPr lang="en-IN" dirty="0"/>
                    </a:p>
                    <a:p>
                      <a:pPr algn="ctr"/>
                      <a:r>
                        <a:rPr lang="en-IN" dirty="0"/>
                        <a:t>0</a:t>
                      </a:r>
                    </a:p>
                  </a:txBody>
                  <a:tcPr/>
                </a:tc>
                <a:tc>
                  <a:txBody>
                    <a:bodyPr/>
                    <a:lstStyle/>
                    <a:p>
                      <a:pPr algn="ctr"/>
                      <a:r>
                        <a:rPr lang="en-IN" dirty="0"/>
                        <a:t>0</a:t>
                      </a:r>
                    </a:p>
                    <a:p>
                      <a:pPr algn="ctr"/>
                      <a:endParaRPr lang="en-IN" dirty="0"/>
                    </a:p>
                    <a:p>
                      <a:pPr algn="ctr"/>
                      <a:endParaRPr lang="en-IN" dirty="0"/>
                    </a:p>
                    <a:p>
                      <a:pPr algn="ctr"/>
                      <a:r>
                        <a:rPr lang="en-IN" dirty="0"/>
                        <a:t>0</a:t>
                      </a:r>
                    </a:p>
                  </a:txBody>
                  <a:tcPr/>
                </a:tc>
                <a:tc>
                  <a:txBody>
                    <a:bodyPr/>
                    <a:lstStyle/>
                    <a:p>
                      <a:pPr algn="ctr"/>
                      <a:r>
                        <a:rPr lang="en-IN" dirty="0"/>
                        <a:t>2</a:t>
                      </a:r>
                    </a:p>
                    <a:p>
                      <a:pPr algn="ctr"/>
                      <a:endParaRPr lang="en-IN" dirty="0"/>
                    </a:p>
                    <a:p>
                      <a:pPr algn="ctr"/>
                      <a:endParaRPr lang="en-IN" dirty="0"/>
                    </a:p>
                    <a:p>
                      <a:pPr algn="ctr"/>
                      <a:r>
                        <a:rPr lang="en-IN" dirty="0"/>
                        <a:t>5</a:t>
                      </a:r>
                    </a:p>
                  </a:txBody>
                  <a:tcPr/>
                </a:tc>
                <a:tc>
                  <a:txBody>
                    <a:bodyPr/>
                    <a:lstStyle/>
                    <a:p>
                      <a:pPr algn="ctr"/>
                      <a:r>
                        <a:rPr lang="en-IN" dirty="0"/>
                        <a:t>3</a:t>
                      </a:r>
                    </a:p>
                    <a:p>
                      <a:pPr algn="ctr"/>
                      <a:endParaRPr lang="en-IN" dirty="0"/>
                    </a:p>
                    <a:p>
                      <a:pPr algn="ctr"/>
                      <a:endParaRPr lang="en-IN" dirty="0"/>
                    </a:p>
                    <a:p>
                      <a:pPr algn="ctr"/>
                      <a:r>
                        <a:rPr lang="en-IN" dirty="0"/>
                        <a:t>4</a:t>
                      </a:r>
                    </a:p>
                  </a:txBody>
                  <a:tcPr/>
                </a:tc>
                <a:tc>
                  <a:txBody>
                    <a:bodyPr/>
                    <a:lstStyle/>
                    <a:p>
                      <a:pPr algn="ctr"/>
                      <a:r>
                        <a:rPr lang="en-IN" dirty="0"/>
                        <a:t>14</a:t>
                      </a:r>
                    </a:p>
                    <a:p>
                      <a:pPr algn="ctr"/>
                      <a:endParaRPr lang="en-IN" dirty="0"/>
                    </a:p>
                    <a:p>
                      <a:pPr algn="ctr"/>
                      <a:endParaRPr lang="en-IN" dirty="0"/>
                    </a:p>
                    <a:p>
                      <a:pPr algn="ctr"/>
                      <a:r>
                        <a:rPr lang="en-IN" dirty="0"/>
                        <a:t>11</a:t>
                      </a:r>
                    </a:p>
                  </a:txBody>
                  <a:tcPr/>
                </a:tc>
                <a:tc>
                  <a:txBody>
                    <a:bodyPr/>
                    <a:lstStyle/>
                    <a:p>
                      <a:pPr algn="ctr"/>
                      <a:r>
                        <a:rPr lang="en-IN" dirty="0"/>
                        <a:t>6</a:t>
                      </a:r>
                    </a:p>
                    <a:p>
                      <a:pPr algn="ctr"/>
                      <a:endParaRPr lang="en-IN" dirty="0"/>
                    </a:p>
                    <a:p>
                      <a:pPr algn="ctr"/>
                      <a:endParaRPr lang="en-IN" dirty="0"/>
                    </a:p>
                    <a:p>
                      <a:pPr algn="ctr"/>
                      <a:r>
                        <a:rPr lang="en-IN" dirty="0"/>
                        <a:t>5</a:t>
                      </a:r>
                    </a:p>
                  </a:txBody>
                  <a:tcPr/>
                </a:tc>
                <a:tc>
                  <a:txBody>
                    <a:bodyPr/>
                    <a:lstStyle/>
                    <a:p>
                      <a:pPr algn="ctr"/>
                      <a:r>
                        <a:rPr lang="en-IN" dirty="0"/>
                        <a:t>25</a:t>
                      </a:r>
                    </a:p>
                    <a:p>
                      <a:pPr algn="ctr"/>
                      <a:endParaRPr lang="en-IN" dirty="0"/>
                    </a:p>
                    <a:p>
                      <a:pPr algn="ctr"/>
                      <a:endParaRPr lang="en-IN" dirty="0"/>
                    </a:p>
                    <a:p>
                      <a:pPr algn="ctr"/>
                      <a:r>
                        <a:rPr lang="en-IN" dirty="0"/>
                        <a:t>25</a:t>
                      </a:r>
                    </a:p>
                  </a:txBody>
                  <a:tcPr/>
                </a:tc>
                <a:tc>
                  <a:txBody>
                    <a:bodyPr/>
                    <a:lstStyle/>
                    <a:p>
                      <a:pPr algn="ctr"/>
                      <a:r>
                        <a:rPr lang="en-IN" dirty="0"/>
                        <a:t>3.96</a:t>
                      </a:r>
                    </a:p>
                    <a:p>
                      <a:pPr algn="ctr"/>
                      <a:endParaRPr lang="en-IN" dirty="0"/>
                    </a:p>
                    <a:p>
                      <a:pPr algn="ctr"/>
                      <a:endParaRPr lang="en-IN" dirty="0"/>
                    </a:p>
                    <a:p>
                      <a:pPr algn="ctr"/>
                      <a:r>
                        <a:rPr lang="en-IN" dirty="0"/>
                        <a:t>3.64</a:t>
                      </a:r>
                    </a:p>
                  </a:txBody>
                  <a:tcPr/>
                </a:tc>
                <a:tc>
                  <a:txBody>
                    <a:bodyPr/>
                    <a:lstStyle/>
                    <a:p>
                      <a:pPr algn="ctr"/>
                      <a:endParaRPr lang="en-IN" dirty="0"/>
                    </a:p>
                    <a:p>
                      <a:pPr algn="ctr"/>
                      <a:endParaRPr lang="en-IN" dirty="0"/>
                    </a:p>
                    <a:p>
                      <a:pPr algn="ctr"/>
                      <a:r>
                        <a:rPr lang="en-IN" dirty="0"/>
                        <a:t>76%</a:t>
                      </a:r>
                    </a:p>
                  </a:txBody>
                  <a:tcPr/>
                </a:tc>
                <a:extLst>
                  <a:ext uri="{0D108BD9-81ED-4DB2-BD59-A6C34878D82A}">
                    <a16:rowId xmlns:a16="http://schemas.microsoft.com/office/drawing/2014/main" xmlns="" val="2834278191"/>
                  </a:ext>
                </a:extLst>
              </a:tr>
              <a:tr h="370840">
                <a:tc>
                  <a:txBody>
                    <a:bodyPr/>
                    <a:lstStyle/>
                    <a:p>
                      <a:pPr algn="ctr"/>
                      <a:r>
                        <a:rPr lang="en-IN" dirty="0"/>
                        <a:t>PO2</a:t>
                      </a:r>
                    </a:p>
                  </a:txBody>
                  <a:tcPr/>
                </a:tc>
                <a:tc>
                  <a:txBody>
                    <a:bodyPr/>
                    <a:lstStyle/>
                    <a:p>
                      <a:pPr algn="ctr"/>
                      <a:r>
                        <a:rPr lang="en-IN" dirty="0"/>
                        <a:t>Ability to analyse ECE problem</a:t>
                      </a:r>
                    </a:p>
                  </a:txBody>
                  <a:tcPr/>
                </a:tc>
                <a:tc>
                  <a:txBody>
                    <a:bodyPr/>
                    <a:lstStyle/>
                    <a:p>
                      <a:pPr algn="ctr"/>
                      <a:r>
                        <a:rPr lang="en-IN" dirty="0"/>
                        <a:t>0</a:t>
                      </a:r>
                    </a:p>
                  </a:txBody>
                  <a:tcPr/>
                </a:tc>
                <a:tc>
                  <a:txBody>
                    <a:bodyPr/>
                    <a:lstStyle/>
                    <a:p>
                      <a:pPr algn="ctr"/>
                      <a:r>
                        <a:rPr lang="en-IN" dirty="0"/>
                        <a:t>0</a:t>
                      </a:r>
                    </a:p>
                  </a:txBody>
                  <a:tcPr/>
                </a:tc>
                <a:tc>
                  <a:txBody>
                    <a:bodyPr/>
                    <a:lstStyle/>
                    <a:p>
                      <a:pPr algn="ctr"/>
                      <a:r>
                        <a:rPr lang="en-IN" dirty="0"/>
                        <a:t>2</a:t>
                      </a:r>
                    </a:p>
                  </a:txBody>
                  <a:tcPr/>
                </a:tc>
                <a:tc>
                  <a:txBody>
                    <a:bodyPr/>
                    <a:lstStyle/>
                    <a:p>
                      <a:pPr algn="ctr"/>
                      <a:r>
                        <a:rPr lang="en-IN" dirty="0"/>
                        <a:t>5</a:t>
                      </a:r>
                    </a:p>
                  </a:txBody>
                  <a:tcPr/>
                </a:tc>
                <a:tc>
                  <a:txBody>
                    <a:bodyPr/>
                    <a:lstStyle/>
                    <a:p>
                      <a:pPr algn="ctr"/>
                      <a:r>
                        <a:rPr lang="en-IN" dirty="0"/>
                        <a:t>14</a:t>
                      </a:r>
                    </a:p>
                  </a:txBody>
                  <a:tcPr/>
                </a:tc>
                <a:tc>
                  <a:txBody>
                    <a:bodyPr/>
                    <a:lstStyle/>
                    <a:p>
                      <a:pPr algn="ctr"/>
                      <a:r>
                        <a:rPr lang="en-IN" dirty="0"/>
                        <a:t>4</a:t>
                      </a:r>
                    </a:p>
                  </a:txBody>
                  <a:tcPr/>
                </a:tc>
                <a:tc>
                  <a:txBody>
                    <a:bodyPr/>
                    <a:lstStyle/>
                    <a:p>
                      <a:pPr algn="ctr"/>
                      <a:r>
                        <a:rPr lang="en-IN" dirty="0"/>
                        <a:t>25</a:t>
                      </a:r>
                    </a:p>
                  </a:txBody>
                  <a:tcPr/>
                </a:tc>
                <a:tc>
                  <a:txBody>
                    <a:bodyPr/>
                    <a:lstStyle/>
                    <a:p>
                      <a:pPr algn="ctr"/>
                      <a:r>
                        <a:rPr lang="en-IN" dirty="0"/>
                        <a:t>3.8</a:t>
                      </a:r>
                    </a:p>
                  </a:txBody>
                  <a:tcPr/>
                </a:tc>
                <a:tc>
                  <a:txBody>
                    <a:bodyPr/>
                    <a:lstStyle/>
                    <a:p>
                      <a:pPr algn="ctr"/>
                      <a:r>
                        <a:rPr lang="en-IN" dirty="0"/>
                        <a:t>76%</a:t>
                      </a:r>
                    </a:p>
                  </a:txBody>
                  <a:tcPr/>
                </a:tc>
                <a:extLst>
                  <a:ext uri="{0D108BD9-81ED-4DB2-BD59-A6C34878D82A}">
                    <a16:rowId xmlns:a16="http://schemas.microsoft.com/office/drawing/2014/main" xmlns="" val="1232865225"/>
                  </a:ext>
                </a:extLst>
              </a:tr>
              <a:tr h="370840">
                <a:tc>
                  <a:txBody>
                    <a:bodyPr/>
                    <a:lstStyle/>
                    <a:p>
                      <a:pPr algn="ctr"/>
                      <a:r>
                        <a:rPr lang="en-IN" dirty="0"/>
                        <a:t>PO3</a:t>
                      </a:r>
                    </a:p>
                  </a:txBody>
                  <a:tcPr/>
                </a:tc>
                <a:tc>
                  <a:txBody>
                    <a:bodyPr/>
                    <a:lstStyle/>
                    <a:p>
                      <a:pPr algn="ctr"/>
                      <a:r>
                        <a:rPr lang="en-IN" dirty="0"/>
                        <a:t>(</a:t>
                      </a:r>
                      <a:r>
                        <a:rPr lang="en-IN" dirty="0" err="1"/>
                        <a:t>i</a:t>
                      </a:r>
                      <a:r>
                        <a:rPr lang="en-IN" dirty="0"/>
                        <a:t>)Capability to design ECE components</a:t>
                      </a:r>
                    </a:p>
                    <a:p>
                      <a:pPr algn="ctr"/>
                      <a:r>
                        <a:rPr lang="en-IN" dirty="0"/>
                        <a:t>(ii) Ability to design ECE system </a:t>
                      </a:r>
                    </a:p>
                  </a:txBody>
                  <a:tcPr/>
                </a:tc>
                <a:tc>
                  <a:txBody>
                    <a:bodyPr/>
                    <a:lstStyle/>
                    <a:p>
                      <a:pPr algn="ctr"/>
                      <a:r>
                        <a:rPr lang="en-IN" dirty="0"/>
                        <a:t>0</a:t>
                      </a:r>
                    </a:p>
                    <a:p>
                      <a:pPr algn="ctr"/>
                      <a:endParaRPr lang="en-IN" dirty="0"/>
                    </a:p>
                    <a:p>
                      <a:pPr algn="ctr"/>
                      <a:r>
                        <a:rPr lang="en-IN" dirty="0"/>
                        <a:t>1</a:t>
                      </a:r>
                    </a:p>
                  </a:txBody>
                  <a:tcPr/>
                </a:tc>
                <a:tc>
                  <a:txBody>
                    <a:bodyPr/>
                    <a:lstStyle/>
                    <a:p>
                      <a:pPr algn="ctr"/>
                      <a:r>
                        <a:rPr lang="en-IN" dirty="0"/>
                        <a:t>1</a:t>
                      </a:r>
                    </a:p>
                    <a:p>
                      <a:pPr algn="ctr"/>
                      <a:endParaRPr lang="en-IN" dirty="0"/>
                    </a:p>
                    <a:p>
                      <a:pPr algn="ctr"/>
                      <a:r>
                        <a:rPr lang="en-IN" dirty="0"/>
                        <a:t>1</a:t>
                      </a:r>
                    </a:p>
                  </a:txBody>
                  <a:tcPr/>
                </a:tc>
                <a:tc>
                  <a:txBody>
                    <a:bodyPr/>
                    <a:lstStyle/>
                    <a:p>
                      <a:pPr algn="ctr"/>
                      <a:r>
                        <a:rPr lang="en-IN" dirty="0"/>
                        <a:t>4</a:t>
                      </a:r>
                    </a:p>
                    <a:p>
                      <a:pPr algn="ctr"/>
                      <a:endParaRPr lang="en-IN" dirty="0"/>
                    </a:p>
                    <a:p>
                      <a:pPr algn="ctr"/>
                      <a:r>
                        <a:rPr lang="en-IN" dirty="0"/>
                        <a:t>1</a:t>
                      </a:r>
                    </a:p>
                  </a:txBody>
                  <a:tcPr/>
                </a:tc>
                <a:tc>
                  <a:txBody>
                    <a:bodyPr/>
                    <a:lstStyle/>
                    <a:p>
                      <a:pPr algn="ctr"/>
                      <a:r>
                        <a:rPr lang="en-IN" dirty="0"/>
                        <a:t>7</a:t>
                      </a:r>
                    </a:p>
                    <a:p>
                      <a:pPr algn="ctr"/>
                      <a:endParaRPr lang="en-IN" dirty="0"/>
                    </a:p>
                    <a:p>
                      <a:pPr algn="ctr"/>
                      <a:r>
                        <a:rPr lang="en-IN" dirty="0"/>
                        <a:t>11</a:t>
                      </a:r>
                    </a:p>
                  </a:txBody>
                  <a:tcPr/>
                </a:tc>
                <a:tc>
                  <a:txBody>
                    <a:bodyPr/>
                    <a:lstStyle/>
                    <a:p>
                      <a:pPr algn="ctr"/>
                      <a:r>
                        <a:rPr lang="en-IN" dirty="0"/>
                        <a:t>10</a:t>
                      </a:r>
                    </a:p>
                    <a:p>
                      <a:pPr algn="ctr"/>
                      <a:endParaRPr lang="en-IN" dirty="0"/>
                    </a:p>
                    <a:p>
                      <a:pPr algn="ctr"/>
                      <a:r>
                        <a:rPr lang="en-IN" dirty="0"/>
                        <a:t>7</a:t>
                      </a:r>
                    </a:p>
                  </a:txBody>
                  <a:tcPr/>
                </a:tc>
                <a:tc>
                  <a:txBody>
                    <a:bodyPr/>
                    <a:lstStyle/>
                    <a:p>
                      <a:pPr algn="ctr"/>
                      <a:r>
                        <a:rPr lang="en-IN" dirty="0"/>
                        <a:t>3</a:t>
                      </a:r>
                    </a:p>
                    <a:p>
                      <a:pPr algn="ctr"/>
                      <a:endParaRPr lang="en-IN" dirty="0"/>
                    </a:p>
                    <a:p>
                      <a:pPr algn="ctr"/>
                      <a:r>
                        <a:rPr lang="en-IN" dirty="0"/>
                        <a:t>4</a:t>
                      </a:r>
                    </a:p>
                  </a:txBody>
                  <a:tcPr/>
                </a:tc>
                <a:tc>
                  <a:txBody>
                    <a:bodyPr/>
                    <a:lstStyle/>
                    <a:p>
                      <a:pPr algn="ctr"/>
                      <a:r>
                        <a:rPr lang="en-IN" dirty="0"/>
                        <a:t>25</a:t>
                      </a:r>
                    </a:p>
                    <a:p>
                      <a:pPr algn="ctr"/>
                      <a:endParaRPr lang="en-IN" dirty="0"/>
                    </a:p>
                    <a:p>
                      <a:pPr algn="ctr"/>
                      <a:r>
                        <a:rPr lang="en-IN" dirty="0"/>
                        <a:t>25</a:t>
                      </a:r>
                    </a:p>
                  </a:txBody>
                  <a:tcPr/>
                </a:tc>
                <a:tc>
                  <a:txBody>
                    <a:bodyPr/>
                    <a:lstStyle/>
                    <a:p>
                      <a:pPr algn="ctr"/>
                      <a:r>
                        <a:rPr lang="en-IN" dirty="0"/>
                        <a:t>3.4</a:t>
                      </a:r>
                    </a:p>
                    <a:p>
                      <a:pPr algn="ctr"/>
                      <a:endParaRPr lang="en-IN" dirty="0"/>
                    </a:p>
                    <a:p>
                      <a:pPr algn="ctr"/>
                      <a:r>
                        <a:rPr lang="en-IN" dirty="0"/>
                        <a:t>3.36</a:t>
                      </a:r>
                    </a:p>
                  </a:txBody>
                  <a:tcPr/>
                </a:tc>
                <a:tc>
                  <a:txBody>
                    <a:bodyPr/>
                    <a:lstStyle/>
                    <a:p>
                      <a:pPr algn="ctr"/>
                      <a:endParaRPr lang="en-IN" dirty="0"/>
                    </a:p>
                    <a:p>
                      <a:pPr algn="ctr"/>
                      <a:r>
                        <a:rPr lang="en-IN" dirty="0"/>
                        <a:t>68%</a:t>
                      </a:r>
                    </a:p>
                  </a:txBody>
                  <a:tcPr/>
                </a:tc>
                <a:extLst>
                  <a:ext uri="{0D108BD9-81ED-4DB2-BD59-A6C34878D82A}">
                    <a16:rowId xmlns:a16="http://schemas.microsoft.com/office/drawing/2014/main" xmlns="" val="4041967570"/>
                  </a:ext>
                </a:extLst>
              </a:tr>
              <a:tr h="370840">
                <a:tc>
                  <a:txBody>
                    <a:bodyPr/>
                    <a:lstStyle/>
                    <a:p>
                      <a:pPr algn="ctr"/>
                      <a:r>
                        <a:rPr lang="en-IN" dirty="0"/>
                        <a:t>PO4</a:t>
                      </a:r>
                    </a:p>
                  </a:txBody>
                  <a:tcPr/>
                </a:tc>
                <a:tc>
                  <a:txBody>
                    <a:bodyPr/>
                    <a:lstStyle/>
                    <a:p>
                      <a:pPr algn="ctr"/>
                      <a:r>
                        <a:rPr lang="en-IN" dirty="0"/>
                        <a:t>To what Extent you can analyse and  interpret data</a:t>
                      </a:r>
                    </a:p>
                  </a:txBody>
                  <a:tcPr/>
                </a:tc>
                <a:tc>
                  <a:txBody>
                    <a:bodyPr/>
                    <a:lstStyle/>
                    <a:p>
                      <a:pPr algn="ctr"/>
                      <a:r>
                        <a:rPr lang="en-IN" dirty="0"/>
                        <a:t>0</a:t>
                      </a:r>
                    </a:p>
                  </a:txBody>
                  <a:tcPr/>
                </a:tc>
                <a:tc>
                  <a:txBody>
                    <a:bodyPr/>
                    <a:lstStyle/>
                    <a:p>
                      <a:pPr algn="ctr"/>
                      <a:r>
                        <a:rPr lang="en-IN" dirty="0"/>
                        <a:t>1</a:t>
                      </a:r>
                    </a:p>
                  </a:txBody>
                  <a:tcPr/>
                </a:tc>
                <a:tc>
                  <a:txBody>
                    <a:bodyPr/>
                    <a:lstStyle/>
                    <a:p>
                      <a:pPr algn="ctr"/>
                      <a:r>
                        <a:rPr lang="en-IN" dirty="0"/>
                        <a:t>1</a:t>
                      </a:r>
                    </a:p>
                  </a:txBody>
                  <a:tcPr/>
                </a:tc>
                <a:tc>
                  <a:txBody>
                    <a:bodyPr/>
                    <a:lstStyle/>
                    <a:p>
                      <a:pPr algn="ctr"/>
                      <a:r>
                        <a:rPr lang="en-IN" dirty="0"/>
                        <a:t>4</a:t>
                      </a:r>
                    </a:p>
                  </a:txBody>
                  <a:tcPr/>
                </a:tc>
                <a:tc>
                  <a:txBody>
                    <a:bodyPr/>
                    <a:lstStyle/>
                    <a:p>
                      <a:pPr algn="ctr"/>
                      <a:r>
                        <a:rPr lang="en-IN" dirty="0"/>
                        <a:t>13</a:t>
                      </a:r>
                    </a:p>
                  </a:txBody>
                  <a:tcPr/>
                </a:tc>
                <a:tc>
                  <a:txBody>
                    <a:bodyPr/>
                    <a:lstStyle/>
                    <a:p>
                      <a:pPr algn="ctr"/>
                      <a:r>
                        <a:rPr lang="en-IN" dirty="0"/>
                        <a:t>6</a:t>
                      </a:r>
                    </a:p>
                  </a:txBody>
                  <a:tcPr/>
                </a:tc>
                <a:tc>
                  <a:txBody>
                    <a:bodyPr/>
                    <a:lstStyle/>
                    <a:p>
                      <a:pPr algn="ctr"/>
                      <a:r>
                        <a:rPr lang="en-IN" dirty="0"/>
                        <a:t>25</a:t>
                      </a:r>
                    </a:p>
                  </a:txBody>
                  <a:tcPr/>
                </a:tc>
                <a:tc>
                  <a:txBody>
                    <a:bodyPr/>
                    <a:lstStyle/>
                    <a:p>
                      <a:pPr algn="ctr"/>
                      <a:r>
                        <a:rPr lang="en-IN" dirty="0"/>
                        <a:t>3.88</a:t>
                      </a:r>
                    </a:p>
                  </a:txBody>
                  <a:tcPr/>
                </a:tc>
                <a:tc>
                  <a:txBody>
                    <a:bodyPr/>
                    <a:lstStyle/>
                    <a:p>
                      <a:pPr algn="ctr"/>
                      <a:r>
                        <a:rPr lang="en-IN" dirty="0"/>
                        <a:t>78%</a:t>
                      </a:r>
                    </a:p>
                  </a:txBody>
                  <a:tcPr/>
                </a:tc>
                <a:extLst>
                  <a:ext uri="{0D108BD9-81ED-4DB2-BD59-A6C34878D82A}">
                    <a16:rowId xmlns:a16="http://schemas.microsoft.com/office/drawing/2014/main" xmlns="" val="208517535"/>
                  </a:ext>
                </a:extLst>
              </a:tr>
              <a:tr h="370840">
                <a:tc>
                  <a:txBody>
                    <a:bodyPr/>
                    <a:lstStyle/>
                    <a:p>
                      <a:pPr algn="ctr"/>
                      <a:r>
                        <a:rPr lang="en-IN" dirty="0"/>
                        <a:t>PO5</a:t>
                      </a:r>
                    </a:p>
                  </a:txBody>
                  <a:tcPr/>
                </a:tc>
                <a:tc>
                  <a:txBody>
                    <a:bodyPr/>
                    <a:lstStyle/>
                    <a:p>
                      <a:pPr algn="ctr"/>
                      <a:r>
                        <a:rPr lang="en-IN" dirty="0"/>
                        <a:t>Understanding and ability to use modern tools in ECE problem solving</a:t>
                      </a:r>
                    </a:p>
                  </a:txBody>
                  <a:tcPr/>
                </a:tc>
                <a:tc>
                  <a:txBody>
                    <a:bodyPr/>
                    <a:lstStyle/>
                    <a:p>
                      <a:pPr algn="ctr"/>
                      <a:r>
                        <a:rPr lang="en-IN" dirty="0"/>
                        <a:t>0</a:t>
                      </a:r>
                    </a:p>
                  </a:txBody>
                  <a:tcPr/>
                </a:tc>
                <a:tc>
                  <a:txBody>
                    <a:bodyPr/>
                    <a:lstStyle/>
                    <a:p>
                      <a:pPr algn="ctr"/>
                      <a:r>
                        <a:rPr lang="en-IN" dirty="0"/>
                        <a:t>0</a:t>
                      </a:r>
                    </a:p>
                  </a:txBody>
                  <a:tcPr/>
                </a:tc>
                <a:tc>
                  <a:txBody>
                    <a:bodyPr/>
                    <a:lstStyle/>
                    <a:p>
                      <a:pPr algn="ctr"/>
                      <a:r>
                        <a:rPr lang="en-IN" dirty="0"/>
                        <a:t>5</a:t>
                      </a:r>
                    </a:p>
                  </a:txBody>
                  <a:tcPr/>
                </a:tc>
                <a:tc>
                  <a:txBody>
                    <a:bodyPr/>
                    <a:lstStyle/>
                    <a:p>
                      <a:pPr algn="ctr"/>
                      <a:r>
                        <a:rPr lang="en-IN" dirty="0"/>
                        <a:t>5</a:t>
                      </a:r>
                    </a:p>
                  </a:txBody>
                  <a:tcPr/>
                </a:tc>
                <a:tc>
                  <a:txBody>
                    <a:bodyPr/>
                    <a:lstStyle/>
                    <a:p>
                      <a:pPr algn="ctr"/>
                      <a:r>
                        <a:rPr lang="en-IN" dirty="0"/>
                        <a:t>11</a:t>
                      </a:r>
                    </a:p>
                  </a:txBody>
                  <a:tcPr/>
                </a:tc>
                <a:tc>
                  <a:txBody>
                    <a:bodyPr/>
                    <a:lstStyle/>
                    <a:p>
                      <a:pPr algn="ctr"/>
                      <a:r>
                        <a:rPr lang="en-IN" dirty="0"/>
                        <a:t>4</a:t>
                      </a:r>
                    </a:p>
                  </a:txBody>
                  <a:tcPr/>
                </a:tc>
                <a:tc>
                  <a:txBody>
                    <a:bodyPr/>
                    <a:lstStyle/>
                    <a:p>
                      <a:pPr algn="ctr"/>
                      <a:r>
                        <a:rPr lang="en-IN" dirty="0"/>
                        <a:t>25</a:t>
                      </a:r>
                    </a:p>
                  </a:txBody>
                  <a:tcPr/>
                </a:tc>
                <a:tc>
                  <a:txBody>
                    <a:bodyPr/>
                    <a:lstStyle/>
                    <a:p>
                      <a:pPr algn="ctr"/>
                      <a:r>
                        <a:rPr lang="en-IN" dirty="0"/>
                        <a:t>3.56</a:t>
                      </a:r>
                    </a:p>
                  </a:txBody>
                  <a:tcPr/>
                </a:tc>
                <a:tc>
                  <a:txBody>
                    <a:bodyPr/>
                    <a:lstStyle/>
                    <a:p>
                      <a:pPr algn="ctr"/>
                      <a:r>
                        <a:rPr lang="en-IN" dirty="0"/>
                        <a:t>71%</a:t>
                      </a:r>
                    </a:p>
                  </a:txBody>
                  <a:tcPr/>
                </a:tc>
                <a:extLst>
                  <a:ext uri="{0D108BD9-81ED-4DB2-BD59-A6C34878D82A}">
                    <a16:rowId xmlns:a16="http://schemas.microsoft.com/office/drawing/2014/main" xmlns="" val="3489628090"/>
                  </a:ext>
                </a:extLst>
              </a:tr>
            </a:tbl>
          </a:graphicData>
        </a:graphic>
      </p:graphicFrame>
    </p:spTree>
    <p:extLst>
      <p:ext uri="{BB962C8B-B14F-4D97-AF65-F5344CB8AC3E}">
        <p14:creationId xmlns="" xmlns:p14="http://schemas.microsoft.com/office/powerpoint/2010/main" val="25431081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87EEF1-77E3-19D6-FD38-56F3FBC0941C}"/>
              </a:ext>
            </a:extLst>
          </p:cNvPr>
          <p:cNvSpPr>
            <a:spLocks noGrp="1"/>
          </p:cNvSpPr>
          <p:nvPr>
            <p:ph type="title"/>
          </p:nvPr>
        </p:nvSpPr>
        <p:spPr>
          <a:xfrm>
            <a:off x="838200" y="365126"/>
            <a:ext cx="10515600" cy="679903"/>
          </a:xfrm>
        </p:spPr>
        <p:txBody>
          <a:bodyPr>
            <a:normAutofit fontScale="90000"/>
          </a:bodyPr>
          <a:lstStyle/>
          <a:p>
            <a:pPr algn="ctr"/>
            <a:r>
              <a:rPr lang="en-IN" dirty="0"/>
              <a:t>Criterion 3: Outcome based Assessment:120</a:t>
            </a:r>
          </a:p>
        </p:txBody>
      </p:sp>
      <p:pic>
        <p:nvPicPr>
          <p:cNvPr id="5" name="Content Placeholder 4">
            <a:extLst>
              <a:ext uri="{FF2B5EF4-FFF2-40B4-BE49-F238E27FC236}">
                <a16:creationId xmlns:a16="http://schemas.microsoft.com/office/drawing/2014/main" xmlns="" id="{C72E70E1-7A47-DCA9-774A-828DC2EC22A6}"/>
              </a:ext>
            </a:extLst>
          </p:cNvPr>
          <p:cNvPicPr>
            <a:picLocks noGrp="1" noChangeAspect="1"/>
          </p:cNvPicPr>
          <p:nvPr>
            <p:ph idx="1"/>
          </p:nvPr>
        </p:nvPicPr>
        <p:blipFill>
          <a:blip r:embed="rId3" cstate="print"/>
          <a:stretch>
            <a:fillRect/>
          </a:stretch>
        </p:blipFill>
        <p:spPr>
          <a:xfrm>
            <a:off x="1047128" y="1464906"/>
            <a:ext cx="10415295" cy="5206481"/>
          </a:xfrm>
        </p:spPr>
      </p:pic>
      <mc:AlternateContent xmlns:mc="http://schemas.openxmlformats.org/markup-compatibility/2006">
        <mc:Choice xmlns="" xmlns:p14="http://schemas.microsoft.com/office/powerpoint/2010/main" Requires="p14">
          <p:contentPart p14:bwMode="auto" r:id="rId4">
            <p14:nvContentPartPr>
              <p14:cNvPr id="3" name="Ink 2">
                <a:extLst>
                  <a:ext uri="{FF2B5EF4-FFF2-40B4-BE49-F238E27FC236}">
                    <a16:creationId xmlns:a16="http://schemas.microsoft.com/office/drawing/2014/main" xmlns="" id="{A411C7E1-1402-D76E-F3B1-1F1294D190BE}"/>
                  </a:ext>
                </a:extLst>
              </p14:cNvPr>
              <p14:cNvContentPartPr/>
              <p14:nvPr/>
            </p14:nvContentPartPr>
            <p14:xfrm>
              <a:off x="7669749" y="1641710"/>
              <a:ext cx="2471760" cy="47160"/>
            </p14:xfrm>
          </p:contentPart>
        </mc:Choice>
        <mc:Fallback>
          <p:pic>
            <p:nvPicPr>
              <p:cNvPr id="3" name="Ink 2">
                <a:extLst>
                  <a:ext uri="{FF2B5EF4-FFF2-40B4-BE49-F238E27FC236}">
                    <a16:creationId xmlns:p14="http://schemas.microsoft.com/office/powerpoint/2010/main" xmlns="" xmlns:a16="http://schemas.microsoft.com/office/drawing/2014/main" id="{A411C7E1-1402-D76E-F3B1-1F1294D190BE}"/>
                  </a:ext>
                </a:extLst>
              </p:cNvPr>
              <p:cNvPicPr/>
              <p:nvPr/>
            </p:nvPicPr>
            <p:blipFill>
              <a:blip r:embed="rId5" cstate="print"/>
              <a:stretch>
                <a:fillRect/>
              </a:stretch>
            </p:blipFill>
            <p:spPr>
              <a:xfrm>
                <a:off x="7615749" y="1534070"/>
                <a:ext cx="2579400" cy="2628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6">
            <p14:nvContentPartPr>
              <p14:cNvPr id="4" name="Ink 3">
                <a:extLst>
                  <a:ext uri="{FF2B5EF4-FFF2-40B4-BE49-F238E27FC236}">
                    <a16:creationId xmlns:a16="http://schemas.microsoft.com/office/drawing/2014/main" xmlns="" id="{DAEC0CCA-5784-2646-5E36-CFCC574A38FD}"/>
                  </a:ext>
                </a:extLst>
              </p14:cNvPr>
              <p14:cNvContentPartPr/>
              <p14:nvPr/>
            </p14:nvContentPartPr>
            <p14:xfrm>
              <a:off x="3974709" y="5663630"/>
              <a:ext cx="360" cy="360"/>
            </p14:xfrm>
          </p:contentPart>
        </mc:Choice>
        <mc:Fallback>
          <p:pic>
            <p:nvPicPr>
              <p:cNvPr id="4" name="Ink 3">
                <a:extLst>
                  <a:ext uri="{FF2B5EF4-FFF2-40B4-BE49-F238E27FC236}">
                    <a16:creationId xmlns:p14="http://schemas.microsoft.com/office/powerpoint/2010/main" xmlns="" xmlns:a16="http://schemas.microsoft.com/office/drawing/2014/main" id="{DAEC0CCA-5784-2646-5E36-CFCC574A38FD}"/>
                  </a:ext>
                </a:extLst>
              </p:cNvPr>
              <p:cNvPicPr/>
              <p:nvPr/>
            </p:nvPicPr>
            <p:blipFill>
              <a:blip r:embed="rId7" cstate="print"/>
              <a:stretch>
                <a:fillRect/>
              </a:stretch>
            </p:blipFill>
            <p:spPr>
              <a:xfrm>
                <a:off x="3921069" y="5555990"/>
                <a:ext cx="108000" cy="216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8">
            <p14:nvContentPartPr>
              <p14:cNvPr id="6" name="Ink 5">
                <a:extLst>
                  <a:ext uri="{FF2B5EF4-FFF2-40B4-BE49-F238E27FC236}">
                    <a16:creationId xmlns:a16="http://schemas.microsoft.com/office/drawing/2014/main" xmlns="" id="{ED1DC5DB-41A4-2F82-A24C-2F9D1DC95FAC}"/>
                  </a:ext>
                </a:extLst>
              </p14:cNvPr>
              <p14:cNvContentPartPr/>
              <p14:nvPr/>
            </p14:nvContentPartPr>
            <p14:xfrm>
              <a:off x="3974709" y="5624390"/>
              <a:ext cx="2500200" cy="40320"/>
            </p14:xfrm>
          </p:contentPart>
        </mc:Choice>
        <mc:Fallback>
          <p:pic>
            <p:nvPicPr>
              <p:cNvPr id="6" name="Ink 5">
                <a:extLst>
                  <a:ext uri="{FF2B5EF4-FFF2-40B4-BE49-F238E27FC236}">
                    <a16:creationId xmlns:p14="http://schemas.microsoft.com/office/powerpoint/2010/main" xmlns="" xmlns:a16="http://schemas.microsoft.com/office/drawing/2014/main" id="{ED1DC5DB-41A4-2F82-A24C-2F9D1DC95FAC}"/>
                  </a:ext>
                </a:extLst>
              </p:cNvPr>
              <p:cNvPicPr/>
              <p:nvPr/>
            </p:nvPicPr>
            <p:blipFill>
              <a:blip r:embed="rId9" cstate="print"/>
              <a:stretch>
                <a:fillRect/>
              </a:stretch>
            </p:blipFill>
            <p:spPr>
              <a:xfrm>
                <a:off x="3921069" y="5516390"/>
                <a:ext cx="2607840" cy="2559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0">
            <p14:nvContentPartPr>
              <p14:cNvPr id="7" name="Ink 6">
                <a:extLst>
                  <a:ext uri="{FF2B5EF4-FFF2-40B4-BE49-F238E27FC236}">
                    <a16:creationId xmlns:a16="http://schemas.microsoft.com/office/drawing/2014/main" xmlns="" id="{185083B7-5935-CF61-980E-FD4269F8CB48}"/>
                  </a:ext>
                </a:extLst>
              </p14:cNvPr>
              <p14:cNvContentPartPr/>
              <p14:nvPr/>
            </p14:nvContentPartPr>
            <p14:xfrm>
              <a:off x="7520349" y="5719070"/>
              <a:ext cx="1977120" cy="28800"/>
            </p14:xfrm>
          </p:contentPart>
        </mc:Choice>
        <mc:Fallback>
          <p:pic>
            <p:nvPicPr>
              <p:cNvPr id="7" name="Ink 6">
                <a:extLst>
                  <a:ext uri="{FF2B5EF4-FFF2-40B4-BE49-F238E27FC236}">
                    <a16:creationId xmlns:p14="http://schemas.microsoft.com/office/powerpoint/2010/main" xmlns="" xmlns:a16="http://schemas.microsoft.com/office/drawing/2014/main" id="{185083B7-5935-CF61-980E-FD4269F8CB48}"/>
                  </a:ext>
                </a:extLst>
              </p:cNvPr>
              <p:cNvPicPr/>
              <p:nvPr/>
            </p:nvPicPr>
            <p:blipFill>
              <a:blip r:embed="rId11" cstate="print"/>
              <a:stretch>
                <a:fillRect/>
              </a:stretch>
            </p:blipFill>
            <p:spPr>
              <a:xfrm>
                <a:off x="7466349" y="5611070"/>
                <a:ext cx="2084760" cy="244440"/>
              </a:xfrm>
              <a:prstGeom prst="rect">
                <a:avLst/>
              </a:prstGeom>
            </p:spPr>
          </p:pic>
        </mc:Fallback>
      </mc:AlternateContent>
    </p:spTree>
    <p:extLst>
      <p:ext uri="{BB962C8B-B14F-4D97-AF65-F5344CB8AC3E}">
        <p14:creationId xmlns="" xmlns:p14="http://schemas.microsoft.com/office/powerpoint/2010/main" val="10013991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1"/>
          <p:cNvSpPr/>
          <p:nvPr/>
        </p:nvSpPr>
        <p:spPr>
          <a:xfrm>
            <a:off x="0" y="6475100"/>
            <a:ext cx="10703347" cy="107512"/>
          </a:xfrm>
          <a:custGeom>
            <a:avLst/>
            <a:gdLst/>
            <a:ahLst/>
            <a:cxnLst/>
            <a:rect l="l" t="t" r="r" b="b"/>
            <a:pathLst>
              <a:path w="6633845" h="167640" extrusionOk="0">
                <a:moveTo>
                  <a:pt x="0" y="167297"/>
                </a:moveTo>
                <a:lnTo>
                  <a:pt x="6633286" y="167297"/>
                </a:lnTo>
                <a:lnTo>
                  <a:pt x="6633286"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303" name="Google Shape;303;p41"/>
          <p:cNvSpPr/>
          <p:nvPr/>
        </p:nvSpPr>
        <p:spPr>
          <a:xfrm>
            <a:off x="11454866" y="6475100"/>
            <a:ext cx="742789" cy="107512"/>
          </a:xfrm>
          <a:custGeom>
            <a:avLst/>
            <a:gdLst/>
            <a:ahLst/>
            <a:cxnLst/>
            <a:rect l="l" t="t" r="r" b="b"/>
            <a:pathLst>
              <a:path w="460375" h="167640" extrusionOk="0">
                <a:moveTo>
                  <a:pt x="0" y="167297"/>
                </a:moveTo>
                <a:lnTo>
                  <a:pt x="460375" y="167297"/>
                </a:lnTo>
                <a:lnTo>
                  <a:pt x="460375"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304" name="Google Shape;304;p41"/>
          <p:cNvSpPr/>
          <p:nvPr/>
        </p:nvSpPr>
        <p:spPr>
          <a:xfrm>
            <a:off x="0" y="6475100"/>
            <a:ext cx="0" cy="107512"/>
          </a:xfrm>
          <a:custGeom>
            <a:avLst/>
            <a:gdLst/>
            <a:ahLst/>
            <a:cxnLst/>
            <a:rect l="l" t="t" r="r" b="b"/>
            <a:pathLst>
              <a:path w="120000" h="167640" extrusionOk="0">
                <a:moveTo>
                  <a:pt x="0" y="0"/>
                </a:moveTo>
                <a:lnTo>
                  <a:pt x="0" y="167297"/>
                </a:lnTo>
                <a:lnTo>
                  <a:pt x="0" y="0"/>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305" name="Google Shape;305;p41"/>
          <p:cNvSpPr/>
          <p:nvPr/>
        </p:nvSpPr>
        <p:spPr>
          <a:xfrm>
            <a:off x="10702444" y="6473065"/>
            <a:ext cx="753035" cy="111585"/>
          </a:xfrm>
          <a:custGeom>
            <a:avLst/>
            <a:gdLst/>
            <a:ahLst/>
            <a:cxnLst/>
            <a:rect l="l" t="t" r="r" b="b"/>
            <a:pathLst>
              <a:path w="466725" h="173990" extrusionOk="0">
                <a:moveTo>
                  <a:pt x="466344" y="0"/>
                </a:moveTo>
                <a:lnTo>
                  <a:pt x="0" y="0"/>
                </a:lnTo>
                <a:lnTo>
                  <a:pt x="0" y="173647"/>
                </a:lnTo>
                <a:lnTo>
                  <a:pt x="466344" y="173647"/>
                </a:lnTo>
                <a:lnTo>
                  <a:pt x="466344" y="0"/>
                </a:lnTo>
                <a:close/>
              </a:path>
            </a:pathLst>
          </a:custGeom>
          <a:solidFill>
            <a:srgbClr val="F68B1E"/>
          </a:solidFill>
          <a:ln>
            <a:noFill/>
          </a:ln>
        </p:spPr>
        <p:txBody>
          <a:bodyPr spcFirstLastPara="1" wrap="square" lIns="0" tIns="0" rIns="0" bIns="0" anchor="t" anchorCtr="0">
            <a:noAutofit/>
          </a:bodyPr>
          <a:lstStyle/>
          <a:p>
            <a:endParaRPr sz="2400" dirty="0"/>
          </a:p>
        </p:txBody>
      </p:sp>
      <p:sp>
        <p:nvSpPr>
          <p:cNvPr id="306" name="Google Shape;306;p41"/>
          <p:cNvSpPr txBox="1"/>
          <p:nvPr/>
        </p:nvSpPr>
        <p:spPr>
          <a:xfrm>
            <a:off x="10702444" y="6473065"/>
            <a:ext cx="753035" cy="111585"/>
          </a:xfrm>
          <a:prstGeom prst="rect">
            <a:avLst/>
          </a:prstGeom>
          <a:noFill/>
          <a:ln>
            <a:noFill/>
          </a:ln>
        </p:spPr>
        <p:txBody>
          <a:bodyPr spcFirstLastPara="1" wrap="square" lIns="0" tIns="0" rIns="0" bIns="0" anchor="ctr" anchorCtr="0">
            <a:noAutofit/>
          </a:bodyPr>
          <a:lstStyle/>
          <a:p>
            <a:pPr algn="ctr">
              <a:lnSpc>
                <a:spcPct val="113750"/>
              </a:lnSpc>
            </a:pPr>
            <a:r>
              <a:rPr lang="en" sz="667">
                <a:solidFill>
                  <a:srgbClr val="231F20"/>
                </a:solidFill>
              </a:rPr>
              <a:t>22</a:t>
            </a:r>
            <a:endParaRPr sz="667" dirty="0">
              <a:latin typeface="Arial"/>
              <a:ea typeface="Arial"/>
              <a:cs typeface="Arial"/>
              <a:sym typeface="Arial"/>
            </a:endParaRPr>
          </a:p>
        </p:txBody>
      </p:sp>
      <p:grpSp>
        <p:nvGrpSpPr>
          <p:cNvPr id="2" name="Group 1">
            <a:extLst>
              <a:ext uri="{FF2B5EF4-FFF2-40B4-BE49-F238E27FC236}">
                <a16:creationId xmlns:a16="http://schemas.microsoft.com/office/drawing/2014/main" xmlns="" id="{5EE46DB3-0D86-A1EF-7D59-D000CDC39F8C}"/>
              </a:ext>
            </a:extLst>
          </p:cNvPr>
          <p:cNvGrpSpPr/>
          <p:nvPr/>
        </p:nvGrpSpPr>
        <p:grpSpPr>
          <a:xfrm>
            <a:off x="2459584" y="1541779"/>
            <a:ext cx="8619378" cy="4441370"/>
            <a:chOff x="2593714" y="2395804"/>
            <a:chExt cx="7434084" cy="3243783"/>
          </a:xfrm>
        </p:grpSpPr>
        <p:grpSp>
          <p:nvGrpSpPr>
            <p:cNvPr id="307" name="Google Shape;307;p41"/>
            <p:cNvGrpSpPr/>
            <p:nvPr/>
          </p:nvGrpSpPr>
          <p:grpSpPr>
            <a:xfrm>
              <a:off x="2593714" y="2395804"/>
              <a:ext cx="1382940" cy="515211"/>
              <a:chOff x="1459820" y="916856"/>
              <a:chExt cx="900430" cy="520065"/>
            </a:xfrm>
          </p:grpSpPr>
          <p:sp>
            <p:nvSpPr>
              <p:cNvPr id="308" name="Google Shape;308;p41"/>
              <p:cNvSpPr/>
              <p:nvPr/>
            </p:nvSpPr>
            <p:spPr>
              <a:xfrm>
                <a:off x="1459820" y="916856"/>
                <a:ext cx="900430" cy="520065"/>
              </a:xfrm>
              <a:custGeom>
                <a:avLst/>
                <a:gdLst/>
                <a:ahLst/>
                <a:cxnLst/>
                <a:rect l="l" t="t" r="r" b="b"/>
                <a:pathLst>
                  <a:path w="900430" h="520065" extrusionOk="0">
                    <a:moveTo>
                      <a:pt x="0" y="0"/>
                    </a:moveTo>
                    <a:lnTo>
                      <a:pt x="900404" y="0"/>
                    </a:lnTo>
                    <a:lnTo>
                      <a:pt x="900404" y="519595"/>
                    </a:lnTo>
                    <a:lnTo>
                      <a:pt x="0" y="519595"/>
                    </a:lnTo>
                    <a:lnTo>
                      <a:pt x="0"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309" name="Google Shape;309;p41"/>
              <p:cNvSpPr/>
              <p:nvPr/>
            </p:nvSpPr>
            <p:spPr>
              <a:xfrm>
                <a:off x="1687387" y="1009576"/>
                <a:ext cx="445535" cy="366246"/>
              </a:xfrm>
              <a:prstGeom prst="rect">
                <a:avLst/>
              </a:prstGeom>
              <a:blipFill rotWithShape="1">
                <a:blip r:embed="rId3" cstate="print">
                  <a:alphaModFix/>
                </a:blip>
                <a:stretch>
                  <a:fillRect/>
                </a:stretch>
              </a:blipFill>
              <a:ln>
                <a:noFill/>
              </a:ln>
            </p:spPr>
            <p:txBody>
              <a:bodyPr spcFirstLastPara="1" wrap="square" lIns="0" tIns="0" rIns="0" bIns="0" anchor="t" anchorCtr="0">
                <a:noAutofit/>
              </a:bodyPr>
              <a:lstStyle/>
              <a:p>
                <a:endParaRPr sz="2400" dirty="0"/>
              </a:p>
            </p:txBody>
          </p:sp>
        </p:grpSp>
        <p:grpSp>
          <p:nvGrpSpPr>
            <p:cNvPr id="310" name="Google Shape;310;p41"/>
            <p:cNvGrpSpPr/>
            <p:nvPr/>
          </p:nvGrpSpPr>
          <p:grpSpPr>
            <a:xfrm>
              <a:off x="4849257" y="2395804"/>
              <a:ext cx="1968812" cy="515211"/>
              <a:chOff x="2928400" y="916856"/>
              <a:chExt cx="1281890" cy="520065"/>
            </a:xfrm>
          </p:grpSpPr>
          <p:sp>
            <p:nvSpPr>
              <p:cNvPr id="311" name="Google Shape;311;p41"/>
              <p:cNvSpPr/>
              <p:nvPr/>
            </p:nvSpPr>
            <p:spPr>
              <a:xfrm>
                <a:off x="2928400" y="916856"/>
                <a:ext cx="1002030" cy="520065"/>
              </a:xfrm>
              <a:custGeom>
                <a:avLst/>
                <a:gdLst/>
                <a:ahLst/>
                <a:cxnLst/>
                <a:rect l="l" t="t" r="r" b="b"/>
                <a:pathLst>
                  <a:path w="1002029" h="520065" extrusionOk="0">
                    <a:moveTo>
                      <a:pt x="0" y="0"/>
                    </a:moveTo>
                    <a:lnTo>
                      <a:pt x="1001522" y="0"/>
                    </a:lnTo>
                    <a:lnTo>
                      <a:pt x="1001522" y="519595"/>
                    </a:lnTo>
                    <a:lnTo>
                      <a:pt x="0" y="519595"/>
                    </a:lnTo>
                    <a:lnTo>
                      <a:pt x="0"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313" name="Google Shape;313;p41"/>
              <p:cNvSpPr/>
              <p:nvPr/>
            </p:nvSpPr>
            <p:spPr>
              <a:xfrm>
                <a:off x="3975671" y="1121285"/>
                <a:ext cx="234619" cy="110744"/>
              </a:xfrm>
              <a:prstGeom prst="rect">
                <a:avLst/>
              </a:prstGeom>
              <a:blipFill rotWithShape="1">
                <a:blip r:embed="rId4" cstate="print">
                  <a:alphaModFix/>
                </a:blip>
                <a:stretch>
                  <a:fillRect/>
                </a:stretch>
              </a:blipFill>
              <a:ln>
                <a:noFill/>
              </a:ln>
            </p:spPr>
            <p:txBody>
              <a:bodyPr spcFirstLastPara="1" wrap="square" lIns="0" tIns="0" rIns="0" bIns="0" anchor="t" anchorCtr="0">
                <a:noAutofit/>
              </a:bodyPr>
              <a:lstStyle/>
              <a:p>
                <a:endParaRPr sz="2400" dirty="0"/>
              </a:p>
            </p:txBody>
          </p:sp>
        </p:grpSp>
        <p:grpSp>
          <p:nvGrpSpPr>
            <p:cNvPr id="314" name="Google Shape;314;p41"/>
            <p:cNvGrpSpPr/>
            <p:nvPr/>
          </p:nvGrpSpPr>
          <p:grpSpPr>
            <a:xfrm>
              <a:off x="6971682" y="2395804"/>
              <a:ext cx="3056116" cy="515211"/>
              <a:chOff x="4310307" y="916856"/>
              <a:chExt cx="1989832" cy="520065"/>
            </a:xfrm>
          </p:grpSpPr>
          <p:sp>
            <p:nvSpPr>
              <p:cNvPr id="315" name="Google Shape;315;p41"/>
              <p:cNvSpPr/>
              <p:nvPr/>
            </p:nvSpPr>
            <p:spPr>
              <a:xfrm>
                <a:off x="4310307" y="916856"/>
                <a:ext cx="900430" cy="520065"/>
              </a:xfrm>
              <a:custGeom>
                <a:avLst/>
                <a:gdLst/>
                <a:ahLst/>
                <a:cxnLst/>
                <a:rect l="l" t="t" r="r" b="b"/>
                <a:pathLst>
                  <a:path w="900429" h="520065" extrusionOk="0">
                    <a:moveTo>
                      <a:pt x="0" y="0"/>
                    </a:moveTo>
                    <a:lnTo>
                      <a:pt x="900404" y="0"/>
                    </a:lnTo>
                    <a:lnTo>
                      <a:pt x="900404" y="519595"/>
                    </a:lnTo>
                    <a:lnTo>
                      <a:pt x="0" y="519595"/>
                    </a:lnTo>
                    <a:lnTo>
                      <a:pt x="0"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316" name="Google Shape;316;p41"/>
              <p:cNvSpPr/>
              <p:nvPr/>
            </p:nvSpPr>
            <p:spPr>
              <a:xfrm>
                <a:off x="4472141" y="1010230"/>
                <a:ext cx="577134" cy="364516"/>
              </a:xfrm>
              <a:prstGeom prst="rect">
                <a:avLst/>
              </a:prstGeom>
              <a:blipFill rotWithShape="1">
                <a:blip r:embed="rId5" cstate="print">
                  <a:alphaModFix/>
                </a:blip>
                <a:stretch>
                  <a:fillRect/>
                </a:stretch>
              </a:blipFill>
              <a:ln>
                <a:noFill/>
              </a:ln>
            </p:spPr>
            <p:txBody>
              <a:bodyPr spcFirstLastPara="1" wrap="square" lIns="0" tIns="0" rIns="0" bIns="0" anchor="t" anchorCtr="0">
                <a:noAutofit/>
              </a:bodyPr>
              <a:lstStyle/>
              <a:p>
                <a:endParaRPr sz="2400" dirty="0"/>
              </a:p>
            </p:txBody>
          </p:sp>
          <p:sp>
            <p:nvSpPr>
              <p:cNvPr id="317" name="Google Shape;317;p41"/>
              <p:cNvSpPr/>
              <p:nvPr/>
            </p:nvSpPr>
            <p:spPr>
              <a:xfrm>
                <a:off x="5480354" y="1007923"/>
                <a:ext cx="819785" cy="337820"/>
              </a:xfrm>
              <a:custGeom>
                <a:avLst/>
                <a:gdLst/>
                <a:ahLst/>
                <a:cxnLst/>
                <a:rect l="l" t="t" r="r" b="b"/>
                <a:pathLst>
                  <a:path w="819785" h="337819" extrusionOk="0">
                    <a:moveTo>
                      <a:pt x="819645" y="0"/>
                    </a:moveTo>
                    <a:lnTo>
                      <a:pt x="0" y="0"/>
                    </a:lnTo>
                    <a:lnTo>
                      <a:pt x="0" y="337477"/>
                    </a:lnTo>
                    <a:lnTo>
                      <a:pt x="819645" y="337477"/>
                    </a:lnTo>
                    <a:lnTo>
                      <a:pt x="819645" y="0"/>
                    </a:lnTo>
                    <a:close/>
                  </a:path>
                </a:pathLst>
              </a:custGeom>
              <a:solidFill>
                <a:srgbClr val="9CC0E6"/>
              </a:solidFill>
              <a:ln>
                <a:noFill/>
              </a:ln>
            </p:spPr>
            <p:txBody>
              <a:bodyPr spcFirstLastPara="1" wrap="square" lIns="0" tIns="0" rIns="0" bIns="0" anchor="t" anchorCtr="0">
                <a:noAutofit/>
              </a:bodyPr>
              <a:lstStyle/>
              <a:p>
                <a:endParaRPr sz="2400" dirty="0"/>
              </a:p>
            </p:txBody>
          </p:sp>
          <p:sp>
            <p:nvSpPr>
              <p:cNvPr id="318" name="Google Shape;318;p41"/>
              <p:cNvSpPr/>
              <p:nvPr/>
            </p:nvSpPr>
            <p:spPr>
              <a:xfrm>
                <a:off x="5616473" y="1125249"/>
                <a:ext cx="547136" cy="88633"/>
              </a:xfrm>
              <a:prstGeom prst="rect">
                <a:avLst/>
              </a:prstGeom>
              <a:blipFill rotWithShape="1">
                <a:blip r:embed="rId6" cstate="print">
                  <a:alphaModFix/>
                </a:blip>
                <a:stretch>
                  <a:fillRect/>
                </a:stretch>
              </a:blipFill>
              <a:ln>
                <a:noFill/>
              </a:ln>
            </p:spPr>
            <p:txBody>
              <a:bodyPr spcFirstLastPara="1" wrap="square" lIns="0" tIns="0" rIns="0" bIns="0" anchor="t" anchorCtr="0">
                <a:noAutofit/>
              </a:bodyPr>
              <a:lstStyle/>
              <a:p>
                <a:endParaRPr sz="2400" dirty="0"/>
              </a:p>
            </p:txBody>
          </p:sp>
          <p:sp>
            <p:nvSpPr>
              <p:cNvPr id="319" name="Google Shape;319;p41"/>
              <p:cNvSpPr/>
              <p:nvPr/>
            </p:nvSpPr>
            <p:spPr>
              <a:xfrm>
                <a:off x="5239894" y="1121285"/>
                <a:ext cx="208038" cy="110744"/>
              </a:xfrm>
              <a:prstGeom prst="rect">
                <a:avLst/>
              </a:prstGeom>
              <a:blipFill rotWithShape="1">
                <a:blip r:embed="rId7" cstate="print">
                  <a:alphaModFix/>
                </a:blip>
                <a:stretch>
                  <a:fillRect/>
                </a:stretch>
              </a:blipFill>
              <a:ln>
                <a:noFill/>
              </a:ln>
            </p:spPr>
            <p:txBody>
              <a:bodyPr spcFirstLastPara="1" wrap="square" lIns="0" tIns="0" rIns="0" bIns="0" anchor="t" anchorCtr="0">
                <a:noAutofit/>
              </a:bodyPr>
              <a:lstStyle/>
              <a:p>
                <a:endParaRPr sz="2400" dirty="0"/>
              </a:p>
            </p:txBody>
          </p:sp>
        </p:grpSp>
        <p:grpSp>
          <p:nvGrpSpPr>
            <p:cNvPr id="320" name="Google Shape;320;p41"/>
            <p:cNvGrpSpPr/>
            <p:nvPr/>
          </p:nvGrpSpPr>
          <p:grpSpPr>
            <a:xfrm>
              <a:off x="8932251" y="3096802"/>
              <a:ext cx="939191" cy="2533279"/>
              <a:chOff x="5586831" y="1624457"/>
              <a:chExt cx="611505" cy="2557145"/>
            </a:xfrm>
          </p:grpSpPr>
          <p:sp>
            <p:nvSpPr>
              <p:cNvPr id="321" name="Google Shape;321;p41"/>
              <p:cNvSpPr/>
              <p:nvPr/>
            </p:nvSpPr>
            <p:spPr>
              <a:xfrm>
                <a:off x="5586831" y="1624457"/>
                <a:ext cx="611505" cy="2557145"/>
              </a:xfrm>
              <a:custGeom>
                <a:avLst/>
                <a:gdLst/>
                <a:ahLst/>
                <a:cxnLst/>
                <a:rect l="l" t="t" r="r" b="b"/>
                <a:pathLst>
                  <a:path w="611504" h="2557145" extrusionOk="0">
                    <a:moveTo>
                      <a:pt x="610958" y="0"/>
                    </a:moveTo>
                    <a:lnTo>
                      <a:pt x="0" y="0"/>
                    </a:lnTo>
                    <a:lnTo>
                      <a:pt x="0" y="2556560"/>
                    </a:lnTo>
                    <a:lnTo>
                      <a:pt x="610958" y="2556560"/>
                    </a:lnTo>
                    <a:lnTo>
                      <a:pt x="610958" y="0"/>
                    </a:lnTo>
                    <a:close/>
                  </a:path>
                </a:pathLst>
              </a:custGeom>
              <a:solidFill>
                <a:srgbClr val="9CC0E6"/>
              </a:solidFill>
              <a:ln>
                <a:noFill/>
              </a:ln>
            </p:spPr>
            <p:txBody>
              <a:bodyPr spcFirstLastPara="1" wrap="square" lIns="0" tIns="0" rIns="0" bIns="0" anchor="t" anchorCtr="0">
                <a:noAutofit/>
              </a:bodyPr>
              <a:lstStyle/>
              <a:p>
                <a:endParaRPr sz="2400" dirty="0"/>
              </a:p>
            </p:txBody>
          </p:sp>
          <p:sp>
            <p:nvSpPr>
              <p:cNvPr id="322" name="Google Shape;322;p41"/>
              <p:cNvSpPr/>
              <p:nvPr/>
            </p:nvSpPr>
            <p:spPr>
              <a:xfrm>
                <a:off x="5746721" y="2160738"/>
                <a:ext cx="291174" cy="1704012"/>
              </a:xfrm>
              <a:prstGeom prst="rect">
                <a:avLst/>
              </a:prstGeom>
              <a:blipFill rotWithShape="1">
                <a:blip r:embed="rId8" cstate="print">
                  <a:alphaModFix/>
                </a:blip>
                <a:stretch>
                  <a:fillRect/>
                </a:stretch>
              </a:blipFill>
              <a:ln>
                <a:noFill/>
              </a:ln>
            </p:spPr>
            <p:txBody>
              <a:bodyPr spcFirstLastPara="1" wrap="square" lIns="0" tIns="0" rIns="0" bIns="0" anchor="t" anchorCtr="0">
                <a:noAutofit/>
              </a:bodyPr>
              <a:lstStyle/>
              <a:p>
                <a:endParaRPr sz="2400" dirty="0"/>
              </a:p>
            </p:txBody>
          </p:sp>
          <p:sp>
            <p:nvSpPr>
              <p:cNvPr id="323" name="Google Shape;323;p41"/>
              <p:cNvSpPr/>
              <p:nvPr/>
            </p:nvSpPr>
            <p:spPr>
              <a:xfrm>
                <a:off x="5749150" y="1940712"/>
                <a:ext cx="121208" cy="181317"/>
              </a:xfrm>
              <a:prstGeom prst="rect">
                <a:avLst/>
              </a:prstGeom>
              <a:blipFill rotWithShape="1">
                <a:blip r:embed="rId9" cstate="print">
                  <a:alphaModFix/>
                </a:blip>
                <a:stretch>
                  <a:fillRect/>
                </a:stretch>
              </a:blipFill>
              <a:ln>
                <a:noFill/>
              </a:ln>
            </p:spPr>
            <p:txBody>
              <a:bodyPr spcFirstLastPara="1" wrap="square" lIns="0" tIns="0" rIns="0" bIns="0" anchor="t" anchorCtr="0">
                <a:noAutofit/>
              </a:bodyPr>
              <a:lstStyle/>
              <a:p>
                <a:endParaRPr sz="2400" dirty="0"/>
              </a:p>
            </p:txBody>
          </p:sp>
        </p:grpSp>
        <p:grpSp>
          <p:nvGrpSpPr>
            <p:cNvPr id="324" name="Google Shape;324;p41"/>
            <p:cNvGrpSpPr/>
            <p:nvPr/>
          </p:nvGrpSpPr>
          <p:grpSpPr>
            <a:xfrm>
              <a:off x="4540512" y="3082282"/>
              <a:ext cx="3703561" cy="2557305"/>
              <a:chOff x="2727377" y="1609801"/>
              <a:chExt cx="2411382" cy="2581398"/>
            </a:xfrm>
          </p:grpSpPr>
          <p:sp>
            <p:nvSpPr>
              <p:cNvPr id="325" name="Google Shape;325;p41"/>
              <p:cNvSpPr/>
              <p:nvPr/>
            </p:nvSpPr>
            <p:spPr>
              <a:xfrm>
                <a:off x="2952764" y="1769574"/>
                <a:ext cx="1069340" cy="405130"/>
              </a:xfrm>
              <a:custGeom>
                <a:avLst/>
                <a:gdLst/>
                <a:ahLst/>
                <a:cxnLst/>
                <a:rect l="l" t="t" r="r" b="b"/>
                <a:pathLst>
                  <a:path w="1069339" h="405130"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326" name="Google Shape;326;p41"/>
              <p:cNvSpPr/>
              <p:nvPr/>
            </p:nvSpPr>
            <p:spPr>
              <a:xfrm>
                <a:off x="2962106" y="1754246"/>
                <a:ext cx="1069340" cy="405130"/>
              </a:xfrm>
              <a:custGeom>
                <a:avLst/>
                <a:gdLst/>
                <a:ahLst/>
                <a:cxnLst/>
                <a:rect l="l" t="t" r="r" b="b"/>
                <a:pathLst>
                  <a:path w="1069339" h="405130" extrusionOk="0">
                    <a:moveTo>
                      <a:pt x="52527" y="0"/>
                    </a:moveTo>
                    <a:lnTo>
                      <a:pt x="1016406" y="0"/>
                    </a:lnTo>
                    <a:lnTo>
                      <a:pt x="1036802" y="4144"/>
                    </a:lnTo>
                    <a:lnTo>
                      <a:pt x="1053504" y="15428"/>
                    </a:lnTo>
                    <a:lnTo>
                      <a:pt x="1064789" y="32130"/>
                    </a:lnTo>
                    <a:lnTo>
                      <a:pt x="1068933" y="52527"/>
                    </a:lnTo>
                    <a:lnTo>
                      <a:pt x="1068933" y="352348"/>
                    </a:lnTo>
                    <a:lnTo>
                      <a:pt x="1064789" y="372745"/>
                    </a:lnTo>
                    <a:lnTo>
                      <a:pt x="1053504" y="389447"/>
                    </a:lnTo>
                    <a:lnTo>
                      <a:pt x="1036802" y="400731"/>
                    </a:lnTo>
                    <a:lnTo>
                      <a:pt x="1016406" y="404876"/>
                    </a:lnTo>
                    <a:lnTo>
                      <a:pt x="52527" y="404876"/>
                    </a:lnTo>
                    <a:lnTo>
                      <a:pt x="32130" y="400731"/>
                    </a:lnTo>
                    <a:lnTo>
                      <a:pt x="15428" y="389447"/>
                    </a:lnTo>
                    <a:lnTo>
                      <a:pt x="4144" y="372745"/>
                    </a:lnTo>
                    <a:lnTo>
                      <a:pt x="0" y="352348"/>
                    </a:lnTo>
                    <a:lnTo>
                      <a:pt x="0" y="52527"/>
                    </a:lnTo>
                    <a:lnTo>
                      <a:pt x="4144" y="32130"/>
                    </a:lnTo>
                    <a:lnTo>
                      <a:pt x="15428" y="15428"/>
                    </a:lnTo>
                    <a:lnTo>
                      <a:pt x="32130" y="4144"/>
                    </a:lnTo>
                    <a:lnTo>
                      <a:pt x="52527"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328" name="Google Shape;328;p41"/>
              <p:cNvSpPr/>
              <p:nvPr/>
            </p:nvSpPr>
            <p:spPr>
              <a:xfrm>
                <a:off x="2962106" y="3665804"/>
                <a:ext cx="1069340" cy="405130"/>
              </a:xfrm>
              <a:custGeom>
                <a:avLst/>
                <a:gdLst/>
                <a:ahLst/>
                <a:cxnLst/>
                <a:rect l="l" t="t" r="r" b="b"/>
                <a:pathLst>
                  <a:path w="1069339" h="405129"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329" name="Google Shape;329;p41"/>
              <p:cNvSpPr/>
              <p:nvPr/>
            </p:nvSpPr>
            <p:spPr>
              <a:xfrm>
                <a:off x="2962106" y="3665804"/>
                <a:ext cx="1069340" cy="405130"/>
              </a:xfrm>
              <a:custGeom>
                <a:avLst/>
                <a:gdLst/>
                <a:ahLst/>
                <a:cxnLst/>
                <a:rect l="l" t="t" r="r" b="b"/>
                <a:pathLst>
                  <a:path w="1069339" h="405129" extrusionOk="0">
                    <a:moveTo>
                      <a:pt x="52527" y="0"/>
                    </a:moveTo>
                    <a:lnTo>
                      <a:pt x="1016406" y="0"/>
                    </a:lnTo>
                    <a:lnTo>
                      <a:pt x="1036802" y="4144"/>
                    </a:lnTo>
                    <a:lnTo>
                      <a:pt x="1053504" y="15428"/>
                    </a:lnTo>
                    <a:lnTo>
                      <a:pt x="1064789" y="32130"/>
                    </a:lnTo>
                    <a:lnTo>
                      <a:pt x="1068933" y="52527"/>
                    </a:lnTo>
                    <a:lnTo>
                      <a:pt x="1068933" y="352348"/>
                    </a:lnTo>
                    <a:lnTo>
                      <a:pt x="1064789" y="372745"/>
                    </a:lnTo>
                    <a:lnTo>
                      <a:pt x="1053504" y="389447"/>
                    </a:lnTo>
                    <a:lnTo>
                      <a:pt x="1036802" y="400731"/>
                    </a:lnTo>
                    <a:lnTo>
                      <a:pt x="1016406" y="404876"/>
                    </a:lnTo>
                    <a:lnTo>
                      <a:pt x="52527" y="404876"/>
                    </a:lnTo>
                    <a:lnTo>
                      <a:pt x="32130" y="400731"/>
                    </a:lnTo>
                    <a:lnTo>
                      <a:pt x="15428" y="389447"/>
                    </a:lnTo>
                    <a:lnTo>
                      <a:pt x="4144" y="372745"/>
                    </a:lnTo>
                    <a:lnTo>
                      <a:pt x="0" y="352348"/>
                    </a:lnTo>
                    <a:lnTo>
                      <a:pt x="0" y="52527"/>
                    </a:lnTo>
                    <a:lnTo>
                      <a:pt x="4144" y="32130"/>
                    </a:lnTo>
                    <a:lnTo>
                      <a:pt x="15428" y="15428"/>
                    </a:lnTo>
                    <a:lnTo>
                      <a:pt x="32130" y="4144"/>
                    </a:lnTo>
                    <a:lnTo>
                      <a:pt x="52527"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332" name="Google Shape;332;p41"/>
              <p:cNvSpPr/>
              <p:nvPr/>
            </p:nvSpPr>
            <p:spPr>
              <a:xfrm>
                <a:off x="2727377" y="1907349"/>
                <a:ext cx="202565" cy="2017395"/>
              </a:xfrm>
              <a:custGeom>
                <a:avLst/>
                <a:gdLst/>
                <a:ahLst/>
                <a:cxnLst/>
                <a:rect l="l" t="t" r="r" b="b"/>
                <a:pathLst>
                  <a:path w="202564" h="2017395" extrusionOk="0">
                    <a:moveTo>
                      <a:pt x="110705" y="1916379"/>
                    </a:moveTo>
                    <a:lnTo>
                      <a:pt x="110705" y="2017064"/>
                    </a:lnTo>
                    <a:lnTo>
                      <a:pt x="184732" y="1976348"/>
                    </a:lnTo>
                    <a:lnTo>
                      <a:pt x="118643" y="1976348"/>
                    </a:lnTo>
                    <a:lnTo>
                      <a:pt x="118643" y="1957082"/>
                    </a:lnTo>
                    <a:lnTo>
                      <a:pt x="184709" y="1957082"/>
                    </a:lnTo>
                    <a:lnTo>
                      <a:pt x="110705" y="1916379"/>
                    </a:lnTo>
                    <a:close/>
                  </a:path>
                  <a:path w="202564" h="2017395" extrusionOk="0">
                    <a:moveTo>
                      <a:pt x="0" y="1966721"/>
                    </a:moveTo>
                    <a:lnTo>
                      <a:pt x="0" y="1976348"/>
                    </a:lnTo>
                    <a:lnTo>
                      <a:pt x="9639" y="1976348"/>
                    </a:lnTo>
                    <a:lnTo>
                      <a:pt x="0" y="1966721"/>
                    </a:lnTo>
                    <a:close/>
                  </a:path>
                  <a:path w="202564" h="2017395" extrusionOk="0">
                    <a:moveTo>
                      <a:pt x="0" y="50355"/>
                    </a:moveTo>
                    <a:lnTo>
                      <a:pt x="0" y="1966721"/>
                    </a:lnTo>
                    <a:lnTo>
                      <a:pt x="9639" y="1976348"/>
                    </a:lnTo>
                    <a:lnTo>
                      <a:pt x="9639" y="1957082"/>
                    </a:lnTo>
                    <a:lnTo>
                      <a:pt x="19265" y="1957082"/>
                    </a:lnTo>
                    <a:lnTo>
                      <a:pt x="19265" y="59982"/>
                    </a:lnTo>
                    <a:lnTo>
                      <a:pt x="9639" y="59982"/>
                    </a:lnTo>
                    <a:lnTo>
                      <a:pt x="0" y="50355"/>
                    </a:lnTo>
                    <a:close/>
                  </a:path>
                  <a:path w="202564" h="2017395" extrusionOk="0">
                    <a:moveTo>
                      <a:pt x="19265" y="1957082"/>
                    </a:moveTo>
                    <a:lnTo>
                      <a:pt x="9639" y="1957082"/>
                    </a:lnTo>
                    <a:lnTo>
                      <a:pt x="9639" y="1976348"/>
                    </a:lnTo>
                    <a:lnTo>
                      <a:pt x="19265" y="1966721"/>
                    </a:lnTo>
                    <a:lnTo>
                      <a:pt x="19265" y="1957082"/>
                    </a:lnTo>
                    <a:close/>
                  </a:path>
                  <a:path w="202564" h="2017395" extrusionOk="0">
                    <a:moveTo>
                      <a:pt x="110705" y="1957082"/>
                    </a:moveTo>
                    <a:lnTo>
                      <a:pt x="19265" y="1957082"/>
                    </a:lnTo>
                    <a:lnTo>
                      <a:pt x="19265" y="1966721"/>
                    </a:lnTo>
                    <a:lnTo>
                      <a:pt x="9639" y="1976348"/>
                    </a:lnTo>
                    <a:lnTo>
                      <a:pt x="110705" y="1976348"/>
                    </a:lnTo>
                    <a:lnTo>
                      <a:pt x="110705" y="1957082"/>
                    </a:lnTo>
                    <a:close/>
                  </a:path>
                  <a:path w="202564" h="2017395" extrusionOk="0">
                    <a:moveTo>
                      <a:pt x="184709" y="1957082"/>
                    </a:moveTo>
                    <a:lnTo>
                      <a:pt x="118643" y="1957082"/>
                    </a:lnTo>
                    <a:lnTo>
                      <a:pt x="118643" y="1976348"/>
                    </a:lnTo>
                    <a:lnTo>
                      <a:pt x="184732" y="1976348"/>
                    </a:lnTo>
                    <a:lnTo>
                      <a:pt x="202234" y="1966721"/>
                    </a:lnTo>
                    <a:lnTo>
                      <a:pt x="184709" y="1957082"/>
                    </a:lnTo>
                    <a:close/>
                  </a:path>
                  <a:path w="202564" h="2017395" extrusionOk="0">
                    <a:moveTo>
                      <a:pt x="110705" y="0"/>
                    </a:moveTo>
                    <a:lnTo>
                      <a:pt x="110705" y="100698"/>
                    </a:lnTo>
                    <a:lnTo>
                      <a:pt x="184732" y="59982"/>
                    </a:lnTo>
                    <a:lnTo>
                      <a:pt x="118643" y="59982"/>
                    </a:lnTo>
                    <a:lnTo>
                      <a:pt x="118643" y="40716"/>
                    </a:lnTo>
                    <a:lnTo>
                      <a:pt x="184713" y="40716"/>
                    </a:lnTo>
                    <a:lnTo>
                      <a:pt x="110705" y="0"/>
                    </a:lnTo>
                    <a:close/>
                  </a:path>
                  <a:path w="202564" h="2017395" extrusionOk="0">
                    <a:moveTo>
                      <a:pt x="110705" y="40716"/>
                    </a:moveTo>
                    <a:lnTo>
                      <a:pt x="9639" y="40716"/>
                    </a:lnTo>
                    <a:lnTo>
                      <a:pt x="0" y="50355"/>
                    </a:lnTo>
                    <a:lnTo>
                      <a:pt x="9639" y="59982"/>
                    </a:lnTo>
                    <a:lnTo>
                      <a:pt x="19265" y="59982"/>
                    </a:lnTo>
                    <a:lnTo>
                      <a:pt x="19265" y="50355"/>
                    </a:lnTo>
                    <a:lnTo>
                      <a:pt x="110705" y="50355"/>
                    </a:lnTo>
                    <a:lnTo>
                      <a:pt x="110705" y="40716"/>
                    </a:lnTo>
                    <a:close/>
                  </a:path>
                  <a:path w="202564" h="2017395" extrusionOk="0">
                    <a:moveTo>
                      <a:pt x="110705" y="50355"/>
                    </a:moveTo>
                    <a:lnTo>
                      <a:pt x="19265" y="50355"/>
                    </a:lnTo>
                    <a:lnTo>
                      <a:pt x="19265" y="59982"/>
                    </a:lnTo>
                    <a:lnTo>
                      <a:pt x="110705" y="59982"/>
                    </a:lnTo>
                    <a:lnTo>
                      <a:pt x="110705" y="50355"/>
                    </a:lnTo>
                    <a:close/>
                  </a:path>
                  <a:path w="202564" h="2017395" extrusionOk="0">
                    <a:moveTo>
                      <a:pt x="184713" y="40716"/>
                    </a:moveTo>
                    <a:lnTo>
                      <a:pt x="118643" y="40716"/>
                    </a:lnTo>
                    <a:lnTo>
                      <a:pt x="118643" y="59982"/>
                    </a:lnTo>
                    <a:lnTo>
                      <a:pt x="184732" y="59982"/>
                    </a:lnTo>
                    <a:lnTo>
                      <a:pt x="202234" y="50355"/>
                    </a:lnTo>
                    <a:lnTo>
                      <a:pt x="184713" y="40716"/>
                    </a:lnTo>
                    <a:close/>
                  </a:path>
                  <a:path w="202564" h="2017395" extrusionOk="0">
                    <a:moveTo>
                      <a:pt x="9639" y="40716"/>
                    </a:moveTo>
                    <a:lnTo>
                      <a:pt x="0" y="40716"/>
                    </a:lnTo>
                    <a:lnTo>
                      <a:pt x="0" y="50355"/>
                    </a:lnTo>
                    <a:lnTo>
                      <a:pt x="9639" y="40716"/>
                    </a:lnTo>
                    <a:close/>
                  </a:path>
                </a:pathLst>
              </a:custGeom>
              <a:solidFill>
                <a:srgbClr val="5397D1"/>
              </a:solidFill>
              <a:ln>
                <a:noFill/>
              </a:ln>
            </p:spPr>
            <p:txBody>
              <a:bodyPr spcFirstLastPara="1" wrap="square" lIns="0" tIns="0" rIns="0" bIns="0" anchor="t" anchorCtr="0">
                <a:noAutofit/>
              </a:bodyPr>
              <a:lstStyle/>
              <a:p>
                <a:endParaRPr sz="2400" dirty="0"/>
              </a:p>
            </p:txBody>
          </p:sp>
          <p:sp>
            <p:nvSpPr>
              <p:cNvPr id="333" name="Google Shape;333;p41"/>
              <p:cNvSpPr/>
              <p:nvPr/>
            </p:nvSpPr>
            <p:spPr>
              <a:xfrm>
                <a:off x="4464389" y="1609801"/>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34" name="Google Shape;334;p41"/>
              <p:cNvSpPr/>
              <p:nvPr/>
            </p:nvSpPr>
            <p:spPr>
              <a:xfrm>
                <a:off x="4609859" y="1650263"/>
                <a:ext cx="383540" cy="102235"/>
              </a:xfrm>
              <a:custGeom>
                <a:avLst/>
                <a:gdLst/>
                <a:ahLst/>
                <a:cxnLst/>
                <a:rect l="l" t="t" r="r" b="b"/>
                <a:pathLst>
                  <a:path w="383539" h="102235" extrusionOk="0">
                    <a:moveTo>
                      <a:pt x="60934" y="19189"/>
                    </a:moveTo>
                    <a:lnTo>
                      <a:pt x="59626" y="14833"/>
                    </a:lnTo>
                    <a:lnTo>
                      <a:pt x="58737" y="11874"/>
                    </a:lnTo>
                    <a:lnTo>
                      <a:pt x="49974" y="2921"/>
                    </a:lnTo>
                    <a:lnTo>
                      <a:pt x="42786" y="673"/>
                    </a:lnTo>
                    <a:lnTo>
                      <a:pt x="42062" y="673"/>
                    </a:lnTo>
                    <a:lnTo>
                      <a:pt x="42062" y="24155"/>
                    </a:lnTo>
                    <a:lnTo>
                      <a:pt x="42062" y="35356"/>
                    </a:lnTo>
                    <a:lnTo>
                      <a:pt x="40868" y="39281"/>
                    </a:lnTo>
                    <a:lnTo>
                      <a:pt x="36131" y="43891"/>
                    </a:lnTo>
                    <a:lnTo>
                      <a:pt x="32004" y="45034"/>
                    </a:lnTo>
                    <a:lnTo>
                      <a:pt x="18224" y="45034"/>
                    </a:lnTo>
                    <a:lnTo>
                      <a:pt x="18224" y="14833"/>
                    </a:lnTo>
                    <a:lnTo>
                      <a:pt x="32499" y="14833"/>
                    </a:lnTo>
                    <a:lnTo>
                      <a:pt x="36626" y="15913"/>
                    </a:lnTo>
                    <a:lnTo>
                      <a:pt x="40982" y="20269"/>
                    </a:lnTo>
                    <a:lnTo>
                      <a:pt x="42062" y="24155"/>
                    </a:lnTo>
                    <a:lnTo>
                      <a:pt x="42062" y="673"/>
                    </a:lnTo>
                    <a:lnTo>
                      <a:pt x="0" y="673"/>
                    </a:lnTo>
                    <a:lnTo>
                      <a:pt x="0" y="102069"/>
                    </a:lnTo>
                    <a:lnTo>
                      <a:pt x="18745" y="102069"/>
                    </a:lnTo>
                    <a:lnTo>
                      <a:pt x="18745" y="59055"/>
                    </a:lnTo>
                    <a:lnTo>
                      <a:pt x="42113" y="59055"/>
                    </a:lnTo>
                    <a:lnTo>
                      <a:pt x="49250" y="56603"/>
                    </a:lnTo>
                    <a:lnTo>
                      <a:pt x="58597" y="46837"/>
                    </a:lnTo>
                    <a:lnTo>
                      <a:pt x="59156" y="45034"/>
                    </a:lnTo>
                    <a:lnTo>
                      <a:pt x="60934" y="39370"/>
                    </a:lnTo>
                    <a:lnTo>
                      <a:pt x="60934" y="19189"/>
                    </a:lnTo>
                    <a:close/>
                  </a:path>
                  <a:path w="383539" h="102235" extrusionOk="0">
                    <a:moveTo>
                      <a:pt x="92354" y="673"/>
                    </a:moveTo>
                    <a:lnTo>
                      <a:pt x="73482" y="673"/>
                    </a:lnTo>
                    <a:lnTo>
                      <a:pt x="73482" y="102057"/>
                    </a:lnTo>
                    <a:lnTo>
                      <a:pt x="92354" y="102057"/>
                    </a:lnTo>
                    <a:lnTo>
                      <a:pt x="92354" y="673"/>
                    </a:lnTo>
                    <a:close/>
                  </a:path>
                  <a:path w="383539"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 w="383539" h="102235" extrusionOk="0">
                    <a:moveTo>
                      <a:pt x="227444" y="83858"/>
                    </a:moveTo>
                    <a:lnTo>
                      <a:pt x="210451" y="83858"/>
                    </a:lnTo>
                    <a:lnTo>
                      <a:pt x="210451" y="102057"/>
                    </a:lnTo>
                    <a:lnTo>
                      <a:pt x="227444" y="102057"/>
                    </a:lnTo>
                    <a:lnTo>
                      <a:pt x="227444" y="83858"/>
                    </a:lnTo>
                    <a:close/>
                  </a:path>
                  <a:path w="383539" h="102235" extrusionOk="0">
                    <a:moveTo>
                      <a:pt x="282041" y="0"/>
                    </a:moveTo>
                    <a:lnTo>
                      <a:pt x="269532" y="0"/>
                    </a:lnTo>
                    <a:lnTo>
                      <a:pt x="268693" y="5867"/>
                    </a:lnTo>
                    <a:lnTo>
                      <a:pt x="265938" y="10375"/>
                    </a:lnTo>
                    <a:lnTo>
                      <a:pt x="256628" y="16649"/>
                    </a:lnTo>
                    <a:lnTo>
                      <a:pt x="250164" y="18338"/>
                    </a:lnTo>
                    <a:lnTo>
                      <a:pt x="241871" y="18605"/>
                    </a:lnTo>
                    <a:lnTo>
                      <a:pt x="241871" y="30607"/>
                    </a:lnTo>
                    <a:lnTo>
                      <a:pt x="264248" y="30607"/>
                    </a:lnTo>
                    <a:lnTo>
                      <a:pt x="264248" y="102057"/>
                    </a:lnTo>
                    <a:lnTo>
                      <a:pt x="282041" y="102057"/>
                    </a:lnTo>
                    <a:lnTo>
                      <a:pt x="282041" y="0"/>
                    </a:lnTo>
                    <a:close/>
                  </a:path>
                  <a:path w="383539" h="102235" extrusionOk="0">
                    <a:moveTo>
                      <a:pt x="328561" y="83858"/>
                    </a:moveTo>
                    <a:lnTo>
                      <a:pt x="311569" y="83858"/>
                    </a:lnTo>
                    <a:lnTo>
                      <a:pt x="311569" y="102057"/>
                    </a:lnTo>
                    <a:lnTo>
                      <a:pt x="328561" y="102057"/>
                    </a:lnTo>
                    <a:lnTo>
                      <a:pt x="328561" y="83858"/>
                    </a:lnTo>
                    <a:close/>
                  </a:path>
                  <a:path w="383539" h="102235" extrusionOk="0">
                    <a:moveTo>
                      <a:pt x="383159" y="0"/>
                    </a:moveTo>
                    <a:lnTo>
                      <a:pt x="370649" y="0"/>
                    </a:lnTo>
                    <a:lnTo>
                      <a:pt x="369811" y="5867"/>
                    </a:lnTo>
                    <a:lnTo>
                      <a:pt x="367055" y="10375"/>
                    </a:lnTo>
                    <a:lnTo>
                      <a:pt x="357746" y="16649"/>
                    </a:lnTo>
                    <a:lnTo>
                      <a:pt x="351282" y="18338"/>
                    </a:lnTo>
                    <a:lnTo>
                      <a:pt x="342988" y="18605"/>
                    </a:lnTo>
                    <a:lnTo>
                      <a:pt x="342988" y="30607"/>
                    </a:lnTo>
                    <a:lnTo>
                      <a:pt x="365366" y="30607"/>
                    </a:lnTo>
                    <a:lnTo>
                      <a:pt x="365366" y="102057"/>
                    </a:lnTo>
                    <a:lnTo>
                      <a:pt x="383159" y="102057"/>
                    </a:lnTo>
                    <a:lnTo>
                      <a:pt x="383159"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35" name="Google Shape;335;p41"/>
              <p:cNvSpPr/>
              <p:nvPr/>
            </p:nvSpPr>
            <p:spPr>
              <a:xfrm>
                <a:off x="4464389" y="1864997"/>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36" name="Google Shape;336;p41"/>
              <p:cNvSpPr/>
              <p:nvPr/>
            </p:nvSpPr>
            <p:spPr>
              <a:xfrm>
                <a:off x="4601972" y="1905456"/>
                <a:ext cx="399415" cy="102235"/>
              </a:xfrm>
              <a:custGeom>
                <a:avLst/>
                <a:gdLst/>
                <a:ahLst/>
                <a:cxnLst/>
                <a:rect l="l" t="t" r="r" b="b"/>
                <a:pathLst>
                  <a:path w="399414" h="102235" extrusionOk="0">
                    <a:moveTo>
                      <a:pt x="60934" y="19189"/>
                    </a:moveTo>
                    <a:lnTo>
                      <a:pt x="59613" y="14833"/>
                    </a:lnTo>
                    <a:lnTo>
                      <a:pt x="58737" y="11874"/>
                    </a:lnTo>
                    <a:lnTo>
                      <a:pt x="49974" y="2933"/>
                    </a:lnTo>
                    <a:lnTo>
                      <a:pt x="42786" y="673"/>
                    </a:lnTo>
                    <a:lnTo>
                      <a:pt x="42062" y="673"/>
                    </a:lnTo>
                    <a:lnTo>
                      <a:pt x="42062" y="24155"/>
                    </a:lnTo>
                    <a:lnTo>
                      <a:pt x="42062" y="35356"/>
                    </a:lnTo>
                    <a:lnTo>
                      <a:pt x="40868" y="39281"/>
                    </a:lnTo>
                    <a:lnTo>
                      <a:pt x="36131" y="43891"/>
                    </a:lnTo>
                    <a:lnTo>
                      <a:pt x="32004" y="45034"/>
                    </a:lnTo>
                    <a:lnTo>
                      <a:pt x="18224" y="45034"/>
                    </a:lnTo>
                    <a:lnTo>
                      <a:pt x="18224" y="14833"/>
                    </a:lnTo>
                    <a:lnTo>
                      <a:pt x="32499" y="14833"/>
                    </a:lnTo>
                    <a:lnTo>
                      <a:pt x="36626" y="15913"/>
                    </a:lnTo>
                    <a:lnTo>
                      <a:pt x="40982" y="20269"/>
                    </a:lnTo>
                    <a:lnTo>
                      <a:pt x="42062" y="24155"/>
                    </a:lnTo>
                    <a:lnTo>
                      <a:pt x="42062" y="673"/>
                    </a:lnTo>
                    <a:lnTo>
                      <a:pt x="0" y="673"/>
                    </a:lnTo>
                    <a:lnTo>
                      <a:pt x="0" y="102069"/>
                    </a:lnTo>
                    <a:lnTo>
                      <a:pt x="18745" y="102069"/>
                    </a:lnTo>
                    <a:lnTo>
                      <a:pt x="18745" y="59055"/>
                    </a:lnTo>
                    <a:lnTo>
                      <a:pt x="42113" y="59055"/>
                    </a:lnTo>
                    <a:lnTo>
                      <a:pt x="49250" y="56603"/>
                    </a:lnTo>
                    <a:lnTo>
                      <a:pt x="58597" y="46837"/>
                    </a:lnTo>
                    <a:lnTo>
                      <a:pt x="59156" y="45034"/>
                    </a:lnTo>
                    <a:lnTo>
                      <a:pt x="60934" y="39370"/>
                    </a:lnTo>
                    <a:lnTo>
                      <a:pt x="60934" y="19189"/>
                    </a:lnTo>
                    <a:close/>
                  </a:path>
                  <a:path w="399414" h="102235" extrusionOk="0">
                    <a:moveTo>
                      <a:pt x="92354" y="673"/>
                    </a:moveTo>
                    <a:lnTo>
                      <a:pt x="73482" y="673"/>
                    </a:lnTo>
                    <a:lnTo>
                      <a:pt x="73482" y="102057"/>
                    </a:lnTo>
                    <a:lnTo>
                      <a:pt x="92354" y="102057"/>
                    </a:lnTo>
                    <a:lnTo>
                      <a:pt x="92354" y="673"/>
                    </a:lnTo>
                    <a:close/>
                  </a:path>
                  <a:path w="399414"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 w="399414" h="102235" extrusionOk="0">
                    <a:moveTo>
                      <a:pt x="227444" y="83858"/>
                    </a:moveTo>
                    <a:lnTo>
                      <a:pt x="210451" y="83858"/>
                    </a:lnTo>
                    <a:lnTo>
                      <a:pt x="210451" y="102057"/>
                    </a:lnTo>
                    <a:lnTo>
                      <a:pt x="227444" y="102057"/>
                    </a:lnTo>
                    <a:lnTo>
                      <a:pt x="227444" y="83858"/>
                    </a:lnTo>
                    <a:close/>
                  </a:path>
                  <a:path w="399414" h="102235" extrusionOk="0">
                    <a:moveTo>
                      <a:pt x="282028" y="0"/>
                    </a:moveTo>
                    <a:lnTo>
                      <a:pt x="269519" y="0"/>
                    </a:lnTo>
                    <a:lnTo>
                      <a:pt x="268681" y="5867"/>
                    </a:lnTo>
                    <a:lnTo>
                      <a:pt x="265925" y="10375"/>
                    </a:lnTo>
                    <a:lnTo>
                      <a:pt x="256616" y="16649"/>
                    </a:lnTo>
                    <a:lnTo>
                      <a:pt x="250151" y="18338"/>
                    </a:lnTo>
                    <a:lnTo>
                      <a:pt x="241858" y="18605"/>
                    </a:lnTo>
                    <a:lnTo>
                      <a:pt x="241858" y="30607"/>
                    </a:lnTo>
                    <a:lnTo>
                      <a:pt x="264236" y="30607"/>
                    </a:lnTo>
                    <a:lnTo>
                      <a:pt x="264236" y="102057"/>
                    </a:lnTo>
                    <a:lnTo>
                      <a:pt x="282028" y="102057"/>
                    </a:lnTo>
                    <a:lnTo>
                      <a:pt x="282028" y="0"/>
                    </a:lnTo>
                    <a:close/>
                  </a:path>
                  <a:path w="399414" h="102235" extrusionOk="0">
                    <a:moveTo>
                      <a:pt x="328561" y="83858"/>
                    </a:moveTo>
                    <a:lnTo>
                      <a:pt x="311569" y="83858"/>
                    </a:lnTo>
                    <a:lnTo>
                      <a:pt x="311569" y="102057"/>
                    </a:lnTo>
                    <a:lnTo>
                      <a:pt x="328561" y="102057"/>
                    </a:lnTo>
                    <a:lnTo>
                      <a:pt x="328561" y="83858"/>
                    </a:lnTo>
                    <a:close/>
                  </a:path>
                  <a:path w="399414" h="102235" extrusionOk="0">
                    <a:moveTo>
                      <a:pt x="398932" y="17500"/>
                    </a:moveTo>
                    <a:lnTo>
                      <a:pt x="396544" y="11074"/>
                    </a:lnTo>
                    <a:lnTo>
                      <a:pt x="386981" y="2222"/>
                    </a:lnTo>
                    <a:lnTo>
                      <a:pt x="380047" y="0"/>
                    </a:lnTo>
                    <a:lnTo>
                      <a:pt x="361353" y="0"/>
                    </a:lnTo>
                    <a:lnTo>
                      <a:pt x="354304" y="2451"/>
                    </a:lnTo>
                    <a:lnTo>
                      <a:pt x="345363" y="12242"/>
                    </a:lnTo>
                    <a:lnTo>
                      <a:pt x="343115" y="20002"/>
                    </a:lnTo>
                    <a:lnTo>
                      <a:pt x="343242" y="33972"/>
                    </a:lnTo>
                    <a:lnTo>
                      <a:pt x="360908" y="33972"/>
                    </a:lnTo>
                    <a:lnTo>
                      <a:pt x="360781" y="24447"/>
                    </a:lnTo>
                    <a:lnTo>
                      <a:pt x="361556" y="20370"/>
                    </a:lnTo>
                    <a:lnTo>
                      <a:pt x="364667" y="15303"/>
                    </a:lnTo>
                    <a:lnTo>
                      <a:pt x="367131" y="14020"/>
                    </a:lnTo>
                    <a:lnTo>
                      <a:pt x="373722" y="14020"/>
                    </a:lnTo>
                    <a:lnTo>
                      <a:pt x="376085" y="15049"/>
                    </a:lnTo>
                    <a:lnTo>
                      <a:pt x="379158" y="19189"/>
                    </a:lnTo>
                    <a:lnTo>
                      <a:pt x="379920" y="22352"/>
                    </a:lnTo>
                    <a:lnTo>
                      <a:pt x="379920" y="29616"/>
                    </a:lnTo>
                    <a:lnTo>
                      <a:pt x="363207" y="54330"/>
                    </a:lnTo>
                    <a:lnTo>
                      <a:pt x="357428" y="60629"/>
                    </a:lnTo>
                    <a:lnTo>
                      <a:pt x="342569" y="91020"/>
                    </a:lnTo>
                    <a:lnTo>
                      <a:pt x="342709" y="102057"/>
                    </a:lnTo>
                    <a:lnTo>
                      <a:pt x="397738" y="102057"/>
                    </a:lnTo>
                    <a:lnTo>
                      <a:pt x="397738" y="85877"/>
                    </a:lnTo>
                    <a:lnTo>
                      <a:pt x="361899" y="85877"/>
                    </a:lnTo>
                    <a:lnTo>
                      <a:pt x="363664" y="82003"/>
                    </a:lnTo>
                    <a:lnTo>
                      <a:pt x="366991" y="76936"/>
                    </a:lnTo>
                    <a:lnTo>
                      <a:pt x="371881" y="70675"/>
                    </a:lnTo>
                    <a:lnTo>
                      <a:pt x="378409" y="63157"/>
                    </a:lnTo>
                    <a:lnTo>
                      <a:pt x="389128" y="52133"/>
                    </a:lnTo>
                    <a:lnTo>
                      <a:pt x="392252" y="48463"/>
                    </a:lnTo>
                    <a:lnTo>
                      <a:pt x="395465" y="43116"/>
                    </a:lnTo>
                    <a:lnTo>
                      <a:pt x="396798" y="39966"/>
                    </a:lnTo>
                    <a:lnTo>
                      <a:pt x="398500" y="33388"/>
                    </a:lnTo>
                    <a:lnTo>
                      <a:pt x="398932" y="29794"/>
                    </a:lnTo>
                    <a:lnTo>
                      <a:pt x="398932" y="1750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37" name="Google Shape;337;p41"/>
              <p:cNvSpPr/>
              <p:nvPr/>
            </p:nvSpPr>
            <p:spPr>
              <a:xfrm>
                <a:off x="4464389" y="2105747"/>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38" name="Google Shape;338;p41"/>
              <p:cNvSpPr/>
              <p:nvPr/>
            </p:nvSpPr>
            <p:spPr>
              <a:xfrm>
                <a:off x="4601832" y="2145271"/>
                <a:ext cx="399415" cy="104139"/>
              </a:xfrm>
              <a:custGeom>
                <a:avLst/>
                <a:gdLst/>
                <a:ahLst/>
                <a:cxnLst/>
                <a:rect l="l" t="t" r="r" b="b"/>
                <a:pathLst>
                  <a:path w="399414" h="104139" extrusionOk="0">
                    <a:moveTo>
                      <a:pt x="60934" y="19177"/>
                    </a:moveTo>
                    <a:lnTo>
                      <a:pt x="59626" y="14820"/>
                    </a:lnTo>
                    <a:lnTo>
                      <a:pt x="58737" y="11861"/>
                    </a:lnTo>
                    <a:lnTo>
                      <a:pt x="49974" y="2921"/>
                    </a:lnTo>
                    <a:lnTo>
                      <a:pt x="42786" y="660"/>
                    </a:lnTo>
                    <a:lnTo>
                      <a:pt x="42062" y="660"/>
                    </a:lnTo>
                    <a:lnTo>
                      <a:pt x="42062" y="24142"/>
                    </a:lnTo>
                    <a:lnTo>
                      <a:pt x="42062" y="35344"/>
                    </a:lnTo>
                    <a:lnTo>
                      <a:pt x="40868" y="39268"/>
                    </a:lnTo>
                    <a:lnTo>
                      <a:pt x="36131" y="43878"/>
                    </a:lnTo>
                    <a:lnTo>
                      <a:pt x="32004" y="45021"/>
                    </a:lnTo>
                    <a:lnTo>
                      <a:pt x="18224" y="45021"/>
                    </a:lnTo>
                    <a:lnTo>
                      <a:pt x="18224" y="14820"/>
                    </a:lnTo>
                    <a:lnTo>
                      <a:pt x="32499" y="14820"/>
                    </a:lnTo>
                    <a:lnTo>
                      <a:pt x="36626" y="15900"/>
                    </a:lnTo>
                    <a:lnTo>
                      <a:pt x="40982" y="20256"/>
                    </a:lnTo>
                    <a:lnTo>
                      <a:pt x="42062" y="24142"/>
                    </a:lnTo>
                    <a:lnTo>
                      <a:pt x="42062" y="660"/>
                    </a:lnTo>
                    <a:lnTo>
                      <a:pt x="0" y="660"/>
                    </a:lnTo>
                    <a:lnTo>
                      <a:pt x="0" y="102057"/>
                    </a:lnTo>
                    <a:lnTo>
                      <a:pt x="18745" y="102057"/>
                    </a:lnTo>
                    <a:lnTo>
                      <a:pt x="18745" y="59042"/>
                    </a:lnTo>
                    <a:lnTo>
                      <a:pt x="42113" y="59042"/>
                    </a:lnTo>
                    <a:lnTo>
                      <a:pt x="49250" y="56591"/>
                    </a:lnTo>
                    <a:lnTo>
                      <a:pt x="58597" y="46824"/>
                    </a:lnTo>
                    <a:lnTo>
                      <a:pt x="59156" y="45021"/>
                    </a:lnTo>
                    <a:lnTo>
                      <a:pt x="60934" y="39357"/>
                    </a:lnTo>
                    <a:lnTo>
                      <a:pt x="60934" y="19177"/>
                    </a:lnTo>
                    <a:close/>
                  </a:path>
                  <a:path w="399414" h="104139" extrusionOk="0">
                    <a:moveTo>
                      <a:pt x="92354" y="660"/>
                    </a:moveTo>
                    <a:lnTo>
                      <a:pt x="73482" y="660"/>
                    </a:lnTo>
                    <a:lnTo>
                      <a:pt x="73482" y="102044"/>
                    </a:lnTo>
                    <a:lnTo>
                      <a:pt x="92354" y="102044"/>
                    </a:lnTo>
                    <a:lnTo>
                      <a:pt x="92354" y="660"/>
                    </a:lnTo>
                    <a:close/>
                  </a:path>
                  <a:path w="399414" h="104139" extrusionOk="0">
                    <a:moveTo>
                      <a:pt x="180924" y="0"/>
                    </a:moveTo>
                    <a:lnTo>
                      <a:pt x="168414" y="0"/>
                    </a:lnTo>
                    <a:lnTo>
                      <a:pt x="167576" y="5867"/>
                    </a:lnTo>
                    <a:lnTo>
                      <a:pt x="164820" y="10375"/>
                    </a:lnTo>
                    <a:lnTo>
                      <a:pt x="155511" y="16649"/>
                    </a:lnTo>
                    <a:lnTo>
                      <a:pt x="149047" y="18326"/>
                    </a:lnTo>
                    <a:lnTo>
                      <a:pt x="140754" y="18605"/>
                    </a:lnTo>
                    <a:lnTo>
                      <a:pt x="140754" y="30607"/>
                    </a:lnTo>
                    <a:lnTo>
                      <a:pt x="163131" y="30607"/>
                    </a:lnTo>
                    <a:lnTo>
                      <a:pt x="163131" y="102057"/>
                    </a:lnTo>
                    <a:lnTo>
                      <a:pt x="180924" y="102057"/>
                    </a:lnTo>
                    <a:lnTo>
                      <a:pt x="180924" y="0"/>
                    </a:lnTo>
                    <a:close/>
                  </a:path>
                  <a:path w="399414" h="104139" extrusionOk="0">
                    <a:moveTo>
                      <a:pt x="227457" y="83845"/>
                    </a:moveTo>
                    <a:lnTo>
                      <a:pt x="210464" y="83845"/>
                    </a:lnTo>
                    <a:lnTo>
                      <a:pt x="210464" y="102044"/>
                    </a:lnTo>
                    <a:lnTo>
                      <a:pt x="227457" y="102044"/>
                    </a:lnTo>
                    <a:lnTo>
                      <a:pt x="227457" y="83845"/>
                    </a:lnTo>
                    <a:close/>
                  </a:path>
                  <a:path w="399414" h="104139" extrusionOk="0">
                    <a:moveTo>
                      <a:pt x="282041" y="0"/>
                    </a:moveTo>
                    <a:lnTo>
                      <a:pt x="269532" y="0"/>
                    </a:lnTo>
                    <a:lnTo>
                      <a:pt x="268693" y="5867"/>
                    </a:lnTo>
                    <a:lnTo>
                      <a:pt x="265938" y="10375"/>
                    </a:lnTo>
                    <a:lnTo>
                      <a:pt x="256628" y="16649"/>
                    </a:lnTo>
                    <a:lnTo>
                      <a:pt x="250164" y="18326"/>
                    </a:lnTo>
                    <a:lnTo>
                      <a:pt x="241871" y="18605"/>
                    </a:lnTo>
                    <a:lnTo>
                      <a:pt x="241871" y="30607"/>
                    </a:lnTo>
                    <a:lnTo>
                      <a:pt x="264248" y="30607"/>
                    </a:lnTo>
                    <a:lnTo>
                      <a:pt x="264248" y="102057"/>
                    </a:lnTo>
                    <a:lnTo>
                      <a:pt x="282041" y="102057"/>
                    </a:lnTo>
                    <a:lnTo>
                      <a:pt x="282041" y="0"/>
                    </a:lnTo>
                    <a:close/>
                  </a:path>
                  <a:path w="399414" h="104139" extrusionOk="0">
                    <a:moveTo>
                      <a:pt x="328574" y="83845"/>
                    </a:moveTo>
                    <a:lnTo>
                      <a:pt x="311581" y="83845"/>
                    </a:lnTo>
                    <a:lnTo>
                      <a:pt x="311581" y="102044"/>
                    </a:lnTo>
                    <a:lnTo>
                      <a:pt x="328574" y="102044"/>
                    </a:lnTo>
                    <a:lnTo>
                      <a:pt x="328574" y="83845"/>
                    </a:lnTo>
                    <a:close/>
                  </a:path>
                  <a:path w="399414" h="104139" extrusionOk="0">
                    <a:moveTo>
                      <a:pt x="399199" y="64376"/>
                    </a:moveTo>
                    <a:lnTo>
                      <a:pt x="398056" y="58953"/>
                    </a:lnTo>
                    <a:lnTo>
                      <a:pt x="393420" y="51117"/>
                    </a:lnTo>
                    <a:lnTo>
                      <a:pt x="389902" y="48552"/>
                    </a:lnTo>
                    <a:lnTo>
                      <a:pt x="385152" y="47358"/>
                    </a:lnTo>
                    <a:lnTo>
                      <a:pt x="388975" y="46126"/>
                    </a:lnTo>
                    <a:lnTo>
                      <a:pt x="391896" y="43700"/>
                    </a:lnTo>
                    <a:lnTo>
                      <a:pt x="395897" y="36461"/>
                    </a:lnTo>
                    <a:lnTo>
                      <a:pt x="396913" y="31813"/>
                    </a:lnTo>
                    <a:lnTo>
                      <a:pt x="396913" y="17818"/>
                    </a:lnTo>
                    <a:lnTo>
                      <a:pt x="394614" y="11366"/>
                    </a:lnTo>
                    <a:lnTo>
                      <a:pt x="385495" y="2260"/>
                    </a:lnTo>
                    <a:lnTo>
                      <a:pt x="379018" y="0"/>
                    </a:lnTo>
                    <a:lnTo>
                      <a:pt x="361569" y="0"/>
                    </a:lnTo>
                    <a:lnTo>
                      <a:pt x="354711" y="2197"/>
                    </a:lnTo>
                    <a:lnTo>
                      <a:pt x="345541" y="10985"/>
                    </a:lnTo>
                    <a:lnTo>
                      <a:pt x="343255" y="17538"/>
                    </a:lnTo>
                    <a:lnTo>
                      <a:pt x="343382" y="30060"/>
                    </a:lnTo>
                    <a:lnTo>
                      <a:pt x="360908" y="30060"/>
                    </a:lnTo>
                    <a:lnTo>
                      <a:pt x="360908" y="22669"/>
                    </a:lnTo>
                    <a:lnTo>
                      <a:pt x="361607" y="19050"/>
                    </a:lnTo>
                    <a:lnTo>
                      <a:pt x="364375" y="14693"/>
                    </a:lnTo>
                    <a:lnTo>
                      <a:pt x="366636" y="13614"/>
                    </a:lnTo>
                    <a:lnTo>
                      <a:pt x="373062" y="13614"/>
                    </a:lnTo>
                    <a:lnTo>
                      <a:pt x="375361" y="14605"/>
                    </a:lnTo>
                    <a:lnTo>
                      <a:pt x="378040" y="18503"/>
                    </a:lnTo>
                    <a:lnTo>
                      <a:pt x="378714" y="22009"/>
                    </a:lnTo>
                    <a:lnTo>
                      <a:pt x="378714" y="32575"/>
                    </a:lnTo>
                    <a:lnTo>
                      <a:pt x="377583" y="36334"/>
                    </a:lnTo>
                    <a:lnTo>
                      <a:pt x="373049" y="40373"/>
                    </a:lnTo>
                    <a:lnTo>
                      <a:pt x="368909" y="41389"/>
                    </a:lnTo>
                    <a:lnTo>
                      <a:pt x="361569" y="41389"/>
                    </a:lnTo>
                    <a:lnTo>
                      <a:pt x="361569" y="54597"/>
                    </a:lnTo>
                    <a:lnTo>
                      <a:pt x="372186" y="54457"/>
                    </a:lnTo>
                    <a:lnTo>
                      <a:pt x="375805" y="55537"/>
                    </a:lnTo>
                    <a:lnTo>
                      <a:pt x="379539" y="59880"/>
                    </a:lnTo>
                    <a:lnTo>
                      <a:pt x="380466" y="64414"/>
                    </a:lnTo>
                    <a:lnTo>
                      <a:pt x="380466" y="78143"/>
                    </a:lnTo>
                    <a:lnTo>
                      <a:pt x="379704" y="82892"/>
                    </a:lnTo>
                    <a:lnTo>
                      <a:pt x="376682" y="88188"/>
                    </a:lnTo>
                    <a:lnTo>
                      <a:pt x="374078" y="89509"/>
                    </a:lnTo>
                    <a:lnTo>
                      <a:pt x="366572" y="89509"/>
                    </a:lnTo>
                    <a:lnTo>
                      <a:pt x="363918" y="88011"/>
                    </a:lnTo>
                    <a:lnTo>
                      <a:pt x="360870" y="82016"/>
                    </a:lnTo>
                    <a:lnTo>
                      <a:pt x="360108" y="76708"/>
                    </a:lnTo>
                    <a:lnTo>
                      <a:pt x="360108" y="67945"/>
                    </a:lnTo>
                    <a:lnTo>
                      <a:pt x="342442" y="67945"/>
                    </a:lnTo>
                    <a:lnTo>
                      <a:pt x="342303" y="82842"/>
                    </a:lnTo>
                    <a:lnTo>
                      <a:pt x="344551" y="90881"/>
                    </a:lnTo>
                    <a:lnTo>
                      <a:pt x="353504" y="101333"/>
                    </a:lnTo>
                    <a:lnTo>
                      <a:pt x="360438" y="103936"/>
                    </a:lnTo>
                    <a:lnTo>
                      <a:pt x="379717" y="103936"/>
                    </a:lnTo>
                    <a:lnTo>
                      <a:pt x="399199" y="71310"/>
                    </a:lnTo>
                    <a:lnTo>
                      <a:pt x="399199" y="64376"/>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39" name="Google Shape;339;p41"/>
              <p:cNvSpPr/>
              <p:nvPr/>
            </p:nvSpPr>
            <p:spPr>
              <a:xfrm>
                <a:off x="4031043" y="1678520"/>
                <a:ext cx="396240" cy="556895"/>
              </a:xfrm>
              <a:custGeom>
                <a:avLst/>
                <a:gdLst/>
                <a:ahLst/>
                <a:cxnLst/>
                <a:rect l="l" t="t" r="r" b="b"/>
                <a:pathLst>
                  <a:path w="396239" h="556894" extrusionOk="0">
                    <a:moveTo>
                      <a:pt x="396036" y="278168"/>
                    </a:moveTo>
                    <a:lnTo>
                      <a:pt x="387286" y="273354"/>
                    </a:lnTo>
                    <a:lnTo>
                      <a:pt x="349910" y="252793"/>
                    </a:lnTo>
                    <a:lnTo>
                      <a:pt x="349910" y="273354"/>
                    </a:lnTo>
                    <a:lnTo>
                      <a:pt x="208241" y="273354"/>
                    </a:lnTo>
                    <a:lnTo>
                      <a:pt x="208241" y="30187"/>
                    </a:lnTo>
                    <a:lnTo>
                      <a:pt x="349897" y="30187"/>
                    </a:lnTo>
                    <a:lnTo>
                      <a:pt x="349897" y="50749"/>
                    </a:lnTo>
                    <a:lnTo>
                      <a:pt x="387273" y="30187"/>
                    </a:lnTo>
                    <a:lnTo>
                      <a:pt x="396024" y="25374"/>
                    </a:lnTo>
                    <a:lnTo>
                      <a:pt x="387273" y="20561"/>
                    </a:lnTo>
                    <a:lnTo>
                      <a:pt x="349897" y="0"/>
                    </a:lnTo>
                    <a:lnTo>
                      <a:pt x="349897" y="20561"/>
                    </a:lnTo>
                    <a:lnTo>
                      <a:pt x="203428" y="20561"/>
                    </a:lnTo>
                    <a:lnTo>
                      <a:pt x="198602" y="20561"/>
                    </a:lnTo>
                    <a:lnTo>
                      <a:pt x="198602" y="25374"/>
                    </a:lnTo>
                    <a:lnTo>
                      <a:pt x="198602" y="273354"/>
                    </a:lnTo>
                    <a:lnTo>
                      <a:pt x="0" y="273354"/>
                    </a:lnTo>
                    <a:lnTo>
                      <a:pt x="0" y="282981"/>
                    </a:lnTo>
                    <a:lnTo>
                      <a:pt x="198602" y="282981"/>
                    </a:lnTo>
                    <a:lnTo>
                      <a:pt x="198602" y="530948"/>
                    </a:lnTo>
                    <a:lnTo>
                      <a:pt x="198602" y="535774"/>
                    </a:lnTo>
                    <a:lnTo>
                      <a:pt x="203428" y="535774"/>
                    </a:lnTo>
                    <a:lnTo>
                      <a:pt x="349897" y="535774"/>
                    </a:lnTo>
                    <a:lnTo>
                      <a:pt x="349897" y="556323"/>
                    </a:lnTo>
                    <a:lnTo>
                      <a:pt x="387261" y="535774"/>
                    </a:lnTo>
                    <a:lnTo>
                      <a:pt x="396024" y="530948"/>
                    </a:lnTo>
                    <a:lnTo>
                      <a:pt x="387299" y="526148"/>
                    </a:lnTo>
                    <a:lnTo>
                      <a:pt x="349897" y="505574"/>
                    </a:lnTo>
                    <a:lnTo>
                      <a:pt x="349897" y="526148"/>
                    </a:lnTo>
                    <a:lnTo>
                      <a:pt x="208241" y="526148"/>
                    </a:lnTo>
                    <a:lnTo>
                      <a:pt x="208241" y="282981"/>
                    </a:lnTo>
                    <a:lnTo>
                      <a:pt x="349910" y="282981"/>
                    </a:lnTo>
                    <a:lnTo>
                      <a:pt x="349910" y="303542"/>
                    </a:lnTo>
                    <a:lnTo>
                      <a:pt x="387286" y="282981"/>
                    </a:lnTo>
                    <a:lnTo>
                      <a:pt x="396036" y="278168"/>
                    </a:lnTo>
                    <a:close/>
                  </a:path>
                </a:pathLst>
              </a:custGeom>
              <a:solidFill>
                <a:srgbClr val="5397D1"/>
              </a:solidFill>
              <a:ln>
                <a:noFill/>
              </a:ln>
            </p:spPr>
            <p:txBody>
              <a:bodyPr spcFirstLastPara="1" wrap="square" lIns="0" tIns="0" rIns="0" bIns="0" anchor="t" anchorCtr="0">
                <a:noAutofit/>
              </a:bodyPr>
              <a:lstStyle/>
              <a:p>
                <a:endParaRPr sz="2400" dirty="0"/>
              </a:p>
            </p:txBody>
          </p:sp>
          <p:sp>
            <p:nvSpPr>
              <p:cNvPr id="340" name="Google Shape;340;p41"/>
              <p:cNvSpPr/>
              <p:nvPr/>
            </p:nvSpPr>
            <p:spPr>
              <a:xfrm>
                <a:off x="4464389" y="3516550"/>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41" name="Google Shape;341;p41"/>
              <p:cNvSpPr/>
              <p:nvPr/>
            </p:nvSpPr>
            <p:spPr>
              <a:xfrm>
                <a:off x="4609859" y="3556063"/>
                <a:ext cx="180975" cy="102235"/>
              </a:xfrm>
              <a:custGeom>
                <a:avLst/>
                <a:gdLst/>
                <a:ahLst/>
                <a:cxnLst/>
                <a:rect l="l" t="t" r="r" b="b"/>
                <a:pathLst>
                  <a:path w="180975" h="102235" extrusionOk="0">
                    <a:moveTo>
                      <a:pt x="60934" y="19189"/>
                    </a:moveTo>
                    <a:lnTo>
                      <a:pt x="59626" y="14833"/>
                    </a:lnTo>
                    <a:lnTo>
                      <a:pt x="58737" y="11874"/>
                    </a:lnTo>
                    <a:lnTo>
                      <a:pt x="49974" y="2933"/>
                    </a:lnTo>
                    <a:lnTo>
                      <a:pt x="42786" y="673"/>
                    </a:lnTo>
                    <a:lnTo>
                      <a:pt x="42062" y="673"/>
                    </a:lnTo>
                    <a:lnTo>
                      <a:pt x="42062" y="24155"/>
                    </a:lnTo>
                    <a:lnTo>
                      <a:pt x="42062" y="35356"/>
                    </a:lnTo>
                    <a:lnTo>
                      <a:pt x="40868" y="39281"/>
                    </a:lnTo>
                    <a:lnTo>
                      <a:pt x="36131" y="43891"/>
                    </a:lnTo>
                    <a:lnTo>
                      <a:pt x="32004" y="45034"/>
                    </a:lnTo>
                    <a:lnTo>
                      <a:pt x="18224" y="45034"/>
                    </a:lnTo>
                    <a:lnTo>
                      <a:pt x="18224" y="14833"/>
                    </a:lnTo>
                    <a:lnTo>
                      <a:pt x="32499" y="14833"/>
                    </a:lnTo>
                    <a:lnTo>
                      <a:pt x="36626" y="15913"/>
                    </a:lnTo>
                    <a:lnTo>
                      <a:pt x="40982" y="20269"/>
                    </a:lnTo>
                    <a:lnTo>
                      <a:pt x="42062" y="24155"/>
                    </a:lnTo>
                    <a:lnTo>
                      <a:pt x="42062" y="673"/>
                    </a:lnTo>
                    <a:lnTo>
                      <a:pt x="0" y="673"/>
                    </a:lnTo>
                    <a:lnTo>
                      <a:pt x="0" y="102069"/>
                    </a:lnTo>
                    <a:lnTo>
                      <a:pt x="18745" y="102069"/>
                    </a:lnTo>
                    <a:lnTo>
                      <a:pt x="18745" y="59055"/>
                    </a:lnTo>
                    <a:lnTo>
                      <a:pt x="42113" y="59055"/>
                    </a:lnTo>
                    <a:lnTo>
                      <a:pt x="49250" y="56603"/>
                    </a:lnTo>
                    <a:lnTo>
                      <a:pt x="58597" y="46837"/>
                    </a:lnTo>
                    <a:lnTo>
                      <a:pt x="59156" y="45034"/>
                    </a:lnTo>
                    <a:lnTo>
                      <a:pt x="60934" y="39370"/>
                    </a:lnTo>
                    <a:lnTo>
                      <a:pt x="60934" y="19189"/>
                    </a:lnTo>
                    <a:close/>
                  </a:path>
                  <a:path w="180975" h="102235" extrusionOk="0">
                    <a:moveTo>
                      <a:pt x="92354" y="673"/>
                    </a:moveTo>
                    <a:lnTo>
                      <a:pt x="73482" y="673"/>
                    </a:lnTo>
                    <a:lnTo>
                      <a:pt x="73482" y="102057"/>
                    </a:lnTo>
                    <a:lnTo>
                      <a:pt x="92354" y="102057"/>
                    </a:lnTo>
                    <a:lnTo>
                      <a:pt x="92354" y="673"/>
                    </a:lnTo>
                    <a:close/>
                  </a:path>
                  <a:path w="180975"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42" name="Google Shape;342;p41"/>
              <p:cNvSpPr/>
              <p:nvPr/>
            </p:nvSpPr>
            <p:spPr>
              <a:xfrm>
                <a:off x="4820310" y="3556062"/>
                <a:ext cx="172707" cy="103941"/>
              </a:xfrm>
              <a:prstGeom prst="rect">
                <a:avLst/>
              </a:prstGeom>
              <a:blipFill rotWithShape="1">
                <a:blip r:embed="rId10" cstate="print">
                  <a:alphaModFix/>
                </a:blip>
                <a:stretch>
                  <a:fillRect/>
                </a:stretch>
              </a:blipFill>
              <a:ln>
                <a:noFill/>
              </a:ln>
            </p:spPr>
            <p:txBody>
              <a:bodyPr spcFirstLastPara="1" wrap="square" lIns="0" tIns="0" rIns="0" bIns="0" anchor="t" anchorCtr="0">
                <a:noAutofit/>
              </a:bodyPr>
              <a:lstStyle/>
              <a:p>
                <a:endParaRPr sz="2400" dirty="0"/>
              </a:p>
            </p:txBody>
          </p:sp>
          <p:sp>
            <p:nvSpPr>
              <p:cNvPr id="343" name="Google Shape;343;p41"/>
              <p:cNvSpPr/>
              <p:nvPr/>
            </p:nvSpPr>
            <p:spPr>
              <a:xfrm>
                <a:off x="4464389" y="3766931"/>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44" name="Google Shape;344;p41"/>
              <p:cNvSpPr/>
              <p:nvPr/>
            </p:nvSpPr>
            <p:spPr>
              <a:xfrm>
                <a:off x="4601972" y="3806456"/>
                <a:ext cx="180975" cy="102235"/>
              </a:xfrm>
              <a:custGeom>
                <a:avLst/>
                <a:gdLst/>
                <a:ahLst/>
                <a:cxnLst/>
                <a:rect l="l" t="t" r="r" b="b"/>
                <a:pathLst>
                  <a:path w="180975" h="102235" extrusionOk="0">
                    <a:moveTo>
                      <a:pt x="60934" y="19177"/>
                    </a:moveTo>
                    <a:lnTo>
                      <a:pt x="59613" y="14820"/>
                    </a:lnTo>
                    <a:lnTo>
                      <a:pt x="58737" y="11861"/>
                    </a:lnTo>
                    <a:lnTo>
                      <a:pt x="49974" y="2921"/>
                    </a:lnTo>
                    <a:lnTo>
                      <a:pt x="42786" y="660"/>
                    </a:lnTo>
                    <a:lnTo>
                      <a:pt x="42062" y="660"/>
                    </a:lnTo>
                    <a:lnTo>
                      <a:pt x="42062" y="24142"/>
                    </a:lnTo>
                    <a:lnTo>
                      <a:pt x="42062" y="35344"/>
                    </a:lnTo>
                    <a:lnTo>
                      <a:pt x="40868" y="39268"/>
                    </a:lnTo>
                    <a:lnTo>
                      <a:pt x="36131" y="43878"/>
                    </a:lnTo>
                    <a:lnTo>
                      <a:pt x="32004" y="45021"/>
                    </a:lnTo>
                    <a:lnTo>
                      <a:pt x="18224" y="45021"/>
                    </a:lnTo>
                    <a:lnTo>
                      <a:pt x="18224" y="14820"/>
                    </a:lnTo>
                    <a:lnTo>
                      <a:pt x="32499" y="14820"/>
                    </a:lnTo>
                    <a:lnTo>
                      <a:pt x="36626" y="15900"/>
                    </a:lnTo>
                    <a:lnTo>
                      <a:pt x="40982" y="20256"/>
                    </a:lnTo>
                    <a:lnTo>
                      <a:pt x="42062" y="24142"/>
                    </a:lnTo>
                    <a:lnTo>
                      <a:pt x="42062" y="660"/>
                    </a:lnTo>
                    <a:lnTo>
                      <a:pt x="0" y="660"/>
                    </a:lnTo>
                    <a:lnTo>
                      <a:pt x="0" y="102057"/>
                    </a:lnTo>
                    <a:lnTo>
                      <a:pt x="18745" y="102057"/>
                    </a:lnTo>
                    <a:lnTo>
                      <a:pt x="18745" y="59042"/>
                    </a:lnTo>
                    <a:lnTo>
                      <a:pt x="42113" y="59042"/>
                    </a:lnTo>
                    <a:lnTo>
                      <a:pt x="49250" y="56591"/>
                    </a:lnTo>
                    <a:lnTo>
                      <a:pt x="58597" y="46824"/>
                    </a:lnTo>
                    <a:lnTo>
                      <a:pt x="59156" y="45021"/>
                    </a:lnTo>
                    <a:lnTo>
                      <a:pt x="60934" y="39357"/>
                    </a:lnTo>
                    <a:lnTo>
                      <a:pt x="60934" y="19177"/>
                    </a:lnTo>
                    <a:close/>
                  </a:path>
                  <a:path w="180975" h="102235" extrusionOk="0">
                    <a:moveTo>
                      <a:pt x="92354" y="660"/>
                    </a:moveTo>
                    <a:lnTo>
                      <a:pt x="73482" y="660"/>
                    </a:lnTo>
                    <a:lnTo>
                      <a:pt x="73482" y="102044"/>
                    </a:lnTo>
                    <a:lnTo>
                      <a:pt x="92354" y="102044"/>
                    </a:lnTo>
                    <a:lnTo>
                      <a:pt x="92354" y="660"/>
                    </a:lnTo>
                    <a:close/>
                  </a:path>
                  <a:path w="180975"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45" name="Google Shape;345;p41"/>
              <p:cNvSpPr/>
              <p:nvPr/>
            </p:nvSpPr>
            <p:spPr>
              <a:xfrm>
                <a:off x="4812423" y="3806445"/>
                <a:ext cx="188485" cy="103940"/>
              </a:xfrm>
              <a:prstGeom prst="rect">
                <a:avLst/>
              </a:prstGeom>
              <a:blipFill rotWithShape="1">
                <a:blip r:embed="rId11" cstate="print">
                  <a:alphaModFix/>
                </a:blip>
                <a:stretch>
                  <a:fillRect/>
                </a:stretch>
              </a:blipFill>
              <a:ln>
                <a:noFill/>
              </a:ln>
            </p:spPr>
            <p:txBody>
              <a:bodyPr spcFirstLastPara="1" wrap="square" lIns="0" tIns="0" rIns="0" bIns="0" anchor="t" anchorCtr="0">
                <a:noAutofit/>
              </a:bodyPr>
              <a:lstStyle/>
              <a:p>
                <a:endParaRPr sz="2400" dirty="0"/>
              </a:p>
            </p:txBody>
          </p:sp>
          <p:sp>
            <p:nvSpPr>
              <p:cNvPr id="346" name="Google Shape;346;p41"/>
              <p:cNvSpPr/>
              <p:nvPr/>
            </p:nvSpPr>
            <p:spPr>
              <a:xfrm>
                <a:off x="4464389" y="4007684"/>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F9AA8A"/>
              </a:solidFill>
              <a:ln>
                <a:noFill/>
              </a:ln>
            </p:spPr>
            <p:txBody>
              <a:bodyPr spcFirstLastPara="1" wrap="square" lIns="0" tIns="0" rIns="0" bIns="0" anchor="t" anchorCtr="0">
                <a:noAutofit/>
              </a:bodyPr>
              <a:lstStyle/>
              <a:p>
                <a:endParaRPr sz="2400" dirty="0"/>
              </a:p>
            </p:txBody>
          </p:sp>
          <p:sp>
            <p:nvSpPr>
              <p:cNvPr id="347" name="Google Shape;347;p41"/>
              <p:cNvSpPr/>
              <p:nvPr/>
            </p:nvSpPr>
            <p:spPr>
              <a:xfrm>
                <a:off x="4601832" y="4047197"/>
                <a:ext cx="180975" cy="102235"/>
              </a:xfrm>
              <a:custGeom>
                <a:avLst/>
                <a:gdLst/>
                <a:ahLst/>
                <a:cxnLst/>
                <a:rect l="l" t="t" r="r" b="b"/>
                <a:pathLst>
                  <a:path w="180975" h="102235" extrusionOk="0">
                    <a:moveTo>
                      <a:pt x="60934" y="19189"/>
                    </a:moveTo>
                    <a:lnTo>
                      <a:pt x="59626" y="14833"/>
                    </a:lnTo>
                    <a:lnTo>
                      <a:pt x="58737" y="11874"/>
                    </a:lnTo>
                    <a:lnTo>
                      <a:pt x="49974" y="2933"/>
                    </a:lnTo>
                    <a:lnTo>
                      <a:pt x="42786" y="673"/>
                    </a:lnTo>
                    <a:lnTo>
                      <a:pt x="42062" y="673"/>
                    </a:lnTo>
                    <a:lnTo>
                      <a:pt x="42062" y="24155"/>
                    </a:lnTo>
                    <a:lnTo>
                      <a:pt x="42062" y="35356"/>
                    </a:lnTo>
                    <a:lnTo>
                      <a:pt x="40868" y="39281"/>
                    </a:lnTo>
                    <a:lnTo>
                      <a:pt x="36131" y="43891"/>
                    </a:lnTo>
                    <a:lnTo>
                      <a:pt x="32004" y="45034"/>
                    </a:lnTo>
                    <a:lnTo>
                      <a:pt x="18224" y="45034"/>
                    </a:lnTo>
                    <a:lnTo>
                      <a:pt x="18224" y="14833"/>
                    </a:lnTo>
                    <a:lnTo>
                      <a:pt x="32499" y="14833"/>
                    </a:lnTo>
                    <a:lnTo>
                      <a:pt x="36626" y="15913"/>
                    </a:lnTo>
                    <a:lnTo>
                      <a:pt x="40982" y="20269"/>
                    </a:lnTo>
                    <a:lnTo>
                      <a:pt x="42062" y="24155"/>
                    </a:lnTo>
                    <a:lnTo>
                      <a:pt x="42062" y="673"/>
                    </a:lnTo>
                    <a:lnTo>
                      <a:pt x="0" y="673"/>
                    </a:lnTo>
                    <a:lnTo>
                      <a:pt x="0" y="102069"/>
                    </a:lnTo>
                    <a:lnTo>
                      <a:pt x="18745" y="102069"/>
                    </a:lnTo>
                    <a:lnTo>
                      <a:pt x="18745" y="59055"/>
                    </a:lnTo>
                    <a:lnTo>
                      <a:pt x="42113" y="59055"/>
                    </a:lnTo>
                    <a:lnTo>
                      <a:pt x="49250" y="56603"/>
                    </a:lnTo>
                    <a:lnTo>
                      <a:pt x="58597" y="46837"/>
                    </a:lnTo>
                    <a:lnTo>
                      <a:pt x="59156" y="45034"/>
                    </a:lnTo>
                    <a:lnTo>
                      <a:pt x="60934" y="39370"/>
                    </a:lnTo>
                    <a:lnTo>
                      <a:pt x="60934" y="19189"/>
                    </a:lnTo>
                    <a:close/>
                  </a:path>
                  <a:path w="180975" h="102235" extrusionOk="0">
                    <a:moveTo>
                      <a:pt x="92354" y="685"/>
                    </a:moveTo>
                    <a:lnTo>
                      <a:pt x="73482" y="685"/>
                    </a:lnTo>
                    <a:lnTo>
                      <a:pt x="73482" y="102057"/>
                    </a:lnTo>
                    <a:lnTo>
                      <a:pt x="92354" y="102057"/>
                    </a:lnTo>
                    <a:lnTo>
                      <a:pt x="92354" y="685"/>
                    </a:lnTo>
                    <a:close/>
                  </a:path>
                  <a:path w="180975"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48" name="Google Shape;348;p41"/>
              <p:cNvSpPr/>
              <p:nvPr/>
            </p:nvSpPr>
            <p:spPr>
              <a:xfrm>
                <a:off x="4812296" y="4047201"/>
                <a:ext cx="188742" cy="103936"/>
              </a:xfrm>
              <a:prstGeom prst="rect">
                <a:avLst/>
              </a:prstGeom>
              <a:blipFill rotWithShape="1">
                <a:blip r:embed="rId12" cstate="print">
                  <a:alphaModFix/>
                </a:blip>
                <a:stretch>
                  <a:fillRect/>
                </a:stretch>
              </a:blipFill>
              <a:ln>
                <a:noFill/>
              </a:ln>
            </p:spPr>
            <p:txBody>
              <a:bodyPr spcFirstLastPara="1" wrap="square" lIns="0" tIns="0" rIns="0" bIns="0" anchor="t" anchorCtr="0">
                <a:noAutofit/>
              </a:bodyPr>
              <a:lstStyle/>
              <a:p>
                <a:endParaRPr sz="2400" dirty="0"/>
              </a:p>
            </p:txBody>
          </p:sp>
          <p:sp>
            <p:nvSpPr>
              <p:cNvPr id="349" name="Google Shape;349;p41"/>
              <p:cNvSpPr/>
              <p:nvPr/>
            </p:nvSpPr>
            <p:spPr>
              <a:xfrm>
                <a:off x="4031043" y="3590086"/>
                <a:ext cx="396240" cy="556895"/>
              </a:xfrm>
              <a:custGeom>
                <a:avLst/>
                <a:gdLst/>
                <a:ahLst/>
                <a:cxnLst/>
                <a:rect l="l" t="t" r="r" b="b"/>
                <a:pathLst>
                  <a:path w="396239" h="556895" extrusionOk="0">
                    <a:moveTo>
                      <a:pt x="396036" y="278155"/>
                    </a:moveTo>
                    <a:lnTo>
                      <a:pt x="387299" y="273354"/>
                    </a:lnTo>
                    <a:lnTo>
                      <a:pt x="349910" y="252780"/>
                    </a:lnTo>
                    <a:lnTo>
                      <a:pt x="349910" y="273354"/>
                    </a:lnTo>
                    <a:lnTo>
                      <a:pt x="208241" y="273354"/>
                    </a:lnTo>
                    <a:lnTo>
                      <a:pt x="208241" y="30187"/>
                    </a:lnTo>
                    <a:lnTo>
                      <a:pt x="349897" y="30187"/>
                    </a:lnTo>
                    <a:lnTo>
                      <a:pt x="349897" y="50749"/>
                    </a:lnTo>
                    <a:lnTo>
                      <a:pt x="387273" y="30187"/>
                    </a:lnTo>
                    <a:lnTo>
                      <a:pt x="396024" y="25374"/>
                    </a:lnTo>
                    <a:lnTo>
                      <a:pt x="387273" y="20561"/>
                    </a:lnTo>
                    <a:lnTo>
                      <a:pt x="349897" y="0"/>
                    </a:lnTo>
                    <a:lnTo>
                      <a:pt x="349897" y="20561"/>
                    </a:lnTo>
                    <a:lnTo>
                      <a:pt x="203428" y="20561"/>
                    </a:lnTo>
                    <a:lnTo>
                      <a:pt x="198602" y="20561"/>
                    </a:lnTo>
                    <a:lnTo>
                      <a:pt x="198602" y="25374"/>
                    </a:lnTo>
                    <a:lnTo>
                      <a:pt x="198602" y="273354"/>
                    </a:lnTo>
                    <a:lnTo>
                      <a:pt x="0" y="273354"/>
                    </a:lnTo>
                    <a:lnTo>
                      <a:pt x="0" y="282981"/>
                    </a:lnTo>
                    <a:lnTo>
                      <a:pt x="198602" y="282981"/>
                    </a:lnTo>
                    <a:lnTo>
                      <a:pt x="198602" y="530948"/>
                    </a:lnTo>
                    <a:lnTo>
                      <a:pt x="198602" y="535762"/>
                    </a:lnTo>
                    <a:lnTo>
                      <a:pt x="203428" y="535762"/>
                    </a:lnTo>
                    <a:lnTo>
                      <a:pt x="349897" y="535762"/>
                    </a:lnTo>
                    <a:lnTo>
                      <a:pt x="349897" y="556323"/>
                    </a:lnTo>
                    <a:lnTo>
                      <a:pt x="387273" y="535762"/>
                    </a:lnTo>
                    <a:lnTo>
                      <a:pt x="396024" y="530948"/>
                    </a:lnTo>
                    <a:lnTo>
                      <a:pt x="387273" y="526135"/>
                    </a:lnTo>
                    <a:lnTo>
                      <a:pt x="349897" y="505574"/>
                    </a:lnTo>
                    <a:lnTo>
                      <a:pt x="349897" y="526135"/>
                    </a:lnTo>
                    <a:lnTo>
                      <a:pt x="208241" y="526135"/>
                    </a:lnTo>
                    <a:lnTo>
                      <a:pt x="208241" y="282981"/>
                    </a:lnTo>
                    <a:lnTo>
                      <a:pt x="349910" y="282981"/>
                    </a:lnTo>
                    <a:lnTo>
                      <a:pt x="349910" y="303530"/>
                    </a:lnTo>
                    <a:lnTo>
                      <a:pt x="387261" y="282981"/>
                    </a:lnTo>
                    <a:lnTo>
                      <a:pt x="396036" y="278155"/>
                    </a:lnTo>
                    <a:close/>
                  </a:path>
                </a:pathLst>
              </a:custGeom>
              <a:solidFill>
                <a:srgbClr val="5397D1"/>
              </a:solidFill>
              <a:ln>
                <a:noFill/>
              </a:ln>
            </p:spPr>
            <p:txBody>
              <a:bodyPr spcFirstLastPara="1" wrap="square" lIns="0" tIns="0" rIns="0" bIns="0" anchor="t" anchorCtr="0">
                <a:noAutofit/>
              </a:bodyPr>
              <a:lstStyle/>
              <a:p>
                <a:endParaRPr sz="2400" dirty="0"/>
              </a:p>
            </p:txBody>
          </p:sp>
          <p:sp>
            <p:nvSpPr>
              <p:cNvPr id="350" name="Google Shape;350;p41"/>
              <p:cNvSpPr/>
              <p:nvPr/>
            </p:nvSpPr>
            <p:spPr>
              <a:xfrm>
                <a:off x="4464389" y="2669107"/>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9CC0E6"/>
              </a:solidFill>
              <a:ln>
                <a:noFill/>
              </a:ln>
            </p:spPr>
            <p:txBody>
              <a:bodyPr spcFirstLastPara="1" wrap="square" lIns="0" tIns="0" rIns="0" bIns="0" anchor="t" anchorCtr="0">
                <a:noAutofit/>
              </a:bodyPr>
              <a:lstStyle/>
              <a:p>
                <a:endParaRPr sz="2400" dirty="0"/>
              </a:p>
            </p:txBody>
          </p:sp>
          <p:sp>
            <p:nvSpPr>
              <p:cNvPr id="351" name="Google Shape;351;p41"/>
              <p:cNvSpPr/>
              <p:nvPr/>
            </p:nvSpPr>
            <p:spPr>
              <a:xfrm>
                <a:off x="4609859" y="2709570"/>
                <a:ext cx="180975" cy="102235"/>
              </a:xfrm>
              <a:custGeom>
                <a:avLst/>
                <a:gdLst/>
                <a:ahLst/>
                <a:cxnLst/>
                <a:rect l="l" t="t" r="r" b="b"/>
                <a:pathLst>
                  <a:path w="180975" h="102235" extrusionOk="0">
                    <a:moveTo>
                      <a:pt x="60934" y="19177"/>
                    </a:moveTo>
                    <a:lnTo>
                      <a:pt x="59626" y="14820"/>
                    </a:lnTo>
                    <a:lnTo>
                      <a:pt x="58737" y="11861"/>
                    </a:lnTo>
                    <a:lnTo>
                      <a:pt x="49974" y="2921"/>
                    </a:lnTo>
                    <a:lnTo>
                      <a:pt x="42786" y="660"/>
                    </a:lnTo>
                    <a:lnTo>
                      <a:pt x="42062" y="660"/>
                    </a:lnTo>
                    <a:lnTo>
                      <a:pt x="42062" y="24142"/>
                    </a:lnTo>
                    <a:lnTo>
                      <a:pt x="42062" y="35344"/>
                    </a:lnTo>
                    <a:lnTo>
                      <a:pt x="40868" y="39268"/>
                    </a:lnTo>
                    <a:lnTo>
                      <a:pt x="36131" y="43878"/>
                    </a:lnTo>
                    <a:lnTo>
                      <a:pt x="32004" y="45021"/>
                    </a:lnTo>
                    <a:lnTo>
                      <a:pt x="18224" y="45021"/>
                    </a:lnTo>
                    <a:lnTo>
                      <a:pt x="18224" y="14820"/>
                    </a:lnTo>
                    <a:lnTo>
                      <a:pt x="32499" y="14820"/>
                    </a:lnTo>
                    <a:lnTo>
                      <a:pt x="36626" y="15900"/>
                    </a:lnTo>
                    <a:lnTo>
                      <a:pt x="40982" y="20256"/>
                    </a:lnTo>
                    <a:lnTo>
                      <a:pt x="42062" y="24142"/>
                    </a:lnTo>
                    <a:lnTo>
                      <a:pt x="42062" y="660"/>
                    </a:lnTo>
                    <a:lnTo>
                      <a:pt x="0" y="660"/>
                    </a:lnTo>
                    <a:lnTo>
                      <a:pt x="0" y="102057"/>
                    </a:lnTo>
                    <a:lnTo>
                      <a:pt x="18745" y="102057"/>
                    </a:lnTo>
                    <a:lnTo>
                      <a:pt x="18745" y="59042"/>
                    </a:lnTo>
                    <a:lnTo>
                      <a:pt x="42113" y="59042"/>
                    </a:lnTo>
                    <a:lnTo>
                      <a:pt x="49250" y="56591"/>
                    </a:lnTo>
                    <a:lnTo>
                      <a:pt x="58597" y="46824"/>
                    </a:lnTo>
                    <a:lnTo>
                      <a:pt x="59156" y="45021"/>
                    </a:lnTo>
                    <a:lnTo>
                      <a:pt x="60934" y="39357"/>
                    </a:lnTo>
                    <a:lnTo>
                      <a:pt x="60934" y="19177"/>
                    </a:lnTo>
                    <a:close/>
                  </a:path>
                  <a:path w="180975" h="102235" extrusionOk="0">
                    <a:moveTo>
                      <a:pt x="92354" y="660"/>
                    </a:moveTo>
                    <a:lnTo>
                      <a:pt x="73482" y="660"/>
                    </a:lnTo>
                    <a:lnTo>
                      <a:pt x="73482" y="102044"/>
                    </a:lnTo>
                    <a:lnTo>
                      <a:pt x="92354" y="102044"/>
                    </a:lnTo>
                    <a:lnTo>
                      <a:pt x="92354" y="660"/>
                    </a:lnTo>
                    <a:close/>
                  </a:path>
                  <a:path w="180975" h="102235" extrusionOk="0">
                    <a:moveTo>
                      <a:pt x="180924" y="0"/>
                    </a:moveTo>
                    <a:lnTo>
                      <a:pt x="168414" y="0"/>
                    </a:lnTo>
                    <a:lnTo>
                      <a:pt x="167576" y="5867"/>
                    </a:lnTo>
                    <a:lnTo>
                      <a:pt x="164820" y="10375"/>
                    </a:lnTo>
                    <a:lnTo>
                      <a:pt x="155511" y="16649"/>
                    </a:lnTo>
                    <a:lnTo>
                      <a:pt x="149047" y="18326"/>
                    </a:lnTo>
                    <a:lnTo>
                      <a:pt x="140754" y="18605"/>
                    </a:lnTo>
                    <a:lnTo>
                      <a:pt x="140754" y="30607"/>
                    </a:lnTo>
                    <a:lnTo>
                      <a:pt x="163131" y="30607"/>
                    </a:lnTo>
                    <a:lnTo>
                      <a:pt x="163131" y="102057"/>
                    </a:lnTo>
                    <a:lnTo>
                      <a:pt x="180924" y="102057"/>
                    </a:lnTo>
                    <a:lnTo>
                      <a:pt x="180924"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52" name="Google Shape;352;p41"/>
              <p:cNvSpPr/>
              <p:nvPr/>
            </p:nvSpPr>
            <p:spPr>
              <a:xfrm>
                <a:off x="4820310" y="2709562"/>
                <a:ext cx="172707" cy="102057"/>
              </a:xfrm>
              <a:prstGeom prst="rect">
                <a:avLst/>
              </a:prstGeom>
              <a:blipFill rotWithShape="1">
                <a:blip r:embed="rId13" cstate="print">
                  <a:alphaModFix/>
                </a:blip>
                <a:stretch>
                  <a:fillRect/>
                </a:stretch>
              </a:blipFill>
              <a:ln>
                <a:noFill/>
              </a:ln>
            </p:spPr>
            <p:txBody>
              <a:bodyPr spcFirstLastPara="1" wrap="square" lIns="0" tIns="0" rIns="0" bIns="0" anchor="t" anchorCtr="0">
                <a:noAutofit/>
              </a:bodyPr>
              <a:lstStyle/>
              <a:p>
                <a:endParaRPr sz="2400" dirty="0"/>
              </a:p>
            </p:txBody>
          </p:sp>
          <p:sp>
            <p:nvSpPr>
              <p:cNvPr id="353" name="Google Shape;353;p41"/>
              <p:cNvSpPr/>
              <p:nvPr/>
            </p:nvSpPr>
            <p:spPr>
              <a:xfrm>
                <a:off x="4464389" y="3025418"/>
                <a:ext cx="674370" cy="183515"/>
              </a:xfrm>
              <a:custGeom>
                <a:avLst/>
                <a:gdLst/>
                <a:ahLst/>
                <a:cxnLst/>
                <a:rect l="l" t="t" r="r" b="b"/>
                <a:pathLst>
                  <a:path w="674370" h="183514" extrusionOk="0">
                    <a:moveTo>
                      <a:pt x="650367" y="0"/>
                    </a:moveTo>
                    <a:lnTo>
                      <a:pt x="23736" y="0"/>
                    </a:lnTo>
                    <a:lnTo>
                      <a:pt x="14519" y="1872"/>
                    </a:lnTo>
                    <a:lnTo>
                      <a:pt x="6972" y="6972"/>
                    </a:lnTo>
                    <a:lnTo>
                      <a:pt x="1872" y="14519"/>
                    </a:lnTo>
                    <a:lnTo>
                      <a:pt x="0" y="23736"/>
                    </a:lnTo>
                    <a:lnTo>
                      <a:pt x="0" y="159232"/>
                    </a:lnTo>
                    <a:lnTo>
                      <a:pt x="1872" y="168449"/>
                    </a:lnTo>
                    <a:lnTo>
                      <a:pt x="6972" y="175996"/>
                    </a:lnTo>
                    <a:lnTo>
                      <a:pt x="14519" y="181096"/>
                    </a:lnTo>
                    <a:lnTo>
                      <a:pt x="23736" y="182968"/>
                    </a:lnTo>
                    <a:lnTo>
                      <a:pt x="650367" y="182968"/>
                    </a:lnTo>
                    <a:lnTo>
                      <a:pt x="659583" y="181096"/>
                    </a:lnTo>
                    <a:lnTo>
                      <a:pt x="667131" y="175996"/>
                    </a:lnTo>
                    <a:lnTo>
                      <a:pt x="672230" y="168449"/>
                    </a:lnTo>
                    <a:lnTo>
                      <a:pt x="674103" y="159232"/>
                    </a:lnTo>
                    <a:lnTo>
                      <a:pt x="674103" y="23736"/>
                    </a:lnTo>
                    <a:lnTo>
                      <a:pt x="672230" y="14519"/>
                    </a:lnTo>
                    <a:lnTo>
                      <a:pt x="667131" y="6972"/>
                    </a:lnTo>
                    <a:lnTo>
                      <a:pt x="659583" y="1872"/>
                    </a:lnTo>
                    <a:lnTo>
                      <a:pt x="650367" y="0"/>
                    </a:lnTo>
                    <a:close/>
                  </a:path>
                </a:pathLst>
              </a:custGeom>
              <a:solidFill>
                <a:srgbClr val="9CC0E6"/>
              </a:solidFill>
              <a:ln>
                <a:noFill/>
              </a:ln>
            </p:spPr>
            <p:txBody>
              <a:bodyPr spcFirstLastPara="1" wrap="square" lIns="0" tIns="0" rIns="0" bIns="0" anchor="t" anchorCtr="0">
                <a:noAutofit/>
              </a:bodyPr>
              <a:lstStyle/>
              <a:p>
                <a:endParaRPr sz="2400" dirty="0"/>
              </a:p>
            </p:txBody>
          </p:sp>
          <p:sp>
            <p:nvSpPr>
              <p:cNvPr id="354" name="Google Shape;354;p41"/>
              <p:cNvSpPr/>
              <p:nvPr/>
            </p:nvSpPr>
            <p:spPr>
              <a:xfrm>
                <a:off x="4601972" y="3065881"/>
                <a:ext cx="180975" cy="102235"/>
              </a:xfrm>
              <a:custGeom>
                <a:avLst/>
                <a:gdLst/>
                <a:ahLst/>
                <a:cxnLst/>
                <a:rect l="l" t="t" r="r" b="b"/>
                <a:pathLst>
                  <a:path w="180975" h="102235" extrusionOk="0">
                    <a:moveTo>
                      <a:pt x="60934" y="19177"/>
                    </a:moveTo>
                    <a:lnTo>
                      <a:pt x="59613" y="14820"/>
                    </a:lnTo>
                    <a:lnTo>
                      <a:pt x="58737" y="11861"/>
                    </a:lnTo>
                    <a:lnTo>
                      <a:pt x="49974" y="2908"/>
                    </a:lnTo>
                    <a:lnTo>
                      <a:pt x="42786" y="660"/>
                    </a:lnTo>
                    <a:lnTo>
                      <a:pt x="42062" y="660"/>
                    </a:lnTo>
                    <a:lnTo>
                      <a:pt x="42062" y="24142"/>
                    </a:lnTo>
                    <a:lnTo>
                      <a:pt x="42062" y="35344"/>
                    </a:lnTo>
                    <a:lnTo>
                      <a:pt x="40868" y="39268"/>
                    </a:lnTo>
                    <a:lnTo>
                      <a:pt x="36131" y="43878"/>
                    </a:lnTo>
                    <a:lnTo>
                      <a:pt x="32004" y="45021"/>
                    </a:lnTo>
                    <a:lnTo>
                      <a:pt x="18224" y="45021"/>
                    </a:lnTo>
                    <a:lnTo>
                      <a:pt x="18224" y="14820"/>
                    </a:lnTo>
                    <a:lnTo>
                      <a:pt x="32499" y="14820"/>
                    </a:lnTo>
                    <a:lnTo>
                      <a:pt x="36626" y="15900"/>
                    </a:lnTo>
                    <a:lnTo>
                      <a:pt x="40982" y="20256"/>
                    </a:lnTo>
                    <a:lnTo>
                      <a:pt x="42062" y="24142"/>
                    </a:lnTo>
                    <a:lnTo>
                      <a:pt x="42062" y="660"/>
                    </a:lnTo>
                    <a:lnTo>
                      <a:pt x="0" y="660"/>
                    </a:lnTo>
                    <a:lnTo>
                      <a:pt x="0" y="102057"/>
                    </a:lnTo>
                    <a:lnTo>
                      <a:pt x="18745" y="102057"/>
                    </a:lnTo>
                    <a:lnTo>
                      <a:pt x="18745" y="59042"/>
                    </a:lnTo>
                    <a:lnTo>
                      <a:pt x="42113" y="59042"/>
                    </a:lnTo>
                    <a:lnTo>
                      <a:pt x="49250" y="56591"/>
                    </a:lnTo>
                    <a:lnTo>
                      <a:pt x="58597" y="46824"/>
                    </a:lnTo>
                    <a:lnTo>
                      <a:pt x="59156" y="45021"/>
                    </a:lnTo>
                    <a:lnTo>
                      <a:pt x="60934" y="39357"/>
                    </a:lnTo>
                    <a:lnTo>
                      <a:pt x="60934" y="19177"/>
                    </a:lnTo>
                    <a:close/>
                  </a:path>
                  <a:path w="180975" h="102235" extrusionOk="0">
                    <a:moveTo>
                      <a:pt x="92354" y="660"/>
                    </a:moveTo>
                    <a:lnTo>
                      <a:pt x="73482" y="660"/>
                    </a:lnTo>
                    <a:lnTo>
                      <a:pt x="73482" y="102044"/>
                    </a:lnTo>
                    <a:lnTo>
                      <a:pt x="92354" y="102044"/>
                    </a:lnTo>
                    <a:lnTo>
                      <a:pt x="92354" y="660"/>
                    </a:lnTo>
                    <a:close/>
                  </a:path>
                  <a:path w="180975" h="102235" extrusionOk="0">
                    <a:moveTo>
                      <a:pt x="180924" y="0"/>
                    </a:moveTo>
                    <a:lnTo>
                      <a:pt x="168414" y="0"/>
                    </a:lnTo>
                    <a:lnTo>
                      <a:pt x="167576" y="5867"/>
                    </a:lnTo>
                    <a:lnTo>
                      <a:pt x="164820" y="10375"/>
                    </a:lnTo>
                    <a:lnTo>
                      <a:pt x="155511" y="16649"/>
                    </a:lnTo>
                    <a:lnTo>
                      <a:pt x="149047" y="18338"/>
                    </a:lnTo>
                    <a:lnTo>
                      <a:pt x="140754" y="18605"/>
                    </a:lnTo>
                    <a:lnTo>
                      <a:pt x="140754" y="30607"/>
                    </a:lnTo>
                    <a:lnTo>
                      <a:pt x="163131" y="30607"/>
                    </a:lnTo>
                    <a:lnTo>
                      <a:pt x="163131" y="102057"/>
                    </a:lnTo>
                    <a:lnTo>
                      <a:pt x="180924" y="102057"/>
                    </a:lnTo>
                    <a:lnTo>
                      <a:pt x="180924" y="0"/>
                    </a:lnTo>
                    <a:close/>
                  </a:path>
                </a:pathLst>
              </a:custGeom>
              <a:solidFill>
                <a:srgbClr val="231F20"/>
              </a:solidFill>
              <a:ln>
                <a:noFill/>
              </a:ln>
            </p:spPr>
            <p:txBody>
              <a:bodyPr spcFirstLastPara="1" wrap="square" lIns="0" tIns="0" rIns="0" bIns="0" anchor="t" anchorCtr="0">
                <a:noAutofit/>
              </a:bodyPr>
              <a:lstStyle/>
              <a:p>
                <a:endParaRPr sz="2400" dirty="0"/>
              </a:p>
            </p:txBody>
          </p:sp>
          <p:sp>
            <p:nvSpPr>
              <p:cNvPr id="355" name="Google Shape;355;p41"/>
              <p:cNvSpPr/>
              <p:nvPr/>
            </p:nvSpPr>
            <p:spPr>
              <a:xfrm>
                <a:off x="4812423" y="3065876"/>
                <a:ext cx="188485" cy="102057"/>
              </a:xfrm>
              <a:prstGeom prst="rect">
                <a:avLst/>
              </a:prstGeom>
              <a:blipFill rotWithShape="1">
                <a:blip r:embed="rId14" cstate="print">
                  <a:alphaModFix/>
                </a:blip>
                <a:stretch>
                  <a:fillRect/>
                </a:stretch>
              </a:blipFill>
              <a:ln>
                <a:noFill/>
              </a:ln>
            </p:spPr>
            <p:txBody>
              <a:bodyPr spcFirstLastPara="1" wrap="square" lIns="0" tIns="0" rIns="0" bIns="0" anchor="t" anchorCtr="0">
                <a:noAutofit/>
              </a:bodyPr>
              <a:lstStyle/>
              <a:p>
                <a:endParaRPr sz="2400" dirty="0"/>
              </a:p>
            </p:txBody>
          </p:sp>
          <p:sp>
            <p:nvSpPr>
              <p:cNvPr id="356" name="Google Shape;356;p41"/>
              <p:cNvSpPr/>
              <p:nvPr/>
            </p:nvSpPr>
            <p:spPr>
              <a:xfrm>
                <a:off x="4229656" y="2720782"/>
                <a:ext cx="197485" cy="419100"/>
              </a:xfrm>
              <a:custGeom>
                <a:avLst/>
                <a:gdLst/>
                <a:ahLst/>
                <a:cxnLst/>
                <a:rect l="l" t="t" r="r" b="b"/>
                <a:pathLst>
                  <a:path w="197485" h="419100" extrusionOk="0">
                    <a:moveTo>
                      <a:pt x="151295" y="368350"/>
                    </a:moveTo>
                    <a:lnTo>
                      <a:pt x="151295" y="419099"/>
                    </a:lnTo>
                    <a:lnTo>
                      <a:pt x="188671" y="398538"/>
                    </a:lnTo>
                    <a:lnTo>
                      <a:pt x="155295" y="398538"/>
                    </a:lnTo>
                    <a:lnTo>
                      <a:pt x="155295" y="388912"/>
                    </a:lnTo>
                    <a:lnTo>
                      <a:pt x="188671" y="388912"/>
                    </a:lnTo>
                    <a:lnTo>
                      <a:pt x="151295" y="368350"/>
                    </a:lnTo>
                    <a:close/>
                  </a:path>
                  <a:path w="197485" h="419100" extrusionOk="0">
                    <a:moveTo>
                      <a:pt x="0" y="393725"/>
                    </a:moveTo>
                    <a:lnTo>
                      <a:pt x="0" y="398538"/>
                    </a:lnTo>
                    <a:lnTo>
                      <a:pt x="4826" y="398538"/>
                    </a:lnTo>
                    <a:lnTo>
                      <a:pt x="0" y="393725"/>
                    </a:lnTo>
                    <a:close/>
                  </a:path>
                  <a:path w="197485" h="419100" extrusionOk="0">
                    <a:moveTo>
                      <a:pt x="0" y="25374"/>
                    </a:moveTo>
                    <a:lnTo>
                      <a:pt x="0" y="393725"/>
                    </a:lnTo>
                    <a:lnTo>
                      <a:pt x="4826" y="398538"/>
                    </a:lnTo>
                    <a:lnTo>
                      <a:pt x="4826" y="388912"/>
                    </a:lnTo>
                    <a:lnTo>
                      <a:pt x="9639" y="388912"/>
                    </a:lnTo>
                    <a:lnTo>
                      <a:pt x="9639" y="30187"/>
                    </a:lnTo>
                    <a:lnTo>
                      <a:pt x="4826" y="30187"/>
                    </a:lnTo>
                    <a:lnTo>
                      <a:pt x="0" y="25374"/>
                    </a:lnTo>
                    <a:close/>
                  </a:path>
                  <a:path w="197485" h="419100" extrusionOk="0">
                    <a:moveTo>
                      <a:pt x="9639" y="388912"/>
                    </a:moveTo>
                    <a:lnTo>
                      <a:pt x="4826" y="388912"/>
                    </a:lnTo>
                    <a:lnTo>
                      <a:pt x="4826" y="398538"/>
                    </a:lnTo>
                    <a:lnTo>
                      <a:pt x="9639" y="393725"/>
                    </a:lnTo>
                    <a:lnTo>
                      <a:pt x="9639" y="388912"/>
                    </a:lnTo>
                    <a:close/>
                  </a:path>
                  <a:path w="197485" h="419100" extrusionOk="0">
                    <a:moveTo>
                      <a:pt x="151295" y="388912"/>
                    </a:moveTo>
                    <a:lnTo>
                      <a:pt x="9639" y="388912"/>
                    </a:lnTo>
                    <a:lnTo>
                      <a:pt x="9639" y="393725"/>
                    </a:lnTo>
                    <a:lnTo>
                      <a:pt x="4826" y="398538"/>
                    </a:lnTo>
                    <a:lnTo>
                      <a:pt x="151295" y="398538"/>
                    </a:lnTo>
                    <a:lnTo>
                      <a:pt x="151295" y="388912"/>
                    </a:lnTo>
                    <a:close/>
                  </a:path>
                  <a:path w="197485" h="419100" extrusionOk="0">
                    <a:moveTo>
                      <a:pt x="188671" y="388912"/>
                    </a:moveTo>
                    <a:lnTo>
                      <a:pt x="155295" y="388912"/>
                    </a:lnTo>
                    <a:lnTo>
                      <a:pt x="155295" y="398538"/>
                    </a:lnTo>
                    <a:lnTo>
                      <a:pt x="188671" y="398538"/>
                    </a:lnTo>
                    <a:lnTo>
                      <a:pt x="197421" y="393725"/>
                    </a:lnTo>
                    <a:lnTo>
                      <a:pt x="188671" y="388912"/>
                    </a:lnTo>
                    <a:close/>
                  </a:path>
                  <a:path w="197485" h="419100" extrusionOk="0">
                    <a:moveTo>
                      <a:pt x="151295" y="0"/>
                    </a:moveTo>
                    <a:lnTo>
                      <a:pt x="151295" y="50749"/>
                    </a:lnTo>
                    <a:lnTo>
                      <a:pt x="188671" y="30187"/>
                    </a:lnTo>
                    <a:lnTo>
                      <a:pt x="155295" y="30187"/>
                    </a:lnTo>
                    <a:lnTo>
                      <a:pt x="155295" y="20561"/>
                    </a:lnTo>
                    <a:lnTo>
                      <a:pt x="188671" y="20561"/>
                    </a:lnTo>
                    <a:lnTo>
                      <a:pt x="151295" y="0"/>
                    </a:lnTo>
                    <a:close/>
                  </a:path>
                  <a:path w="197485" h="419100" extrusionOk="0">
                    <a:moveTo>
                      <a:pt x="151295" y="20561"/>
                    </a:moveTo>
                    <a:lnTo>
                      <a:pt x="4826" y="20561"/>
                    </a:lnTo>
                    <a:lnTo>
                      <a:pt x="0" y="25374"/>
                    </a:lnTo>
                    <a:lnTo>
                      <a:pt x="4826" y="30187"/>
                    </a:lnTo>
                    <a:lnTo>
                      <a:pt x="9639" y="30187"/>
                    </a:lnTo>
                    <a:lnTo>
                      <a:pt x="9639" y="25374"/>
                    </a:lnTo>
                    <a:lnTo>
                      <a:pt x="151295" y="25374"/>
                    </a:lnTo>
                    <a:lnTo>
                      <a:pt x="151295" y="20561"/>
                    </a:lnTo>
                    <a:close/>
                  </a:path>
                  <a:path w="197485" h="419100" extrusionOk="0">
                    <a:moveTo>
                      <a:pt x="151295" y="25374"/>
                    </a:moveTo>
                    <a:lnTo>
                      <a:pt x="9639" y="25374"/>
                    </a:lnTo>
                    <a:lnTo>
                      <a:pt x="9639" y="30187"/>
                    </a:lnTo>
                    <a:lnTo>
                      <a:pt x="151295" y="30187"/>
                    </a:lnTo>
                    <a:lnTo>
                      <a:pt x="151295" y="25374"/>
                    </a:lnTo>
                    <a:close/>
                  </a:path>
                  <a:path w="197485" h="419100" extrusionOk="0">
                    <a:moveTo>
                      <a:pt x="188671" y="20561"/>
                    </a:moveTo>
                    <a:lnTo>
                      <a:pt x="155295" y="20561"/>
                    </a:lnTo>
                    <a:lnTo>
                      <a:pt x="155295" y="30187"/>
                    </a:lnTo>
                    <a:lnTo>
                      <a:pt x="188671" y="30187"/>
                    </a:lnTo>
                    <a:lnTo>
                      <a:pt x="197421" y="25374"/>
                    </a:lnTo>
                    <a:lnTo>
                      <a:pt x="188671" y="20561"/>
                    </a:lnTo>
                    <a:close/>
                  </a:path>
                  <a:path w="197485" h="419100" extrusionOk="0">
                    <a:moveTo>
                      <a:pt x="4826" y="20561"/>
                    </a:moveTo>
                    <a:lnTo>
                      <a:pt x="0" y="20561"/>
                    </a:lnTo>
                    <a:lnTo>
                      <a:pt x="0" y="25374"/>
                    </a:lnTo>
                    <a:lnTo>
                      <a:pt x="4826" y="20561"/>
                    </a:lnTo>
                    <a:close/>
                  </a:path>
                </a:pathLst>
              </a:custGeom>
              <a:solidFill>
                <a:srgbClr val="5397D1"/>
              </a:solidFill>
              <a:ln>
                <a:noFill/>
              </a:ln>
            </p:spPr>
            <p:txBody>
              <a:bodyPr spcFirstLastPara="1" wrap="square" lIns="0" tIns="0" rIns="0" bIns="0" anchor="t" anchorCtr="0">
                <a:noAutofit/>
              </a:bodyPr>
              <a:lstStyle/>
              <a:p>
                <a:endParaRPr sz="2400" dirty="0"/>
              </a:p>
            </p:txBody>
          </p:sp>
          <p:sp>
            <p:nvSpPr>
              <p:cNvPr id="357" name="Google Shape;357;p41"/>
              <p:cNvSpPr/>
              <p:nvPr/>
            </p:nvSpPr>
            <p:spPr>
              <a:xfrm>
                <a:off x="4031042" y="2930332"/>
                <a:ext cx="203835" cy="0"/>
              </a:xfrm>
              <a:custGeom>
                <a:avLst/>
                <a:gdLst/>
                <a:ahLst/>
                <a:cxnLst/>
                <a:rect l="l" t="t" r="r" b="b"/>
                <a:pathLst>
                  <a:path w="203835" h="120000" extrusionOk="0">
                    <a:moveTo>
                      <a:pt x="0" y="0"/>
                    </a:moveTo>
                    <a:lnTo>
                      <a:pt x="203441" y="0"/>
                    </a:lnTo>
                  </a:path>
                </a:pathLst>
              </a:custGeom>
              <a:noFill/>
              <a:ln w="96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grpSp>
        <p:sp>
          <p:nvSpPr>
            <p:cNvPr id="358" name="Google Shape;358;p41"/>
            <p:cNvSpPr/>
            <p:nvPr/>
          </p:nvSpPr>
          <p:spPr>
            <a:xfrm>
              <a:off x="4165104" y="2598587"/>
              <a:ext cx="360000" cy="110000"/>
            </a:xfrm>
            <a:prstGeom prst="rect">
              <a:avLst/>
            </a:prstGeom>
            <a:blipFill rotWithShape="1">
              <a:blip r:embed="rId15" cstate="print">
                <a:alphaModFix/>
              </a:blip>
              <a:stretch>
                <a:fillRect/>
              </a:stretch>
            </a:blipFill>
            <a:ln>
              <a:noFill/>
            </a:ln>
          </p:spPr>
          <p:txBody>
            <a:bodyPr spcFirstLastPara="1" wrap="square" lIns="0" tIns="0" rIns="0" bIns="0" anchor="t" anchorCtr="0">
              <a:noAutofit/>
            </a:bodyPr>
            <a:lstStyle/>
            <a:p>
              <a:endParaRPr sz="2400" dirty="0"/>
            </a:p>
          </p:txBody>
        </p:sp>
        <p:sp>
          <p:nvSpPr>
            <p:cNvPr id="359" name="Google Shape;359;p41"/>
            <p:cNvSpPr/>
            <p:nvPr/>
          </p:nvSpPr>
          <p:spPr>
            <a:xfrm>
              <a:off x="8399188" y="3371317"/>
              <a:ext cx="319600" cy="110000"/>
            </a:xfrm>
            <a:prstGeom prst="rect">
              <a:avLst/>
            </a:prstGeom>
            <a:blipFill rotWithShape="1">
              <a:blip r:embed="rId16" cstate="print">
                <a:alphaModFix/>
              </a:blip>
              <a:stretch>
                <a:fillRect/>
              </a:stretch>
            </a:blipFill>
            <a:ln>
              <a:noFill/>
            </a:ln>
          </p:spPr>
          <p:txBody>
            <a:bodyPr spcFirstLastPara="1" wrap="square" lIns="0" tIns="0" rIns="0" bIns="0" anchor="t" anchorCtr="0">
              <a:noAutofit/>
            </a:bodyPr>
            <a:lstStyle/>
            <a:p>
              <a:endParaRPr sz="2400" dirty="0"/>
            </a:p>
          </p:txBody>
        </p:sp>
        <p:sp>
          <p:nvSpPr>
            <p:cNvPr id="360" name="Google Shape;360;p41"/>
            <p:cNvSpPr/>
            <p:nvPr/>
          </p:nvSpPr>
          <p:spPr>
            <a:xfrm>
              <a:off x="8399188" y="4354383"/>
              <a:ext cx="319600" cy="110000"/>
            </a:xfrm>
            <a:prstGeom prst="rect">
              <a:avLst/>
            </a:prstGeom>
            <a:blipFill rotWithShape="1">
              <a:blip r:embed="rId7" cstate="print">
                <a:alphaModFix/>
              </a:blip>
              <a:stretch>
                <a:fillRect/>
              </a:stretch>
            </a:blipFill>
            <a:ln>
              <a:noFill/>
            </a:ln>
          </p:spPr>
          <p:txBody>
            <a:bodyPr spcFirstLastPara="1" wrap="square" lIns="0" tIns="0" rIns="0" bIns="0" anchor="t" anchorCtr="0">
              <a:noAutofit/>
            </a:bodyPr>
            <a:lstStyle/>
            <a:p>
              <a:endParaRPr sz="2400" dirty="0"/>
            </a:p>
          </p:txBody>
        </p:sp>
        <p:sp>
          <p:nvSpPr>
            <p:cNvPr id="361" name="Google Shape;361;p41"/>
            <p:cNvSpPr/>
            <p:nvPr/>
          </p:nvSpPr>
          <p:spPr>
            <a:xfrm>
              <a:off x="8399188" y="5255941"/>
              <a:ext cx="319600" cy="110000"/>
            </a:xfrm>
            <a:prstGeom prst="rect">
              <a:avLst/>
            </a:prstGeom>
            <a:blipFill rotWithShape="1">
              <a:blip r:embed="rId7" cstate="print">
                <a:alphaModFix/>
              </a:blip>
              <a:stretch>
                <a:fillRect/>
              </a:stretch>
            </a:blipFill>
            <a:ln>
              <a:noFill/>
            </a:ln>
          </p:spPr>
          <p:txBody>
            <a:bodyPr spcFirstLastPara="1" wrap="square" lIns="0" tIns="0" rIns="0" bIns="0" anchor="t" anchorCtr="0">
              <a:noAutofit/>
            </a:bodyPr>
            <a:lstStyle/>
            <a:p>
              <a:endParaRPr sz="2400" dirty="0"/>
            </a:p>
          </p:txBody>
        </p:sp>
      </p:grpSp>
      <p:sp>
        <p:nvSpPr>
          <p:cNvPr id="363" name="Google Shape;363;p41"/>
          <p:cNvSpPr txBox="1"/>
          <p:nvPr/>
        </p:nvSpPr>
        <p:spPr>
          <a:xfrm>
            <a:off x="8513714" y="6469449"/>
            <a:ext cx="2126940" cy="114028"/>
          </a:xfrm>
          <a:prstGeom prst="rect">
            <a:avLst/>
          </a:prstGeom>
          <a:noFill/>
          <a:ln>
            <a:noFill/>
          </a:ln>
        </p:spPr>
        <p:txBody>
          <a:bodyPr spcFirstLastPara="1" wrap="square" lIns="0" tIns="16933" rIns="0" bIns="0" anchor="t" anchorCtr="0">
            <a:noAutofit/>
          </a:bodyPr>
          <a:lstStyle/>
          <a:p>
            <a:pPr marL="16933"/>
            <a:r>
              <a:rPr lang="en" sz="667">
                <a:solidFill>
                  <a:srgbClr val="FFFFFF"/>
                </a:solidFill>
                <a:latin typeface="Arial"/>
                <a:ea typeface="Arial"/>
                <a:cs typeface="Arial"/>
                <a:sym typeface="Arial"/>
              </a:rPr>
              <a:t>Examination Reform Policy</a:t>
            </a:r>
            <a:endParaRPr sz="667" dirty="0">
              <a:latin typeface="Arial"/>
              <a:ea typeface="Arial"/>
              <a:cs typeface="Arial"/>
              <a:sym typeface="Arial"/>
            </a:endParaRPr>
          </a:p>
        </p:txBody>
      </p:sp>
      <p:sp>
        <p:nvSpPr>
          <p:cNvPr id="3" name="TextBox 2">
            <a:extLst>
              <a:ext uri="{FF2B5EF4-FFF2-40B4-BE49-F238E27FC236}">
                <a16:creationId xmlns:a16="http://schemas.microsoft.com/office/drawing/2014/main" xmlns="" id="{5FD9C105-8BA2-3ECC-C24E-A19BA1A4FC26}"/>
              </a:ext>
            </a:extLst>
          </p:cNvPr>
          <p:cNvSpPr txBox="1"/>
          <p:nvPr/>
        </p:nvSpPr>
        <p:spPr>
          <a:xfrm>
            <a:off x="4408784" y="275388"/>
            <a:ext cx="4884506" cy="707886"/>
          </a:xfrm>
          <a:prstGeom prst="rect">
            <a:avLst/>
          </a:prstGeom>
          <a:noFill/>
        </p:spPr>
        <p:txBody>
          <a:bodyPr wrap="square" rtlCol="0">
            <a:spAutoFit/>
          </a:bodyPr>
          <a:lstStyle/>
          <a:p>
            <a:pPr algn="ctr"/>
            <a:r>
              <a:rPr lang="en-IN" sz="4000" dirty="0"/>
              <a:t>POs and Assessment</a:t>
            </a:r>
          </a:p>
        </p:txBody>
      </p:sp>
      <p:sp>
        <p:nvSpPr>
          <p:cNvPr id="4" name="TextBox 3">
            <a:extLst>
              <a:ext uri="{FF2B5EF4-FFF2-40B4-BE49-F238E27FC236}">
                <a16:creationId xmlns:a16="http://schemas.microsoft.com/office/drawing/2014/main" xmlns="" id="{273E70FB-F156-E933-C139-E41877DCA977}"/>
              </a:ext>
            </a:extLst>
          </p:cNvPr>
          <p:cNvSpPr txBox="1"/>
          <p:nvPr/>
        </p:nvSpPr>
        <p:spPr>
          <a:xfrm>
            <a:off x="5182401" y="1541779"/>
            <a:ext cx="1740230" cy="646331"/>
          </a:xfrm>
          <a:prstGeom prst="rect">
            <a:avLst/>
          </a:prstGeom>
          <a:noFill/>
        </p:spPr>
        <p:txBody>
          <a:bodyPr wrap="square" rtlCol="0">
            <a:spAutoFit/>
          </a:bodyPr>
          <a:lstStyle/>
          <a:p>
            <a:r>
              <a:rPr lang="en-IN" b="1" dirty="0"/>
              <a:t>Knowledge-Skill to be attained</a:t>
            </a:r>
          </a:p>
        </p:txBody>
      </p:sp>
      <p:sp>
        <p:nvSpPr>
          <p:cNvPr id="5" name="TextBox 4">
            <a:extLst>
              <a:ext uri="{FF2B5EF4-FFF2-40B4-BE49-F238E27FC236}">
                <a16:creationId xmlns:a16="http://schemas.microsoft.com/office/drawing/2014/main" xmlns="" id="{35FDE001-857F-761E-C6D6-84559F69481D}"/>
              </a:ext>
            </a:extLst>
          </p:cNvPr>
          <p:cNvSpPr txBox="1"/>
          <p:nvPr/>
        </p:nvSpPr>
        <p:spPr>
          <a:xfrm>
            <a:off x="5758500" y="2749873"/>
            <a:ext cx="914400" cy="369332"/>
          </a:xfrm>
          <a:prstGeom prst="rect">
            <a:avLst/>
          </a:prstGeom>
          <a:noFill/>
        </p:spPr>
        <p:txBody>
          <a:bodyPr wrap="square" rtlCol="0">
            <a:spAutoFit/>
          </a:bodyPr>
          <a:lstStyle/>
          <a:p>
            <a:r>
              <a:rPr lang="en-IN" b="1" dirty="0"/>
              <a:t>KS1.1</a:t>
            </a:r>
          </a:p>
        </p:txBody>
      </p:sp>
      <p:sp>
        <p:nvSpPr>
          <p:cNvPr id="6" name="TextBox 5">
            <a:extLst>
              <a:ext uri="{FF2B5EF4-FFF2-40B4-BE49-F238E27FC236}">
                <a16:creationId xmlns:a16="http://schemas.microsoft.com/office/drawing/2014/main" xmlns="" id="{DF73442D-903E-4A62-7E5D-4B33607987E8}"/>
              </a:ext>
            </a:extLst>
          </p:cNvPr>
          <p:cNvSpPr txBox="1"/>
          <p:nvPr/>
        </p:nvSpPr>
        <p:spPr>
          <a:xfrm>
            <a:off x="5855012" y="5364612"/>
            <a:ext cx="914400" cy="369332"/>
          </a:xfrm>
          <a:prstGeom prst="rect">
            <a:avLst/>
          </a:prstGeom>
          <a:noFill/>
        </p:spPr>
        <p:txBody>
          <a:bodyPr wrap="square" rtlCol="0">
            <a:spAutoFit/>
          </a:bodyPr>
          <a:lstStyle/>
          <a:p>
            <a:r>
              <a:rPr lang="en-IN" b="1" dirty="0"/>
              <a:t>KS1.3</a:t>
            </a:r>
          </a:p>
        </p:txBody>
      </p:sp>
      <p:sp>
        <p:nvSpPr>
          <p:cNvPr id="7" name="Google Shape;328;p41">
            <a:extLst>
              <a:ext uri="{FF2B5EF4-FFF2-40B4-BE49-F238E27FC236}">
                <a16:creationId xmlns:a16="http://schemas.microsoft.com/office/drawing/2014/main" xmlns="" id="{BAB86747-2E32-253B-D6BA-F435B3EADFFF}"/>
              </a:ext>
            </a:extLst>
          </p:cNvPr>
          <p:cNvSpPr/>
          <p:nvPr/>
        </p:nvSpPr>
        <p:spPr>
          <a:xfrm>
            <a:off x="5255511" y="4021554"/>
            <a:ext cx="1857127" cy="549525"/>
          </a:xfrm>
          <a:custGeom>
            <a:avLst/>
            <a:gdLst/>
            <a:ahLst/>
            <a:cxnLst/>
            <a:rect l="l" t="t" r="r" b="b"/>
            <a:pathLst>
              <a:path w="1069339" h="405129" extrusionOk="0">
                <a:moveTo>
                  <a:pt x="1016406" y="0"/>
                </a:moveTo>
                <a:lnTo>
                  <a:pt x="52527" y="0"/>
                </a:lnTo>
                <a:lnTo>
                  <a:pt x="32130" y="4144"/>
                </a:lnTo>
                <a:lnTo>
                  <a:pt x="15428" y="15428"/>
                </a:lnTo>
                <a:lnTo>
                  <a:pt x="4144" y="32130"/>
                </a:lnTo>
                <a:lnTo>
                  <a:pt x="0" y="52527"/>
                </a:lnTo>
                <a:lnTo>
                  <a:pt x="0" y="352348"/>
                </a:lnTo>
                <a:lnTo>
                  <a:pt x="4144" y="372745"/>
                </a:lnTo>
                <a:lnTo>
                  <a:pt x="15428" y="389447"/>
                </a:lnTo>
                <a:lnTo>
                  <a:pt x="32130" y="400731"/>
                </a:lnTo>
                <a:lnTo>
                  <a:pt x="52527" y="404876"/>
                </a:lnTo>
                <a:lnTo>
                  <a:pt x="1016406" y="404876"/>
                </a:lnTo>
                <a:lnTo>
                  <a:pt x="1036802" y="400731"/>
                </a:lnTo>
                <a:lnTo>
                  <a:pt x="1053504" y="389447"/>
                </a:lnTo>
                <a:lnTo>
                  <a:pt x="1064789" y="372745"/>
                </a:lnTo>
                <a:lnTo>
                  <a:pt x="1068933" y="352348"/>
                </a:lnTo>
                <a:lnTo>
                  <a:pt x="1068933" y="52527"/>
                </a:lnTo>
                <a:lnTo>
                  <a:pt x="1064789" y="32130"/>
                </a:lnTo>
                <a:lnTo>
                  <a:pt x="1053504" y="15428"/>
                </a:lnTo>
                <a:lnTo>
                  <a:pt x="1036802" y="4144"/>
                </a:lnTo>
                <a:lnTo>
                  <a:pt x="1016406" y="0"/>
                </a:lnTo>
                <a:close/>
              </a:path>
            </a:pathLst>
          </a:custGeom>
          <a:solidFill>
            <a:srgbClr val="BADEB1"/>
          </a:solidFill>
          <a:ln>
            <a:noFill/>
          </a:ln>
        </p:spPr>
        <p:txBody>
          <a:bodyPr spcFirstLastPara="1" wrap="square" lIns="0" tIns="0" rIns="0" bIns="0" anchor="t" anchorCtr="0">
            <a:noAutofit/>
          </a:bodyPr>
          <a:lstStyle/>
          <a:p>
            <a:endParaRPr sz="2400" dirty="0"/>
          </a:p>
        </p:txBody>
      </p:sp>
      <p:sp>
        <p:nvSpPr>
          <p:cNvPr id="8" name="TextBox 7">
            <a:extLst>
              <a:ext uri="{FF2B5EF4-FFF2-40B4-BE49-F238E27FC236}">
                <a16:creationId xmlns:a16="http://schemas.microsoft.com/office/drawing/2014/main" xmlns="" id="{D54ED615-FEF1-586D-C765-07F8EF4B2950}"/>
              </a:ext>
            </a:extLst>
          </p:cNvPr>
          <p:cNvSpPr txBox="1"/>
          <p:nvPr/>
        </p:nvSpPr>
        <p:spPr>
          <a:xfrm>
            <a:off x="5722460" y="4133241"/>
            <a:ext cx="914400" cy="369332"/>
          </a:xfrm>
          <a:prstGeom prst="rect">
            <a:avLst/>
          </a:prstGeom>
          <a:noFill/>
        </p:spPr>
        <p:txBody>
          <a:bodyPr wrap="square" rtlCol="0">
            <a:spAutoFit/>
          </a:bodyPr>
          <a:lstStyle/>
          <a:p>
            <a:r>
              <a:rPr lang="en-IN" b="1" dirty="0"/>
              <a:t>KS1.2</a:t>
            </a:r>
          </a:p>
        </p:txBody>
      </p:sp>
      <p:sp>
        <p:nvSpPr>
          <p:cNvPr id="9" name="Google Shape;308;p41">
            <a:extLst>
              <a:ext uri="{FF2B5EF4-FFF2-40B4-BE49-F238E27FC236}">
                <a16:creationId xmlns:a16="http://schemas.microsoft.com/office/drawing/2014/main" xmlns="" id="{A2369E12-F03A-B237-B3D9-09EDF73DF0D0}"/>
              </a:ext>
            </a:extLst>
          </p:cNvPr>
          <p:cNvSpPr/>
          <p:nvPr/>
        </p:nvSpPr>
        <p:spPr>
          <a:xfrm>
            <a:off x="2459583" y="3973434"/>
            <a:ext cx="1563780" cy="705424"/>
          </a:xfrm>
          <a:custGeom>
            <a:avLst/>
            <a:gdLst/>
            <a:ahLst/>
            <a:cxnLst/>
            <a:rect l="l" t="t" r="r" b="b"/>
            <a:pathLst>
              <a:path w="900430" h="520065" extrusionOk="0">
                <a:moveTo>
                  <a:pt x="0" y="0"/>
                </a:moveTo>
                <a:lnTo>
                  <a:pt x="900404" y="0"/>
                </a:lnTo>
                <a:lnTo>
                  <a:pt x="900404" y="519595"/>
                </a:lnTo>
                <a:lnTo>
                  <a:pt x="0" y="519595"/>
                </a:lnTo>
                <a:lnTo>
                  <a:pt x="0" y="0"/>
                </a:lnTo>
                <a:close/>
              </a:path>
            </a:pathLst>
          </a:custGeom>
          <a:noFill/>
          <a:ln w="14425" cap="flat" cmpd="sng">
            <a:solidFill>
              <a:srgbClr val="5397D1"/>
            </a:solidFill>
            <a:prstDash val="solid"/>
            <a:round/>
            <a:headEnd type="none" w="sm" len="sm"/>
            <a:tailEnd type="none" w="sm" len="sm"/>
          </a:ln>
        </p:spPr>
        <p:txBody>
          <a:bodyPr spcFirstLastPara="1" wrap="square" lIns="0" tIns="0" rIns="0" bIns="0" anchor="t" anchorCtr="0">
            <a:noAutofit/>
          </a:bodyPr>
          <a:lstStyle/>
          <a:p>
            <a:endParaRPr sz="2400" dirty="0"/>
          </a:p>
        </p:txBody>
      </p:sp>
      <p:sp>
        <p:nvSpPr>
          <p:cNvPr id="10" name="TextBox 9">
            <a:extLst>
              <a:ext uri="{FF2B5EF4-FFF2-40B4-BE49-F238E27FC236}">
                <a16:creationId xmlns:a16="http://schemas.microsoft.com/office/drawing/2014/main" xmlns="" id="{C0787A80-A95D-F1A8-2A67-92245287B273}"/>
              </a:ext>
            </a:extLst>
          </p:cNvPr>
          <p:cNvSpPr txBox="1"/>
          <p:nvPr/>
        </p:nvSpPr>
        <p:spPr>
          <a:xfrm>
            <a:off x="2672758" y="4165176"/>
            <a:ext cx="1168978" cy="369332"/>
          </a:xfrm>
          <a:prstGeom prst="rect">
            <a:avLst/>
          </a:prstGeom>
          <a:noFill/>
        </p:spPr>
        <p:txBody>
          <a:bodyPr wrap="square" rtlCol="0">
            <a:spAutoFit/>
          </a:bodyPr>
          <a:lstStyle/>
          <a:p>
            <a:pPr algn="ctr"/>
            <a:r>
              <a:rPr lang="en-IN" b="1" dirty="0"/>
              <a:t>POs</a:t>
            </a:r>
          </a:p>
        </p:txBody>
      </p:sp>
      <p:sp>
        <p:nvSpPr>
          <p:cNvPr id="11" name="Google Shape;359;p41">
            <a:extLst>
              <a:ext uri="{FF2B5EF4-FFF2-40B4-BE49-F238E27FC236}">
                <a16:creationId xmlns:a16="http://schemas.microsoft.com/office/drawing/2014/main" xmlns="" id="{A61A3E67-7479-74EC-7F05-16B367DE67B7}"/>
              </a:ext>
            </a:extLst>
          </p:cNvPr>
          <p:cNvSpPr/>
          <p:nvPr/>
        </p:nvSpPr>
        <p:spPr>
          <a:xfrm>
            <a:off x="4019751" y="4205301"/>
            <a:ext cx="697030" cy="365777"/>
          </a:xfrm>
          <a:prstGeom prst="rect">
            <a:avLst/>
          </a:prstGeom>
          <a:blipFill rotWithShape="1">
            <a:blip r:embed="rId16" cstate="print">
              <a:alphaModFix/>
            </a:blip>
            <a:stretch>
              <a:fillRect/>
            </a:stretch>
          </a:blipFill>
          <a:ln>
            <a:noFill/>
          </a:ln>
        </p:spPr>
        <p:txBody>
          <a:bodyPr spcFirstLastPara="1" wrap="square" lIns="0" tIns="0" rIns="0" bIns="0" anchor="t" anchorCtr="0">
            <a:noAutofit/>
          </a:bodyPr>
          <a:lstStyle/>
          <a:p>
            <a:endParaRPr sz="2400" dirty="0"/>
          </a:p>
        </p:txBody>
      </p:sp>
      <mc:AlternateContent xmlns:mc="http://schemas.openxmlformats.org/markup-compatibility/2006">
        <mc:Choice xmlns="" xmlns:p14="http://schemas.microsoft.com/office/powerpoint/2010/main" Requires="p14">
          <p:contentPart p14:bwMode="auto" r:id="rId17">
            <p14:nvContentPartPr>
              <p14:cNvPr id="12" name="Ink 11">
                <a:extLst>
                  <a:ext uri="{FF2B5EF4-FFF2-40B4-BE49-F238E27FC236}">
                    <a16:creationId xmlns:a16="http://schemas.microsoft.com/office/drawing/2014/main" xmlns="" id="{1F832E74-3B5D-A91A-1D1A-0DCD9D83D886}"/>
                  </a:ext>
                </a:extLst>
              </p14:cNvPr>
              <p14:cNvContentPartPr/>
              <p14:nvPr/>
            </p14:nvContentPartPr>
            <p14:xfrm>
              <a:off x="-560435" y="963476"/>
              <a:ext cx="360" cy="360"/>
            </p14:xfrm>
          </p:contentPart>
        </mc:Choice>
        <mc:Fallback>
          <p:pic>
            <p:nvPicPr>
              <p:cNvPr id="12" name="Ink 11">
                <a:extLst>
                  <a:ext uri="{FF2B5EF4-FFF2-40B4-BE49-F238E27FC236}">
                    <a16:creationId xmlns:p14="http://schemas.microsoft.com/office/powerpoint/2010/main" xmlns="" xmlns:a16="http://schemas.microsoft.com/office/drawing/2014/main" id="{1F832E74-3B5D-A91A-1D1A-0DCD9D83D886}"/>
                  </a:ext>
                </a:extLst>
              </p:cNvPr>
              <p:cNvPicPr/>
              <p:nvPr/>
            </p:nvPicPr>
            <p:blipFill>
              <a:blip r:embed="rId18" cstate="print"/>
              <a:stretch>
                <a:fillRect/>
              </a:stretch>
            </p:blipFill>
            <p:spPr>
              <a:xfrm>
                <a:off x="-569435" y="95483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9">
            <p14:nvContentPartPr>
              <p14:cNvPr id="13" name="Ink 12">
                <a:extLst>
                  <a:ext uri="{FF2B5EF4-FFF2-40B4-BE49-F238E27FC236}">
                    <a16:creationId xmlns:a16="http://schemas.microsoft.com/office/drawing/2014/main" xmlns="" id="{9063740F-60DF-D6E0-7DB9-AD5B7DFADE46}"/>
                  </a:ext>
                </a:extLst>
              </p14:cNvPr>
              <p14:cNvContentPartPr/>
              <p14:nvPr/>
            </p14:nvContentPartPr>
            <p14:xfrm>
              <a:off x="7442725" y="1218356"/>
              <a:ext cx="3964680" cy="4843080"/>
            </p14:xfrm>
          </p:contentPart>
        </mc:Choice>
        <mc:Fallback>
          <p:pic>
            <p:nvPicPr>
              <p:cNvPr id="13" name="Ink 12">
                <a:extLst>
                  <a:ext uri="{FF2B5EF4-FFF2-40B4-BE49-F238E27FC236}">
                    <a16:creationId xmlns:p14="http://schemas.microsoft.com/office/powerpoint/2010/main" xmlns="" xmlns:a16="http://schemas.microsoft.com/office/drawing/2014/main" id="{9063740F-60DF-D6E0-7DB9-AD5B7DFADE46}"/>
                  </a:ext>
                </a:extLst>
              </p:cNvPr>
              <p:cNvPicPr/>
              <p:nvPr/>
            </p:nvPicPr>
            <p:blipFill>
              <a:blip r:embed="rId20" cstate="print"/>
              <a:stretch>
                <a:fillRect/>
              </a:stretch>
            </p:blipFill>
            <p:spPr>
              <a:xfrm>
                <a:off x="7433725" y="1209356"/>
                <a:ext cx="3982320" cy="4860720"/>
              </a:xfrm>
              <a:prstGeom prst="rect">
                <a:avLst/>
              </a:prstGeom>
            </p:spPr>
          </p:pic>
        </mc:Fallback>
      </mc:AlternateContent>
      <mc:AlternateContent xmlns:mc="http://schemas.openxmlformats.org/markup-compatibility/2006">
        <mc:Choice xmlns="" xmlns:p14="http://schemas.microsoft.com/office/powerpoint/2010/main" Requires="p14">
          <p:contentPart p14:bwMode="auto" r:id="rId21">
            <p14:nvContentPartPr>
              <p14:cNvPr id="14" name="Ink 13">
                <a:extLst>
                  <a:ext uri="{FF2B5EF4-FFF2-40B4-BE49-F238E27FC236}">
                    <a16:creationId xmlns:a16="http://schemas.microsoft.com/office/drawing/2014/main" xmlns="" id="{D35D792F-83C7-A980-7669-DFB1C28F07BA}"/>
                  </a:ext>
                </a:extLst>
              </p14:cNvPr>
              <p14:cNvContentPartPr/>
              <p14:nvPr/>
            </p14:nvContentPartPr>
            <p14:xfrm>
              <a:off x="7442725" y="1337156"/>
              <a:ext cx="360" cy="360"/>
            </p14:xfrm>
          </p:contentPart>
        </mc:Choice>
        <mc:Fallback>
          <p:pic>
            <p:nvPicPr>
              <p:cNvPr id="14" name="Ink 13">
                <a:extLst>
                  <a:ext uri="{FF2B5EF4-FFF2-40B4-BE49-F238E27FC236}">
                    <a16:creationId xmlns:p14="http://schemas.microsoft.com/office/powerpoint/2010/main" xmlns="" xmlns:a16="http://schemas.microsoft.com/office/drawing/2014/main" id="{D35D792F-83C7-A980-7669-DFB1C28F07BA}"/>
                  </a:ext>
                </a:extLst>
              </p:cNvPr>
              <p:cNvPicPr/>
              <p:nvPr/>
            </p:nvPicPr>
            <p:blipFill>
              <a:blip r:embed="rId18" cstate="print"/>
              <a:stretch>
                <a:fillRect/>
              </a:stretch>
            </p:blipFill>
            <p:spPr>
              <a:xfrm>
                <a:off x="7433725" y="132815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22">
            <p14:nvContentPartPr>
              <p14:cNvPr id="15" name="Ink 14">
                <a:extLst>
                  <a:ext uri="{FF2B5EF4-FFF2-40B4-BE49-F238E27FC236}">
                    <a16:creationId xmlns:a16="http://schemas.microsoft.com/office/drawing/2014/main" xmlns="" id="{6D76F014-9843-4BE6-55C4-D31BB75A1CD0}"/>
                  </a:ext>
                </a:extLst>
              </p14:cNvPr>
              <p14:cNvContentPartPr/>
              <p14:nvPr/>
            </p14:nvContentPartPr>
            <p14:xfrm>
              <a:off x="7253725" y="1268036"/>
              <a:ext cx="218880" cy="4925160"/>
            </p14:xfrm>
          </p:contentPart>
        </mc:Choice>
        <mc:Fallback>
          <p:pic>
            <p:nvPicPr>
              <p:cNvPr id="15" name="Ink 14">
                <a:extLst>
                  <a:ext uri="{FF2B5EF4-FFF2-40B4-BE49-F238E27FC236}">
                    <a16:creationId xmlns:p14="http://schemas.microsoft.com/office/powerpoint/2010/main" xmlns="" xmlns:a16="http://schemas.microsoft.com/office/drawing/2014/main" id="{6D76F014-9843-4BE6-55C4-D31BB75A1CD0}"/>
                  </a:ext>
                </a:extLst>
              </p:cNvPr>
              <p:cNvPicPr/>
              <p:nvPr/>
            </p:nvPicPr>
            <p:blipFill>
              <a:blip r:embed="rId23" cstate="print"/>
              <a:stretch>
                <a:fillRect/>
              </a:stretch>
            </p:blipFill>
            <p:spPr>
              <a:xfrm>
                <a:off x="7245085" y="1259036"/>
                <a:ext cx="236520" cy="49428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24">
            <p14:nvContentPartPr>
              <p14:cNvPr id="16" name="Ink 15">
                <a:extLst>
                  <a:ext uri="{FF2B5EF4-FFF2-40B4-BE49-F238E27FC236}">
                    <a16:creationId xmlns:a16="http://schemas.microsoft.com/office/drawing/2014/main" xmlns="" id="{9FA9E079-CDAF-7BDA-657F-95175084A011}"/>
                  </a:ext>
                </a:extLst>
              </p14:cNvPr>
              <p14:cNvContentPartPr/>
              <p14:nvPr/>
            </p14:nvContentPartPr>
            <p14:xfrm>
              <a:off x="7276045" y="6055676"/>
              <a:ext cx="3942000" cy="139320"/>
            </p14:xfrm>
          </p:contentPart>
        </mc:Choice>
        <mc:Fallback>
          <p:pic>
            <p:nvPicPr>
              <p:cNvPr id="16" name="Ink 15">
                <a:extLst>
                  <a:ext uri="{FF2B5EF4-FFF2-40B4-BE49-F238E27FC236}">
                    <a16:creationId xmlns:p14="http://schemas.microsoft.com/office/powerpoint/2010/main" xmlns="" xmlns:a16="http://schemas.microsoft.com/office/drawing/2014/main" id="{9FA9E079-CDAF-7BDA-657F-95175084A011}"/>
                  </a:ext>
                </a:extLst>
              </p:cNvPr>
              <p:cNvPicPr/>
              <p:nvPr/>
            </p:nvPicPr>
            <p:blipFill>
              <a:blip r:embed="rId25" cstate="print"/>
              <a:stretch>
                <a:fillRect/>
              </a:stretch>
            </p:blipFill>
            <p:spPr>
              <a:xfrm>
                <a:off x="7267045" y="6047036"/>
                <a:ext cx="3959640" cy="156960"/>
              </a:xfrm>
              <a:prstGeom prst="rect">
                <a:avLst/>
              </a:prstGeom>
            </p:spPr>
          </p:pic>
        </mc:Fallback>
      </mc:AlternateContent>
      <p:sp>
        <p:nvSpPr>
          <p:cNvPr id="17" name="Rectangle 16">
            <a:extLst>
              <a:ext uri="{FF2B5EF4-FFF2-40B4-BE49-F238E27FC236}">
                <a16:creationId xmlns:a16="http://schemas.microsoft.com/office/drawing/2014/main" xmlns="" id="{37504230-03A3-8123-7424-D3924FFC1D08}"/>
              </a:ext>
            </a:extLst>
          </p:cNvPr>
          <p:cNvSpPr/>
          <p:nvPr/>
        </p:nvSpPr>
        <p:spPr>
          <a:xfrm>
            <a:off x="11245521" y="3316097"/>
            <a:ext cx="833498" cy="584775"/>
          </a:xfrm>
          <a:prstGeom prst="rect">
            <a:avLst/>
          </a:prstGeom>
          <a:noFill/>
        </p:spPr>
        <p:txBody>
          <a:bodyPr wrap="none" lIns="91440" tIns="45720" rIns="91440" bIns="45720">
            <a:spAutoFit/>
          </a:bodyPr>
          <a:lstStyle/>
          <a:p>
            <a:pPr algn="ctr"/>
            <a:r>
              <a:rPr lang="en-US" sz="3200" dirty="0">
                <a:ln w="0"/>
                <a:effectLst>
                  <a:outerShdw blurRad="38100" dist="19050" dir="2700000" algn="tl" rotWithShape="0">
                    <a:schemeClr val="dk1">
                      <a:alpha val="40000"/>
                    </a:schemeClr>
                  </a:outerShdw>
                </a:effectLst>
              </a:rPr>
              <a:t>COs</a:t>
            </a:r>
            <a:endParaRPr lang="en-US" sz="3200" b="0" cap="none" spc="0" dirty="0">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mc:Choice xmlns="" xmlns:p14="http://schemas.microsoft.com/office/powerpoint/2010/main" Requires="p14">
          <p:contentPart p14:bwMode="auto" r:id="rId26">
            <p14:nvContentPartPr>
              <p14:cNvPr id="18" name="Ink 17">
                <a:extLst>
                  <a:ext uri="{FF2B5EF4-FFF2-40B4-BE49-F238E27FC236}">
                    <a16:creationId xmlns:a16="http://schemas.microsoft.com/office/drawing/2014/main" xmlns="" id="{FED2144A-CD4B-D72D-6002-70D11532A01A}"/>
                  </a:ext>
                </a:extLst>
              </p14:cNvPr>
              <p14:cNvContentPartPr/>
              <p14:nvPr/>
            </p14:nvContentPartPr>
            <p14:xfrm>
              <a:off x="4424125" y="3460796"/>
              <a:ext cx="360" cy="360"/>
            </p14:xfrm>
          </p:contentPart>
        </mc:Choice>
        <mc:Fallback>
          <p:pic>
            <p:nvPicPr>
              <p:cNvPr id="18" name="Ink 17">
                <a:extLst>
                  <a:ext uri="{FF2B5EF4-FFF2-40B4-BE49-F238E27FC236}">
                    <a16:creationId xmlns:p14="http://schemas.microsoft.com/office/powerpoint/2010/main" xmlns="" xmlns:a16="http://schemas.microsoft.com/office/drawing/2014/main" id="{FED2144A-CD4B-D72D-6002-70D11532A01A}"/>
                  </a:ext>
                </a:extLst>
              </p:cNvPr>
              <p:cNvPicPr/>
              <p:nvPr/>
            </p:nvPicPr>
            <p:blipFill>
              <a:blip r:embed="rId18" cstate="print"/>
              <a:stretch>
                <a:fillRect/>
              </a:stretch>
            </p:blipFill>
            <p:spPr>
              <a:xfrm>
                <a:off x="4415485" y="345179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27">
            <p14:nvContentPartPr>
              <p14:cNvPr id="19" name="Ink 18">
                <a:extLst>
                  <a:ext uri="{FF2B5EF4-FFF2-40B4-BE49-F238E27FC236}">
                    <a16:creationId xmlns:a16="http://schemas.microsoft.com/office/drawing/2014/main" xmlns="" id="{3FC6B4B1-AF08-5CA7-64DA-B37479A5E83C}"/>
                  </a:ext>
                </a:extLst>
              </p14:cNvPr>
              <p14:cNvContentPartPr/>
              <p14:nvPr/>
            </p14:nvContentPartPr>
            <p14:xfrm>
              <a:off x="4326205" y="3441356"/>
              <a:ext cx="360" cy="360"/>
            </p14:xfrm>
          </p:contentPart>
        </mc:Choice>
        <mc:Fallback>
          <p:pic>
            <p:nvPicPr>
              <p:cNvPr id="19" name="Ink 18">
                <a:extLst>
                  <a:ext uri="{FF2B5EF4-FFF2-40B4-BE49-F238E27FC236}">
                    <a16:creationId xmlns:p14="http://schemas.microsoft.com/office/powerpoint/2010/main" xmlns="" xmlns:a16="http://schemas.microsoft.com/office/drawing/2014/main" id="{3FC6B4B1-AF08-5CA7-64DA-B37479A5E83C}"/>
                  </a:ext>
                </a:extLst>
              </p:cNvPr>
              <p:cNvPicPr/>
              <p:nvPr/>
            </p:nvPicPr>
            <p:blipFill>
              <a:blip r:embed="rId18" cstate="print"/>
              <a:stretch>
                <a:fillRect/>
              </a:stretch>
            </p:blipFill>
            <p:spPr>
              <a:xfrm>
                <a:off x="4317565" y="343235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28">
            <p14:nvContentPartPr>
              <p14:cNvPr id="20" name="Ink 19">
                <a:extLst>
                  <a:ext uri="{FF2B5EF4-FFF2-40B4-BE49-F238E27FC236}">
                    <a16:creationId xmlns:a16="http://schemas.microsoft.com/office/drawing/2014/main" xmlns="" id="{25C89A16-71ED-E035-E0CC-FBD4EEFD87A6}"/>
                  </a:ext>
                </a:extLst>
              </p14:cNvPr>
              <p14:cNvContentPartPr/>
              <p14:nvPr/>
            </p14:nvContentPartPr>
            <p14:xfrm>
              <a:off x="5978245" y="3549356"/>
              <a:ext cx="360" cy="360"/>
            </p14:xfrm>
          </p:contentPart>
        </mc:Choice>
        <mc:Fallback>
          <p:pic>
            <p:nvPicPr>
              <p:cNvPr id="20" name="Ink 19">
                <a:extLst>
                  <a:ext uri="{FF2B5EF4-FFF2-40B4-BE49-F238E27FC236}">
                    <a16:creationId xmlns:p14="http://schemas.microsoft.com/office/powerpoint/2010/main" xmlns="" xmlns:a16="http://schemas.microsoft.com/office/drawing/2014/main" id="{25C89A16-71ED-E035-E0CC-FBD4EEFD87A6}"/>
                  </a:ext>
                </a:extLst>
              </p:cNvPr>
              <p:cNvPicPr/>
              <p:nvPr/>
            </p:nvPicPr>
            <p:blipFill>
              <a:blip r:embed="rId18" cstate="print"/>
              <a:stretch>
                <a:fillRect/>
              </a:stretch>
            </p:blipFill>
            <p:spPr>
              <a:xfrm>
                <a:off x="5969245" y="3540716"/>
                <a:ext cx="18000" cy="18000"/>
              </a:xfrm>
              <a:prstGeom prst="rect">
                <a:avLst/>
              </a:prstGeom>
            </p:spPr>
          </p:pic>
        </mc:Fallback>
      </mc:AlternateContent>
      <p:grpSp>
        <p:nvGrpSpPr>
          <p:cNvPr id="25" name="Group 24">
            <a:extLst>
              <a:ext uri="{FF2B5EF4-FFF2-40B4-BE49-F238E27FC236}">
                <a16:creationId xmlns:a16="http://schemas.microsoft.com/office/drawing/2014/main" xmlns="" id="{7AA50EE4-649A-D8FD-CD42-53991BDA498D}"/>
              </a:ext>
            </a:extLst>
          </p:cNvPr>
          <p:cNvGrpSpPr/>
          <p:nvPr/>
        </p:nvGrpSpPr>
        <p:grpSpPr>
          <a:xfrm>
            <a:off x="4345645" y="3490316"/>
            <a:ext cx="360" cy="10080"/>
            <a:chOff x="4345645" y="3490316"/>
            <a:chExt cx="360" cy="10080"/>
          </a:xfrm>
        </p:grpSpPr>
        <mc:AlternateContent xmlns:mc="http://schemas.openxmlformats.org/markup-compatibility/2006">
          <mc:Choice xmlns="" xmlns:p14="http://schemas.microsoft.com/office/powerpoint/2010/main" Requires="p14">
            <p:contentPart p14:bwMode="auto" r:id="rId29">
              <p14:nvContentPartPr>
                <p14:cNvPr id="21" name="Ink 20">
                  <a:extLst>
                    <a:ext uri="{FF2B5EF4-FFF2-40B4-BE49-F238E27FC236}">
                      <a16:creationId xmlns:a16="http://schemas.microsoft.com/office/drawing/2014/main" xmlns="" id="{75C5C491-2F4D-62C4-4E81-0B7163324307}"/>
                    </a:ext>
                  </a:extLst>
                </p14:cNvPr>
                <p14:cNvContentPartPr/>
                <p14:nvPr/>
              </p14:nvContentPartPr>
              <p14:xfrm>
                <a:off x="4345645" y="3490316"/>
                <a:ext cx="360" cy="360"/>
              </p14:xfrm>
            </p:contentPart>
          </mc:Choice>
          <mc:Fallback>
            <p:pic>
              <p:nvPicPr>
                <p:cNvPr id="21" name="Ink 20">
                  <a:extLst>
                    <a:ext uri="{FF2B5EF4-FFF2-40B4-BE49-F238E27FC236}">
                      <a16:creationId xmlns:p14="http://schemas.microsoft.com/office/powerpoint/2010/main" xmlns="" xmlns:a16="http://schemas.microsoft.com/office/drawing/2014/main" id="{75C5C491-2F4D-62C4-4E81-0B7163324307}"/>
                    </a:ext>
                  </a:extLst>
                </p:cNvPr>
                <p:cNvPicPr/>
                <p:nvPr/>
              </p:nvPicPr>
              <p:blipFill>
                <a:blip r:embed="rId18" cstate="print"/>
                <a:stretch>
                  <a:fillRect/>
                </a:stretch>
              </p:blipFill>
              <p:spPr>
                <a:xfrm>
                  <a:off x="4337005" y="348167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30">
              <p14:nvContentPartPr>
                <p14:cNvPr id="22" name="Ink 21">
                  <a:extLst>
                    <a:ext uri="{FF2B5EF4-FFF2-40B4-BE49-F238E27FC236}">
                      <a16:creationId xmlns:a16="http://schemas.microsoft.com/office/drawing/2014/main" xmlns="" id="{77D942DF-D2E9-33EC-C5E5-7961CDA72C23}"/>
                    </a:ext>
                  </a:extLst>
                </p14:cNvPr>
                <p14:cNvContentPartPr/>
                <p14:nvPr/>
              </p14:nvContentPartPr>
              <p14:xfrm>
                <a:off x="4345645" y="3490316"/>
                <a:ext cx="360" cy="360"/>
              </p14:xfrm>
            </p:contentPart>
          </mc:Choice>
          <mc:Fallback>
            <p:pic>
              <p:nvPicPr>
                <p:cNvPr id="22" name="Ink 21">
                  <a:extLst>
                    <a:ext uri="{FF2B5EF4-FFF2-40B4-BE49-F238E27FC236}">
                      <a16:creationId xmlns:p14="http://schemas.microsoft.com/office/powerpoint/2010/main" xmlns="" xmlns:a16="http://schemas.microsoft.com/office/drawing/2014/main" id="{77D942DF-D2E9-33EC-C5E5-7961CDA72C23}"/>
                    </a:ext>
                  </a:extLst>
                </p:cNvPr>
                <p:cNvPicPr/>
                <p:nvPr/>
              </p:nvPicPr>
              <p:blipFill>
                <a:blip r:embed="rId18" cstate="print"/>
                <a:stretch>
                  <a:fillRect/>
                </a:stretch>
              </p:blipFill>
              <p:spPr>
                <a:xfrm>
                  <a:off x="4337005" y="348167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31">
              <p14:nvContentPartPr>
                <p14:cNvPr id="24" name="Ink 23">
                  <a:extLst>
                    <a:ext uri="{FF2B5EF4-FFF2-40B4-BE49-F238E27FC236}">
                      <a16:creationId xmlns:a16="http://schemas.microsoft.com/office/drawing/2014/main" xmlns="" id="{769BA1D0-B76B-50AC-93FA-D01DCDD845EF}"/>
                    </a:ext>
                  </a:extLst>
                </p14:cNvPr>
                <p14:cNvContentPartPr/>
                <p14:nvPr/>
              </p14:nvContentPartPr>
              <p14:xfrm>
                <a:off x="4345645" y="3500036"/>
                <a:ext cx="360" cy="360"/>
              </p14:xfrm>
            </p:contentPart>
          </mc:Choice>
          <mc:Fallback>
            <p:pic>
              <p:nvPicPr>
                <p:cNvPr id="24" name="Ink 23">
                  <a:extLst>
                    <a:ext uri="{FF2B5EF4-FFF2-40B4-BE49-F238E27FC236}">
                      <a16:creationId xmlns:p14="http://schemas.microsoft.com/office/powerpoint/2010/main" xmlns="" xmlns:a16="http://schemas.microsoft.com/office/drawing/2014/main" id="{769BA1D0-B76B-50AC-93FA-D01DCDD845EF}"/>
                    </a:ext>
                  </a:extLst>
                </p:cNvPr>
                <p:cNvPicPr/>
                <p:nvPr/>
              </p:nvPicPr>
              <p:blipFill>
                <a:blip r:embed="rId18" cstate="print"/>
                <a:stretch>
                  <a:fillRect/>
                </a:stretch>
              </p:blipFill>
              <p:spPr>
                <a:xfrm>
                  <a:off x="4337005" y="3491396"/>
                  <a:ext cx="18000" cy="18000"/>
                </a:xfrm>
                <a:prstGeom prst="rect">
                  <a:avLst/>
                </a:prstGeom>
              </p:spPr>
            </p:pic>
          </mc:Fallback>
        </mc:AlternateContent>
      </p:grpSp>
      <p:grpSp>
        <p:nvGrpSpPr>
          <p:cNvPr id="28" name="Group 27">
            <a:extLst>
              <a:ext uri="{FF2B5EF4-FFF2-40B4-BE49-F238E27FC236}">
                <a16:creationId xmlns:a16="http://schemas.microsoft.com/office/drawing/2014/main" xmlns="" id="{27FA2E66-C6C0-CCBC-1D32-97AAE1E84A6D}"/>
              </a:ext>
            </a:extLst>
          </p:cNvPr>
          <p:cNvGrpSpPr/>
          <p:nvPr/>
        </p:nvGrpSpPr>
        <p:grpSpPr>
          <a:xfrm>
            <a:off x="4276885" y="3392036"/>
            <a:ext cx="360" cy="360"/>
            <a:chOff x="4276885" y="3392036"/>
            <a:chExt cx="360" cy="360"/>
          </a:xfrm>
        </p:grpSpPr>
        <mc:AlternateContent xmlns:mc="http://schemas.openxmlformats.org/markup-compatibility/2006">
          <mc:Choice xmlns="" xmlns:p14="http://schemas.microsoft.com/office/powerpoint/2010/main" Requires="p14">
            <p:contentPart p14:bwMode="auto" r:id="rId32">
              <p14:nvContentPartPr>
                <p14:cNvPr id="26" name="Ink 25">
                  <a:extLst>
                    <a:ext uri="{FF2B5EF4-FFF2-40B4-BE49-F238E27FC236}">
                      <a16:creationId xmlns:a16="http://schemas.microsoft.com/office/drawing/2014/main" xmlns="" id="{FA698958-E450-82BE-7EC7-C9D06D3B84E5}"/>
                    </a:ext>
                  </a:extLst>
                </p14:cNvPr>
                <p14:cNvContentPartPr/>
                <p14:nvPr/>
              </p14:nvContentPartPr>
              <p14:xfrm>
                <a:off x="4276885" y="3392036"/>
                <a:ext cx="360" cy="360"/>
              </p14:xfrm>
            </p:contentPart>
          </mc:Choice>
          <mc:Fallback>
            <p:pic>
              <p:nvPicPr>
                <p:cNvPr id="26" name="Ink 25">
                  <a:extLst>
                    <a:ext uri="{FF2B5EF4-FFF2-40B4-BE49-F238E27FC236}">
                      <a16:creationId xmlns:p14="http://schemas.microsoft.com/office/powerpoint/2010/main" xmlns="" xmlns:a16="http://schemas.microsoft.com/office/drawing/2014/main" id="{FA698958-E450-82BE-7EC7-C9D06D3B84E5}"/>
                    </a:ext>
                  </a:extLst>
                </p:cNvPr>
                <p:cNvPicPr/>
                <p:nvPr/>
              </p:nvPicPr>
              <p:blipFill>
                <a:blip r:embed="rId18" cstate="print"/>
                <a:stretch>
                  <a:fillRect/>
                </a:stretch>
              </p:blipFill>
              <p:spPr>
                <a:xfrm>
                  <a:off x="4268245" y="3383036"/>
                  <a:ext cx="18000" cy="18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33">
              <p14:nvContentPartPr>
                <p14:cNvPr id="27" name="Ink 26">
                  <a:extLst>
                    <a:ext uri="{FF2B5EF4-FFF2-40B4-BE49-F238E27FC236}">
                      <a16:creationId xmlns:a16="http://schemas.microsoft.com/office/drawing/2014/main" xmlns="" id="{81F1305F-DF5C-C8EE-0F85-7C9A4F659B24}"/>
                    </a:ext>
                  </a:extLst>
                </p14:cNvPr>
                <p14:cNvContentPartPr/>
                <p14:nvPr/>
              </p14:nvContentPartPr>
              <p14:xfrm>
                <a:off x="4276885" y="3392036"/>
                <a:ext cx="360" cy="360"/>
              </p14:xfrm>
            </p:contentPart>
          </mc:Choice>
          <mc:Fallback>
            <p:pic>
              <p:nvPicPr>
                <p:cNvPr id="27" name="Ink 26">
                  <a:extLst>
                    <a:ext uri="{FF2B5EF4-FFF2-40B4-BE49-F238E27FC236}">
                      <a16:creationId xmlns:p14="http://schemas.microsoft.com/office/powerpoint/2010/main" xmlns="" xmlns:a16="http://schemas.microsoft.com/office/drawing/2014/main" id="{81F1305F-DF5C-C8EE-0F85-7C9A4F659B24}"/>
                    </a:ext>
                  </a:extLst>
                </p:cNvPr>
                <p:cNvPicPr/>
                <p:nvPr/>
              </p:nvPicPr>
              <p:blipFill>
                <a:blip r:embed="rId18" cstate="print"/>
                <a:stretch>
                  <a:fillRect/>
                </a:stretch>
              </p:blipFill>
              <p:spPr>
                <a:xfrm>
                  <a:off x="4268245" y="3383036"/>
                  <a:ext cx="18000" cy="18000"/>
                </a:xfrm>
                <a:prstGeom prst="rect">
                  <a:avLst/>
                </a:prstGeom>
              </p:spPr>
            </p:pic>
          </mc:Fallback>
        </mc:AlternateContent>
      </p:grpSp>
    </p:spTree>
    <p:extLst>
      <p:ext uri="{BB962C8B-B14F-4D97-AF65-F5344CB8AC3E}">
        <p14:creationId xmlns="" xmlns:p14="http://schemas.microsoft.com/office/powerpoint/2010/main" val="9843663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174376" y="719666"/>
          <a:ext cx="10228730" cy="5587901"/>
        </p:xfrm>
        <a:graphic>
          <a:graphicData uri="http://schemas.openxmlformats.org/drawingml/2006/table">
            <a:tbl>
              <a:tblPr firstRow="1" bandRow="1">
                <a:tableStyleId>{5C22544A-7EE6-4342-B048-85BDC9FD1C3A}</a:tableStyleId>
              </a:tblPr>
              <a:tblGrid>
                <a:gridCol w="1774985">
                  <a:extLst>
                    <a:ext uri="{9D8B030D-6E8A-4147-A177-3AD203B41FA5}">
                      <a16:colId xmlns:a16="http://schemas.microsoft.com/office/drawing/2014/main" xmlns="" val="4244146596"/>
                    </a:ext>
                  </a:extLst>
                </a:gridCol>
                <a:gridCol w="8453745">
                  <a:extLst>
                    <a:ext uri="{9D8B030D-6E8A-4147-A177-3AD203B41FA5}">
                      <a16:colId xmlns:a16="http://schemas.microsoft.com/office/drawing/2014/main" xmlns="" val="1674648985"/>
                    </a:ext>
                  </a:extLst>
                </a:gridCol>
              </a:tblGrid>
              <a:tr h="831228">
                <a:tc>
                  <a:txBody>
                    <a:bodyPr/>
                    <a:lstStyle/>
                    <a:p>
                      <a:r>
                        <a:rPr lang="en-US" sz="2000" dirty="0"/>
                        <a:t>ECE: 301</a:t>
                      </a:r>
                    </a:p>
                    <a:p>
                      <a:r>
                        <a:rPr lang="en-US" sz="2000" dirty="0"/>
                        <a:t>COs</a:t>
                      </a:r>
                      <a:endParaRPr lang="en-IN" sz="2000" dirty="0"/>
                    </a:p>
                  </a:txBody>
                  <a:tcPr/>
                </a:tc>
                <a:tc>
                  <a:txBody>
                    <a:bodyPr/>
                    <a:lstStyle/>
                    <a:p>
                      <a:r>
                        <a:rPr lang="en-US" sz="2000" dirty="0"/>
                        <a:t>Sub: Electromagnetic Theory</a:t>
                      </a:r>
                    </a:p>
                    <a:p>
                      <a:r>
                        <a:rPr lang="en-US" sz="2000" dirty="0"/>
                        <a:t>Statement of COs: At end of the course the student will be able to do:</a:t>
                      </a:r>
                      <a:endParaRPr lang="en-IN" sz="2000" dirty="0"/>
                    </a:p>
                  </a:txBody>
                  <a:tcPr/>
                </a:tc>
                <a:extLst>
                  <a:ext uri="{0D108BD9-81ED-4DB2-BD59-A6C34878D82A}">
                    <a16:rowId xmlns:a16="http://schemas.microsoft.com/office/drawing/2014/main" xmlns="" val="3340072488"/>
                  </a:ext>
                </a:extLst>
              </a:tr>
              <a:tr h="977153">
                <a:tc>
                  <a:txBody>
                    <a:bodyPr/>
                    <a:lstStyle/>
                    <a:p>
                      <a:r>
                        <a:rPr lang="en-US" sz="2800" dirty="0"/>
                        <a:t>C301.1</a:t>
                      </a:r>
                      <a:endParaRPr lang="en-IN" sz="2800" dirty="0"/>
                    </a:p>
                  </a:txBody>
                  <a:tcPr/>
                </a:tc>
                <a:tc>
                  <a:txBody>
                    <a:bodyPr/>
                    <a:lstStyle/>
                    <a:p>
                      <a:r>
                        <a:rPr lang="en-US" sz="2800" dirty="0">
                          <a:solidFill>
                            <a:srgbClr val="002060"/>
                          </a:solidFill>
                        </a:rPr>
                        <a:t>Compute the spatial variations in coordinate system by using various coordinate systems</a:t>
                      </a:r>
                      <a:endParaRPr lang="en-IN" sz="2800" dirty="0">
                        <a:solidFill>
                          <a:srgbClr val="002060"/>
                        </a:solidFill>
                      </a:endParaRPr>
                    </a:p>
                  </a:txBody>
                  <a:tcPr/>
                </a:tc>
                <a:extLst>
                  <a:ext uri="{0D108BD9-81ED-4DB2-BD59-A6C34878D82A}">
                    <a16:rowId xmlns:a16="http://schemas.microsoft.com/office/drawing/2014/main" xmlns="" val="2735207568"/>
                  </a:ext>
                </a:extLst>
              </a:tr>
              <a:tr h="708226">
                <a:tc>
                  <a:txBody>
                    <a:bodyPr/>
                    <a:lstStyle/>
                    <a:p>
                      <a:r>
                        <a:rPr lang="en-US" sz="2800" dirty="0"/>
                        <a:t>C301.2</a:t>
                      </a:r>
                      <a:endParaRPr lang="en-IN" sz="2800" dirty="0"/>
                    </a:p>
                  </a:txBody>
                  <a:tcPr/>
                </a:tc>
                <a:tc>
                  <a:txBody>
                    <a:bodyPr/>
                    <a:lstStyle/>
                    <a:p>
                      <a:r>
                        <a:rPr lang="en-US" sz="2800" dirty="0">
                          <a:solidFill>
                            <a:srgbClr val="002060"/>
                          </a:solidFill>
                        </a:rPr>
                        <a:t>Derive the electric</a:t>
                      </a:r>
                      <a:r>
                        <a:rPr lang="en-US" sz="2800" baseline="0" dirty="0">
                          <a:solidFill>
                            <a:srgbClr val="002060"/>
                          </a:solidFill>
                        </a:rPr>
                        <a:t> and magnetic </a:t>
                      </a:r>
                      <a:r>
                        <a:rPr lang="en-US" sz="2800" dirty="0">
                          <a:solidFill>
                            <a:srgbClr val="002060"/>
                          </a:solidFill>
                        </a:rPr>
                        <a:t>force and field intensity for the given charge distributions</a:t>
                      </a:r>
                      <a:endParaRPr lang="en-IN" sz="2800" dirty="0">
                        <a:solidFill>
                          <a:srgbClr val="002060"/>
                        </a:solidFill>
                      </a:endParaRPr>
                    </a:p>
                  </a:txBody>
                  <a:tcPr/>
                </a:tc>
                <a:extLst>
                  <a:ext uri="{0D108BD9-81ED-4DB2-BD59-A6C34878D82A}">
                    <a16:rowId xmlns:a16="http://schemas.microsoft.com/office/drawing/2014/main" xmlns="" val="2274022795"/>
                  </a:ext>
                </a:extLst>
              </a:tr>
              <a:tr h="708226">
                <a:tc>
                  <a:txBody>
                    <a:bodyPr/>
                    <a:lstStyle/>
                    <a:p>
                      <a:r>
                        <a:rPr lang="en-US" sz="2800" dirty="0"/>
                        <a:t>C301.3</a:t>
                      </a:r>
                      <a:endParaRPr lang="en-IN" sz="2800" dirty="0"/>
                    </a:p>
                  </a:txBody>
                  <a:tcPr/>
                </a:tc>
                <a:tc>
                  <a:txBody>
                    <a:bodyPr/>
                    <a:lstStyle/>
                    <a:p>
                      <a:r>
                        <a:rPr lang="en-US" sz="2800" dirty="0">
                          <a:solidFill>
                            <a:srgbClr val="002060"/>
                          </a:solidFill>
                        </a:rPr>
                        <a:t>Apply the knowledge of electro-magnetic to design waveguides</a:t>
                      </a:r>
                      <a:endParaRPr lang="en-IN" sz="2800" dirty="0">
                        <a:solidFill>
                          <a:srgbClr val="002060"/>
                        </a:solidFill>
                      </a:endParaRPr>
                    </a:p>
                  </a:txBody>
                  <a:tcPr/>
                </a:tc>
                <a:extLst>
                  <a:ext uri="{0D108BD9-81ED-4DB2-BD59-A6C34878D82A}">
                    <a16:rowId xmlns:a16="http://schemas.microsoft.com/office/drawing/2014/main" xmlns="" val="940277881"/>
                  </a:ext>
                </a:extLst>
              </a:tr>
              <a:tr h="708226">
                <a:tc>
                  <a:txBody>
                    <a:bodyPr/>
                    <a:lstStyle/>
                    <a:p>
                      <a:r>
                        <a:rPr lang="en-US" sz="2800" dirty="0"/>
                        <a:t>C301.4</a:t>
                      </a:r>
                      <a:endParaRPr lang="en-IN" sz="2800" dirty="0"/>
                    </a:p>
                  </a:txBody>
                  <a:tcPr/>
                </a:tc>
                <a:tc>
                  <a:txBody>
                    <a:bodyPr/>
                    <a:lstStyle/>
                    <a:p>
                      <a:r>
                        <a:rPr lang="en-US" sz="2800" dirty="0">
                          <a:solidFill>
                            <a:srgbClr val="002060"/>
                          </a:solidFill>
                        </a:rPr>
                        <a:t>Relate the volume charge density and electric flux density in a given boundary value problem</a:t>
                      </a:r>
                      <a:endParaRPr lang="en-IN" sz="2800" dirty="0">
                        <a:solidFill>
                          <a:srgbClr val="002060"/>
                        </a:solidFill>
                      </a:endParaRPr>
                    </a:p>
                  </a:txBody>
                  <a:tcPr/>
                </a:tc>
                <a:extLst>
                  <a:ext uri="{0D108BD9-81ED-4DB2-BD59-A6C34878D82A}">
                    <a16:rowId xmlns:a16="http://schemas.microsoft.com/office/drawing/2014/main" xmlns="" val="4069711574"/>
                  </a:ext>
                </a:extLst>
              </a:tr>
              <a:tr h="708226">
                <a:tc>
                  <a:txBody>
                    <a:bodyPr/>
                    <a:lstStyle/>
                    <a:p>
                      <a:r>
                        <a:rPr lang="en-US" sz="2800" dirty="0"/>
                        <a:t>C301.5</a:t>
                      </a:r>
                      <a:endParaRPr lang="en-IN" sz="2800" dirty="0"/>
                    </a:p>
                  </a:txBody>
                  <a:tcPr/>
                </a:tc>
                <a:tc>
                  <a:txBody>
                    <a:bodyPr/>
                    <a:lstStyle/>
                    <a:p>
                      <a:r>
                        <a:rPr lang="en-US" sz="2800" dirty="0">
                          <a:solidFill>
                            <a:srgbClr val="002060"/>
                          </a:solidFill>
                        </a:rPr>
                        <a:t>Analyze and select a suitable dielectric and magnetic material for cavity resonator application</a:t>
                      </a:r>
                      <a:endParaRPr lang="en-IN" sz="2800" dirty="0">
                        <a:solidFill>
                          <a:srgbClr val="002060"/>
                        </a:solidFill>
                      </a:endParaRPr>
                    </a:p>
                  </a:txBody>
                  <a:tcPr/>
                </a:tc>
                <a:extLst>
                  <a:ext uri="{0D108BD9-81ED-4DB2-BD59-A6C34878D82A}">
                    <a16:rowId xmlns:a16="http://schemas.microsoft.com/office/drawing/2014/main" xmlns="" val="3438723252"/>
                  </a:ext>
                </a:extLst>
              </a:tr>
            </a:tbl>
          </a:graphicData>
        </a:graphic>
      </p:graphicFrame>
    </p:spTree>
    <p:extLst>
      <p:ext uri="{BB962C8B-B14F-4D97-AF65-F5344CB8AC3E}">
        <p14:creationId xmlns="" xmlns:p14="http://schemas.microsoft.com/office/powerpoint/2010/main" val="135224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227" y="467699"/>
            <a:ext cx="10856173" cy="428772"/>
          </a:xfrm>
        </p:spPr>
        <p:txBody>
          <a:bodyPr>
            <a:normAutofit fontScale="90000"/>
          </a:bodyPr>
          <a:lstStyle/>
          <a:p>
            <a:pPr algn="ctr"/>
            <a:r>
              <a:rPr lang="en-IN" sz="3000" b="1" dirty="0">
                <a:solidFill>
                  <a:schemeClr val="bg1"/>
                </a:solidFill>
                <a:latin typeface="Bookman Old Style" panose="02050604050505020204" pitchFamily="18" charset="0"/>
                <a:cs typeface="Times New Roman" panose="02020603050405020304" pitchFamily="18" charset="0"/>
              </a:rPr>
              <a:t>CO-PO </a:t>
            </a:r>
            <a:r>
              <a:rPr lang="en-IN" sz="3000" b="1" dirty="0" err="1">
                <a:solidFill>
                  <a:schemeClr val="bg1"/>
                </a:solidFill>
                <a:latin typeface="Bookman Old Style" panose="02050604050505020204" pitchFamily="18" charset="0"/>
                <a:cs typeface="Times New Roman" panose="02020603050405020304" pitchFamily="18" charset="0"/>
              </a:rPr>
              <a:t>MaTrix</a:t>
            </a:r>
            <a:r>
              <a:rPr lang="en-IN" sz="3000" b="1" dirty="0">
                <a:solidFill>
                  <a:schemeClr val="bg1"/>
                </a:solidFill>
                <a:latin typeface="Bookman Old Style" panose="02050604050505020204" pitchFamily="18" charset="0"/>
                <a:cs typeface="Times New Roman" panose="02020603050405020304" pitchFamily="18" charset="0"/>
              </a:rPr>
              <a:t> for a course : In this case EM Theory</a:t>
            </a:r>
            <a:br>
              <a:rPr lang="en-IN" sz="3000" b="1" dirty="0">
                <a:solidFill>
                  <a:schemeClr val="bg1"/>
                </a:solidFill>
                <a:latin typeface="Bookman Old Style" panose="02050604050505020204" pitchFamily="18" charset="0"/>
                <a:cs typeface="Times New Roman" panose="02020603050405020304" pitchFamily="18" charset="0"/>
              </a:rPr>
            </a:br>
            <a:r>
              <a:rPr lang="en-IN" sz="3000" b="1" dirty="0">
                <a:solidFill>
                  <a:schemeClr val="bg1"/>
                </a:solidFill>
                <a:latin typeface="Bookman Old Style" panose="02050604050505020204" pitchFamily="18" charset="0"/>
                <a:cs typeface="Times New Roman" panose="02020603050405020304" pitchFamily="18" charset="0"/>
              </a:rPr>
              <a:t/>
            </a:r>
            <a:br>
              <a:rPr lang="en-IN" sz="3000" b="1" dirty="0">
                <a:solidFill>
                  <a:schemeClr val="bg1"/>
                </a:solidFill>
                <a:latin typeface="Bookman Old Style" panose="02050604050505020204" pitchFamily="18" charset="0"/>
                <a:cs typeface="Times New Roman" panose="02020603050405020304" pitchFamily="18" charset="0"/>
              </a:rPr>
            </a:br>
            <a:r>
              <a:rPr lang="en-IN" sz="3000" b="1" dirty="0">
                <a:solidFill>
                  <a:schemeClr val="bg1"/>
                </a:solidFill>
                <a:latin typeface="Bookman Old Style" panose="02050604050505020204" pitchFamily="18" charset="0"/>
                <a:cs typeface="Times New Roman" panose="02020603050405020304" pitchFamily="18" charset="0"/>
              </a:rPr>
              <a:t>Low: 1     Moderate:  2     High: 3</a:t>
            </a:r>
          </a:p>
        </p:txBody>
      </p:sp>
      <p:graphicFrame>
        <p:nvGraphicFramePr>
          <p:cNvPr id="4" name="Table 3"/>
          <p:cNvGraphicFramePr>
            <a:graphicFrameLocks noGrp="1"/>
          </p:cNvGraphicFramePr>
          <p:nvPr/>
        </p:nvGraphicFramePr>
        <p:xfrm>
          <a:off x="591710" y="1579444"/>
          <a:ext cx="11125206" cy="4803636"/>
        </p:xfrm>
        <a:graphic>
          <a:graphicData uri="http://schemas.openxmlformats.org/drawingml/2006/table">
            <a:tbl>
              <a:tblPr firstRow="1" bandRow="1">
                <a:tableStyleId>{5C22544A-7EE6-4342-B048-85BDC9FD1C3A}</a:tableStyleId>
              </a:tblPr>
              <a:tblGrid>
                <a:gridCol w="1265082">
                  <a:extLst>
                    <a:ext uri="{9D8B030D-6E8A-4147-A177-3AD203B41FA5}">
                      <a16:colId xmlns:a16="http://schemas.microsoft.com/office/drawing/2014/main" xmlns="" val="497031214"/>
                    </a:ext>
                  </a:extLst>
                </a:gridCol>
                <a:gridCol w="773068">
                  <a:extLst>
                    <a:ext uri="{9D8B030D-6E8A-4147-A177-3AD203B41FA5}">
                      <a16:colId xmlns:a16="http://schemas.microsoft.com/office/drawing/2014/main" xmlns="" val="1703671045"/>
                    </a:ext>
                  </a:extLst>
                </a:gridCol>
                <a:gridCol w="826096">
                  <a:extLst>
                    <a:ext uri="{9D8B030D-6E8A-4147-A177-3AD203B41FA5}">
                      <a16:colId xmlns:a16="http://schemas.microsoft.com/office/drawing/2014/main" xmlns="" val="565924796"/>
                    </a:ext>
                  </a:extLst>
                </a:gridCol>
                <a:gridCol w="826096">
                  <a:extLst>
                    <a:ext uri="{9D8B030D-6E8A-4147-A177-3AD203B41FA5}">
                      <a16:colId xmlns:a16="http://schemas.microsoft.com/office/drawing/2014/main" xmlns="" val="3627883646"/>
                    </a:ext>
                  </a:extLst>
                </a:gridCol>
                <a:gridCol w="826096">
                  <a:extLst>
                    <a:ext uri="{9D8B030D-6E8A-4147-A177-3AD203B41FA5}">
                      <a16:colId xmlns:a16="http://schemas.microsoft.com/office/drawing/2014/main" xmlns="" val="398550032"/>
                    </a:ext>
                  </a:extLst>
                </a:gridCol>
                <a:gridCol w="826096">
                  <a:extLst>
                    <a:ext uri="{9D8B030D-6E8A-4147-A177-3AD203B41FA5}">
                      <a16:colId xmlns:a16="http://schemas.microsoft.com/office/drawing/2014/main" xmlns="" val="2259799920"/>
                    </a:ext>
                  </a:extLst>
                </a:gridCol>
                <a:gridCol w="826096">
                  <a:extLst>
                    <a:ext uri="{9D8B030D-6E8A-4147-A177-3AD203B41FA5}">
                      <a16:colId xmlns:a16="http://schemas.microsoft.com/office/drawing/2014/main" xmlns="" val="3925132477"/>
                    </a:ext>
                  </a:extLst>
                </a:gridCol>
                <a:gridCol w="826096">
                  <a:extLst>
                    <a:ext uri="{9D8B030D-6E8A-4147-A177-3AD203B41FA5}">
                      <a16:colId xmlns:a16="http://schemas.microsoft.com/office/drawing/2014/main" xmlns="" val="382585346"/>
                    </a:ext>
                  </a:extLst>
                </a:gridCol>
                <a:gridCol w="826096">
                  <a:extLst>
                    <a:ext uri="{9D8B030D-6E8A-4147-A177-3AD203B41FA5}">
                      <a16:colId xmlns:a16="http://schemas.microsoft.com/office/drawing/2014/main" xmlns="" val="3760842218"/>
                    </a:ext>
                  </a:extLst>
                </a:gridCol>
                <a:gridCol w="826096">
                  <a:extLst>
                    <a:ext uri="{9D8B030D-6E8A-4147-A177-3AD203B41FA5}">
                      <a16:colId xmlns:a16="http://schemas.microsoft.com/office/drawing/2014/main" xmlns="" val="638757258"/>
                    </a:ext>
                  </a:extLst>
                </a:gridCol>
                <a:gridCol w="826096">
                  <a:extLst>
                    <a:ext uri="{9D8B030D-6E8A-4147-A177-3AD203B41FA5}">
                      <a16:colId xmlns:a16="http://schemas.microsoft.com/office/drawing/2014/main" xmlns="" val="3316697319"/>
                    </a:ext>
                  </a:extLst>
                </a:gridCol>
                <a:gridCol w="826096">
                  <a:extLst>
                    <a:ext uri="{9D8B030D-6E8A-4147-A177-3AD203B41FA5}">
                      <a16:colId xmlns:a16="http://schemas.microsoft.com/office/drawing/2014/main" xmlns="" val="1754404318"/>
                    </a:ext>
                  </a:extLst>
                </a:gridCol>
                <a:gridCol w="826096">
                  <a:extLst>
                    <a:ext uri="{9D8B030D-6E8A-4147-A177-3AD203B41FA5}">
                      <a16:colId xmlns:a16="http://schemas.microsoft.com/office/drawing/2014/main" xmlns="" val="103971082"/>
                    </a:ext>
                  </a:extLst>
                </a:gridCol>
              </a:tblGrid>
              <a:tr h="833796">
                <a:tc>
                  <a:txBody>
                    <a:bodyPr/>
                    <a:lstStyle/>
                    <a:p>
                      <a:r>
                        <a:rPr lang="en-US" dirty="0"/>
                        <a:t>POs</a:t>
                      </a:r>
                      <a:r>
                        <a:rPr lang="en-US" baseline="0" dirty="0"/>
                        <a:t>   COs</a:t>
                      </a:r>
                      <a:endParaRPr lang="en-IN" dirty="0"/>
                    </a:p>
                  </a:txBody>
                  <a:tcPr/>
                </a:tc>
                <a:tc>
                  <a:txBody>
                    <a:bodyPr/>
                    <a:lstStyle/>
                    <a:p>
                      <a:r>
                        <a:rPr lang="en-US" dirty="0"/>
                        <a:t>PO1</a:t>
                      </a:r>
                      <a:endParaRPr lang="en-IN" dirty="0"/>
                    </a:p>
                  </a:txBody>
                  <a:tcPr/>
                </a:tc>
                <a:tc>
                  <a:txBody>
                    <a:bodyPr/>
                    <a:lstStyle/>
                    <a:p>
                      <a:r>
                        <a:rPr lang="en-US" dirty="0"/>
                        <a:t>PO2</a:t>
                      </a:r>
                      <a:endParaRPr lang="en-IN" dirty="0"/>
                    </a:p>
                  </a:txBody>
                  <a:tcPr/>
                </a:tc>
                <a:tc>
                  <a:txBody>
                    <a:bodyPr/>
                    <a:lstStyle/>
                    <a:p>
                      <a:r>
                        <a:rPr lang="en-US" dirty="0"/>
                        <a:t>PO3</a:t>
                      </a:r>
                      <a:endParaRPr lang="en-IN" dirty="0"/>
                    </a:p>
                  </a:txBody>
                  <a:tcPr/>
                </a:tc>
                <a:tc>
                  <a:txBody>
                    <a:bodyPr/>
                    <a:lstStyle/>
                    <a:p>
                      <a:r>
                        <a:rPr lang="en-US" dirty="0"/>
                        <a:t>PO4</a:t>
                      </a:r>
                      <a:endParaRPr lang="en-IN" dirty="0"/>
                    </a:p>
                  </a:txBody>
                  <a:tcPr/>
                </a:tc>
                <a:tc>
                  <a:txBody>
                    <a:bodyPr/>
                    <a:lstStyle/>
                    <a:p>
                      <a:r>
                        <a:rPr lang="en-US" dirty="0"/>
                        <a:t>PO5</a:t>
                      </a:r>
                      <a:endParaRPr lang="en-IN" dirty="0"/>
                    </a:p>
                  </a:txBody>
                  <a:tcPr/>
                </a:tc>
                <a:tc>
                  <a:txBody>
                    <a:bodyPr/>
                    <a:lstStyle/>
                    <a:p>
                      <a:r>
                        <a:rPr lang="en-US" dirty="0"/>
                        <a:t>PO6</a:t>
                      </a:r>
                      <a:endParaRPr lang="en-IN" dirty="0"/>
                    </a:p>
                  </a:txBody>
                  <a:tcPr/>
                </a:tc>
                <a:tc>
                  <a:txBody>
                    <a:bodyPr/>
                    <a:lstStyle/>
                    <a:p>
                      <a:r>
                        <a:rPr lang="en-US" dirty="0"/>
                        <a:t>PO7</a:t>
                      </a:r>
                      <a:endParaRPr lang="en-IN" dirty="0"/>
                    </a:p>
                  </a:txBody>
                  <a:tcPr/>
                </a:tc>
                <a:tc>
                  <a:txBody>
                    <a:bodyPr/>
                    <a:lstStyle/>
                    <a:p>
                      <a:r>
                        <a:rPr lang="en-US" dirty="0"/>
                        <a:t>PO8</a:t>
                      </a:r>
                      <a:endParaRPr lang="en-IN" dirty="0"/>
                    </a:p>
                  </a:txBody>
                  <a:tcPr/>
                </a:tc>
                <a:tc>
                  <a:txBody>
                    <a:bodyPr/>
                    <a:lstStyle/>
                    <a:p>
                      <a:r>
                        <a:rPr lang="en-US" dirty="0"/>
                        <a:t>PO9</a:t>
                      </a:r>
                      <a:endParaRPr lang="en-IN" dirty="0"/>
                    </a:p>
                  </a:txBody>
                  <a:tcPr/>
                </a:tc>
                <a:tc>
                  <a:txBody>
                    <a:bodyPr/>
                    <a:lstStyle/>
                    <a:p>
                      <a:r>
                        <a:rPr lang="en-US" dirty="0"/>
                        <a:t>PO</a:t>
                      </a:r>
                    </a:p>
                    <a:p>
                      <a:r>
                        <a:rPr lang="en-US" dirty="0"/>
                        <a:t>10</a:t>
                      </a:r>
                      <a:endParaRPr lang="en-IN" dirty="0"/>
                    </a:p>
                  </a:txBody>
                  <a:tcPr/>
                </a:tc>
                <a:tc>
                  <a:txBody>
                    <a:bodyPr/>
                    <a:lstStyle/>
                    <a:p>
                      <a:r>
                        <a:rPr lang="en-US" dirty="0"/>
                        <a:t>PO</a:t>
                      </a:r>
                    </a:p>
                    <a:p>
                      <a:r>
                        <a:rPr lang="en-US" dirty="0"/>
                        <a:t>11</a:t>
                      </a:r>
                      <a:endParaRPr lang="en-IN" dirty="0"/>
                    </a:p>
                  </a:txBody>
                  <a:tcPr/>
                </a:tc>
                <a:tc>
                  <a:txBody>
                    <a:bodyPr/>
                    <a:lstStyle/>
                    <a:p>
                      <a:r>
                        <a:rPr lang="en-US" dirty="0"/>
                        <a:t>PO</a:t>
                      </a:r>
                    </a:p>
                    <a:p>
                      <a:r>
                        <a:rPr lang="en-US" dirty="0"/>
                        <a:t>12</a:t>
                      </a:r>
                      <a:endParaRPr lang="en-IN" dirty="0"/>
                    </a:p>
                  </a:txBody>
                  <a:tcPr/>
                </a:tc>
                <a:extLst>
                  <a:ext uri="{0D108BD9-81ED-4DB2-BD59-A6C34878D82A}">
                    <a16:rowId xmlns:a16="http://schemas.microsoft.com/office/drawing/2014/main" xmlns="" val="3302658587"/>
                  </a:ext>
                </a:extLst>
              </a:tr>
              <a:tr h="483072">
                <a:tc>
                  <a:txBody>
                    <a:bodyPr/>
                    <a:lstStyle/>
                    <a:p>
                      <a:r>
                        <a:rPr lang="en-US" dirty="0"/>
                        <a:t>C301.1</a:t>
                      </a:r>
                      <a:endParaRPr lang="en-IN" dirty="0"/>
                    </a:p>
                  </a:txBody>
                  <a:tcPr/>
                </a:tc>
                <a:tc>
                  <a:txBody>
                    <a:bodyPr/>
                    <a:lstStyle/>
                    <a:p>
                      <a:r>
                        <a:rPr lang="en-US" dirty="0"/>
                        <a:t>2</a:t>
                      </a:r>
                      <a:endParaRPr lang="en-IN" dirty="0"/>
                    </a:p>
                  </a:txBody>
                  <a:tcPr/>
                </a:tc>
                <a:tc>
                  <a:txBody>
                    <a:bodyPr/>
                    <a:lstStyle/>
                    <a:p>
                      <a:endParaRPr lang="en-IN"/>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r>
                        <a:rPr lang="en-US" dirty="0"/>
                        <a:t>2</a:t>
                      </a:r>
                      <a:endParaRPr lang="en-IN" dirty="0"/>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r>
                        <a:rPr lang="en-US" dirty="0"/>
                        <a:t>1</a:t>
                      </a:r>
                      <a:endParaRPr lang="en-IN" dirty="0"/>
                    </a:p>
                  </a:txBody>
                  <a:tcPr/>
                </a:tc>
                <a:tc>
                  <a:txBody>
                    <a:bodyPr/>
                    <a:lstStyle/>
                    <a:p>
                      <a:endParaRPr lang="en-IN" dirty="0"/>
                    </a:p>
                  </a:txBody>
                  <a:tcPr/>
                </a:tc>
                <a:extLst>
                  <a:ext uri="{0D108BD9-81ED-4DB2-BD59-A6C34878D82A}">
                    <a16:rowId xmlns:a16="http://schemas.microsoft.com/office/drawing/2014/main" xmlns="" val="1063004966"/>
                  </a:ext>
                </a:extLst>
              </a:tr>
              <a:tr h="483072">
                <a:tc>
                  <a:txBody>
                    <a:bodyPr/>
                    <a:lstStyle/>
                    <a:p>
                      <a:r>
                        <a:rPr lang="en-US" dirty="0"/>
                        <a:t>C301.2</a:t>
                      </a:r>
                      <a:endParaRPr lang="en-IN" dirty="0"/>
                    </a:p>
                  </a:txBody>
                  <a:tcPr/>
                </a:tc>
                <a:tc>
                  <a:txBody>
                    <a:bodyPr/>
                    <a:lstStyle/>
                    <a:p>
                      <a:r>
                        <a:rPr lang="en-US" dirty="0"/>
                        <a:t>3</a:t>
                      </a:r>
                      <a:endParaRPr lang="en-IN" dirty="0"/>
                    </a:p>
                  </a:txBody>
                  <a:tcPr/>
                </a:tc>
                <a:tc>
                  <a:txBody>
                    <a:bodyPr/>
                    <a:lstStyle/>
                    <a:p>
                      <a:r>
                        <a:rPr lang="en-US" dirty="0"/>
                        <a:t>1</a:t>
                      </a:r>
                      <a:endParaRPr lang="en-IN" dirty="0"/>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r>
                        <a:rPr lang="en-US" dirty="0"/>
                        <a:t>3</a:t>
                      </a:r>
                      <a:endParaRPr lang="en-IN" dirty="0"/>
                    </a:p>
                  </a:txBody>
                  <a:tcPr/>
                </a:tc>
                <a:tc>
                  <a:txBody>
                    <a:bodyPr/>
                    <a:lstStyle/>
                    <a:p>
                      <a:r>
                        <a:rPr lang="en-US" dirty="0"/>
                        <a:t>3</a:t>
                      </a:r>
                      <a:endParaRPr lang="en-IN" dirty="0"/>
                    </a:p>
                  </a:txBody>
                  <a:tcPr/>
                </a:tc>
                <a:tc>
                  <a:txBody>
                    <a:bodyPr/>
                    <a:lstStyle/>
                    <a:p>
                      <a:endParaRPr lang="en-IN" dirty="0"/>
                    </a:p>
                  </a:txBody>
                  <a:tcPr/>
                </a:tc>
                <a:tc>
                  <a:txBody>
                    <a:bodyPr/>
                    <a:lstStyle/>
                    <a:p>
                      <a:endParaRPr lang="en-IN"/>
                    </a:p>
                  </a:txBody>
                  <a:tcPr/>
                </a:tc>
                <a:extLst>
                  <a:ext uri="{0D108BD9-81ED-4DB2-BD59-A6C34878D82A}">
                    <a16:rowId xmlns:a16="http://schemas.microsoft.com/office/drawing/2014/main" xmlns="" val="2964032658"/>
                  </a:ext>
                </a:extLst>
              </a:tr>
              <a:tr h="483072">
                <a:tc>
                  <a:txBody>
                    <a:bodyPr/>
                    <a:lstStyle/>
                    <a:p>
                      <a:r>
                        <a:rPr lang="en-US" dirty="0"/>
                        <a:t>C301.3</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endParaRPr lang="en-IN"/>
                    </a:p>
                  </a:txBody>
                  <a:tcPr/>
                </a:tc>
                <a:tc>
                  <a:txBody>
                    <a:bodyPr/>
                    <a:lstStyle/>
                    <a:p>
                      <a:r>
                        <a:rPr lang="en-US" dirty="0"/>
                        <a:t>2</a:t>
                      </a:r>
                      <a:endParaRPr lang="en-IN" dirty="0"/>
                    </a:p>
                  </a:txBody>
                  <a:tcPr/>
                </a:tc>
                <a:tc>
                  <a:txBody>
                    <a:bodyPr/>
                    <a:lstStyle/>
                    <a:p>
                      <a:r>
                        <a:rPr lang="en-US" dirty="0"/>
                        <a:t>1</a:t>
                      </a:r>
                      <a:endParaRPr lang="en-IN" dirty="0"/>
                    </a:p>
                  </a:txBody>
                  <a:tcPr/>
                </a:tc>
                <a:tc>
                  <a:txBody>
                    <a:bodyPr/>
                    <a:lstStyle/>
                    <a:p>
                      <a:r>
                        <a:rPr lang="en-US" dirty="0"/>
                        <a:t>3</a:t>
                      </a:r>
                      <a:endParaRPr lang="en-IN" dirty="0"/>
                    </a:p>
                  </a:txBody>
                  <a:tcPr/>
                </a:tc>
                <a:tc>
                  <a:txBody>
                    <a:bodyPr/>
                    <a:lstStyle/>
                    <a:p>
                      <a:r>
                        <a:rPr lang="en-US" dirty="0"/>
                        <a:t>3</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endParaRPr lang="en-IN" dirty="0"/>
                    </a:p>
                  </a:txBody>
                  <a:tcPr/>
                </a:tc>
                <a:tc>
                  <a:txBody>
                    <a:bodyPr/>
                    <a:lstStyle/>
                    <a:p>
                      <a:endParaRPr lang="en-IN"/>
                    </a:p>
                  </a:txBody>
                  <a:tcPr/>
                </a:tc>
                <a:extLst>
                  <a:ext uri="{0D108BD9-81ED-4DB2-BD59-A6C34878D82A}">
                    <a16:rowId xmlns:a16="http://schemas.microsoft.com/office/drawing/2014/main" xmlns="" val="2120802411"/>
                  </a:ext>
                </a:extLst>
              </a:tr>
              <a:tr h="483072">
                <a:tc>
                  <a:txBody>
                    <a:bodyPr/>
                    <a:lstStyle/>
                    <a:p>
                      <a:r>
                        <a:rPr lang="en-US" dirty="0"/>
                        <a:t>C301.4</a:t>
                      </a:r>
                      <a:endParaRPr lang="en-IN" dirty="0"/>
                    </a:p>
                  </a:txBody>
                  <a:tcPr/>
                </a:tc>
                <a:tc>
                  <a:txBody>
                    <a:bodyPr/>
                    <a:lstStyle/>
                    <a:p>
                      <a:r>
                        <a:rPr lang="en-US" dirty="0"/>
                        <a:t>1</a:t>
                      </a:r>
                      <a:endParaRPr lang="en-IN" dirty="0"/>
                    </a:p>
                  </a:txBody>
                  <a:tcPr/>
                </a:tc>
                <a:tc>
                  <a:txBody>
                    <a:bodyPr/>
                    <a:lstStyle/>
                    <a:p>
                      <a:r>
                        <a:rPr lang="en-US" dirty="0"/>
                        <a:t>3</a:t>
                      </a:r>
                      <a:endParaRPr lang="en-IN" dirty="0"/>
                    </a:p>
                  </a:txBody>
                  <a:tcPr/>
                </a:tc>
                <a:tc>
                  <a:txBody>
                    <a:bodyPr/>
                    <a:lstStyle/>
                    <a:p>
                      <a:r>
                        <a:rPr lang="en-US" dirty="0"/>
                        <a:t>3</a:t>
                      </a:r>
                      <a:endParaRPr lang="en-IN" dirty="0"/>
                    </a:p>
                  </a:txBody>
                  <a:tcPr/>
                </a:tc>
                <a:tc>
                  <a:txBody>
                    <a:bodyPr/>
                    <a:lstStyle/>
                    <a:p>
                      <a:r>
                        <a:rPr lang="en-US" dirty="0"/>
                        <a:t>1</a:t>
                      </a:r>
                      <a:endParaRPr lang="en-IN" dirty="0"/>
                    </a:p>
                  </a:txBody>
                  <a:tcPr/>
                </a:tc>
                <a:tc>
                  <a:txBody>
                    <a:bodyPr/>
                    <a:lstStyle/>
                    <a:p>
                      <a:r>
                        <a:rPr lang="en-US" dirty="0"/>
                        <a:t>3</a:t>
                      </a:r>
                      <a:endParaRPr lang="en-IN" dirty="0"/>
                    </a:p>
                  </a:txBody>
                  <a:tcPr/>
                </a:tc>
                <a:tc>
                  <a:txBody>
                    <a:bodyPr/>
                    <a:lstStyle/>
                    <a:p>
                      <a:r>
                        <a:rPr lang="en-US" dirty="0"/>
                        <a:t>2</a:t>
                      </a:r>
                      <a:endParaRPr lang="en-IN" dirty="0"/>
                    </a:p>
                  </a:txBody>
                  <a:tcPr/>
                </a:tc>
                <a:tc>
                  <a:txBody>
                    <a:bodyPr/>
                    <a:lstStyle/>
                    <a:p>
                      <a:endParaRPr lang="en-IN"/>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endParaRPr lang="en-IN"/>
                    </a:p>
                  </a:txBody>
                  <a:tcPr/>
                </a:tc>
                <a:tc>
                  <a:txBody>
                    <a:bodyPr/>
                    <a:lstStyle/>
                    <a:p>
                      <a:r>
                        <a:rPr lang="en-US" dirty="0"/>
                        <a:t>3</a:t>
                      </a:r>
                      <a:endParaRPr lang="en-IN" dirty="0"/>
                    </a:p>
                  </a:txBody>
                  <a:tcPr/>
                </a:tc>
                <a:extLst>
                  <a:ext uri="{0D108BD9-81ED-4DB2-BD59-A6C34878D82A}">
                    <a16:rowId xmlns:a16="http://schemas.microsoft.com/office/drawing/2014/main" xmlns="" val="232945310"/>
                  </a:ext>
                </a:extLst>
              </a:tr>
              <a:tr h="483072">
                <a:tc>
                  <a:txBody>
                    <a:bodyPr/>
                    <a:lstStyle/>
                    <a:p>
                      <a:r>
                        <a:rPr lang="en-US" dirty="0"/>
                        <a:t>C301.5</a:t>
                      </a:r>
                      <a:endParaRPr lang="en-IN" dirty="0"/>
                    </a:p>
                  </a:txBody>
                  <a:tcPr/>
                </a:tc>
                <a:tc>
                  <a:txBody>
                    <a:bodyPr/>
                    <a:lstStyle/>
                    <a:p>
                      <a:r>
                        <a:rPr lang="en-US" dirty="0"/>
                        <a:t>3</a:t>
                      </a:r>
                      <a:endParaRPr lang="en-IN" dirty="0"/>
                    </a:p>
                  </a:txBody>
                  <a:tcPr/>
                </a:tc>
                <a:tc>
                  <a:txBody>
                    <a:bodyPr/>
                    <a:lstStyle/>
                    <a:p>
                      <a:endParaRPr lang="en-IN"/>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endParaRPr lang="en-IN" dirty="0"/>
                    </a:p>
                  </a:txBody>
                  <a:tcPr/>
                </a:tc>
                <a:tc>
                  <a:txBody>
                    <a:bodyPr/>
                    <a:lstStyle/>
                    <a:p>
                      <a:endParaRPr lang="en-IN"/>
                    </a:p>
                  </a:txBody>
                  <a:tcPr/>
                </a:tc>
                <a:tc>
                  <a:txBody>
                    <a:bodyPr/>
                    <a:lstStyle/>
                    <a:p>
                      <a:endParaRPr lang="en-IN" dirty="0"/>
                    </a:p>
                  </a:txBody>
                  <a:tcPr/>
                </a:tc>
                <a:tc>
                  <a:txBody>
                    <a:bodyPr/>
                    <a:lstStyle/>
                    <a:p>
                      <a:r>
                        <a:rPr lang="en-US" dirty="0"/>
                        <a:t>1</a:t>
                      </a:r>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xmlns="" val="3701790278"/>
                  </a:ext>
                </a:extLst>
              </a:tr>
              <a:tr h="483072">
                <a:tc>
                  <a:txBody>
                    <a:bodyPr/>
                    <a:lstStyle/>
                    <a:p>
                      <a:r>
                        <a:rPr lang="en-US" dirty="0" err="1"/>
                        <a:t>Avg</a:t>
                      </a:r>
                      <a:endParaRPr lang="en-IN" dirty="0"/>
                    </a:p>
                  </a:txBody>
                  <a:tcPr/>
                </a:tc>
                <a:tc>
                  <a:txBody>
                    <a:bodyPr/>
                    <a:lstStyle/>
                    <a:p>
                      <a:r>
                        <a:rPr lang="en-US" dirty="0"/>
                        <a:t>11/5=2.2</a:t>
                      </a:r>
                      <a:endParaRPr lang="en-IN" dirty="0"/>
                    </a:p>
                  </a:txBody>
                  <a:tcPr/>
                </a:tc>
                <a:tc>
                  <a:txBody>
                    <a:bodyPr/>
                    <a:lstStyle/>
                    <a:p>
                      <a:r>
                        <a:rPr lang="en-US" dirty="0"/>
                        <a:t>6/5=</a:t>
                      </a:r>
                    </a:p>
                    <a:p>
                      <a:r>
                        <a:rPr lang="en-US" dirty="0"/>
                        <a:t>1.2</a:t>
                      </a:r>
                      <a:endParaRPr lang="en-IN" dirty="0"/>
                    </a:p>
                  </a:txBody>
                  <a:tcPr/>
                </a:tc>
                <a:tc>
                  <a:txBody>
                    <a:bodyPr/>
                    <a:lstStyle/>
                    <a:p>
                      <a:r>
                        <a:rPr lang="en-US" dirty="0"/>
                        <a:t>7/5= 1.4</a:t>
                      </a:r>
                      <a:endParaRPr lang="en-IN" dirty="0"/>
                    </a:p>
                  </a:txBody>
                  <a:tcPr/>
                </a:tc>
                <a:tc>
                  <a:txBody>
                    <a:bodyPr/>
                    <a:lstStyle/>
                    <a:p>
                      <a:r>
                        <a:rPr lang="en-US" dirty="0"/>
                        <a:t>10/5=</a:t>
                      </a:r>
                    </a:p>
                    <a:p>
                      <a:r>
                        <a:rPr lang="en-US" dirty="0"/>
                        <a:t>2</a:t>
                      </a:r>
                      <a:endParaRPr lang="en-IN" dirty="0"/>
                    </a:p>
                  </a:txBody>
                  <a:tcPr/>
                </a:tc>
                <a:tc>
                  <a:txBody>
                    <a:bodyPr/>
                    <a:lstStyle/>
                    <a:p>
                      <a:r>
                        <a:rPr lang="en-US" dirty="0"/>
                        <a:t>10/5=</a:t>
                      </a:r>
                      <a:endParaRPr lang="en-IN" dirty="0"/>
                    </a:p>
                  </a:txBody>
                  <a:tcPr/>
                </a:tc>
                <a:tc>
                  <a:txBody>
                    <a:bodyPr/>
                    <a:lstStyle/>
                    <a:p>
                      <a:r>
                        <a:rPr lang="en-US" dirty="0"/>
                        <a:t>11/5=2.2</a:t>
                      </a:r>
                      <a:endParaRPr lang="en-IN" dirty="0"/>
                    </a:p>
                  </a:txBody>
                  <a:tcPr/>
                </a:tc>
                <a:tc>
                  <a:txBody>
                    <a:bodyPr/>
                    <a:lstStyle/>
                    <a:p>
                      <a:r>
                        <a:rPr lang="en-US" dirty="0"/>
                        <a:t>7/5= 1.4</a:t>
                      </a:r>
                      <a:endParaRPr lang="en-IN" dirty="0"/>
                    </a:p>
                  </a:txBody>
                  <a:tcPr/>
                </a:tc>
                <a:tc>
                  <a:txBody>
                    <a:bodyPr/>
                    <a:lstStyle/>
                    <a:p>
                      <a:r>
                        <a:rPr lang="en-US" dirty="0"/>
                        <a:t>8/5=</a:t>
                      </a:r>
                    </a:p>
                    <a:p>
                      <a:r>
                        <a:rPr lang="en-US" dirty="0"/>
                        <a:t>1.6</a:t>
                      </a:r>
                      <a:endParaRPr lang="en-IN" dirty="0"/>
                    </a:p>
                  </a:txBody>
                  <a:tcPr/>
                </a:tc>
                <a:tc>
                  <a:txBody>
                    <a:bodyPr/>
                    <a:lstStyle/>
                    <a:p>
                      <a:r>
                        <a:rPr lang="en-US" dirty="0"/>
                        <a:t>9/5=</a:t>
                      </a:r>
                    </a:p>
                    <a:p>
                      <a:r>
                        <a:rPr lang="en-US" dirty="0"/>
                        <a:t>1.8</a:t>
                      </a:r>
                      <a:endParaRPr lang="en-IN" dirty="0"/>
                    </a:p>
                  </a:txBody>
                  <a:tcPr/>
                </a:tc>
                <a:tc>
                  <a:txBody>
                    <a:bodyPr/>
                    <a:lstStyle/>
                    <a:p>
                      <a:r>
                        <a:rPr lang="en-US" dirty="0"/>
                        <a:t>13/5=</a:t>
                      </a:r>
                    </a:p>
                    <a:p>
                      <a:r>
                        <a:rPr lang="en-US" dirty="0"/>
                        <a:t>2.6</a:t>
                      </a:r>
                      <a:endParaRPr lang="en-IN" dirty="0"/>
                    </a:p>
                  </a:txBody>
                  <a:tcPr/>
                </a:tc>
                <a:tc>
                  <a:txBody>
                    <a:bodyPr/>
                    <a:lstStyle/>
                    <a:p>
                      <a:r>
                        <a:rPr lang="en-US" dirty="0"/>
                        <a:t>1/5=</a:t>
                      </a:r>
                    </a:p>
                    <a:p>
                      <a:r>
                        <a:rPr lang="en-US" dirty="0"/>
                        <a:t>0.2</a:t>
                      </a:r>
                      <a:endParaRPr lang="en-IN" dirty="0"/>
                    </a:p>
                  </a:txBody>
                  <a:tcPr/>
                </a:tc>
                <a:tc>
                  <a:txBody>
                    <a:bodyPr/>
                    <a:lstStyle/>
                    <a:p>
                      <a:r>
                        <a:rPr lang="en-US" dirty="0"/>
                        <a:t>3/5=</a:t>
                      </a:r>
                    </a:p>
                    <a:p>
                      <a:r>
                        <a:rPr lang="en-US" dirty="0"/>
                        <a:t>0.6</a:t>
                      </a:r>
                      <a:endParaRPr lang="en-IN" dirty="0"/>
                    </a:p>
                  </a:txBody>
                  <a:tcPr/>
                </a:tc>
                <a:extLst>
                  <a:ext uri="{0D108BD9-81ED-4DB2-BD59-A6C34878D82A}">
                    <a16:rowId xmlns:a16="http://schemas.microsoft.com/office/drawing/2014/main" xmlns="" val="1151901800"/>
                  </a:ext>
                </a:extLst>
              </a:tr>
              <a:tr h="483072">
                <a:tc>
                  <a:txBody>
                    <a:bodyPr/>
                    <a:lstStyle/>
                    <a:p>
                      <a:r>
                        <a:rPr lang="en-US" dirty="0"/>
                        <a:t>Rounded Avg.</a:t>
                      </a:r>
                      <a:r>
                        <a:rPr lang="en-US" baseline="0" dirty="0"/>
                        <a:t> Attainment</a:t>
                      </a:r>
                      <a:endParaRPr lang="en-IN" dirty="0"/>
                    </a:p>
                  </a:txBody>
                  <a:tcPr/>
                </a:tc>
                <a:tc>
                  <a:txBody>
                    <a:bodyPr/>
                    <a:lstStyle/>
                    <a:p>
                      <a:r>
                        <a:rPr lang="en-US" dirty="0"/>
                        <a:t>2</a:t>
                      </a:r>
                      <a:endParaRPr lang="en-IN" dirty="0"/>
                    </a:p>
                  </a:txBody>
                  <a:tcPr/>
                </a:tc>
                <a:tc>
                  <a:txBody>
                    <a:bodyPr/>
                    <a:lstStyle/>
                    <a:p>
                      <a:r>
                        <a:rPr lang="en-US" dirty="0"/>
                        <a:t>1</a:t>
                      </a:r>
                      <a:endParaRPr lang="en-IN" dirty="0"/>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1</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tc>
                  <a:txBody>
                    <a:bodyPr/>
                    <a:lstStyle/>
                    <a:p>
                      <a:r>
                        <a:rPr lang="en-US" dirty="0"/>
                        <a:t>3</a:t>
                      </a:r>
                      <a:endParaRPr lang="en-IN" dirty="0"/>
                    </a:p>
                  </a:txBody>
                  <a:tcPr/>
                </a:tc>
                <a:tc>
                  <a:txBody>
                    <a:bodyPr/>
                    <a:lstStyle/>
                    <a:p>
                      <a:r>
                        <a:rPr lang="en-US" dirty="0"/>
                        <a:t>0</a:t>
                      </a:r>
                      <a:endParaRPr lang="en-IN" dirty="0"/>
                    </a:p>
                  </a:txBody>
                  <a:tcPr/>
                </a:tc>
                <a:tc>
                  <a:txBody>
                    <a:bodyPr/>
                    <a:lstStyle/>
                    <a:p>
                      <a:r>
                        <a:rPr lang="en-US" dirty="0"/>
                        <a:t>1</a:t>
                      </a:r>
                      <a:endParaRPr lang="en-IN" dirty="0"/>
                    </a:p>
                  </a:txBody>
                  <a:tcPr/>
                </a:tc>
                <a:extLst>
                  <a:ext uri="{0D108BD9-81ED-4DB2-BD59-A6C34878D82A}">
                    <a16:rowId xmlns:a16="http://schemas.microsoft.com/office/drawing/2014/main" xmlns="" val="1246309511"/>
                  </a:ext>
                </a:extLst>
              </a:tr>
            </a:tbl>
          </a:graphicData>
        </a:graphic>
      </p:graphicFrame>
    </p:spTree>
    <p:extLst>
      <p:ext uri="{BB962C8B-B14F-4D97-AF65-F5344CB8AC3E}">
        <p14:creationId xmlns="" xmlns:p14="http://schemas.microsoft.com/office/powerpoint/2010/main" val="8855428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414" y="949842"/>
            <a:ext cx="9997440" cy="1751794"/>
          </a:xfrm>
        </p:spPr>
        <p:txBody>
          <a:bodyPr>
            <a:normAutofit fontScale="90000"/>
          </a:bodyPr>
          <a:lstStyle/>
          <a:p>
            <a:pPr algn="ctr"/>
            <a:r>
              <a:rPr lang="en-IN" sz="4400" b="1" dirty="0">
                <a:solidFill>
                  <a:schemeClr val="bg1"/>
                </a:solidFill>
              </a:rPr>
              <a:t>PO Attainment </a:t>
            </a:r>
            <a:br>
              <a:rPr lang="en-IN" sz="4400" b="1" dirty="0">
                <a:solidFill>
                  <a:schemeClr val="bg1"/>
                </a:solidFill>
              </a:rPr>
            </a:br>
            <a:r>
              <a:rPr lang="en-IN" sz="4400" b="1" dirty="0">
                <a:solidFill>
                  <a:schemeClr val="bg1"/>
                </a:solidFill>
              </a:rPr>
              <a:t/>
            </a:r>
            <a:br>
              <a:rPr lang="en-IN" sz="4400" b="1" dirty="0">
                <a:solidFill>
                  <a:schemeClr val="bg1"/>
                </a:solidFill>
              </a:rPr>
            </a:br>
            <a:r>
              <a:rPr lang="en-IN" sz="4400" b="1" dirty="0">
                <a:solidFill>
                  <a:schemeClr val="bg1"/>
                </a:solidFill>
              </a:rPr>
              <a:t/>
            </a:r>
            <a:br>
              <a:rPr lang="en-IN" sz="4400" b="1" dirty="0">
                <a:solidFill>
                  <a:schemeClr val="bg1"/>
                </a:solidFill>
              </a:rPr>
            </a:br>
            <a:r>
              <a:rPr lang="en-IN" sz="4000" b="1" dirty="0">
                <a:solidFill>
                  <a:srgbClr val="7030A0"/>
                </a:solidFill>
              </a:rPr>
              <a:t>Avg. Value of PO from Matrix divide by Highest PO level multiply by CO attainment for the </a:t>
            </a:r>
            <a:r>
              <a:rPr lang="en-IN" sz="4400" b="1" dirty="0">
                <a:solidFill>
                  <a:srgbClr val="7030A0"/>
                </a:solidFill>
              </a:rPr>
              <a:t>course</a:t>
            </a:r>
            <a:br>
              <a:rPr lang="en-IN" sz="4400" b="1" dirty="0">
                <a:solidFill>
                  <a:srgbClr val="7030A0"/>
                </a:solidFill>
              </a:rPr>
            </a:br>
            <a:r>
              <a:rPr lang="en-IN" sz="4400" b="1" dirty="0">
                <a:solidFill>
                  <a:srgbClr val="7030A0"/>
                </a:solidFill>
              </a:rPr>
              <a:t/>
            </a:r>
            <a:br>
              <a:rPr lang="en-IN" sz="4400" b="1" dirty="0">
                <a:solidFill>
                  <a:srgbClr val="7030A0"/>
                </a:solidFill>
              </a:rPr>
            </a:br>
            <a:r>
              <a:rPr lang="en-IN" sz="4400" b="1" dirty="0">
                <a:solidFill>
                  <a:srgbClr val="7030A0"/>
                </a:solidFill>
              </a:rPr>
              <a:t>(</a:t>
            </a:r>
            <a:r>
              <a:rPr lang="en-IN" sz="4400" b="1" dirty="0" err="1">
                <a:solidFill>
                  <a:srgbClr val="7030A0"/>
                </a:solidFill>
              </a:rPr>
              <a:t>Avg.PO</a:t>
            </a:r>
            <a:r>
              <a:rPr lang="en-IN" sz="4400" b="1" dirty="0">
                <a:solidFill>
                  <a:srgbClr val="7030A0"/>
                </a:solidFill>
              </a:rPr>
              <a:t>/3) X CO attainment</a:t>
            </a:r>
          </a:p>
        </p:txBody>
      </p:sp>
    </p:spTree>
    <p:extLst>
      <p:ext uri="{BB962C8B-B14F-4D97-AF65-F5344CB8AC3E}">
        <p14:creationId xmlns="" xmlns:p14="http://schemas.microsoft.com/office/powerpoint/2010/main" val="1186672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25199"/>
            <a:ext cx="9144000" cy="826510"/>
          </a:xfrm>
        </p:spPr>
        <p:txBody>
          <a:bodyPr>
            <a:normAutofit fontScale="90000"/>
          </a:bodyPr>
          <a:lstStyle/>
          <a:p>
            <a:r>
              <a:rPr lang="en-US" b="1" dirty="0"/>
              <a:t>Attainment of PO</a:t>
            </a:r>
            <a:endParaRPr lang="en-IN" b="1" dirty="0"/>
          </a:p>
        </p:txBody>
      </p:sp>
      <p:graphicFrame>
        <p:nvGraphicFramePr>
          <p:cNvPr id="4" name="Table 3"/>
          <p:cNvGraphicFramePr>
            <a:graphicFrameLocks noGrp="1"/>
          </p:cNvGraphicFramePr>
          <p:nvPr/>
        </p:nvGraphicFramePr>
        <p:xfrm>
          <a:off x="1339276" y="1791857"/>
          <a:ext cx="9042392" cy="4053285"/>
        </p:xfrm>
        <a:graphic>
          <a:graphicData uri="http://schemas.openxmlformats.org/drawingml/2006/table">
            <a:tbl>
              <a:tblPr firstRow="1" bandRow="1">
                <a:tableStyleId>{5C22544A-7EE6-4342-B048-85BDC9FD1C3A}</a:tableStyleId>
              </a:tblPr>
              <a:tblGrid>
                <a:gridCol w="1256380">
                  <a:extLst>
                    <a:ext uri="{9D8B030D-6E8A-4147-A177-3AD203B41FA5}">
                      <a16:colId xmlns:a16="http://schemas.microsoft.com/office/drawing/2014/main" xmlns="" val="3156350746"/>
                    </a:ext>
                  </a:extLst>
                </a:gridCol>
                <a:gridCol w="598924">
                  <a:extLst>
                    <a:ext uri="{9D8B030D-6E8A-4147-A177-3AD203B41FA5}">
                      <a16:colId xmlns:a16="http://schemas.microsoft.com/office/drawing/2014/main" xmlns="" val="768719655"/>
                    </a:ext>
                  </a:extLst>
                </a:gridCol>
                <a:gridCol w="598924">
                  <a:extLst>
                    <a:ext uri="{9D8B030D-6E8A-4147-A177-3AD203B41FA5}">
                      <a16:colId xmlns:a16="http://schemas.microsoft.com/office/drawing/2014/main" xmlns="" val="2493302621"/>
                    </a:ext>
                  </a:extLst>
                </a:gridCol>
                <a:gridCol w="598924">
                  <a:extLst>
                    <a:ext uri="{9D8B030D-6E8A-4147-A177-3AD203B41FA5}">
                      <a16:colId xmlns:a16="http://schemas.microsoft.com/office/drawing/2014/main" xmlns="" val="1023199706"/>
                    </a:ext>
                  </a:extLst>
                </a:gridCol>
                <a:gridCol w="598924">
                  <a:extLst>
                    <a:ext uri="{9D8B030D-6E8A-4147-A177-3AD203B41FA5}">
                      <a16:colId xmlns:a16="http://schemas.microsoft.com/office/drawing/2014/main" xmlns="" val="4069746218"/>
                    </a:ext>
                  </a:extLst>
                </a:gridCol>
                <a:gridCol w="598924">
                  <a:extLst>
                    <a:ext uri="{9D8B030D-6E8A-4147-A177-3AD203B41FA5}">
                      <a16:colId xmlns:a16="http://schemas.microsoft.com/office/drawing/2014/main" xmlns="" val="2617012386"/>
                    </a:ext>
                  </a:extLst>
                </a:gridCol>
                <a:gridCol w="598924">
                  <a:extLst>
                    <a:ext uri="{9D8B030D-6E8A-4147-A177-3AD203B41FA5}">
                      <a16:colId xmlns:a16="http://schemas.microsoft.com/office/drawing/2014/main" xmlns="" val="1656284987"/>
                    </a:ext>
                  </a:extLst>
                </a:gridCol>
                <a:gridCol w="598924">
                  <a:extLst>
                    <a:ext uri="{9D8B030D-6E8A-4147-A177-3AD203B41FA5}">
                      <a16:colId xmlns:a16="http://schemas.microsoft.com/office/drawing/2014/main" xmlns="" val="3989830483"/>
                    </a:ext>
                  </a:extLst>
                </a:gridCol>
                <a:gridCol w="598924">
                  <a:extLst>
                    <a:ext uri="{9D8B030D-6E8A-4147-A177-3AD203B41FA5}">
                      <a16:colId xmlns:a16="http://schemas.microsoft.com/office/drawing/2014/main" xmlns="" val="1253206101"/>
                    </a:ext>
                  </a:extLst>
                </a:gridCol>
                <a:gridCol w="598924">
                  <a:extLst>
                    <a:ext uri="{9D8B030D-6E8A-4147-A177-3AD203B41FA5}">
                      <a16:colId xmlns:a16="http://schemas.microsoft.com/office/drawing/2014/main" xmlns="" val="3548353547"/>
                    </a:ext>
                  </a:extLst>
                </a:gridCol>
                <a:gridCol w="598924">
                  <a:extLst>
                    <a:ext uri="{9D8B030D-6E8A-4147-A177-3AD203B41FA5}">
                      <a16:colId xmlns:a16="http://schemas.microsoft.com/office/drawing/2014/main" xmlns="" val="2166058807"/>
                    </a:ext>
                  </a:extLst>
                </a:gridCol>
                <a:gridCol w="598924">
                  <a:extLst>
                    <a:ext uri="{9D8B030D-6E8A-4147-A177-3AD203B41FA5}">
                      <a16:colId xmlns:a16="http://schemas.microsoft.com/office/drawing/2014/main" xmlns="" val="1424006077"/>
                    </a:ext>
                  </a:extLst>
                </a:gridCol>
                <a:gridCol w="598924">
                  <a:extLst>
                    <a:ext uri="{9D8B030D-6E8A-4147-A177-3AD203B41FA5}">
                      <a16:colId xmlns:a16="http://schemas.microsoft.com/office/drawing/2014/main" xmlns="" val="2873320070"/>
                    </a:ext>
                  </a:extLst>
                </a:gridCol>
                <a:gridCol w="598924">
                  <a:extLst>
                    <a:ext uri="{9D8B030D-6E8A-4147-A177-3AD203B41FA5}">
                      <a16:colId xmlns:a16="http://schemas.microsoft.com/office/drawing/2014/main" xmlns="" val="3979623820"/>
                    </a:ext>
                  </a:extLst>
                </a:gridCol>
              </a:tblGrid>
              <a:tr h="1302325">
                <a:tc>
                  <a:txBody>
                    <a:bodyPr/>
                    <a:lstStyle/>
                    <a:p>
                      <a:r>
                        <a:rPr lang="en-US" dirty="0"/>
                        <a:t>COs</a:t>
                      </a:r>
                      <a:endParaRPr lang="en-IN" dirty="0"/>
                    </a:p>
                  </a:txBody>
                  <a:tcPr/>
                </a:tc>
                <a:tc>
                  <a:txBody>
                    <a:bodyPr/>
                    <a:lstStyle/>
                    <a:p>
                      <a:r>
                        <a:rPr lang="en-US" dirty="0"/>
                        <a:t>CO Attainment</a:t>
                      </a:r>
                      <a:endParaRPr lang="en-IN" dirty="0"/>
                    </a:p>
                  </a:txBody>
                  <a:tcPr/>
                </a:tc>
                <a:tc>
                  <a:txBody>
                    <a:bodyPr/>
                    <a:lstStyle/>
                    <a:p>
                      <a:r>
                        <a:rPr lang="en-US" dirty="0"/>
                        <a:t>PO1</a:t>
                      </a:r>
                    </a:p>
                    <a:p>
                      <a:endParaRPr lang="en-US" dirty="0"/>
                    </a:p>
                    <a:p>
                      <a:r>
                        <a:rPr lang="en-US" dirty="0"/>
                        <a:t>2</a:t>
                      </a:r>
                      <a:endParaRPr lang="en-IN" dirty="0"/>
                    </a:p>
                  </a:txBody>
                  <a:tcPr/>
                </a:tc>
                <a:tc>
                  <a:txBody>
                    <a:bodyPr/>
                    <a:lstStyle/>
                    <a:p>
                      <a:r>
                        <a:rPr lang="en-US" dirty="0"/>
                        <a:t>PO2</a:t>
                      </a:r>
                    </a:p>
                    <a:p>
                      <a:endParaRPr lang="en-US" dirty="0"/>
                    </a:p>
                    <a:p>
                      <a:r>
                        <a:rPr lang="en-US" dirty="0"/>
                        <a:t>3</a:t>
                      </a:r>
                      <a:endParaRPr lang="en-IN" dirty="0"/>
                    </a:p>
                  </a:txBody>
                  <a:tcPr/>
                </a:tc>
                <a:tc>
                  <a:txBody>
                    <a:bodyPr/>
                    <a:lstStyle/>
                    <a:p>
                      <a:r>
                        <a:rPr lang="en-US" dirty="0"/>
                        <a:t>PO3</a:t>
                      </a:r>
                    </a:p>
                    <a:p>
                      <a:endParaRPr lang="en-US" dirty="0"/>
                    </a:p>
                    <a:p>
                      <a:r>
                        <a:rPr lang="en-US" dirty="0"/>
                        <a:t>2</a:t>
                      </a:r>
                      <a:endParaRPr lang="en-IN" dirty="0"/>
                    </a:p>
                  </a:txBody>
                  <a:tcPr/>
                </a:tc>
                <a:tc>
                  <a:txBody>
                    <a:bodyPr/>
                    <a:lstStyle/>
                    <a:p>
                      <a:r>
                        <a:rPr lang="en-US" dirty="0"/>
                        <a:t>PO4</a:t>
                      </a:r>
                    </a:p>
                    <a:p>
                      <a:endParaRPr lang="en-US" dirty="0"/>
                    </a:p>
                    <a:p>
                      <a:r>
                        <a:rPr lang="en-US" dirty="0"/>
                        <a:t>2</a:t>
                      </a:r>
                      <a:endParaRPr lang="en-IN" dirty="0"/>
                    </a:p>
                  </a:txBody>
                  <a:tcPr/>
                </a:tc>
                <a:tc>
                  <a:txBody>
                    <a:bodyPr/>
                    <a:lstStyle/>
                    <a:p>
                      <a:r>
                        <a:rPr lang="en-US" dirty="0"/>
                        <a:t>PO5</a:t>
                      </a:r>
                    </a:p>
                    <a:p>
                      <a:endParaRPr lang="en-US" dirty="0"/>
                    </a:p>
                    <a:p>
                      <a:r>
                        <a:rPr lang="en-US" dirty="0"/>
                        <a:t>1</a:t>
                      </a:r>
                      <a:endParaRPr lang="en-IN" dirty="0"/>
                    </a:p>
                  </a:txBody>
                  <a:tcPr/>
                </a:tc>
                <a:tc>
                  <a:txBody>
                    <a:bodyPr/>
                    <a:lstStyle/>
                    <a:p>
                      <a:r>
                        <a:rPr lang="en-US" dirty="0"/>
                        <a:t>PO6</a:t>
                      </a:r>
                    </a:p>
                    <a:p>
                      <a:endParaRPr lang="en-US" dirty="0"/>
                    </a:p>
                    <a:p>
                      <a:r>
                        <a:rPr lang="en-US" dirty="0"/>
                        <a:t>2</a:t>
                      </a:r>
                      <a:endParaRPr lang="en-IN" dirty="0"/>
                    </a:p>
                  </a:txBody>
                  <a:tcPr/>
                </a:tc>
                <a:tc>
                  <a:txBody>
                    <a:bodyPr/>
                    <a:lstStyle/>
                    <a:p>
                      <a:r>
                        <a:rPr lang="en-US" dirty="0"/>
                        <a:t>PO7</a:t>
                      </a:r>
                    </a:p>
                    <a:p>
                      <a:endParaRPr lang="en-US" dirty="0"/>
                    </a:p>
                    <a:p>
                      <a:r>
                        <a:rPr lang="en-US" dirty="0"/>
                        <a:t>3</a:t>
                      </a:r>
                      <a:endParaRPr lang="en-IN" dirty="0"/>
                    </a:p>
                  </a:txBody>
                  <a:tcPr/>
                </a:tc>
                <a:tc>
                  <a:txBody>
                    <a:bodyPr/>
                    <a:lstStyle/>
                    <a:p>
                      <a:r>
                        <a:rPr lang="en-US" dirty="0"/>
                        <a:t>PO8</a:t>
                      </a:r>
                    </a:p>
                    <a:p>
                      <a:endParaRPr lang="en-US" dirty="0"/>
                    </a:p>
                    <a:p>
                      <a:r>
                        <a:rPr lang="en-US" dirty="0"/>
                        <a:t>2</a:t>
                      </a:r>
                      <a:endParaRPr lang="en-IN" dirty="0"/>
                    </a:p>
                  </a:txBody>
                  <a:tcPr/>
                </a:tc>
                <a:tc>
                  <a:txBody>
                    <a:bodyPr/>
                    <a:lstStyle/>
                    <a:p>
                      <a:r>
                        <a:rPr lang="en-US" dirty="0"/>
                        <a:t>PO9</a:t>
                      </a:r>
                    </a:p>
                    <a:p>
                      <a:endParaRPr lang="en-US" dirty="0"/>
                    </a:p>
                    <a:p>
                      <a:r>
                        <a:rPr lang="en-US" dirty="0"/>
                        <a:t>2</a:t>
                      </a:r>
                      <a:endParaRPr lang="en-IN" dirty="0"/>
                    </a:p>
                  </a:txBody>
                  <a:tcPr/>
                </a:tc>
                <a:tc>
                  <a:txBody>
                    <a:bodyPr/>
                    <a:lstStyle/>
                    <a:p>
                      <a:r>
                        <a:rPr lang="en-US" dirty="0"/>
                        <a:t>PO</a:t>
                      </a:r>
                    </a:p>
                    <a:p>
                      <a:r>
                        <a:rPr lang="en-US" dirty="0"/>
                        <a:t>10</a:t>
                      </a:r>
                    </a:p>
                    <a:p>
                      <a:r>
                        <a:rPr lang="en-US" dirty="0"/>
                        <a:t>1</a:t>
                      </a:r>
                      <a:endParaRPr lang="en-IN" dirty="0"/>
                    </a:p>
                  </a:txBody>
                  <a:tcPr/>
                </a:tc>
                <a:tc>
                  <a:txBody>
                    <a:bodyPr/>
                    <a:lstStyle/>
                    <a:p>
                      <a:r>
                        <a:rPr lang="en-US" dirty="0"/>
                        <a:t>PO</a:t>
                      </a:r>
                    </a:p>
                    <a:p>
                      <a:r>
                        <a:rPr lang="en-US" dirty="0"/>
                        <a:t>11</a:t>
                      </a:r>
                    </a:p>
                    <a:p>
                      <a:r>
                        <a:rPr lang="en-US" dirty="0"/>
                        <a:t>1</a:t>
                      </a:r>
                      <a:endParaRPr lang="en-IN" dirty="0"/>
                    </a:p>
                  </a:txBody>
                  <a:tcPr/>
                </a:tc>
                <a:tc>
                  <a:txBody>
                    <a:bodyPr/>
                    <a:lstStyle/>
                    <a:p>
                      <a:r>
                        <a:rPr lang="en-US" dirty="0"/>
                        <a:t>PO</a:t>
                      </a:r>
                    </a:p>
                    <a:p>
                      <a:r>
                        <a:rPr lang="en-US" dirty="0"/>
                        <a:t>12</a:t>
                      </a:r>
                    </a:p>
                    <a:p>
                      <a:r>
                        <a:rPr lang="en-US"/>
                        <a:t>1</a:t>
                      </a:r>
                      <a:endParaRPr lang="en-IN" dirty="0"/>
                    </a:p>
                  </a:txBody>
                  <a:tcPr/>
                </a:tc>
                <a:extLst>
                  <a:ext uri="{0D108BD9-81ED-4DB2-BD59-A6C34878D82A}">
                    <a16:rowId xmlns:a16="http://schemas.microsoft.com/office/drawing/2014/main" xmlns="" val="1048243532"/>
                  </a:ext>
                </a:extLst>
              </a:tr>
              <a:tr h="550192">
                <a:tc>
                  <a:txBody>
                    <a:bodyPr/>
                    <a:lstStyle/>
                    <a:p>
                      <a:r>
                        <a:rPr lang="en-US" dirty="0"/>
                        <a:t>C301.1</a:t>
                      </a:r>
                      <a:endParaRPr lang="en-IN" dirty="0"/>
                    </a:p>
                  </a:txBody>
                  <a:tcPr/>
                </a:tc>
                <a:tc>
                  <a:txBody>
                    <a:bodyPr/>
                    <a:lstStyle/>
                    <a:p>
                      <a:r>
                        <a:rPr lang="en-US" dirty="0"/>
                        <a:t>2.2</a:t>
                      </a:r>
                      <a:endParaRPr lang="en-IN" dirty="0"/>
                    </a:p>
                  </a:txBody>
                  <a:tcPr/>
                </a:tc>
                <a:tc>
                  <a:txBody>
                    <a:bodyPr/>
                    <a:lstStyle/>
                    <a:p>
                      <a:r>
                        <a:rPr lang="en-US" dirty="0"/>
                        <a:t>1.47</a:t>
                      </a:r>
                      <a:endParaRPr lang="en-IN" dirty="0"/>
                    </a:p>
                  </a:txBody>
                  <a:tcPr/>
                </a:tc>
                <a:tc>
                  <a:txBody>
                    <a:bodyPr/>
                    <a:lstStyle/>
                    <a:p>
                      <a:r>
                        <a:rPr lang="en-US" dirty="0"/>
                        <a:t>2,2</a:t>
                      </a:r>
                      <a:endParaRPr lang="en-IN" dirty="0"/>
                    </a:p>
                  </a:txBody>
                  <a:tcPr/>
                </a:tc>
                <a:tc>
                  <a:txBody>
                    <a:bodyPr/>
                    <a:lstStyle/>
                    <a:p>
                      <a:r>
                        <a:rPr lang="en-US" dirty="0"/>
                        <a:t>1.47</a:t>
                      </a:r>
                      <a:endParaRPr lang="en-IN" dirty="0"/>
                    </a:p>
                  </a:txBody>
                  <a:tcPr/>
                </a:tc>
                <a:tc>
                  <a:txBody>
                    <a:bodyPr/>
                    <a:lstStyle/>
                    <a:p>
                      <a:endParaRPr lang="en-IN"/>
                    </a:p>
                  </a:txBody>
                  <a:tcPr/>
                </a:tc>
                <a:tc>
                  <a:txBody>
                    <a:bodyPr/>
                    <a:lstStyle/>
                    <a:p>
                      <a:r>
                        <a:rPr lang="en-US" dirty="0"/>
                        <a:t>.73</a:t>
                      </a:r>
                      <a:endParaRPr lang="en-IN" dirty="0"/>
                    </a:p>
                  </a:txBody>
                  <a:tcPr/>
                </a:tc>
                <a:tc>
                  <a:txBody>
                    <a:bodyPr/>
                    <a:lstStyle/>
                    <a:p>
                      <a:endParaRPr lang="en-IN"/>
                    </a:p>
                  </a:txBody>
                  <a:tcPr/>
                </a:tc>
                <a:tc>
                  <a:txBody>
                    <a:bodyPr/>
                    <a:lstStyle/>
                    <a:p>
                      <a:endParaRPr lang="en-IN"/>
                    </a:p>
                  </a:txBody>
                  <a:tcPr/>
                </a:tc>
                <a:tc>
                  <a:txBody>
                    <a:bodyPr/>
                    <a:lstStyle/>
                    <a:p>
                      <a:endParaRPr lang="en-IN" dirty="0"/>
                    </a:p>
                  </a:txBody>
                  <a:tcPr/>
                </a:tc>
                <a:tc>
                  <a:txBody>
                    <a:bodyPr/>
                    <a:lstStyle/>
                    <a:p>
                      <a:endParaRPr lang="en-IN"/>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xmlns="" val="2638461030"/>
                  </a:ext>
                </a:extLst>
              </a:tr>
              <a:tr h="550192">
                <a:tc>
                  <a:txBody>
                    <a:bodyPr/>
                    <a:lstStyle/>
                    <a:p>
                      <a:r>
                        <a:rPr lang="en-US" dirty="0"/>
                        <a:t>C301.2</a:t>
                      </a:r>
                      <a:endParaRPr lang="en-IN" dirty="0"/>
                    </a:p>
                  </a:txBody>
                  <a:tcPr/>
                </a:tc>
                <a:tc>
                  <a:txBody>
                    <a:bodyPr/>
                    <a:lstStyle/>
                    <a:p>
                      <a:r>
                        <a:rPr lang="en-US" dirty="0"/>
                        <a:t>2.8</a:t>
                      </a:r>
                      <a:endParaRPr lang="en-IN" dirty="0"/>
                    </a:p>
                  </a:txBody>
                  <a:tcPr/>
                </a:tc>
                <a:tc>
                  <a:txBody>
                    <a:bodyPr/>
                    <a:lstStyle/>
                    <a:p>
                      <a:r>
                        <a:rPr lang="en-US" dirty="0"/>
                        <a:t>1.87</a:t>
                      </a:r>
                      <a:endParaRPr lang="en-IN" dirty="0"/>
                    </a:p>
                  </a:txBody>
                  <a:tcPr/>
                </a:tc>
                <a:tc>
                  <a:txBody>
                    <a:bodyPr/>
                    <a:lstStyle/>
                    <a:p>
                      <a:endParaRPr lang="en-IN"/>
                    </a:p>
                  </a:txBody>
                  <a:tcPr/>
                </a:tc>
                <a:tc>
                  <a:txBody>
                    <a:bodyPr/>
                    <a:lstStyle/>
                    <a:p>
                      <a:r>
                        <a:rPr lang="en-US" dirty="0"/>
                        <a:t>1.87</a:t>
                      </a:r>
                      <a:endParaRPr lang="en-IN" dirty="0"/>
                    </a:p>
                  </a:txBody>
                  <a:tcPr/>
                </a:tc>
                <a:tc>
                  <a:txBody>
                    <a:bodyPr/>
                    <a:lstStyle/>
                    <a:p>
                      <a:r>
                        <a:rPr lang="en-US" dirty="0"/>
                        <a:t>1.87</a:t>
                      </a:r>
                      <a:endParaRPr lang="en-IN" dirty="0"/>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r>
                        <a:rPr lang="en-US" dirty="0"/>
                        <a:t>.93</a:t>
                      </a:r>
                      <a:endParaRPr lang="en-IN" dirty="0"/>
                    </a:p>
                  </a:txBody>
                  <a:tcPr/>
                </a:tc>
                <a:tc>
                  <a:txBody>
                    <a:bodyPr/>
                    <a:lstStyle/>
                    <a:p>
                      <a:endParaRPr lang="en-IN" dirty="0"/>
                    </a:p>
                  </a:txBody>
                  <a:tcPr/>
                </a:tc>
                <a:extLst>
                  <a:ext uri="{0D108BD9-81ED-4DB2-BD59-A6C34878D82A}">
                    <a16:rowId xmlns:a16="http://schemas.microsoft.com/office/drawing/2014/main" xmlns="" val="13126012"/>
                  </a:ext>
                </a:extLst>
              </a:tr>
              <a:tr h="550192">
                <a:tc>
                  <a:txBody>
                    <a:bodyPr/>
                    <a:lstStyle/>
                    <a:p>
                      <a:r>
                        <a:rPr lang="en-US" dirty="0"/>
                        <a:t>C301.3</a:t>
                      </a:r>
                      <a:endParaRPr lang="en-IN" dirty="0"/>
                    </a:p>
                  </a:txBody>
                  <a:tcPr/>
                </a:tc>
                <a:tc>
                  <a:txBody>
                    <a:bodyPr/>
                    <a:lstStyle/>
                    <a:p>
                      <a:r>
                        <a:rPr lang="en-US" dirty="0"/>
                        <a:t>1.6</a:t>
                      </a:r>
                      <a:endParaRPr lang="en-IN" dirty="0"/>
                    </a:p>
                  </a:txBody>
                  <a:tcPr/>
                </a:tc>
                <a:tc>
                  <a:txBody>
                    <a:bodyPr/>
                    <a:lstStyle/>
                    <a:p>
                      <a:r>
                        <a:rPr lang="en-US" dirty="0"/>
                        <a:t>1.07</a:t>
                      </a:r>
                      <a:endParaRPr lang="en-IN" dirty="0"/>
                    </a:p>
                  </a:txBody>
                  <a:tcPr/>
                </a:tc>
                <a:tc>
                  <a:txBody>
                    <a:bodyPr/>
                    <a:lstStyle/>
                    <a:p>
                      <a:r>
                        <a:rPr lang="en-US" dirty="0"/>
                        <a:t>1.6</a:t>
                      </a:r>
                      <a:endParaRPr lang="en-IN" dirty="0"/>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r>
                        <a:rPr lang="en-US" dirty="0"/>
                        <a:t>1.6</a:t>
                      </a:r>
                      <a:endParaRPr lang="en-IN" dirty="0"/>
                    </a:p>
                  </a:txBody>
                  <a:tcPr/>
                </a:tc>
                <a:tc>
                  <a:txBody>
                    <a:bodyPr/>
                    <a:lstStyle/>
                    <a:p>
                      <a:endParaRPr lang="en-IN"/>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r>
                        <a:rPr lang="en-US" dirty="0"/>
                        <a:t>.53</a:t>
                      </a:r>
                      <a:endParaRPr lang="en-IN" dirty="0"/>
                    </a:p>
                  </a:txBody>
                  <a:tcPr/>
                </a:tc>
                <a:extLst>
                  <a:ext uri="{0D108BD9-81ED-4DB2-BD59-A6C34878D82A}">
                    <a16:rowId xmlns:a16="http://schemas.microsoft.com/office/drawing/2014/main" xmlns="" val="4166448921"/>
                  </a:ext>
                </a:extLst>
              </a:tr>
              <a:tr h="550192">
                <a:tc>
                  <a:txBody>
                    <a:bodyPr/>
                    <a:lstStyle/>
                    <a:p>
                      <a:r>
                        <a:rPr lang="en-US" dirty="0"/>
                        <a:t>C301.4</a:t>
                      </a:r>
                      <a:endParaRPr lang="en-IN" dirty="0"/>
                    </a:p>
                  </a:txBody>
                  <a:tcPr/>
                </a:tc>
                <a:tc>
                  <a:txBody>
                    <a:bodyPr/>
                    <a:lstStyle/>
                    <a:p>
                      <a:r>
                        <a:rPr lang="en-US" dirty="0"/>
                        <a:t>1.4</a:t>
                      </a:r>
                      <a:endParaRPr lang="en-IN" dirty="0"/>
                    </a:p>
                  </a:txBody>
                  <a:tcPr/>
                </a:tc>
                <a:tc>
                  <a:txBody>
                    <a:bodyPr/>
                    <a:lstStyle/>
                    <a:p>
                      <a:r>
                        <a:rPr lang="en-US" dirty="0"/>
                        <a:t>.93</a:t>
                      </a:r>
                      <a:endParaRPr lang="en-IN" dirty="0"/>
                    </a:p>
                  </a:txBody>
                  <a:tcPr/>
                </a:tc>
                <a:tc>
                  <a:txBody>
                    <a:bodyPr/>
                    <a:lstStyle/>
                    <a:p>
                      <a:r>
                        <a:rPr lang="en-US" dirty="0"/>
                        <a:t>1.4</a:t>
                      </a:r>
                      <a:endParaRPr lang="en-IN" dirty="0"/>
                    </a:p>
                  </a:txBody>
                  <a:tcPr/>
                </a:tc>
                <a:tc>
                  <a:txBody>
                    <a:bodyPr/>
                    <a:lstStyle/>
                    <a:p>
                      <a:r>
                        <a:rPr lang="en-US" dirty="0"/>
                        <a:t>.93</a:t>
                      </a:r>
                      <a:endParaRPr lang="en-IN" dirty="0"/>
                    </a:p>
                  </a:txBody>
                  <a:tcPr/>
                </a:tc>
                <a:tc>
                  <a:txBody>
                    <a:bodyPr/>
                    <a:lstStyle/>
                    <a:p>
                      <a:endParaRPr lang="en-IN"/>
                    </a:p>
                  </a:txBody>
                  <a:tcPr/>
                </a:tc>
                <a:tc>
                  <a:txBody>
                    <a:bodyPr/>
                    <a:lstStyle/>
                    <a:p>
                      <a:r>
                        <a:rPr lang="en-US" dirty="0"/>
                        <a:t>.46</a:t>
                      </a:r>
                      <a:endParaRPr lang="en-IN" dirty="0"/>
                    </a:p>
                  </a:txBody>
                  <a:tcPr/>
                </a:tc>
                <a:tc>
                  <a:txBody>
                    <a:bodyPr/>
                    <a:lstStyle/>
                    <a:p>
                      <a:endParaRPr lang="en-IN"/>
                    </a:p>
                  </a:txBody>
                  <a:tcPr/>
                </a:tc>
                <a:tc>
                  <a:txBody>
                    <a:bodyPr/>
                    <a:lstStyle/>
                    <a:p>
                      <a:endParaRPr lang="en-IN"/>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xmlns="" val="3114467777"/>
                  </a:ext>
                </a:extLst>
              </a:tr>
              <a:tr h="550192">
                <a:tc>
                  <a:txBody>
                    <a:bodyPr/>
                    <a:lstStyle/>
                    <a:p>
                      <a:r>
                        <a:rPr lang="en-US" dirty="0"/>
                        <a:t>Attainment</a:t>
                      </a:r>
                      <a:endParaRPr lang="en-IN" dirty="0"/>
                    </a:p>
                  </a:txBody>
                  <a:tcPr/>
                </a:tc>
                <a:tc>
                  <a:txBody>
                    <a:bodyPr/>
                    <a:lstStyle/>
                    <a:p>
                      <a:endParaRPr lang="en-IN" dirty="0"/>
                    </a:p>
                  </a:txBody>
                  <a:tcPr/>
                </a:tc>
                <a:tc>
                  <a:txBody>
                    <a:bodyPr/>
                    <a:lstStyle/>
                    <a:p>
                      <a:r>
                        <a:rPr lang="en-US" b="1" dirty="0">
                          <a:solidFill>
                            <a:srgbClr val="002060"/>
                          </a:solidFill>
                        </a:rPr>
                        <a:t>1.34</a:t>
                      </a:r>
                      <a:endParaRPr lang="en-IN" b="1" dirty="0">
                        <a:solidFill>
                          <a:srgbClr val="002060"/>
                        </a:solidFill>
                      </a:endParaRPr>
                    </a:p>
                  </a:txBody>
                  <a:tcPr/>
                </a:tc>
                <a:tc>
                  <a:txBody>
                    <a:bodyPr/>
                    <a:lstStyle/>
                    <a:p>
                      <a:r>
                        <a:rPr lang="en-US" b="1" dirty="0">
                          <a:solidFill>
                            <a:srgbClr val="002060"/>
                          </a:solidFill>
                        </a:rPr>
                        <a:t>1.73</a:t>
                      </a:r>
                      <a:endParaRPr lang="en-IN" b="1" dirty="0">
                        <a:solidFill>
                          <a:srgbClr val="002060"/>
                        </a:solidFill>
                      </a:endParaRPr>
                    </a:p>
                  </a:txBody>
                  <a:tcPr/>
                </a:tc>
                <a:tc>
                  <a:txBody>
                    <a:bodyPr/>
                    <a:lstStyle/>
                    <a:p>
                      <a:r>
                        <a:rPr lang="en-US" b="1" dirty="0">
                          <a:solidFill>
                            <a:srgbClr val="002060"/>
                          </a:solidFill>
                        </a:rPr>
                        <a:t>1.42</a:t>
                      </a:r>
                      <a:endParaRPr lang="en-IN" b="1" dirty="0">
                        <a:solidFill>
                          <a:srgbClr val="002060"/>
                        </a:solidFill>
                      </a:endParaRPr>
                    </a:p>
                  </a:txBody>
                  <a:tcPr/>
                </a:tc>
                <a:tc>
                  <a:txBody>
                    <a:bodyPr/>
                    <a:lstStyle/>
                    <a:p>
                      <a:r>
                        <a:rPr lang="en-US" b="1" dirty="0">
                          <a:solidFill>
                            <a:srgbClr val="002060"/>
                          </a:solidFill>
                        </a:rPr>
                        <a:t>1.87</a:t>
                      </a:r>
                      <a:endParaRPr lang="en-IN" b="1" dirty="0">
                        <a:solidFill>
                          <a:srgbClr val="002060"/>
                        </a:solidFill>
                      </a:endParaRPr>
                    </a:p>
                  </a:txBody>
                  <a:tcPr/>
                </a:tc>
                <a:tc>
                  <a:txBody>
                    <a:bodyPr/>
                    <a:lstStyle/>
                    <a:p>
                      <a:r>
                        <a:rPr lang="en-US" b="1" dirty="0">
                          <a:solidFill>
                            <a:srgbClr val="002060"/>
                          </a:solidFill>
                        </a:rPr>
                        <a:t>.59</a:t>
                      </a:r>
                      <a:endParaRPr lang="en-IN" b="1" dirty="0">
                        <a:solidFill>
                          <a:srgbClr val="002060"/>
                        </a:solidFill>
                      </a:endParaRPr>
                    </a:p>
                  </a:txBody>
                  <a:tcPr/>
                </a:tc>
                <a:tc>
                  <a:txBody>
                    <a:bodyPr/>
                    <a:lstStyle/>
                    <a:p>
                      <a:endParaRPr lang="en-IN" b="1" dirty="0">
                        <a:solidFill>
                          <a:srgbClr val="002060"/>
                        </a:solidFill>
                      </a:endParaRPr>
                    </a:p>
                  </a:txBody>
                  <a:tcPr/>
                </a:tc>
                <a:tc>
                  <a:txBody>
                    <a:bodyPr/>
                    <a:lstStyle/>
                    <a:p>
                      <a:r>
                        <a:rPr lang="en-US" b="1" dirty="0">
                          <a:solidFill>
                            <a:srgbClr val="002060"/>
                          </a:solidFill>
                        </a:rPr>
                        <a:t>1.6</a:t>
                      </a:r>
                      <a:endParaRPr lang="en-IN" b="1" dirty="0">
                        <a:solidFill>
                          <a:srgbClr val="002060"/>
                        </a:solidFill>
                      </a:endParaRPr>
                    </a:p>
                  </a:txBody>
                  <a:tcPr/>
                </a:tc>
                <a:tc>
                  <a:txBody>
                    <a:bodyPr/>
                    <a:lstStyle/>
                    <a:p>
                      <a:endParaRPr lang="en-IN" b="1" dirty="0">
                        <a:solidFill>
                          <a:srgbClr val="002060"/>
                        </a:solidFill>
                      </a:endParaRPr>
                    </a:p>
                  </a:txBody>
                  <a:tcPr/>
                </a:tc>
                <a:tc>
                  <a:txBody>
                    <a:bodyPr/>
                    <a:lstStyle/>
                    <a:p>
                      <a:endParaRPr lang="en-IN" b="1" dirty="0">
                        <a:solidFill>
                          <a:srgbClr val="002060"/>
                        </a:solidFill>
                      </a:endParaRPr>
                    </a:p>
                  </a:txBody>
                  <a:tcPr/>
                </a:tc>
                <a:tc>
                  <a:txBody>
                    <a:bodyPr/>
                    <a:lstStyle/>
                    <a:p>
                      <a:endParaRPr lang="en-IN" b="1" dirty="0">
                        <a:solidFill>
                          <a:srgbClr val="002060"/>
                        </a:solidFill>
                      </a:endParaRPr>
                    </a:p>
                  </a:txBody>
                  <a:tcPr/>
                </a:tc>
                <a:tc>
                  <a:txBody>
                    <a:bodyPr/>
                    <a:lstStyle/>
                    <a:p>
                      <a:r>
                        <a:rPr lang="en-US" b="1" dirty="0">
                          <a:solidFill>
                            <a:srgbClr val="002060"/>
                          </a:solidFill>
                        </a:rPr>
                        <a:t>.93</a:t>
                      </a:r>
                      <a:endParaRPr lang="en-IN" b="1" dirty="0">
                        <a:solidFill>
                          <a:srgbClr val="002060"/>
                        </a:solidFill>
                      </a:endParaRPr>
                    </a:p>
                  </a:txBody>
                  <a:tcPr/>
                </a:tc>
                <a:tc>
                  <a:txBody>
                    <a:bodyPr/>
                    <a:lstStyle/>
                    <a:p>
                      <a:r>
                        <a:rPr lang="en-US" b="1" dirty="0">
                          <a:solidFill>
                            <a:srgbClr val="002060"/>
                          </a:solidFill>
                        </a:rPr>
                        <a:t>.53</a:t>
                      </a:r>
                      <a:endParaRPr lang="en-IN" b="1" dirty="0">
                        <a:solidFill>
                          <a:srgbClr val="002060"/>
                        </a:solidFill>
                      </a:endParaRPr>
                    </a:p>
                  </a:txBody>
                  <a:tcPr/>
                </a:tc>
                <a:extLst>
                  <a:ext uri="{0D108BD9-81ED-4DB2-BD59-A6C34878D82A}">
                    <a16:rowId xmlns:a16="http://schemas.microsoft.com/office/drawing/2014/main" xmlns="" val="2255600946"/>
                  </a:ext>
                </a:extLst>
              </a:tr>
            </a:tbl>
          </a:graphicData>
        </a:graphic>
      </p:graphicFrame>
      <p:sp>
        <p:nvSpPr>
          <p:cNvPr id="3" name="TextBox 2"/>
          <p:cNvSpPr txBox="1"/>
          <p:nvPr/>
        </p:nvSpPr>
        <p:spPr>
          <a:xfrm>
            <a:off x="2549236" y="6197600"/>
            <a:ext cx="6040582" cy="369332"/>
          </a:xfrm>
          <a:prstGeom prst="rect">
            <a:avLst/>
          </a:prstGeom>
          <a:noFill/>
        </p:spPr>
        <p:txBody>
          <a:bodyPr wrap="square" rtlCol="0">
            <a:spAutoFit/>
          </a:bodyPr>
          <a:lstStyle/>
          <a:p>
            <a:r>
              <a:rPr lang="en-US" dirty="0"/>
              <a:t>( 2.2 x2)/3=1.466=1.47    (2.8 x 2)/3 = 1.866 = 1.87  and so on </a:t>
            </a:r>
            <a:endParaRPr lang="en-IN" dirty="0"/>
          </a:p>
        </p:txBody>
      </p:sp>
    </p:spTree>
    <p:extLst>
      <p:ext uri="{BB962C8B-B14F-4D97-AF65-F5344CB8AC3E}">
        <p14:creationId xmlns="" xmlns:p14="http://schemas.microsoft.com/office/powerpoint/2010/main" val="120543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F2277DB6-9C11-149D-7D00-1FA5F8286E41}"/>
              </a:ext>
            </a:extLst>
          </p:cNvPr>
          <p:cNvSpPr txBox="1"/>
          <p:nvPr/>
        </p:nvSpPr>
        <p:spPr>
          <a:xfrm>
            <a:off x="660401" y="153365"/>
            <a:ext cx="11057466" cy="707886"/>
          </a:xfrm>
          <a:prstGeom prst="rect">
            <a:avLst/>
          </a:prstGeom>
          <a:noFill/>
          <a:ln>
            <a:noFill/>
          </a:ln>
        </p:spPr>
        <p:txBody>
          <a:bodyPr wrap="square" rtlCol="0">
            <a:spAutoFit/>
          </a:bodyPr>
          <a:lstStyle/>
          <a:p>
            <a:pPr algn="ctr"/>
            <a:r>
              <a:rPr lang="en-US" sz="4000" b="1" dirty="0">
                <a:solidFill>
                  <a:srgbClr val="FF0000"/>
                </a:solidFill>
              </a:rPr>
              <a:t>Revisiting Key Features for Attention</a:t>
            </a:r>
          </a:p>
        </p:txBody>
      </p:sp>
      <p:grpSp>
        <p:nvGrpSpPr>
          <p:cNvPr id="25" name="Group 24">
            <a:extLst>
              <a:ext uri="{FF2B5EF4-FFF2-40B4-BE49-F238E27FC236}">
                <a16:creationId xmlns:a16="http://schemas.microsoft.com/office/drawing/2014/main" xmlns="" id="{FF80BE7E-5680-B4C2-251E-91D8B6BA7210}"/>
              </a:ext>
            </a:extLst>
          </p:cNvPr>
          <p:cNvGrpSpPr/>
          <p:nvPr/>
        </p:nvGrpSpPr>
        <p:grpSpPr>
          <a:xfrm>
            <a:off x="-22623" y="1503155"/>
            <a:ext cx="3340608" cy="4267200"/>
            <a:chOff x="921445" y="1800493"/>
            <a:chExt cx="3340608" cy="4267200"/>
          </a:xfrm>
        </p:grpSpPr>
        <p:sp>
          <p:nvSpPr>
            <p:cNvPr id="2" name="Scroll: Vertical 1">
              <a:extLst>
                <a:ext uri="{FF2B5EF4-FFF2-40B4-BE49-F238E27FC236}">
                  <a16:creationId xmlns:a16="http://schemas.microsoft.com/office/drawing/2014/main" xmlns="" id="{4F33C6D9-482D-EA8D-D3BB-B4EE774C6D06}"/>
                </a:ext>
              </a:extLst>
            </p:cNvPr>
            <p:cNvSpPr/>
            <p:nvPr/>
          </p:nvSpPr>
          <p:spPr>
            <a:xfrm rot="10800000">
              <a:off x="921445" y="1800493"/>
              <a:ext cx="3340608" cy="4267200"/>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C7391CB8-6922-45E2-A7A1-201B8FA1C839}"/>
                </a:ext>
              </a:extLst>
            </p:cNvPr>
            <p:cNvSpPr txBox="1"/>
            <p:nvPr/>
          </p:nvSpPr>
          <p:spPr>
            <a:xfrm>
              <a:off x="1410419" y="1827557"/>
              <a:ext cx="2423776"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7030A0"/>
                  </a:solidFill>
                </a:rPr>
                <a:t>Extent of gaps identification</a:t>
              </a:r>
            </a:p>
            <a:p>
              <a:pPr marL="285750" indent="-285750">
                <a:buFont typeface="Arial" panose="020B0604020202020204" pitchFamily="34" charset="0"/>
                <a:buChar char="•"/>
              </a:pPr>
              <a:r>
                <a:rPr lang="en-US" b="1" dirty="0">
                  <a:solidFill>
                    <a:srgbClr val="7030A0"/>
                  </a:solidFill>
                </a:rPr>
                <a:t>Balancing Cognitive, Psychomotor and Affective needs</a:t>
              </a:r>
            </a:p>
            <a:p>
              <a:pPr marL="285750" indent="-285750">
                <a:buFont typeface="Arial" panose="020B0604020202020204" pitchFamily="34" charset="0"/>
                <a:buChar char="•"/>
              </a:pPr>
              <a:r>
                <a:rPr lang="en-US" b="1" dirty="0">
                  <a:solidFill>
                    <a:srgbClr val="7030A0"/>
                  </a:solidFill>
                </a:rPr>
                <a:t>Internship or Industry component</a:t>
              </a:r>
            </a:p>
            <a:p>
              <a:pPr marL="285750" indent="-285750">
                <a:buFont typeface="Arial" panose="020B0604020202020204" pitchFamily="34" charset="0"/>
                <a:buChar char="•"/>
              </a:pPr>
              <a:r>
                <a:rPr lang="en-US" b="1" dirty="0">
                  <a:solidFill>
                    <a:srgbClr val="7030A0"/>
                  </a:solidFill>
                </a:rPr>
                <a:t>Stake-holders involvement</a:t>
              </a:r>
            </a:p>
            <a:p>
              <a:pPr marL="285750" indent="-285750">
                <a:buFont typeface="Arial" panose="020B0604020202020204" pitchFamily="34" charset="0"/>
                <a:buChar char="•"/>
              </a:pPr>
              <a:r>
                <a:rPr lang="en-US" b="1" dirty="0">
                  <a:solidFill>
                    <a:srgbClr val="7030A0"/>
                  </a:solidFill>
                </a:rPr>
                <a:t>Credits through MOOCs</a:t>
              </a:r>
            </a:p>
            <a:p>
              <a:pPr marL="285750" indent="-285750">
                <a:buFont typeface="Arial" panose="020B0604020202020204" pitchFamily="34" charset="0"/>
                <a:buChar char="•"/>
              </a:pPr>
              <a:r>
                <a:rPr lang="en-US" b="1" dirty="0">
                  <a:solidFill>
                    <a:srgbClr val="7030A0"/>
                  </a:solidFill>
                </a:rPr>
                <a:t>Mapping with COs and POs</a:t>
              </a:r>
            </a:p>
          </p:txBody>
        </p:sp>
      </p:grpSp>
      <p:grpSp>
        <p:nvGrpSpPr>
          <p:cNvPr id="23" name="Group 22">
            <a:extLst>
              <a:ext uri="{FF2B5EF4-FFF2-40B4-BE49-F238E27FC236}">
                <a16:creationId xmlns:a16="http://schemas.microsoft.com/office/drawing/2014/main" xmlns="" id="{C330C49A-729F-E781-3F23-67C8680A939E}"/>
              </a:ext>
            </a:extLst>
          </p:cNvPr>
          <p:cNvGrpSpPr/>
          <p:nvPr/>
        </p:nvGrpSpPr>
        <p:grpSpPr>
          <a:xfrm>
            <a:off x="2919299" y="1530219"/>
            <a:ext cx="3340608" cy="5219087"/>
            <a:chOff x="8455831" y="2184401"/>
            <a:chExt cx="3340608" cy="5219087"/>
          </a:xfrm>
        </p:grpSpPr>
        <p:sp>
          <p:nvSpPr>
            <p:cNvPr id="13" name="Scroll: Vertical 12">
              <a:extLst>
                <a:ext uri="{FF2B5EF4-FFF2-40B4-BE49-F238E27FC236}">
                  <a16:creationId xmlns:a16="http://schemas.microsoft.com/office/drawing/2014/main" xmlns="" id="{D7E349F8-A1D0-D552-67FB-DBCAF8428EB4}"/>
                </a:ext>
              </a:extLst>
            </p:cNvPr>
            <p:cNvSpPr/>
            <p:nvPr/>
          </p:nvSpPr>
          <p:spPr>
            <a:xfrm rot="10800000">
              <a:off x="8455831" y="2184401"/>
              <a:ext cx="3340608" cy="4267200"/>
            </a:xfrm>
            <a:prstGeom prst="verticalScroll">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3649CF19-529A-F057-42E9-FE76295FFDBD}"/>
                </a:ext>
              </a:extLst>
            </p:cNvPr>
            <p:cNvSpPr txBox="1"/>
            <p:nvPr/>
          </p:nvSpPr>
          <p:spPr>
            <a:xfrm>
              <a:off x="8928585" y="2325175"/>
              <a:ext cx="2184296" cy="5078313"/>
            </a:xfrm>
            <a:prstGeom prst="rect">
              <a:avLst/>
            </a:prstGeom>
            <a:noFill/>
          </p:spPr>
          <p:txBody>
            <a:bodyPr wrap="square" rtlCol="0">
              <a:spAutoFit/>
            </a:bodyPr>
            <a:lstStyle/>
            <a:p>
              <a:pPr marL="285750" lvl="1" indent="-285750">
                <a:buFont typeface="Arial" panose="020B0604020202020204" pitchFamily="34" charset="0"/>
                <a:buChar char="•"/>
              </a:pPr>
              <a:r>
                <a:rPr lang="en-US" b="1" dirty="0"/>
                <a:t>Innovative pedagogy</a:t>
              </a:r>
            </a:p>
            <a:p>
              <a:pPr marL="285750" lvl="1" indent="-285750" algn="just">
                <a:buFont typeface="Arial" panose="020B0604020202020204" pitchFamily="34" charset="0"/>
                <a:buChar char="•"/>
              </a:pPr>
              <a:r>
                <a:rPr lang="en-US" b="1" dirty="0"/>
                <a:t>Modern Tools</a:t>
              </a:r>
            </a:p>
            <a:p>
              <a:pPr marL="285750" lvl="1" indent="-285750">
                <a:buFont typeface="Arial" panose="020B0604020202020204" pitchFamily="34" charset="0"/>
                <a:buChar char="•"/>
              </a:pPr>
              <a:r>
                <a:rPr lang="en-US" b="1" dirty="0"/>
                <a:t>Industry Experts</a:t>
              </a:r>
            </a:p>
            <a:p>
              <a:pPr marL="285750" lvl="1" indent="-285750">
                <a:buFont typeface="Arial" panose="020B0604020202020204" pitchFamily="34" charset="0"/>
                <a:buChar char="•"/>
              </a:pPr>
              <a:r>
                <a:rPr lang="en-US" b="1" dirty="0"/>
                <a:t>Involvement in Communities</a:t>
              </a:r>
            </a:p>
            <a:p>
              <a:pPr marL="285750" lvl="1" indent="-285750">
                <a:buFont typeface="Arial" panose="020B0604020202020204" pitchFamily="34" charset="0"/>
                <a:buChar char="•"/>
              </a:pPr>
              <a:r>
                <a:rPr lang="en-US" b="1" dirty="0"/>
                <a:t>Industry Labs</a:t>
              </a:r>
            </a:p>
            <a:p>
              <a:pPr marL="285750" lvl="1" indent="-285750">
                <a:buFont typeface="Arial" panose="020B0604020202020204" pitchFamily="34" charset="0"/>
                <a:buChar char="•"/>
              </a:pPr>
              <a:r>
                <a:rPr lang="en-US" b="1" dirty="0"/>
                <a:t>Beyond Syllabus activities</a:t>
              </a:r>
            </a:p>
            <a:p>
              <a:pPr marL="285750" lvl="1" indent="-285750">
                <a:buFont typeface="Arial" panose="020B0604020202020204" pitchFamily="34" charset="0"/>
                <a:buChar char="•"/>
              </a:pPr>
              <a:r>
                <a:rPr lang="en-US" b="1" dirty="0"/>
                <a:t>Complex Problem exercises</a:t>
              </a:r>
            </a:p>
            <a:p>
              <a:pPr marL="285750" lvl="1" indent="-285750">
                <a:buFont typeface="Arial" panose="020B0604020202020204" pitchFamily="34" charset="0"/>
                <a:buChar char="•"/>
              </a:pPr>
              <a:r>
                <a:rPr lang="en-US" b="1" dirty="0"/>
                <a:t>Peers learning</a:t>
              </a:r>
            </a:p>
            <a:p>
              <a:pPr marL="285750" lvl="1" indent="-285750">
                <a:buFont typeface="Arial" panose="020B0604020202020204" pitchFamily="34" charset="0"/>
                <a:buChar char="•"/>
              </a:pPr>
              <a:r>
                <a:rPr lang="en-US" b="1" dirty="0"/>
                <a:t>Diverse Tasks </a:t>
              </a:r>
            </a:p>
            <a:p>
              <a:pPr marL="285750" lvl="1" indent="-285750">
                <a:buFont typeface="Arial" panose="020B0604020202020204" pitchFamily="34" charset="0"/>
                <a:buChar char="•"/>
              </a:pPr>
              <a:endParaRPr lang="en-US" b="1" dirty="0"/>
            </a:p>
            <a:p>
              <a:pPr marL="285750" lvl="1" indent="-285750">
                <a:buFont typeface="Arial" panose="020B0604020202020204" pitchFamily="34" charset="0"/>
                <a:buChar char="•"/>
              </a:pPr>
              <a:endParaRPr lang="en-US" dirty="0"/>
            </a:p>
            <a:p>
              <a:pPr marL="0" lvl="1"/>
              <a:endParaRPr lang="en-US" dirty="0"/>
            </a:p>
            <a:p>
              <a:pPr marL="285750" lvl="1" indent="-285750">
                <a:buFont typeface="Arial" panose="020B0604020202020204" pitchFamily="34" charset="0"/>
                <a:buChar char="•"/>
              </a:pPr>
              <a:endParaRPr lang="en-US" dirty="0">
                <a:solidFill>
                  <a:srgbClr val="FF0000"/>
                </a:solidFill>
              </a:endParaRPr>
            </a:p>
            <a:p>
              <a:endParaRPr lang="en-US" dirty="0">
                <a:solidFill>
                  <a:srgbClr val="FF0000"/>
                </a:solidFill>
              </a:endParaRPr>
            </a:p>
          </p:txBody>
        </p:sp>
      </p:grpSp>
      <p:grpSp>
        <p:nvGrpSpPr>
          <p:cNvPr id="24" name="Group 23">
            <a:extLst>
              <a:ext uri="{FF2B5EF4-FFF2-40B4-BE49-F238E27FC236}">
                <a16:creationId xmlns:a16="http://schemas.microsoft.com/office/drawing/2014/main" xmlns="" id="{107DD924-EB9D-9C03-E717-73895451C309}"/>
              </a:ext>
            </a:extLst>
          </p:cNvPr>
          <p:cNvGrpSpPr/>
          <p:nvPr/>
        </p:nvGrpSpPr>
        <p:grpSpPr>
          <a:xfrm>
            <a:off x="5912986" y="1503155"/>
            <a:ext cx="3340608" cy="4267200"/>
            <a:chOff x="4142030" y="3269929"/>
            <a:chExt cx="3340608" cy="4267200"/>
          </a:xfrm>
          <a:solidFill>
            <a:schemeClr val="accent2">
              <a:lumMod val="20000"/>
              <a:lumOff val="80000"/>
            </a:schemeClr>
          </a:solidFill>
        </p:grpSpPr>
        <p:sp>
          <p:nvSpPr>
            <p:cNvPr id="15" name="Scroll: Vertical 14">
              <a:extLst>
                <a:ext uri="{FF2B5EF4-FFF2-40B4-BE49-F238E27FC236}">
                  <a16:creationId xmlns:a16="http://schemas.microsoft.com/office/drawing/2014/main" xmlns="" id="{30CBCCFA-573D-F219-A04C-CA42CBE82950}"/>
                </a:ext>
              </a:extLst>
            </p:cNvPr>
            <p:cNvSpPr/>
            <p:nvPr/>
          </p:nvSpPr>
          <p:spPr>
            <a:xfrm rot="10800000">
              <a:off x="4142030" y="3269929"/>
              <a:ext cx="3340608" cy="4267200"/>
            </a:xfrm>
            <a:prstGeom prst="verticalScroll">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xmlns="" id="{2224BDF4-3964-98C4-F80F-B8656D733D38}"/>
                </a:ext>
              </a:extLst>
            </p:cNvPr>
            <p:cNvSpPr txBox="1"/>
            <p:nvPr/>
          </p:nvSpPr>
          <p:spPr>
            <a:xfrm>
              <a:off x="4773822" y="3423682"/>
              <a:ext cx="2252995" cy="3693319"/>
            </a:xfrm>
            <a:prstGeom prst="rect">
              <a:avLst/>
            </a:prstGeom>
            <a:grpFill/>
          </p:spPr>
          <p:txBody>
            <a:bodyPr wrap="square" rtlCol="0">
              <a:spAutoFit/>
            </a:bodyPr>
            <a:lstStyle/>
            <a:p>
              <a:pPr marL="285750" indent="-285750">
                <a:buFont typeface="Arial" panose="020B0604020202020204" pitchFamily="34" charset="0"/>
                <a:buChar char="•"/>
              </a:pPr>
              <a:r>
                <a:rPr lang="en-US" sz="1800" b="1" dirty="0">
                  <a:solidFill>
                    <a:srgbClr val="FF1171"/>
                  </a:solidFill>
                </a:rPr>
                <a:t>Diverse modes of continuous assessment</a:t>
              </a:r>
            </a:p>
            <a:p>
              <a:pPr marL="285750" indent="-285750">
                <a:buFont typeface="Arial" panose="020B0604020202020204" pitchFamily="34" charset="0"/>
                <a:buChar char="•"/>
              </a:pPr>
              <a:r>
                <a:rPr lang="en-US" b="1" dirty="0">
                  <a:solidFill>
                    <a:srgbClr val="FF1171"/>
                  </a:solidFill>
                </a:rPr>
                <a:t>Quality of questions or tasks</a:t>
              </a:r>
            </a:p>
            <a:p>
              <a:pPr marL="285750" indent="-285750">
                <a:buFont typeface="Arial" panose="020B0604020202020204" pitchFamily="34" charset="0"/>
                <a:buChar char="•"/>
              </a:pPr>
              <a:r>
                <a:rPr lang="en-US" b="1" dirty="0">
                  <a:solidFill>
                    <a:srgbClr val="FF1171"/>
                  </a:solidFill>
                </a:rPr>
                <a:t>Mapping to COs</a:t>
              </a:r>
            </a:p>
            <a:p>
              <a:pPr marL="285750" indent="-285750">
                <a:buFont typeface="Arial" panose="020B0604020202020204" pitchFamily="34" charset="0"/>
                <a:buChar char="•"/>
              </a:pPr>
              <a:r>
                <a:rPr lang="en-US" b="1" dirty="0">
                  <a:solidFill>
                    <a:srgbClr val="FF1171"/>
                  </a:solidFill>
                </a:rPr>
                <a:t>Sources of questions and moderation</a:t>
              </a:r>
            </a:p>
            <a:p>
              <a:pPr marL="285750" indent="-285750">
                <a:buFont typeface="Arial" panose="020B0604020202020204" pitchFamily="34" charset="0"/>
                <a:buChar char="•"/>
              </a:pPr>
              <a:r>
                <a:rPr lang="en-US" b="1" dirty="0">
                  <a:solidFill>
                    <a:srgbClr val="FF1171"/>
                  </a:solidFill>
                </a:rPr>
                <a:t>Rubrics</a:t>
              </a:r>
            </a:p>
            <a:p>
              <a:pPr marL="285750" indent="-285750">
                <a:buFont typeface="Arial" panose="020B0604020202020204" pitchFamily="34" charset="0"/>
                <a:buChar char="•"/>
              </a:pPr>
              <a:r>
                <a:rPr lang="en-US" b="1" dirty="0">
                  <a:solidFill>
                    <a:srgbClr val="FF1171"/>
                  </a:solidFill>
                </a:rPr>
                <a:t>Distribution Slope of the challenges</a:t>
              </a:r>
            </a:p>
            <a:p>
              <a:pPr marL="285750" indent="-285750">
                <a:buFont typeface="Arial" panose="020B0604020202020204" pitchFamily="34" charset="0"/>
                <a:buChar char="•"/>
              </a:pPr>
              <a:r>
                <a:rPr lang="en-US" b="1" dirty="0">
                  <a:solidFill>
                    <a:srgbClr val="FF1171"/>
                  </a:solidFill>
                </a:rPr>
                <a:t>Group assessment</a:t>
              </a:r>
            </a:p>
          </p:txBody>
        </p:sp>
      </p:grpSp>
      <p:grpSp>
        <p:nvGrpSpPr>
          <p:cNvPr id="22" name="Group 21">
            <a:extLst>
              <a:ext uri="{FF2B5EF4-FFF2-40B4-BE49-F238E27FC236}">
                <a16:creationId xmlns:a16="http://schemas.microsoft.com/office/drawing/2014/main" xmlns="" id="{369DACB9-6E63-7DCD-A4BE-D96E6117608E}"/>
              </a:ext>
            </a:extLst>
          </p:cNvPr>
          <p:cNvGrpSpPr/>
          <p:nvPr/>
        </p:nvGrpSpPr>
        <p:grpSpPr>
          <a:xfrm>
            <a:off x="8854907" y="1503155"/>
            <a:ext cx="3340608" cy="4267200"/>
            <a:chOff x="5997929" y="2903365"/>
            <a:chExt cx="3340608" cy="4267200"/>
          </a:xfrm>
          <a:solidFill>
            <a:schemeClr val="accent4">
              <a:lumMod val="20000"/>
              <a:lumOff val="80000"/>
            </a:schemeClr>
          </a:solidFill>
        </p:grpSpPr>
        <p:sp>
          <p:nvSpPr>
            <p:cNvPr id="20" name="Scroll: Vertical 19">
              <a:extLst>
                <a:ext uri="{FF2B5EF4-FFF2-40B4-BE49-F238E27FC236}">
                  <a16:creationId xmlns:a16="http://schemas.microsoft.com/office/drawing/2014/main" xmlns="" id="{43F55E4D-CA09-36F8-F4CF-1CEA9BFC8A1A}"/>
                </a:ext>
              </a:extLst>
            </p:cNvPr>
            <p:cNvSpPr/>
            <p:nvPr/>
          </p:nvSpPr>
          <p:spPr>
            <a:xfrm rot="10800000">
              <a:off x="5997929" y="2903365"/>
              <a:ext cx="3340608" cy="4267200"/>
            </a:xfrm>
            <a:prstGeom prst="verticalScroll">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xmlns="" id="{1EA88FE5-8BCC-5909-9130-E329926A540E}"/>
                </a:ext>
              </a:extLst>
            </p:cNvPr>
            <p:cNvSpPr txBox="1"/>
            <p:nvPr/>
          </p:nvSpPr>
          <p:spPr>
            <a:xfrm>
              <a:off x="6681487" y="3072999"/>
              <a:ext cx="2097025" cy="3693319"/>
            </a:xfrm>
            <a:prstGeom prst="rect">
              <a:avLst/>
            </a:prstGeom>
            <a:grpFill/>
            <a:ln>
              <a:noFill/>
            </a:ln>
          </p:spPr>
          <p:txBody>
            <a:bodyPr wrap="square" rtlCol="0">
              <a:spAutoFit/>
            </a:bodyPr>
            <a:lstStyle/>
            <a:p>
              <a:pPr marL="285750" indent="-285750">
                <a:buFont typeface="Arial" panose="020B0604020202020204" pitchFamily="34" charset="0"/>
                <a:buChar char="•"/>
              </a:pPr>
              <a:r>
                <a:rPr lang="en-IN" b="1" dirty="0">
                  <a:solidFill>
                    <a:srgbClr val="0070C0"/>
                  </a:solidFill>
                </a:rPr>
                <a:t>Efficacy Study</a:t>
              </a:r>
            </a:p>
            <a:p>
              <a:pPr marL="285750" indent="-285750">
                <a:buFont typeface="Arial" panose="020B0604020202020204" pitchFamily="34" charset="0"/>
                <a:buChar char="•"/>
              </a:pPr>
              <a:r>
                <a:rPr lang="en-IN" b="1" dirty="0">
                  <a:solidFill>
                    <a:srgbClr val="0070C0"/>
                  </a:solidFill>
                </a:rPr>
                <a:t>Effectiveness Study</a:t>
              </a:r>
            </a:p>
            <a:p>
              <a:pPr marL="285750" indent="-285750">
                <a:buFont typeface="Arial" panose="020B0604020202020204" pitchFamily="34" charset="0"/>
                <a:buChar char="•"/>
              </a:pPr>
              <a:r>
                <a:rPr lang="en-IN" b="1" dirty="0">
                  <a:solidFill>
                    <a:srgbClr val="0070C0"/>
                  </a:solidFill>
                </a:rPr>
                <a:t>Impact Study</a:t>
              </a:r>
            </a:p>
            <a:p>
              <a:pPr marL="285750" indent="-285750">
                <a:buFont typeface="Arial" panose="020B0604020202020204" pitchFamily="34" charset="0"/>
                <a:buChar char="•"/>
              </a:pPr>
              <a:r>
                <a:rPr lang="en-IN" b="1" dirty="0">
                  <a:solidFill>
                    <a:srgbClr val="0070C0"/>
                  </a:solidFill>
                </a:rPr>
                <a:t>Feedback Analysis</a:t>
              </a:r>
            </a:p>
            <a:p>
              <a:pPr marL="285750" indent="-285750">
                <a:buFont typeface="Arial" panose="020B0604020202020204" pitchFamily="34" charset="0"/>
                <a:buChar char="•"/>
              </a:pPr>
              <a:r>
                <a:rPr lang="en-IN" b="1" dirty="0">
                  <a:solidFill>
                    <a:srgbClr val="0070C0"/>
                  </a:solidFill>
                </a:rPr>
                <a:t>Corrective Actions</a:t>
              </a:r>
            </a:p>
            <a:p>
              <a:pPr marL="285750" indent="-285750">
                <a:buFont typeface="Arial" panose="020B0604020202020204" pitchFamily="34" charset="0"/>
                <a:buChar char="•"/>
              </a:pPr>
              <a:r>
                <a:rPr lang="en-IN" b="1" dirty="0">
                  <a:solidFill>
                    <a:srgbClr val="0070C0"/>
                  </a:solidFill>
                </a:rPr>
                <a:t>Audit both academic and infrastructure </a:t>
              </a:r>
            </a:p>
            <a:p>
              <a:pPr marL="285750" indent="-285750">
                <a:buFont typeface="Arial" panose="020B0604020202020204" pitchFamily="34" charset="0"/>
                <a:buChar char="•"/>
              </a:pPr>
              <a:r>
                <a:rPr lang="en-IN" b="1" dirty="0">
                  <a:solidFill>
                    <a:srgbClr val="0070C0"/>
                  </a:solidFill>
                </a:rPr>
                <a:t>Involvement of third party</a:t>
              </a:r>
              <a:endParaRPr lang="en-IN" dirty="0"/>
            </a:p>
          </p:txBody>
        </p:sp>
      </p:grpSp>
      <p:sp>
        <p:nvSpPr>
          <p:cNvPr id="3" name="TextBox 2">
            <a:extLst>
              <a:ext uri="{FF2B5EF4-FFF2-40B4-BE49-F238E27FC236}">
                <a16:creationId xmlns:a16="http://schemas.microsoft.com/office/drawing/2014/main" xmlns="" id="{3E3C13CC-1F1B-9C3B-F02C-66AF88CDBE88}"/>
              </a:ext>
            </a:extLst>
          </p:cNvPr>
          <p:cNvSpPr txBox="1"/>
          <p:nvPr/>
        </p:nvSpPr>
        <p:spPr>
          <a:xfrm>
            <a:off x="3041485" y="5996749"/>
            <a:ext cx="2513052" cy="400110"/>
          </a:xfrm>
          <a:prstGeom prst="rect">
            <a:avLst/>
          </a:prstGeom>
          <a:noFill/>
        </p:spPr>
        <p:txBody>
          <a:bodyPr wrap="square" rtlCol="0">
            <a:spAutoFit/>
          </a:bodyPr>
          <a:lstStyle/>
          <a:p>
            <a:pPr algn="ctr"/>
            <a:r>
              <a:rPr lang="en-IN" sz="2000" b="1" dirty="0">
                <a:solidFill>
                  <a:srgbClr val="FF0000"/>
                </a:solidFill>
              </a:rPr>
              <a:t>T-L: Implementation</a:t>
            </a:r>
          </a:p>
        </p:txBody>
      </p:sp>
      <p:sp>
        <p:nvSpPr>
          <p:cNvPr id="4" name="TextBox 3">
            <a:extLst>
              <a:ext uri="{FF2B5EF4-FFF2-40B4-BE49-F238E27FC236}">
                <a16:creationId xmlns:a16="http://schemas.microsoft.com/office/drawing/2014/main" xmlns="" id="{70DF14BF-8DBB-0D97-A14B-2C4508F4CD61}"/>
              </a:ext>
            </a:extLst>
          </p:cNvPr>
          <p:cNvSpPr txBox="1"/>
          <p:nvPr/>
        </p:nvSpPr>
        <p:spPr>
          <a:xfrm>
            <a:off x="279918" y="6083473"/>
            <a:ext cx="2192694" cy="400110"/>
          </a:xfrm>
          <a:prstGeom prst="rect">
            <a:avLst/>
          </a:prstGeom>
          <a:noFill/>
        </p:spPr>
        <p:txBody>
          <a:bodyPr wrap="square" rtlCol="0">
            <a:spAutoFit/>
          </a:bodyPr>
          <a:lstStyle/>
          <a:p>
            <a:r>
              <a:rPr lang="en-IN" sz="2000" b="1" dirty="0">
                <a:solidFill>
                  <a:srgbClr val="FF0000"/>
                </a:solidFill>
              </a:rPr>
              <a:t>Curriculum Design</a:t>
            </a:r>
          </a:p>
        </p:txBody>
      </p:sp>
      <p:sp>
        <p:nvSpPr>
          <p:cNvPr id="5" name="TextBox 4">
            <a:extLst>
              <a:ext uri="{FF2B5EF4-FFF2-40B4-BE49-F238E27FC236}">
                <a16:creationId xmlns:a16="http://schemas.microsoft.com/office/drawing/2014/main" xmlns="" id="{42A50296-4C49-6053-61CD-1B971905555C}"/>
              </a:ext>
            </a:extLst>
          </p:cNvPr>
          <p:cNvSpPr txBox="1"/>
          <p:nvPr/>
        </p:nvSpPr>
        <p:spPr>
          <a:xfrm>
            <a:off x="5872066" y="6004586"/>
            <a:ext cx="3187958" cy="400110"/>
          </a:xfrm>
          <a:prstGeom prst="rect">
            <a:avLst/>
          </a:prstGeom>
          <a:noFill/>
        </p:spPr>
        <p:txBody>
          <a:bodyPr wrap="square" rtlCol="0">
            <a:spAutoFit/>
          </a:bodyPr>
          <a:lstStyle/>
          <a:p>
            <a:r>
              <a:rPr lang="en-IN" sz="2000" b="1" dirty="0"/>
              <a:t>Assessment and Evaluation</a:t>
            </a:r>
          </a:p>
        </p:txBody>
      </p:sp>
      <p:sp>
        <p:nvSpPr>
          <p:cNvPr id="6" name="TextBox 5">
            <a:extLst>
              <a:ext uri="{FF2B5EF4-FFF2-40B4-BE49-F238E27FC236}">
                <a16:creationId xmlns:a16="http://schemas.microsoft.com/office/drawing/2014/main" xmlns="" id="{2DF1B9B1-9D64-5C46-09C3-8B0B2C578F5A}"/>
              </a:ext>
            </a:extLst>
          </p:cNvPr>
          <p:cNvSpPr txBox="1"/>
          <p:nvPr/>
        </p:nvSpPr>
        <p:spPr>
          <a:xfrm>
            <a:off x="9291133" y="5996749"/>
            <a:ext cx="2344357" cy="400110"/>
          </a:xfrm>
          <a:prstGeom prst="rect">
            <a:avLst/>
          </a:prstGeom>
          <a:noFill/>
        </p:spPr>
        <p:txBody>
          <a:bodyPr wrap="square" rtlCol="0">
            <a:spAutoFit/>
          </a:bodyPr>
          <a:lstStyle/>
          <a:p>
            <a:pPr algn="ctr"/>
            <a:r>
              <a:rPr lang="en-IN" sz="2000" b="1" dirty="0"/>
              <a:t>Study Undertaken</a:t>
            </a:r>
          </a:p>
        </p:txBody>
      </p:sp>
    </p:spTree>
    <p:extLst>
      <p:ext uri="{BB962C8B-B14F-4D97-AF65-F5344CB8AC3E}">
        <p14:creationId xmlns="" xmlns:p14="http://schemas.microsoft.com/office/powerpoint/2010/main" val="31866303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arn(inVertical)">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20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randombar(horizontal)">
                                      <p:cBhvr>
                                        <p:cTn id="2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965F957-033D-8E80-CDBE-86DB33FBFF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3312EC-2EF9-1243-B162-B8578357293F}"/>
              </a:ext>
            </a:extLst>
          </p:cNvPr>
          <p:cNvSpPr>
            <a:spLocks noGrp="1"/>
          </p:cNvSpPr>
          <p:nvPr>
            <p:ph idx="1"/>
          </p:nvPr>
        </p:nvSpPr>
        <p:spPr>
          <a:xfrm>
            <a:off x="838200" y="1825625"/>
            <a:ext cx="10515600" cy="954897"/>
          </a:xfrm>
        </p:spPr>
        <p:txBody>
          <a:bodyPr>
            <a:normAutofit/>
          </a:bodyPr>
          <a:lstStyle/>
          <a:p>
            <a:pPr algn="ctr"/>
            <a:r>
              <a:rPr lang="en-IN" sz="5400" dirty="0"/>
              <a:t>Points for Attention in NEW SAR</a:t>
            </a:r>
          </a:p>
        </p:txBody>
      </p:sp>
    </p:spTree>
    <p:extLst>
      <p:ext uri="{BB962C8B-B14F-4D97-AF65-F5344CB8AC3E}">
        <p14:creationId xmlns="" xmlns:p14="http://schemas.microsoft.com/office/powerpoint/2010/main" val="3826240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B99639-3A56-1D61-6B19-3AC8D2C1B1AB}"/>
              </a:ext>
            </a:extLst>
          </p:cNvPr>
          <p:cNvSpPr>
            <a:spLocks noGrp="1"/>
          </p:cNvSpPr>
          <p:nvPr>
            <p:ph type="title"/>
          </p:nvPr>
        </p:nvSpPr>
        <p:spPr>
          <a:xfrm>
            <a:off x="838200" y="365125"/>
            <a:ext cx="10515600" cy="670573"/>
          </a:xfrm>
        </p:spPr>
        <p:txBody>
          <a:bodyPr>
            <a:normAutofit fontScale="90000"/>
          </a:bodyPr>
          <a:lstStyle/>
          <a:p>
            <a:pPr algn="ctr"/>
            <a:r>
              <a:rPr lang="en-IN" dirty="0"/>
              <a:t>Criterion 4:Students’ Performance: 120</a:t>
            </a:r>
          </a:p>
        </p:txBody>
      </p:sp>
      <p:pic>
        <p:nvPicPr>
          <p:cNvPr id="5" name="Content Placeholder 4">
            <a:extLst>
              <a:ext uri="{FF2B5EF4-FFF2-40B4-BE49-F238E27FC236}">
                <a16:creationId xmlns:a16="http://schemas.microsoft.com/office/drawing/2014/main" xmlns="" id="{5C17662B-E5EB-9943-E0D3-63F3B3E3CE37}"/>
              </a:ext>
            </a:extLst>
          </p:cNvPr>
          <p:cNvPicPr>
            <a:picLocks noGrp="1" noChangeAspect="1"/>
          </p:cNvPicPr>
          <p:nvPr>
            <p:ph idx="1"/>
          </p:nvPr>
        </p:nvPicPr>
        <p:blipFill>
          <a:blip r:embed="rId2" cstate="print"/>
          <a:stretch>
            <a:fillRect/>
          </a:stretch>
        </p:blipFill>
        <p:spPr>
          <a:xfrm>
            <a:off x="1109760" y="1156996"/>
            <a:ext cx="10232051" cy="5570375"/>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6E411AD0-BAB5-38D6-DF7E-69DDC7E6BAD1}"/>
                  </a:ext>
                </a:extLst>
              </p14:cNvPr>
              <p14:cNvContentPartPr/>
              <p14:nvPr/>
            </p14:nvContentPartPr>
            <p14:xfrm>
              <a:off x="3302949" y="1183790"/>
              <a:ext cx="5205600" cy="67680"/>
            </p14:xfrm>
          </p:contentPart>
        </mc:Choice>
        <mc:Fallback>
          <p:pic>
            <p:nvPicPr>
              <p:cNvPr id="3" name="Ink 2">
                <a:extLst>
                  <a:ext uri="{FF2B5EF4-FFF2-40B4-BE49-F238E27FC236}">
                    <a16:creationId xmlns:p14="http://schemas.microsoft.com/office/powerpoint/2010/main" xmlns="" xmlns:a16="http://schemas.microsoft.com/office/drawing/2014/main" id="{6E411AD0-BAB5-38D6-DF7E-69DDC7E6BAD1}"/>
                  </a:ext>
                </a:extLst>
              </p:cNvPr>
              <p:cNvPicPr/>
              <p:nvPr/>
            </p:nvPicPr>
            <p:blipFill>
              <a:blip r:embed="rId4" cstate="print"/>
              <a:stretch>
                <a:fillRect/>
              </a:stretch>
            </p:blipFill>
            <p:spPr>
              <a:xfrm>
                <a:off x="3249309" y="1075790"/>
                <a:ext cx="5313240" cy="283320"/>
              </a:xfrm>
              <a:prstGeom prst="rect">
                <a:avLst/>
              </a:prstGeom>
            </p:spPr>
          </p:pic>
        </mc:Fallback>
      </mc:AlternateContent>
    </p:spTree>
    <p:extLst>
      <p:ext uri="{BB962C8B-B14F-4D97-AF65-F5344CB8AC3E}">
        <p14:creationId xmlns="" xmlns:p14="http://schemas.microsoft.com/office/powerpoint/2010/main" val="2998457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DA9C0-94DC-92A9-7D01-E2DFEBF527A4}"/>
              </a:ext>
            </a:extLst>
          </p:cNvPr>
          <p:cNvSpPr>
            <a:spLocks noGrp="1"/>
          </p:cNvSpPr>
          <p:nvPr>
            <p:ph type="title"/>
          </p:nvPr>
        </p:nvSpPr>
        <p:spPr>
          <a:xfrm>
            <a:off x="838200" y="365126"/>
            <a:ext cx="10515600" cy="717226"/>
          </a:xfrm>
        </p:spPr>
        <p:txBody>
          <a:bodyPr/>
          <a:lstStyle/>
          <a:p>
            <a:pPr algn="ctr"/>
            <a:r>
              <a:rPr lang="en-IN" dirty="0"/>
              <a:t>Criterion 5:Faculty Information: 100</a:t>
            </a:r>
          </a:p>
        </p:txBody>
      </p:sp>
      <p:pic>
        <p:nvPicPr>
          <p:cNvPr id="5" name="Content Placeholder 4">
            <a:extLst>
              <a:ext uri="{FF2B5EF4-FFF2-40B4-BE49-F238E27FC236}">
                <a16:creationId xmlns:a16="http://schemas.microsoft.com/office/drawing/2014/main" xmlns="" id="{79CB6B32-03BD-60E8-35B6-2BF35B04C45E}"/>
              </a:ext>
            </a:extLst>
          </p:cNvPr>
          <p:cNvPicPr>
            <a:picLocks noGrp="1" noChangeAspect="1"/>
          </p:cNvPicPr>
          <p:nvPr>
            <p:ph idx="1"/>
          </p:nvPr>
        </p:nvPicPr>
        <p:blipFill>
          <a:blip r:embed="rId2" cstate="print"/>
          <a:stretch>
            <a:fillRect/>
          </a:stretch>
        </p:blipFill>
        <p:spPr>
          <a:xfrm>
            <a:off x="1336489" y="1203650"/>
            <a:ext cx="9889418" cy="5289224"/>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75ABB9A1-45C8-5062-A91E-A0706517423C}"/>
                  </a:ext>
                </a:extLst>
              </p14:cNvPr>
              <p14:cNvContentPartPr/>
              <p14:nvPr/>
            </p14:nvContentPartPr>
            <p14:xfrm>
              <a:off x="3424269" y="4330190"/>
              <a:ext cx="57240" cy="1305360"/>
            </p14:xfrm>
          </p:contentPart>
        </mc:Choice>
        <mc:Fallback>
          <p:pic>
            <p:nvPicPr>
              <p:cNvPr id="3" name="Ink 2">
                <a:extLst>
                  <a:ext uri="{FF2B5EF4-FFF2-40B4-BE49-F238E27FC236}">
                    <a16:creationId xmlns:p14="http://schemas.microsoft.com/office/powerpoint/2010/main" xmlns="" xmlns:a16="http://schemas.microsoft.com/office/drawing/2014/main" id="{75ABB9A1-45C8-5062-A91E-A0706517423C}"/>
                  </a:ext>
                </a:extLst>
              </p:cNvPr>
              <p:cNvPicPr/>
              <p:nvPr/>
            </p:nvPicPr>
            <p:blipFill>
              <a:blip r:embed="rId4" cstate="print"/>
              <a:stretch>
                <a:fillRect/>
              </a:stretch>
            </p:blipFill>
            <p:spPr>
              <a:xfrm>
                <a:off x="3370269" y="4222550"/>
                <a:ext cx="164880" cy="1521000"/>
              </a:xfrm>
              <a:prstGeom prst="rect">
                <a:avLst/>
              </a:prstGeom>
            </p:spPr>
          </p:pic>
        </mc:Fallback>
      </mc:AlternateContent>
    </p:spTree>
    <p:extLst>
      <p:ext uri="{BB962C8B-B14F-4D97-AF65-F5344CB8AC3E}">
        <p14:creationId xmlns="" xmlns:p14="http://schemas.microsoft.com/office/powerpoint/2010/main" val="2496349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7DF72-39AA-0340-8589-F5D063DCE0E7}"/>
              </a:ext>
            </a:extLst>
          </p:cNvPr>
          <p:cNvSpPr>
            <a:spLocks noGrp="1"/>
          </p:cNvSpPr>
          <p:nvPr>
            <p:ph type="title"/>
          </p:nvPr>
        </p:nvSpPr>
        <p:spPr>
          <a:xfrm>
            <a:off x="838200" y="365125"/>
            <a:ext cx="10515600" cy="857185"/>
          </a:xfrm>
        </p:spPr>
        <p:txBody>
          <a:bodyPr/>
          <a:lstStyle/>
          <a:p>
            <a:pPr algn="ctr"/>
            <a:r>
              <a:rPr lang="en-IN" dirty="0"/>
              <a:t>Criterion 8: Continuous Improvement: 80</a:t>
            </a:r>
          </a:p>
        </p:txBody>
      </p:sp>
      <p:sp>
        <p:nvSpPr>
          <p:cNvPr id="6" name="TextBox 5">
            <a:extLst>
              <a:ext uri="{FF2B5EF4-FFF2-40B4-BE49-F238E27FC236}">
                <a16:creationId xmlns:a16="http://schemas.microsoft.com/office/drawing/2014/main" xmlns="" id="{0BFE9219-B5AF-1BBC-88A4-C9BD4EF12B45}"/>
              </a:ext>
            </a:extLst>
          </p:cNvPr>
          <p:cNvSpPr txBox="1"/>
          <p:nvPr/>
        </p:nvSpPr>
        <p:spPr>
          <a:xfrm>
            <a:off x="1366684" y="1435510"/>
            <a:ext cx="9733935" cy="3046988"/>
          </a:xfrm>
          <a:prstGeom prst="rect">
            <a:avLst/>
          </a:prstGeom>
          <a:noFill/>
        </p:spPr>
        <p:txBody>
          <a:bodyPr wrap="square" rtlCol="0">
            <a:spAutoFit/>
          </a:bodyPr>
          <a:lstStyle/>
          <a:p>
            <a:r>
              <a:rPr lang="en-IN" sz="3200" dirty="0"/>
              <a:t>8.2	Academic Audit and Actions thereof during the period of Assessment (15)</a:t>
            </a:r>
          </a:p>
          <a:p>
            <a:endParaRPr lang="en-IN" sz="3200" dirty="0"/>
          </a:p>
          <a:p>
            <a:endParaRPr lang="en-IN" sz="3200" dirty="0"/>
          </a:p>
          <a:p>
            <a:r>
              <a:rPr lang="en-IN" sz="3200" dirty="0"/>
              <a:t>Academic </a:t>
            </a:r>
            <a:r>
              <a:rPr lang="en-IN" sz="3200" dirty="0">
                <a:highlight>
                  <a:srgbClr val="00FF00"/>
                </a:highlight>
              </a:rPr>
              <a:t>audit system</a:t>
            </a:r>
            <a:r>
              <a:rPr lang="en-IN" sz="3200" dirty="0"/>
              <a:t>/ process and its </a:t>
            </a:r>
            <a:r>
              <a:rPr lang="en-IN" sz="3200" dirty="0">
                <a:highlight>
                  <a:srgbClr val="FFFF00"/>
                </a:highlight>
              </a:rPr>
              <a:t>implementation</a:t>
            </a:r>
            <a:r>
              <a:rPr lang="en-IN" sz="3200" dirty="0"/>
              <a:t> in relation to </a:t>
            </a:r>
            <a:r>
              <a:rPr lang="en-IN" sz="3200" dirty="0">
                <a:highlight>
                  <a:srgbClr val="00FFFF"/>
                </a:highlight>
              </a:rPr>
              <a:t>continuous improvement</a:t>
            </a:r>
          </a:p>
        </p:txBody>
      </p:sp>
    </p:spTree>
    <p:extLst>
      <p:ext uri="{BB962C8B-B14F-4D97-AF65-F5344CB8AC3E}">
        <p14:creationId xmlns="" xmlns:p14="http://schemas.microsoft.com/office/powerpoint/2010/main" val="424577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DA60B6-FCEB-317C-8179-B4B832A57A11}"/>
              </a:ext>
            </a:extLst>
          </p:cNvPr>
          <p:cNvSpPr>
            <a:spLocks noGrp="1"/>
          </p:cNvSpPr>
          <p:nvPr>
            <p:ph type="title"/>
          </p:nvPr>
        </p:nvSpPr>
        <p:spPr>
          <a:xfrm>
            <a:off x="466531" y="365125"/>
            <a:ext cx="10887269" cy="847855"/>
          </a:xfrm>
        </p:spPr>
        <p:txBody>
          <a:bodyPr>
            <a:normAutofit fontScale="90000"/>
          </a:bodyPr>
          <a:lstStyle/>
          <a:p>
            <a:r>
              <a:rPr lang="en-IN" dirty="0"/>
              <a:t>Criterion 9: Students support and Governance: 120</a:t>
            </a:r>
          </a:p>
        </p:txBody>
      </p:sp>
      <p:pic>
        <p:nvPicPr>
          <p:cNvPr id="5" name="Content Placeholder 4">
            <a:extLst>
              <a:ext uri="{FF2B5EF4-FFF2-40B4-BE49-F238E27FC236}">
                <a16:creationId xmlns:a16="http://schemas.microsoft.com/office/drawing/2014/main" xmlns="" id="{5D208A8B-13D6-906F-BF52-81489B7BD603}"/>
              </a:ext>
            </a:extLst>
          </p:cNvPr>
          <p:cNvPicPr>
            <a:picLocks noGrp="1" noChangeAspect="1"/>
          </p:cNvPicPr>
          <p:nvPr>
            <p:ph idx="1"/>
          </p:nvPr>
        </p:nvPicPr>
        <p:blipFill>
          <a:blip r:embed="rId2" cstate="print"/>
          <a:stretch>
            <a:fillRect/>
          </a:stretch>
        </p:blipFill>
        <p:spPr>
          <a:xfrm>
            <a:off x="971054" y="1212980"/>
            <a:ext cx="9372481" cy="5022641"/>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5676396F-89B0-A3AF-E709-EA533C1B8D23}"/>
                  </a:ext>
                </a:extLst>
              </p14:cNvPr>
              <p14:cNvContentPartPr/>
              <p14:nvPr/>
            </p14:nvContentPartPr>
            <p14:xfrm>
              <a:off x="7029805" y="3883436"/>
              <a:ext cx="2998080" cy="10800"/>
            </p14:xfrm>
          </p:contentPart>
        </mc:Choice>
        <mc:Fallback>
          <p:pic>
            <p:nvPicPr>
              <p:cNvPr id="3" name="Ink 2">
                <a:extLst>
                  <a:ext uri="{FF2B5EF4-FFF2-40B4-BE49-F238E27FC236}">
                    <a16:creationId xmlns:p14="http://schemas.microsoft.com/office/powerpoint/2010/main" xmlns="" xmlns:a16="http://schemas.microsoft.com/office/drawing/2014/main" id="{5676396F-89B0-A3AF-E709-EA533C1B8D23}"/>
                  </a:ext>
                </a:extLst>
              </p:cNvPr>
              <p:cNvPicPr/>
              <p:nvPr/>
            </p:nvPicPr>
            <p:blipFill>
              <a:blip r:embed="rId4" cstate="print"/>
              <a:stretch>
                <a:fillRect/>
              </a:stretch>
            </p:blipFill>
            <p:spPr>
              <a:xfrm>
                <a:off x="6975805" y="3775796"/>
                <a:ext cx="3105720" cy="226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F6AB6903-8203-CAA7-5B6D-5F54ED81FA3A}"/>
                  </a:ext>
                </a:extLst>
              </p14:cNvPr>
              <p14:cNvContentPartPr/>
              <p14:nvPr/>
            </p14:nvContentPartPr>
            <p14:xfrm>
              <a:off x="1985845" y="4158116"/>
              <a:ext cx="1316520" cy="70200"/>
            </p14:xfrm>
          </p:contentPart>
        </mc:Choice>
        <mc:Fallback>
          <p:pic>
            <p:nvPicPr>
              <p:cNvPr id="4" name="Ink 3">
                <a:extLst>
                  <a:ext uri="{FF2B5EF4-FFF2-40B4-BE49-F238E27FC236}">
                    <a16:creationId xmlns:p14="http://schemas.microsoft.com/office/powerpoint/2010/main" xmlns="" xmlns:a16="http://schemas.microsoft.com/office/drawing/2014/main" id="{F6AB6903-8203-CAA7-5B6D-5F54ED81FA3A}"/>
                  </a:ext>
                </a:extLst>
              </p:cNvPr>
              <p:cNvPicPr/>
              <p:nvPr/>
            </p:nvPicPr>
            <p:blipFill>
              <a:blip r:embed="rId6" cstate="print"/>
              <a:stretch>
                <a:fillRect/>
              </a:stretch>
            </p:blipFill>
            <p:spPr>
              <a:xfrm>
                <a:off x="1932205" y="4050116"/>
                <a:ext cx="1424160" cy="285840"/>
              </a:xfrm>
              <a:prstGeom prst="rect">
                <a:avLst/>
              </a:prstGeom>
            </p:spPr>
          </p:pic>
        </mc:Fallback>
      </mc:AlternateContent>
    </p:spTree>
    <p:extLst>
      <p:ext uri="{BB962C8B-B14F-4D97-AF65-F5344CB8AC3E}">
        <p14:creationId xmlns="" xmlns:p14="http://schemas.microsoft.com/office/powerpoint/2010/main" val="37435730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FF9578-EF98-BC1E-6A5F-FDB564B66169}"/>
              </a:ext>
            </a:extLst>
          </p:cNvPr>
          <p:cNvSpPr>
            <a:spLocks noGrp="1"/>
          </p:cNvSpPr>
          <p:nvPr>
            <p:ph type="title"/>
          </p:nvPr>
        </p:nvSpPr>
        <p:spPr>
          <a:xfrm>
            <a:off x="838199" y="365125"/>
            <a:ext cx="10881049" cy="1325563"/>
          </a:xfrm>
        </p:spPr>
        <p:txBody>
          <a:bodyPr>
            <a:normAutofit fontScale="90000"/>
          </a:bodyPr>
          <a:lstStyle/>
          <a:p>
            <a:r>
              <a:rPr lang="en-IN" dirty="0"/>
              <a:t>Criterion 9: Students support and Governance: 120</a:t>
            </a:r>
            <a:br>
              <a:rPr lang="en-IN" dirty="0"/>
            </a:br>
            <a:endParaRPr lang="en-IN" dirty="0"/>
          </a:p>
        </p:txBody>
      </p:sp>
      <p:pic>
        <p:nvPicPr>
          <p:cNvPr id="5" name="Content Placeholder 4">
            <a:extLst>
              <a:ext uri="{FF2B5EF4-FFF2-40B4-BE49-F238E27FC236}">
                <a16:creationId xmlns:a16="http://schemas.microsoft.com/office/drawing/2014/main" xmlns="" id="{5EA6184E-56A8-C852-D656-C6E98DF533CB}"/>
              </a:ext>
            </a:extLst>
          </p:cNvPr>
          <p:cNvPicPr>
            <a:picLocks noGrp="1" noChangeAspect="1"/>
          </p:cNvPicPr>
          <p:nvPr>
            <p:ph idx="1"/>
          </p:nvPr>
        </p:nvPicPr>
        <p:blipFill>
          <a:blip r:embed="rId2" cstate="print"/>
          <a:stretch>
            <a:fillRect/>
          </a:stretch>
        </p:blipFill>
        <p:spPr>
          <a:xfrm>
            <a:off x="2071396" y="1940766"/>
            <a:ext cx="8600395" cy="4226769"/>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AE8A07C9-A8B0-C3E7-0143-64396F20C4E1}"/>
                  </a:ext>
                </a:extLst>
              </p14:cNvPr>
              <p14:cNvContentPartPr/>
              <p14:nvPr/>
            </p14:nvContentPartPr>
            <p14:xfrm>
              <a:off x="7757725" y="4934636"/>
              <a:ext cx="2566080" cy="70560"/>
            </p14:xfrm>
          </p:contentPart>
        </mc:Choice>
        <mc:Fallback>
          <p:pic>
            <p:nvPicPr>
              <p:cNvPr id="3" name="Ink 2">
                <a:extLst>
                  <a:ext uri="{FF2B5EF4-FFF2-40B4-BE49-F238E27FC236}">
                    <a16:creationId xmlns:p14="http://schemas.microsoft.com/office/powerpoint/2010/main" xmlns="" xmlns:a16="http://schemas.microsoft.com/office/drawing/2014/main" id="{AE8A07C9-A8B0-C3E7-0143-64396F20C4E1}"/>
                  </a:ext>
                </a:extLst>
              </p:cNvPr>
              <p:cNvPicPr/>
              <p:nvPr/>
            </p:nvPicPr>
            <p:blipFill>
              <a:blip r:embed="rId4" cstate="print"/>
              <a:stretch>
                <a:fillRect/>
              </a:stretch>
            </p:blipFill>
            <p:spPr>
              <a:xfrm>
                <a:off x="7703725" y="4826996"/>
                <a:ext cx="2673720" cy="2862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DC8F4B97-E3C6-C897-F33E-2F6B1ACFAE4B}"/>
                  </a:ext>
                </a:extLst>
              </p14:cNvPr>
              <p14:cNvContentPartPr/>
              <p14:nvPr/>
            </p14:nvContentPartPr>
            <p14:xfrm>
              <a:off x="3018325" y="5466716"/>
              <a:ext cx="343440" cy="360"/>
            </p14:xfrm>
          </p:contentPart>
        </mc:Choice>
        <mc:Fallback>
          <p:pic>
            <p:nvPicPr>
              <p:cNvPr id="4" name="Ink 3">
                <a:extLst>
                  <a:ext uri="{FF2B5EF4-FFF2-40B4-BE49-F238E27FC236}">
                    <a16:creationId xmlns:p14="http://schemas.microsoft.com/office/powerpoint/2010/main" xmlns="" xmlns:a16="http://schemas.microsoft.com/office/drawing/2014/main" id="{DC8F4B97-E3C6-C897-F33E-2F6B1ACFAE4B}"/>
                  </a:ext>
                </a:extLst>
              </p:cNvPr>
              <p:cNvPicPr/>
              <p:nvPr/>
            </p:nvPicPr>
            <p:blipFill>
              <a:blip r:embed="rId6" cstate="print"/>
              <a:stretch>
                <a:fillRect/>
              </a:stretch>
            </p:blipFill>
            <p:spPr>
              <a:xfrm>
                <a:off x="2964325" y="5358716"/>
                <a:ext cx="451080" cy="216000"/>
              </a:xfrm>
              <a:prstGeom prst="rect">
                <a:avLst/>
              </a:prstGeom>
            </p:spPr>
          </p:pic>
        </mc:Fallback>
      </mc:AlternateContent>
    </p:spTree>
    <p:extLst>
      <p:ext uri="{BB962C8B-B14F-4D97-AF65-F5344CB8AC3E}">
        <p14:creationId xmlns="" xmlns:p14="http://schemas.microsoft.com/office/powerpoint/2010/main" val="1430347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5EA8FE-8F01-CAF0-8138-D8F0A309D77D}"/>
              </a:ext>
            </a:extLst>
          </p:cNvPr>
          <p:cNvSpPr>
            <a:spLocks noGrp="1"/>
          </p:cNvSpPr>
          <p:nvPr>
            <p:ph type="title"/>
          </p:nvPr>
        </p:nvSpPr>
        <p:spPr>
          <a:xfrm>
            <a:off x="485193" y="365125"/>
            <a:ext cx="11607280" cy="941161"/>
          </a:xfrm>
        </p:spPr>
        <p:txBody>
          <a:bodyPr>
            <a:normAutofit/>
          </a:bodyPr>
          <a:lstStyle/>
          <a:p>
            <a:r>
              <a:rPr lang="en-IN" dirty="0"/>
              <a:t>Criterion 9: Students support and Governance:120</a:t>
            </a:r>
          </a:p>
        </p:txBody>
      </p:sp>
      <p:pic>
        <p:nvPicPr>
          <p:cNvPr id="5" name="Content Placeholder 4">
            <a:extLst>
              <a:ext uri="{FF2B5EF4-FFF2-40B4-BE49-F238E27FC236}">
                <a16:creationId xmlns:a16="http://schemas.microsoft.com/office/drawing/2014/main" xmlns="" id="{BCFD7A39-0C3E-3315-75FB-72E997F61700}"/>
              </a:ext>
            </a:extLst>
          </p:cNvPr>
          <p:cNvPicPr>
            <a:picLocks noGrp="1" noChangeAspect="1"/>
          </p:cNvPicPr>
          <p:nvPr>
            <p:ph idx="1"/>
          </p:nvPr>
        </p:nvPicPr>
        <p:blipFill>
          <a:blip r:embed="rId2" cstate="print"/>
          <a:stretch>
            <a:fillRect/>
          </a:stretch>
        </p:blipFill>
        <p:spPr>
          <a:xfrm>
            <a:off x="649117" y="1847461"/>
            <a:ext cx="10665583" cy="4645414"/>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B88387E1-F94D-77D2-0E55-3AD1274912B2}"/>
                  </a:ext>
                </a:extLst>
              </p14:cNvPr>
              <p14:cNvContentPartPr/>
              <p14:nvPr/>
            </p14:nvContentPartPr>
            <p14:xfrm>
              <a:off x="1604469" y="2272790"/>
              <a:ext cx="1125000" cy="13320"/>
            </p14:xfrm>
          </p:contentPart>
        </mc:Choice>
        <mc:Fallback>
          <p:pic>
            <p:nvPicPr>
              <p:cNvPr id="3" name="Ink 2">
                <a:extLst>
                  <a:ext uri="{FF2B5EF4-FFF2-40B4-BE49-F238E27FC236}">
                    <a16:creationId xmlns:p14="http://schemas.microsoft.com/office/powerpoint/2010/main" xmlns="" xmlns:a16="http://schemas.microsoft.com/office/drawing/2014/main" id="{B88387E1-F94D-77D2-0E55-3AD1274912B2}"/>
                  </a:ext>
                </a:extLst>
              </p:cNvPr>
              <p:cNvPicPr/>
              <p:nvPr/>
            </p:nvPicPr>
            <p:blipFill>
              <a:blip r:embed="rId4" cstate="print"/>
              <a:stretch>
                <a:fillRect/>
              </a:stretch>
            </p:blipFill>
            <p:spPr>
              <a:xfrm>
                <a:off x="1550829" y="2164790"/>
                <a:ext cx="1232640" cy="2289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8F9E2C7D-BCFE-CF10-8D6A-FF86FD07BC49}"/>
                  </a:ext>
                </a:extLst>
              </p14:cNvPr>
              <p14:cNvContentPartPr/>
              <p14:nvPr/>
            </p14:nvContentPartPr>
            <p14:xfrm>
              <a:off x="9871509" y="2239310"/>
              <a:ext cx="586800" cy="28800"/>
            </p14:xfrm>
          </p:contentPart>
        </mc:Choice>
        <mc:Fallback>
          <p:pic>
            <p:nvPicPr>
              <p:cNvPr id="4" name="Ink 3">
                <a:extLst>
                  <a:ext uri="{FF2B5EF4-FFF2-40B4-BE49-F238E27FC236}">
                    <a16:creationId xmlns:p14="http://schemas.microsoft.com/office/powerpoint/2010/main" xmlns="" xmlns:a16="http://schemas.microsoft.com/office/drawing/2014/main" id="{8F9E2C7D-BCFE-CF10-8D6A-FF86FD07BC49}"/>
                  </a:ext>
                </a:extLst>
              </p:cNvPr>
              <p:cNvPicPr/>
              <p:nvPr/>
            </p:nvPicPr>
            <p:blipFill>
              <a:blip r:embed="rId6" cstate="print"/>
              <a:stretch>
                <a:fillRect/>
              </a:stretch>
            </p:blipFill>
            <p:spPr>
              <a:xfrm>
                <a:off x="9817869" y="2131670"/>
                <a:ext cx="694440" cy="244440"/>
              </a:xfrm>
              <a:prstGeom prst="rect">
                <a:avLst/>
              </a:prstGeom>
            </p:spPr>
          </p:pic>
        </mc:Fallback>
      </mc:AlternateContent>
      <mc:AlternateContent xmlns:mc="http://schemas.openxmlformats.org/markup-compatibility/2006">
        <mc:Choice xmlns="" xmlns:p14="http://schemas.microsoft.com/office/powerpoint/2010/main" Requires="p14">
          <p:contentPart p14:bwMode="auto" r:id="rId7">
            <p14:nvContentPartPr>
              <p14:cNvPr id="6" name="Ink 5">
                <a:extLst>
                  <a:ext uri="{FF2B5EF4-FFF2-40B4-BE49-F238E27FC236}">
                    <a16:creationId xmlns:a16="http://schemas.microsoft.com/office/drawing/2014/main" xmlns="" id="{A325B693-7B73-1B1B-F2AB-3622C0A66740}"/>
                  </a:ext>
                </a:extLst>
              </p14:cNvPr>
              <p14:cNvContentPartPr/>
              <p14:nvPr/>
            </p14:nvContentPartPr>
            <p14:xfrm>
              <a:off x="9806349" y="5700710"/>
              <a:ext cx="1053720" cy="10440"/>
            </p14:xfrm>
          </p:contentPart>
        </mc:Choice>
        <mc:Fallback>
          <p:pic>
            <p:nvPicPr>
              <p:cNvPr id="6" name="Ink 5">
                <a:extLst>
                  <a:ext uri="{FF2B5EF4-FFF2-40B4-BE49-F238E27FC236}">
                    <a16:creationId xmlns:p14="http://schemas.microsoft.com/office/powerpoint/2010/main" xmlns="" xmlns:a16="http://schemas.microsoft.com/office/drawing/2014/main" id="{A325B693-7B73-1B1B-F2AB-3622C0A66740}"/>
                  </a:ext>
                </a:extLst>
              </p:cNvPr>
              <p:cNvPicPr/>
              <p:nvPr/>
            </p:nvPicPr>
            <p:blipFill>
              <a:blip r:embed="rId8" cstate="print"/>
              <a:stretch>
                <a:fillRect/>
              </a:stretch>
            </p:blipFill>
            <p:spPr>
              <a:xfrm>
                <a:off x="9752709" y="5592710"/>
                <a:ext cx="1161360" cy="226080"/>
              </a:xfrm>
              <a:prstGeom prst="rect">
                <a:avLst/>
              </a:prstGeom>
            </p:spPr>
          </p:pic>
        </mc:Fallback>
      </mc:AlternateContent>
      <mc:AlternateContent xmlns:mc="http://schemas.openxmlformats.org/markup-compatibility/2006">
        <mc:Choice xmlns="" xmlns:p14="http://schemas.microsoft.com/office/powerpoint/2010/main" Requires="p14">
          <p:contentPart p14:bwMode="auto" r:id="rId9">
            <p14:nvContentPartPr>
              <p14:cNvPr id="7" name="Ink 6">
                <a:extLst>
                  <a:ext uri="{FF2B5EF4-FFF2-40B4-BE49-F238E27FC236}">
                    <a16:creationId xmlns:a16="http://schemas.microsoft.com/office/drawing/2014/main" xmlns="" id="{31916643-88C5-9390-6465-B77750FC7EF9}"/>
                  </a:ext>
                </a:extLst>
              </p14:cNvPr>
              <p14:cNvContentPartPr/>
              <p14:nvPr/>
            </p14:nvContentPartPr>
            <p14:xfrm>
              <a:off x="1595109" y="5876750"/>
              <a:ext cx="6793200" cy="216720"/>
            </p14:xfrm>
          </p:contentPart>
        </mc:Choice>
        <mc:Fallback>
          <p:pic>
            <p:nvPicPr>
              <p:cNvPr id="7" name="Ink 6">
                <a:extLst>
                  <a:ext uri="{FF2B5EF4-FFF2-40B4-BE49-F238E27FC236}">
                    <a16:creationId xmlns:p14="http://schemas.microsoft.com/office/powerpoint/2010/main" xmlns="" xmlns:a16="http://schemas.microsoft.com/office/drawing/2014/main" id="{31916643-88C5-9390-6465-B77750FC7EF9}"/>
                  </a:ext>
                </a:extLst>
              </p:cNvPr>
              <p:cNvPicPr/>
              <p:nvPr/>
            </p:nvPicPr>
            <p:blipFill>
              <a:blip r:embed="rId10" cstate="print"/>
              <a:stretch>
                <a:fillRect/>
              </a:stretch>
            </p:blipFill>
            <p:spPr>
              <a:xfrm>
                <a:off x="1541469" y="5769110"/>
                <a:ext cx="6900840" cy="43236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1">
            <p14:nvContentPartPr>
              <p14:cNvPr id="8" name="Ink 7">
                <a:extLst>
                  <a:ext uri="{FF2B5EF4-FFF2-40B4-BE49-F238E27FC236}">
                    <a16:creationId xmlns:a16="http://schemas.microsoft.com/office/drawing/2014/main" xmlns="" id="{00F22092-6E6C-1844-C7BC-E7FA55FAD0F1}"/>
                  </a:ext>
                </a:extLst>
              </p14:cNvPr>
              <p14:cNvContentPartPr/>
              <p14:nvPr/>
            </p14:nvContentPartPr>
            <p14:xfrm>
              <a:off x="10281909" y="5103830"/>
              <a:ext cx="690120" cy="360"/>
            </p14:xfrm>
          </p:contentPart>
        </mc:Choice>
        <mc:Fallback>
          <p:pic>
            <p:nvPicPr>
              <p:cNvPr id="8" name="Ink 7">
                <a:extLst>
                  <a:ext uri="{FF2B5EF4-FFF2-40B4-BE49-F238E27FC236}">
                    <a16:creationId xmlns:p14="http://schemas.microsoft.com/office/powerpoint/2010/main" xmlns="" xmlns:a16="http://schemas.microsoft.com/office/drawing/2014/main" id="{00F22092-6E6C-1844-C7BC-E7FA55FAD0F1}"/>
                  </a:ext>
                </a:extLst>
              </p:cNvPr>
              <p:cNvPicPr/>
              <p:nvPr/>
            </p:nvPicPr>
            <p:blipFill>
              <a:blip r:embed="rId12" cstate="print"/>
              <a:stretch>
                <a:fillRect/>
              </a:stretch>
            </p:blipFill>
            <p:spPr>
              <a:xfrm>
                <a:off x="10228269" y="4995830"/>
                <a:ext cx="797760" cy="2160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3">
            <p14:nvContentPartPr>
              <p14:cNvPr id="9" name="Ink 8">
                <a:extLst>
                  <a:ext uri="{FF2B5EF4-FFF2-40B4-BE49-F238E27FC236}">
                    <a16:creationId xmlns:a16="http://schemas.microsoft.com/office/drawing/2014/main" xmlns="" id="{E95C931A-FCDA-F692-661A-61CEE723FF60}"/>
                  </a:ext>
                </a:extLst>
              </p14:cNvPr>
              <p14:cNvContentPartPr/>
              <p14:nvPr/>
            </p14:nvContentPartPr>
            <p14:xfrm>
              <a:off x="1520949" y="5317670"/>
              <a:ext cx="2060280" cy="66960"/>
            </p14:xfrm>
          </p:contentPart>
        </mc:Choice>
        <mc:Fallback>
          <p:pic>
            <p:nvPicPr>
              <p:cNvPr id="9" name="Ink 8">
                <a:extLst>
                  <a:ext uri="{FF2B5EF4-FFF2-40B4-BE49-F238E27FC236}">
                    <a16:creationId xmlns:p14="http://schemas.microsoft.com/office/powerpoint/2010/main" xmlns="" xmlns:a16="http://schemas.microsoft.com/office/drawing/2014/main" id="{E95C931A-FCDA-F692-661A-61CEE723FF60}"/>
                  </a:ext>
                </a:extLst>
              </p:cNvPr>
              <p:cNvPicPr/>
              <p:nvPr/>
            </p:nvPicPr>
            <p:blipFill>
              <a:blip r:embed="rId14" cstate="print"/>
              <a:stretch>
                <a:fillRect/>
              </a:stretch>
            </p:blipFill>
            <p:spPr>
              <a:xfrm>
                <a:off x="1466949" y="5210030"/>
                <a:ext cx="2167920" cy="2826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15">
            <p14:nvContentPartPr>
              <p14:cNvPr id="10" name="Ink 9">
                <a:extLst>
                  <a:ext uri="{FF2B5EF4-FFF2-40B4-BE49-F238E27FC236}">
                    <a16:creationId xmlns:a16="http://schemas.microsoft.com/office/drawing/2014/main" xmlns="" id="{E6BB2839-E0BA-5253-09E4-5D247C8F5E74}"/>
                  </a:ext>
                </a:extLst>
              </p14:cNvPr>
              <p14:cNvContentPartPr/>
              <p14:nvPr/>
            </p14:nvContentPartPr>
            <p14:xfrm>
              <a:off x="5047869" y="4777310"/>
              <a:ext cx="3130920" cy="94680"/>
            </p14:xfrm>
          </p:contentPart>
        </mc:Choice>
        <mc:Fallback>
          <p:pic>
            <p:nvPicPr>
              <p:cNvPr id="10" name="Ink 9">
                <a:extLst>
                  <a:ext uri="{FF2B5EF4-FFF2-40B4-BE49-F238E27FC236}">
                    <a16:creationId xmlns:p14="http://schemas.microsoft.com/office/powerpoint/2010/main" xmlns="" xmlns:a16="http://schemas.microsoft.com/office/drawing/2014/main" id="{E6BB2839-E0BA-5253-09E4-5D247C8F5E74}"/>
                  </a:ext>
                </a:extLst>
              </p:cNvPr>
              <p:cNvPicPr/>
              <p:nvPr/>
            </p:nvPicPr>
            <p:blipFill>
              <a:blip r:embed="rId16" cstate="print"/>
              <a:stretch>
                <a:fillRect/>
              </a:stretch>
            </p:blipFill>
            <p:spPr>
              <a:xfrm>
                <a:off x="4993869" y="4669310"/>
                <a:ext cx="3238560" cy="310320"/>
              </a:xfrm>
              <a:prstGeom prst="rect">
                <a:avLst/>
              </a:prstGeom>
            </p:spPr>
          </p:pic>
        </mc:Fallback>
      </mc:AlternateContent>
    </p:spTree>
    <p:extLst>
      <p:ext uri="{BB962C8B-B14F-4D97-AF65-F5344CB8AC3E}">
        <p14:creationId xmlns="" xmlns:p14="http://schemas.microsoft.com/office/powerpoint/2010/main" val="29138662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ED17B5-126B-9E04-94C4-2FCDFB973539}"/>
              </a:ext>
            </a:extLst>
          </p:cNvPr>
          <p:cNvSpPr>
            <a:spLocks noGrp="1"/>
          </p:cNvSpPr>
          <p:nvPr>
            <p:ph type="title"/>
          </p:nvPr>
        </p:nvSpPr>
        <p:spPr>
          <a:xfrm>
            <a:off x="569167" y="365126"/>
            <a:ext cx="11541968" cy="801202"/>
          </a:xfrm>
        </p:spPr>
        <p:txBody>
          <a:bodyPr>
            <a:normAutofit/>
          </a:bodyPr>
          <a:lstStyle/>
          <a:p>
            <a:r>
              <a:rPr lang="en-IN" dirty="0"/>
              <a:t>Criterion 9: Students support and Governance:120</a:t>
            </a:r>
          </a:p>
        </p:txBody>
      </p:sp>
      <p:pic>
        <p:nvPicPr>
          <p:cNvPr id="5" name="Content Placeholder 4">
            <a:extLst>
              <a:ext uri="{FF2B5EF4-FFF2-40B4-BE49-F238E27FC236}">
                <a16:creationId xmlns:a16="http://schemas.microsoft.com/office/drawing/2014/main" xmlns="" id="{53B857E7-F3DB-01BA-07C9-D4645F7355E9}"/>
              </a:ext>
            </a:extLst>
          </p:cNvPr>
          <p:cNvPicPr>
            <a:picLocks noGrp="1" noChangeAspect="1"/>
          </p:cNvPicPr>
          <p:nvPr>
            <p:ph idx="1"/>
          </p:nvPr>
        </p:nvPicPr>
        <p:blipFill>
          <a:blip r:embed="rId2" cstate="print"/>
          <a:stretch>
            <a:fillRect/>
          </a:stretch>
        </p:blipFill>
        <p:spPr>
          <a:xfrm>
            <a:off x="1307690" y="1166328"/>
            <a:ext cx="10196051" cy="5607697"/>
          </a:xfrm>
        </p:spPr>
      </p:pic>
      <mc:AlternateContent xmlns:mc="http://schemas.openxmlformats.org/markup-compatibility/2006">
        <mc:Choice xmlns="" xmlns:p14="http://schemas.microsoft.com/office/powerpoint/2010/main" Requires="p14">
          <p:contentPart p14:bwMode="auto" r:id="rId3">
            <p14:nvContentPartPr>
              <p14:cNvPr id="3" name="Ink 2">
                <a:extLst>
                  <a:ext uri="{FF2B5EF4-FFF2-40B4-BE49-F238E27FC236}">
                    <a16:creationId xmlns:a16="http://schemas.microsoft.com/office/drawing/2014/main" xmlns="" id="{588B3E48-1209-B2A5-1741-4E1F848E7321}"/>
                  </a:ext>
                </a:extLst>
              </p14:cNvPr>
              <p14:cNvContentPartPr/>
              <p14:nvPr/>
            </p14:nvContentPartPr>
            <p14:xfrm>
              <a:off x="4217349" y="6203990"/>
              <a:ext cx="3432960" cy="122760"/>
            </p14:xfrm>
          </p:contentPart>
        </mc:Choice>
        <mc:Fallback>
          <p:pic>
            <p:nvPicPr>
              <p:cNvPr id="3" name="Ink 2">
                <a:extLst>
                  <a:ext uri="{FF2B5EF4-FFF2-40B4-BE49-F238E27FC236}">
                    <a16:creationId xmlns:p14="http://schemas.microsoft.com/office/powerpoint/2010/main" xmlns="" xmlns:a16="http://schemas.microsoft.com/office/drawing/2014/main" id="{588B3E48-1209-B2A5-1741-4E1F848E7321}"/>
                  </a:ext>
                </a:extLst>
              </p:cNvPr>
              <p:cNvPicPr/>
              <p:nvPr/>
            </p:nvPicPr>
            <p:blipFill>
              <a:blip r:embed="rId4" cstate="print"/>
              <a:stretch>
                <a:fillRect/>
              </a:stretch>
            </p:blipFill>
            <p:spPr>
              <a:xfrm>
                <a:off x="4163349" y="6096350"/>
                <a:ext cx="3540600" cy="338400"/>
              </a:xfrm>
              <a:prstGeom prst="rect">
                <a:avLst/>
              </a:prstGeom>
            </p:spPr>
          </p:pic>
        </mc:Fallback>
      </mc:AlternateContent>
      <mc:AlternateContent xmlns:mc="http://schemas.openxmlformats.org/markup-compatibility/2006">
        <mc:Choice xmlns="" xmlns:p14="http://schemas.microsoft.com/office/powerpoint/2010/main" Requires="p14">
          <p:contentPart p14:bwMode="auto" r:id="rId5">
            <p14:nvContentPartPr>
              <p14:cNvPr id="4" name="Ink 3">
                <a:extLst>
                  <a:ext uri="{FF2B5EF4-FFF2-40B4-BE49-F238E27FC236}">
                    <a16:creationId xmlns:a16="http://schemas.microsoft.com/office/drawing/2014/main" xmlns="" id="{176765E8-E754-4C54-1F9A-FDFF6BA15995}"/>
                  </a:ext>
                </a:extLst>
              </p14:cNvPr>
              <p14:cNvContentPartPr/>
              <p14:nvPr/>
            </p14:nvContentPartPr>
            <p14:xfrm>
              <a:off x="6848589" y="2592110"/>
              <a:ext cx="2966760" cy="76320"/>
            </p14:xfrm>
          </p:contentPart>
        </mc:Choice>
        <mc:Fallback>
          <p:pic>
            <p:nvPicPr>
              <p:cNvPr id="4" name="Ink 3">
                <a:extLst>
                  <a:ext uri="{FF2B5EF4-FFF2-40B4-BE49-F238E27FC236}">
                    <a16:creationId xmlns:p14="http://schemas.microsoft.com/office/powerpoint/2010/main" xmlns="" xmlns:a16="http://schemas.microsoft.com/office/drawing/2014/main" id="{176765E8-E754-4C54-1F9A-FDFF6BA15995}"/>
                  </a:ext>
                </a:extLst>
              </p:cNvPr>
              <p:cNvPicPr/>
              <p:nvPr/>
            </p:nvPicPr>
            <p:blipFill>
              <a:blip r:embed="rId6" cstate="print"/>
              <a:stretch>
                <a:fillRect/>
              </a:stretch>
            </p:blipFill>
            <p:spPr>
              <a:xfrm>
                <a:off x="6794589" y="2484470"/>
                <a:ext cx="3074400" cy="291960"/>
              </a:xfrm>
              <a:prstGeom prst="rect">
                <a:avLst/>
              </a:prstGeom>
            </p:spPr>
          </p:pic>
        </mc:Fallback>
      </mc:AlternateContent>
    </p:spTree>
    <p:extLst>
      <p:ext uri="{BB962C8B-B14F-4D97-AF65-F5344CB8AC3E}">
        <p14:creationId xmlns="" xmlns:p14="http://schemas.microsoft.com/office/powerpoint/2010/main" val="2972673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75639F87-D4BE-4518-B139-75A7016B4602}"/>
              </a:ext>
            </a:extLst>
          </p:cNvPr>
          <p:cNvGrpSpPr/>
          <p:nvPr/>
        </p:nvGrpSpPr>
        <p:grpSpPr>
          <a:xfrm>
            <a:off x="775855" y="5242149"/>
            <a:ext cx="4082510" cy="1615851"/>
            <a:chOff x="5847004" y="5166096"/>
            <a:chExt cx="4293002" cy="901027"/>
          </a:xfrm>
        </p:grpSpPr>
        <p:sp>
          <p:nvSpPr>
            <p:cNvPr id="8"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9"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DA0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sp>
        <p:nvSpPr>
          <p:cNvPr id="10" name="TextBox 9">
            <a:extLst>
              <a:ext uri="{FF2B5EF4-FFF2-40B4-BE49-F238E27FC236}">
                <a16:creationId xmlns:a16="http://schemas.microsoft.com/office/drawing/2014/main" xmlns="" id="{C807F423-18FC-487E-ACFE-B129D9073ACF}"/>
              </a:ext>
            </a:extLst>
          </p:cNvPr>
          <p:cNvSpPr txBox="1"/>
          <p:nvPr/>
        </p:nvSpPr>
        <p:spPr>
          <a:xfrm>
            <a:off x="1456202" y="14998"/>
            <a:ext cx="8725616" cy="707886"/>
          </a:xfrm>
          <a:prstGeom prst="rect">
            <a:avLst/>
          </a:prstGeom>
          <a:noFill/>
        </p:spPr>
        <p:txBody>
          <a:bodyPr wrap="square" rtlCol="0">
            <a:spAutoFit/>
          </a:bodyPr>
          <a:lstStyle/>
          <a:p>
            <a:pPr algn="ctr"/>
            <a:r>
              <a:rPr lang="en-US" sz="4000" b="1" dirty="0">
                <a:latin typeface="Arial Narrow" panose="020B0606020202030204" pitchFamily="34" charset="0"/>
              </a:rPr>
              <a:t>OBE Dominant Criteria</a:t>
            </a:r>
          </a:p>
        </p:txBody>
      </p:sp>
      <p:sp>
        <p:nvSpPr>
          <p:cNvPr id="11" name="Rectangle 10"/>
          <p:cNvSpPr/>
          <p:nvPr/>
        </p:nvSpPr>
        <p:spPr>
          <a:xfrm>
            <a:off x="928253" y="6068566"/>
            <a:ext cx="399011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 Criterion 8</a:t>
            </a:r>
          </a:p>
        </p:txBody>
      </p:sp>
      <p:grpSp>
        <p:nvGrpSpPr>
          <p:cNvPr id="12" name="Group 11">
            <a:extLst>
              <a:ext uri="{FF2B5EF4-FFF2-40B4-BE49-F238E27FC236}">
                <a16:creationId xmlns:a16="http://schemas.microsoft.com/office/drawing/2014/main" xmlns="" id="{75639F87-D4BE-4518-B139-75A7016B4602}"/>
              </a:ext>
            </a:extLst>
          </p:cNvPr>
          <p:cNvGrpSpPr/>
          <p:nvPr/>
        </p:nvGrpSpPr>
        <p:grpSpPr>
          <a:xfrm>
            <a:off x="886691" y="983673"/>
            <a:ext cx="4017818" cy="1129610"/>
            <a:chOff x="5847004" y="5166096"/>
            <a:chExt cx="4293002" cy="901027"/>
          </a:xfrm>
        </p:grpSpPr>
        <p:sp>
          <p:nvSpPr>
            <p:cNvPr id="13"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4"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E6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15" name="Group 14">
            <a:extLst>
              <a:ext uri="{FF2B5EF4-FFF2-40B4-BE49-F238E27FC236}">
                <a16:creationId xmlns:a16="http://schemas.microsoft.com/office/drawing/2014/main" xmlns="" id="{75639F87-D4BE-4518-B139-75A7016B4602}"/>
              </a:ext>
            </a:extLst>
          </p:cNvPr>
          <p:cNvGrpSpPr/>
          <p:nvPr/>
        </p:nvGrpSpPr>
        <p:grpSpPr>
          <a:xfrm>
            <a:off x="845127" y="4125613"/>
            <a:ext cx="4026261" cy="1624023"/>
            <a:chOff x="5847004" y="5166096"/>
            <a:chExt cx="4293002" cy="901027"/>
          </a:xfrm>
        </p:grpSpPr>
        <p:sp>
          <p:nvSpPr>
            <p:cNvPr id="16"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7"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E6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18" name="Group 17">
            <a:extLst>
              <a:ext uri="{FF2B5EF4-FFF2-40B4-BE49-F238E27FC236}">
                <a16:creationId xmlns:a16="http://schemas.microsoft.com/office/drawing/2014/main" xmlns="" id="{75639F87-D4BE-4518-B139-75A7016B4602}"/>
              </a:ext>
            </a:extLst>
          </p:cNvPr>
          <p:cNvGrpSpPr/>
          <p:nvPr/>
        </p:nvGrpSpPr>
        <p:grpSpPr>
          <a:xfrm>
            <a:off x="858982" y="2929539"/>
            <a:ext cx="4045527" cy="1615851"/>
            <a:chOff x="5847004" y="5166096"/>
            <a:chExt cx="4293002" cy="901027"/>
          </a:xfrm>
        </p:grpSpPr>
        <p:sp>
          <p:nvSpPr>
            <p:cNvPr id="19"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0"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009E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21" name="Group 20">
            <a:extLst>
              <a:ext uri="{FF2B5EF4-FFF2-40B4-BE49-F238E27FC236}">
                <a16:creationId xmlns:a16="http://schemas.microsoft.com/office/drawing/2014/main" xmlns="" id="{75639F87-D4BE-4518-B139-75A7016B4602}"/>
              </a:ext>
            </a:extLst>
          </p:cNvPr>
          <p:cNvGrpSpPr/>
          <p:nvPr/>
        </p:nvGrpSpPr>
        <p:grpSpPr>
          <a:xfrm>
            <a:off x="886691" y="1787408"/>
            <a:ext cx="4066998" cy="1615851"/>
            <a:chOff x="5847004" y="5166096"/>
            <a:chExt cx="4293002" cy="901027"/>
          </a:xfrm>
        </p:grpSpPr>
        <p:sp>
          <p:nvSpPr>
            <p:cNvPr id="22"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3"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B00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sp>
        <p:nvSpPr>
          <p:cNvPr id="24" name="Rectangle 23"/>
          <p:cNvSpPr/>
          <p:nvPr/>
        </p:nvSpPr>
        <p:spPr>
          <a:xfrm>
            <a:off x="1262854" y="1531727"/>
            <a:ext cx="402417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Criterion 1</a:t>
            </a:r>
          </a:p>
        </p:txBody>
      </p:sp>
      <p:sp>
        <p:nvSpPr>
          <p:cNvPr id="25" name="Rectangle 24"/>
          <p:cNvSpPr/>
          <p:nvPr/>
        </p:nvSpPr>
        <p:spPr>
          <a:xfrm>
            <a:off x="1032518" y="2677445"/>
            <a:ext cx="4398464"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Criterion 2</a:t>
            </a:r>
          </a:p>
        </p:txBody>
      </p:sp>
      <p:sp>
        <p:nvSpPr>
          <p:cNvPr id="26" name="Rectangle 25"/>
          <p:cNvSpPr/>
          <p:nvPr/>
        </p:nvSpPr>
        <p:spPr>
          <a:xfrm>
            <a:off x="1260764" y="3809750"/>
            <a:ext cx="3671108"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Criterion 3</a:t>
            </a:r>
          </a:p>
        </p:txBody>
      </p:sp>
      <p:sp>
        <p:nvSpPr>
          <p:cNvPr id="27" name="Rectangle 26"/>
          <p:cNvSpPr/>
          <p:nvPr/>
        </p:nvSpPr>
        <p:spPr>
          <a:xfrm>
            <a:off x="1066801" y="5040765"/>
            <a:ext cx="3463636"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Criterion 6</a:t>
            </a:r>
          </a:p>
        </p:txBody>
      </p:sp>
      <p:grpSp>
        <p:nvGrpSpPr>
          <p:cNvPr id="28" name="Group 27">
            <a:extLst>
              <a:ext uri="{FF2B5EF4-FFF2-40B4-BE49-F238E27FC236}">
                <a16:creationId xmlns:a16="http://schemas.microsoft.com/office/drawing/2014/main" xmlns="" id="{75639F87-D4BE-4518-B139-75A7016B4602}"/>
              </a:ext>
            </a:extLst>
          </p:cNvPr>
          <p:cNvGrpSpPr/>
          <p:nvPr/>
        </p:nvGrpSpPr>
        <p:grpSpPr>
          <a:xfrm>
            <a:off x="6658859" y="5175346"/>
            <a:ext cx="4293002" cy="1615851"/>
            <a:chOff x="5847004" y="5166096"/>
            <a:chExt cx="4293002" cy="901027"/>
          </a:xfrm>
        </p:grpSpPr>
        <p:sp>
          <p:nvSpPr>
            <p:cNvPr id="29"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30"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DA0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sp>
        <p:nvSpPr>
          <p:cNvPr id="31" name="Rectangle 30"/>
          <p:cNvSpPr/>
          <p:nvPr/>
        </p:nvSpPr>
        <p:spPr>
          <a:xfrm>
            <a:off x="6842940" y="6024181"/>
            <a:ext cx="397746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Continuous Improvement</a:t>
            </a:r>
          </a:p>
        </p:txBody>
      </p:sp>
      <p:grpSp>
        <p:nvGrpSpPr>
          <p:cNvPr id="32" name="Group 31">
            <a:extLst>
              <a:ext uri="{FF2B5EF4-FFF2-40B4-BE49-F238E27FC236}">
                <a16:creationId xmlns:a16="http://schemas.microsoft.com/office/drawing/2014/main" xmlns="" id="{75639F87-D4BE-4518-B139-75A7016B4602}"/>
              </a:ext>
            </a:extLst>
          </p:cNvPr>
          <p:cNvGrpSpPr/>
          <p:nvPr/>
        </p:nvGrpSpPr>
        <p:grpSpPr>
          <a:xfrm>
            <a:off x="6781897" y="775855"/>
            <a:ext cx="4315594" cy="1263086"/>
            <a:chOff x="5847004" y="5166096"/>
            <a:chExt cx="4293002" cy="901027"/>
          </a:xfrm>
        </p:grpSpPr>
        <p:sp>
          <p:nvSpPr>
            <p:cNvPr id="33"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34"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E6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35" name="Group 34">
            <a:extLst>
              <a:ext uri="{FF2B5EF4-FFF2-40B4-BE49-F238E27FC236}">
                <a16:creationId xmlns:a16="http://schemas.microsoft.com/office/drawing/2014/main" xmlns="" id="{75639F87-D4BE-4518-B139-75A7016B4602}"/>
              </a:ext>
            </a:extLst>
          </p:cNvPr>
          <p:cNvGrpSpPr/>
          <p:nvPr/>
        </p:nvGrpSpPr>
        <p:grpSpPr>
          <a:xfrm>
            <a:off x="6699591" y="4078981"/>
            <a:ext cx="4293002" cy="1615851"/>
            <a:chOff x="5847004" y="5166096"/>
            <a:chExt cx="4293002" cy="901027"/>
          </a:xfrm>
        </p:grpSpPr>
        <p:sp>
          <p:nvSpPr>
            <p:cNvPr id="36"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37"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E6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38" name="Group 37">
            <a:extLst>
              <a:ext uri="{FF2B5EF4-FFF2-40B4-BE49-F238E27FC236}">
                <a16:creationId xmlns:a16="http://schemas.microsoft.com/office/drawing/2014/main" xmlns="" id="{75639F87-D4BE-4518-B139-75A7016B4602}"/>
              </a:ext>
            </a:extLst>
          </p:cNvPr>
          <p:cNvGrpSpPr/>
          <p:nvPr/>
        </p:nvGrpSpPr>
        <p:grpSpPr>
          <a:xfrm>
            <a:off x="6754180" y="2896761"/>
            <a:ext cx="4293002" cy="1615851"/>
            <a:chOff x="5847004" y="5166096"/>
            <a:chExt cx="4293002" cy="901027"/>
          </a:xfrm>
        </p:grpSpPr>
        <p:sp>
          <p:nvSpPr>
            <p:cNvPr id="39"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40"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009E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grpSp>
        <p:nvGrpSpPr>
          <p:cNvPr id="41" name="Group 40">
            <a:extLst>
              <a:ext uri="{FF2B5EF4-FFF2-40B4-BE49-F238E27FC236}">
                <a16:creationId xmlns:a16="http://schemas.microsoft.com/office/drawing/2014/main" xmlns="" id="{75639F87-D4BE-4518-B139-75A7016B4602}"/>
              </a:ext>
            </a:extLst>
          </p:cNvPr>
          <p:cNvGrpSpPr/>
          <p:nvPr/>
        </p:nvGrpSpPr>
        <p:grpSpPr>
          <a:xfrm>
            <a:off x="6768038" y="1726921"/>
            <a:ext cx="4293002" cy="1615851"/>
            <a:chOff x="5847004" y="5166096"/>
            <a:chExt cx="4293002" cy="901027"/>
          </a:xfrm>
        </p:grpSpPr>
        <p:sp>
          <p:nvSpPr>
            <p:cNvPr id="42" name="Freeform: Shape 15">
              <a:extLst>
                <a:ext uri="{FF2B5EF4-FFF2-40B4-BE49-F238E27FC236}">
                  <a16:creationId xmlns:a16="http://schemas.microsoft.com/office/drawing/2014/main" xmlns="" id="{331EDF45-2011-4B9A-A2EE-DB26F605F477}"/>
                </a:ext>
              </a:extLst>
            </p:cNvPr>
            <p:cNvSpPr/>
            <p:nvPr/>
          </p:nvSpPr>
          <p:spPr>
            <a:xfrm rot="5400000">
              <a:off x="9266077" y="5112584"/>
              <a:ext cx="806560" cy="913583"/>
            </a:xfrm>
            <a:custGeom>
              <a:avLst/>
              <a:gdLst>
                <a:gd name="connsiteX0" fmla="*/ 0 w 806560"/>
                <a:gd name="connsiteY0" fmla="*/ 6879 h 913583"/>
                <a:gd name="connsiteX1" fmla="*/ 64620 w 806560"/>
                <a:gd name="connsiteY1" fmla="*/ 0 h 913583"/>
                <a:gd name="connsiteX2" fmla="*/ 441210 w 806560"/>
                <a:gd name="connsiteY2" fmla="*/ 0 h 913583"/>
                <a:gd name="connsiteX3" fmla="*/ 806560 w 806560"/>
                <a:gd name="connsiteY3" fmla="*/ 385845 h 913583"/>
                <a:gd name="connsiteX4" fmla="*/ 806560 w 806560"/>
                <a:gd name="connsiteY4" fmla="*/ 913583 h 913583"/>
                <a:gd name="connsiteX5" fmla="*/ 300730 w 806560"/>
                <a:gd name="connsiteY5" fmla="*/ 913583 h 913583"/>
                <a:gd name="connsiteX6" fmla="*/ 300730 w 806560"/>
                <a:gd name="connsiteY6" fmla="*/ 385845 h 913583"/>
                <a:gd name="connsiteX7" fmla="*/ 9011 w 806560"/>
                <a:gd name="connsiteY7" fmla="*/ 7839 h 91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560" h="913583">
                  <a:moveTo>
                    <a:pt x="0" y="6879"/>
                  </a:moveTo>
                  <a:lnTo>
                    <a:pt x="64620" y="0"/>
                  </a:lnTo>
                  <a:lnTo>
                    <a:pt x="441210" y="0"/>
                  </a:lnTo>
                  <a:cubicBezTo>
                    <a:pt x="642987" y="0"/>
                    <a:pt x="806560" y="172749"/>
                    <a:pt x="806560" y="385845"/>
                  </a:cubicBezTo>
                  <a:lnTo>
                    <a:pt x="806560" y="913583"/>
                  </a:lnTo>
                  <a:lnTo>
                    <a:pt x="300730" y="913583"/>
                  </a:lnTo>
                  <a:lnTo>
                    <a:pt x="300730" y="385845"/>
                  </a:lnTo>
                  <a:cubicBezTo>
                    <a:pt x="300730" y="199386"/>
                    <a:pt x="175495" y="43817"/>
                    <a:pt x="9011" y="7839"/>
                  </a:cubicBezTo>
                  <a:close/>
                </a:path>
              </a:pathLst>
            </a:custGeom>
            <a:gradFill flip="none" rotWithShape="1">
              <a:gsLst>
                <a:gs pos="0">
                  <a:schemeClr val="accent1">
                    <a:lumMod val="5000"/>
                    <a:lumOff val="95000"/>
                  </a:schemeClr>
                </a:gs>
                <a:gs pos="100000">
                  <a:schemeClr val="tx1">
                    <a:alpha val="2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43" name="Freeform: Shape 5">
              <a:extLst>
                <a:ext uri="{FF2B5EF4-FFF2-40B4-BE49-F238E27FC236}">
                  <a16:creationId xmlns:a16="http://schemas.microsoft.com/office/drawing/2014/main" xmlns="" id="{FF59AAA0-80E4-477D-9D55-5D63054A3404}"/>
                </a:ext>
              </a:extLst>
            </p:cNvPr>
            <p:cNvSpPr/>
            <p:nvPr/>
          </p:nvSpPr>
          <p:spPr>
            <a:xfrm rot="5400000">
              <a:off x="7590225" y="3517342"/>
              <a:ext cx="806560" cy="4293002"/>
            </a:xfrm>
            <a:custGeom>
              <a:avLst/>
              <a:gdLst>
                <a:gd name="connsiteX0" fmla="*/ 0 w 1511774"/>
                <a:gd name="connsiteY0" fmla="*/ 12210 h 5518484"/>
                <a:gd name="connsiteX1" fmla="*/ 121120 w 1511774"/>
                <a:gd name="connsiteY1" fmla="*/ 0 h 5518484"/>
                <a:gd name="connsiteX2" fmla="*/ 826980 w 1511774"/>
                <a:gd name="connsiteY2" fmla="*/ 0 h 5518484"/>
                <a:gd name="connsiteX3" fmla="*/ 1511774 w 1511774"/>
                <a:gd name="connsiteY3" fmla="*/ 684794 h 5518484"/>
                <a:gd name="connsiteX4" fmla="*/ 1511774 w 1511774"/>
                <a:gd name="connsiteY4" fmla="*/ 5518484 h 5518484"/>
                <a:gd name="connsiteX5" fmla="*/ 563673 w 1511774"/>
                <a:gd name="connsiteY5" fmla="*/ 5518484 h 5518484"/>
                <a:gd name="connsiteX6" fmla="*/ 563673 w 1511774"/>
                <a:gd name="connsiteY6" fmla="*/ 684794 h 5518484"/>
                <a:gd name="connsiteX7" fmla="*/ 16889 w 1511774"/>
                <a:gd name="connsiteY7" fmla="*/ 13913 h 551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1774" h="5518484">
                  <a:moveTo>
                    <a:pt x="0" y="12210"/>
                  </a:moveTo>
                  <a:lnTo>
                    <a:pt x="121120" y="0"/>
                  </a:lnTo>
                  <a:lnTo>
                    <a:pt x="826980" y="0"/>
                  </a:lnTo>
                  <a:cubicBezTo>
                    <a:pt x="1205181" y="0"/>
                    <a:pt x="1511774" y="306593"/>
                    <a:pt x="1511774" y="684794"/>
                  </a:cubicBezTo>
                  <a:lnTo>
                    <a:pt x="1511774" y="5518484"/>
                  </a:lnTo>
                  <a:lnTo>
                    <a:pt x="563673" y="5518484"/>
                  </a:lnTo>
                  <a:lnTo>
                    <a:pt x="563673" y="684794"/>
                  </a:lnTo>
                  <a:cubicBezTo>
                    <a:pt x="563673" y="353868"/>
                    <a:pt x="328938" y="77767"/>
                    <a:pt x="16889" y="13913"/>
                  </a:cubicBezTo>
                  <a:close/>
                </a:path>
              </a:pathLst>
            </a:custGeom>
            <a:solidFill>
              <a:srgbClr val="B00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sp>
        <p:nvSpPr>
          <p:cNvPr id="44" name="Rectangle 43"/>
          <p:cNvSpPr/>
          <p:nvPr/>
        </p:nvSpPr>
        <p:spPr>
          <a:xfrm>
            <a:off x="6903120" y="1457684"/>
            <a:ext cx="402417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Outcome based Curriculum</a:t>
            </a:r>
          </a:p>
        </p:txBody>
      </p:sp>
      <p:sp>
        <p:nvSpPr>
          <p:cNvPr id="45" name="Rectangle 44"/>
          <p:cNvSpPr/>
          <p:nvPr/>
        </p:nvSpPr>
        <p:spPr>
          <a:xfrm>
            <a:off x="6778744" y="5028233"/>
            <a:ext cx="402417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Faculty Contributions</a:t>
            </a:r>
          </a:p>
        </p:txBody>
      </p:sp>
      <p:sp>
        <p:nvSpPr>
          <p:cNvPr id="46" name="Rectangle 45"/>
          <p:cNvSpPr/>
          <p:nvPr/>
        </p:nvSpPr>
        <p:spPr>
          <a:xfrm>
            <a:off x="6869531" y="3849923"/>
            <a:ext cx="4024170" cy="461665"/>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Outcome based Assessment</a:t>
            </a:r>
          </a:p>
        </p:txBody>
      </p:sp>
      <p:sp>
        <p:nvSpPr>
          <p:cNvPr id="48" name="Rectangle 47"/>
          <p:cNvSpPr/>
          <p:nvPr/>
        </p:nvSpPr>
        <p:spPr>
          <a:xfrm>
            <a:off x="6819585" y="2446613"/>
            <a:ext cx="4024170" cy="830997"/>
          </a:xfrm>
          <a:prstGeom prst="rect">
            <a:avLst/>
          </a:prstGeom>
        </p:spPr>
        <p:txBody>
          <a:bodyPr wrap="square">
            <a:spAutoFit/>
          </a:bodyPr>
          <a:lstStyle/>
          <a:p>
            <a:pPr algn="ctr"/>
            <a:r>
              <a:rPr lang="en-US" sz="2400" b="1" i="1" dirty="0">
                <a:solidFill>
                  <a:prstClr val="white"/>
                </a:solidFill>
                <a:latin typeface="Arial Narrow" panose="020B0606020202030204" pitchFamily="34" charset="0"/>
              </a:rPr>
              <a:t>Outcome based Teaching Learning</a:t>
            </a:r>
          </a:p>
        </p:txBody>
      </p:sp>
    </p:spTree>
    <p:extLst>
      <p:ext uri="{BB962C8B-B14F-4D97-AF65-F5344CB8AC3E}">
        <p14:creationId xmlns="" xmlns:p14="http://schemas.microsoft.com/office/powerpoint/2010/main" val="28908622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7C481ADF-2A72-4A81-A72A-C473534EAF26}"/>
              </a:ext>
            </a:extLst>
          </p:cNvPr>
          <p:cNvGrpSpPr/>
          <p:nvPr/>
        </p:nvGrpSpPr>
        <p:grpSpPr>
          <a:xfrm>
            <a:off x="4545542" y="1809750"/>
            <a:ext cx="3100916" cy="3238501"/>
            <a:chOff x="3810000" y="1143000"/>
            <a:chExt cx="4572000" cy="4572000"/>
          </a:xfrm>
        </p:grpSpPr>
        <p:sp>
          <p:nvSpPr>
            <p:cNvPr id="6" name="Freeform: Shape 5">
              <a:extLst>
                <a:ext uri="{FF2B5EF4-FFF2-40B4-BE49-F238E27FC236}">
                  <a16:creationId xmlns:a16="http://schemas.microsoft.com/office/drawing/2014/main" xmlns="" id="{E3441435-71DC-08A5-4EB0-5579BA5EB33D}"/>
                </a:ext>
              </a:extLst>
            </p:cNvPr>
            <p:cNvSpPr/>
            <p:nvPr/>
          </p:nvSpPr>
          <p:spPr>
            <a:xfrm>
              <a:off x="3810000" y="1143000"/>
              <a:ext cx="2286000" cy="2286000"/>
            </a:xfrm>
            <a:custGeom>
              <a:avLst/>
              <a:gdLst>
                <a:gd name="connsiteX0" fmla="*/ 2286000 w 2286000"/>
                <a:gd name="connsiteY0" fmla="*/ 0 h 2286000"/>
                <a:gd name="connsiteX1" fmla="*/ 2286000 w 2286000"/>
                <a:gd name="connsiteY1" fmla="*/ 2286000 h 2286000"/>
                <a:gd name="connsiteX2" fmla="*/ 0 w 2286000"/>
                <a:gd name="connsiteY2" fmla="*/ 2286000 h 2286000"/>
                <a:gd name="connsiteX3" fmla="*/ 2286000 w 2286000"/>
                <a:gd name="connsiteY3" fmla="*/ 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2286000" y="0"/>
                  </a:moveTo>
                  <a:lnTo>
                    <a:pt x="2286000" y="2286000"/>
                  </a:lnTo>
                  <a:lnTo>
                    <a:pt x="0" y="2286000"/>
                  </a:lnTo>
                  <a:cubicBezTo>
                    <a:pt x="0" y="1023477"/>
                    <a:pt x="1023477" y="0"/>
                    <a:pt x="2286000" y="0"/>
                  </a:cubicBezTo>
                  <a:close/>
                </a:path>
              </a:pathLst>
            </a:custGeom>
            <a:gradFill flip="none" rotWithShape="1">
              <a:gsLst>
                <a:gs pos="0">
                  <a:schemeClr val="accent5">
                    <a:lumMod val="60000"/>
                    <a:lumOff val="40000"/>
                  </a:schemeClr>
                </a:gs>
                <a:gs pos="100000">
                  <a:schemeClr val="accent5">
                    <a:lumMod val="20000"/>
                    <a:lumOff val="8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xmlns="" id="{2102FFF6-DC06-75A1-EE8B-CD87B2A05BD9}"/>
                </a:ext>
              </a:extLst>
            </p:cNvPr>
            <p:cNvSpPr/>
            <p:nvPr/>
          </p:nvSpPr>
          <p:spPr>
            <a:xfrm rot="5400000">
              <a:off x="6096000" y="1143000"/>
              <a:ext cx="2286000" cy="2286000"/>
            </a:xfrm>
            <a:custGeom>
              <a:avLst/>
              <a:gdLst>
                <a:gd name="connsiteX0" fmla="*/ 2286000 w 2286000"/>
                <a:gd name="connsiteY0" fmla="*/ 0 h 2286000"/>
                <a:gd name="connsiteX1" fmla="*/ 2286000 w 2286000"/>
                <a:gd name="connsiteY1" fmla="*/ 2286000 h 2286000"/>
                <a:gd name="connsiteX2" fmla="*/ 0 w 2286000"/>
                <a:gd name="connsiteY2" fmla="*/ 2286000 h 2286000"/>
                <a:gd name="connsiteX3" fmla="*/ 2286000 w 2286000"/>
                <a:gd name="connsiteY3" fmla="*/ 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2286000" y="0"/>
                  </a:moveTo>
                  <a:lnTo>
                    <a:pt x="2286000" y="2286000"/>
                  </a:lnTo>
                  <a:lnTo>
                    <a:pt x="0" y="2286000"/>
                  </a:lnTo>
                  <a:cubicBezTo>
                    <a:pt x="0" y="1023477"/>
                    <a:pt x="1023477" y="0"/>
                    <a:pt x="2286000" y="0"/>
                  </a:cubicBezTo>
                  <a:close/>
                </a:path>
              </a:pathLst>
            </a:custGeom>
            <a:gradFill flip="none" rotWithShape="1">
              <a:gsLst>
                <a:gs pos="0">
                  <a:schemeClr val="accent5">
                    <a:lumMod val="60000"/>
                    <a:lumOff val="40000"/>
                  </a:schemeClr>
                </a:gs>
                <a:gs pos="100000">
                  <a:schemeClr val="accent5">
                    <a:lumMod val="20000"/>
                    <a:lumOff val="8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xmlns="" id="{B2F7B2DD-D9D5-8E2B-22E2-2F3293D7BC18}"/>
                </a:ext>
              </a:extLst>
            </p:cNvPr>
            <p:cNvSpPr/>
            <p:nvPr/>
          </p:nvSpPr>
          <p:spPr>
            <a:xfrm flipV="1">
              <a:off x="3810000" y="3429000"/>
              <a:ext cx="2286000" cy="2286000"/>
            </a:xfrm>
            <a:custGeom>
              <a:avLst/>
              <a:gdLst>
                <a:gd name="connsiteX0" fmla="*/ 2286000 w 2286000"/>
                <a:gd name="connsiteY0" fmla="*/ 0 h 2286000"/>
                <a:gd name="connsiteX1" fmla="*/ 2286000 w 2286000"/>
                <a:gd name="connsiteY1" fmla="*/ 2286000 h 2286000"/>
                <a:gd name="connsiteX2" fmla="*/ 0 w 2286000"/>
                <a:gd name="connsiteY2" fmla="*/ 2286000 h 2286000"/>
                <a:gd name="connsiteX3" fmla="*/ 2286000 w 2286000"/>
                <a:gd name="connsiteY3" fmla="*/ 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2286000" y="0"/>
                  </a:moveTo>
                  <a:lnTo>
                    <a:pt x="2286000" y="2286000"/>
                  </a:lnTo>
                  <a:lnTo>
                    <a:pt x="0" y="2286000"/>
                  </a:lnTo>
                  <a:cubicBezTo>
                    <a:pt x="0" y="1023477"/>
                    <a:pt x="1023477" y="0"/>
                    <a:pt x="2286000" y="0"/>
                  </a:cubicBezTo>
                  <a:close/>
                </a:path>
              </a:pathLst>
            </a:custGeom>
            <a:gradFill flip="none" rotWithShape="1">
              <a:gsLst>
                <a:gs pos="0">
                  <a:schemeClr val="accent5">
                    <a:lumMod val="60000"/>
                    <a:lumOff val="40000"/>
                  </a:schemeClr>
                </a:gs>
                <a:gs pos="100000">
                  <a:schemeClr val="accent5">
                    <a:lumMod val="20000"/>
                    <a:lumOff val="8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xmlns="" id="{07A404BD-1D96-EBB9-69E4-528FF6001FC9}"/>
                </a:ext>
              </a:extLst>
            </p:cNvPr>
            <p:cNvSpPr/>
            <p:nvPr/>
          </p:nvSpPr>
          <p:spPr>
            <a:xfrm rot="16200000" flipV="1">
              <a:off x="6096000" y="3429000"/>
              <a:ext cx="2286000" cy="2286000"/>
            </a:xfrm>
            <a:custGeom>
              <a:avLst/>
              <a:gdLst>
                <a:gd name="connsiteX0" fmla="*/ 2286000 w 2286000"/>
                <a:gd name="connsiteY0" fmla="*/ 0 h 2286000"/>
                <a:gd name="connsiteX1" fmla="*/ 2286000 w 2286000"/>
                <a:gd name="connsiteY1" fmla="*/ 2286000 h 2286000"/>
                <a:gd name="connsiteX2" fmla="*/ 0 w 2286000"/>
                <a:gd name="connsiteY2" fmla="*/ 2286000 h 2286000"/>
                <a:gd name="connsiteX3" fmla="*/ 2286000 w 2286000"/>
                <a:gd name="connsiteY3" fmla="*/ 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2286000" y="0"/>
                  </a:moveTo>
                  <a:lnTo>
                    <a:pt x="2286000" y="2286000"/>
                  </a:lnTo>
                  <a:lnTo>
                    <a:pt x="0" y="2286000"/>
                  </a:lnTo>
                  <a:cubicBezTo>
                    <a:pt x="0" y="1023477"/>
                    <a:pt x="1023477" y="0"/>
                    <a:pt x="2286000" y="0"/>
                  </a:cubicBezTo>
                  <a:close/>
                </a:path>
              </a:pathLst>
            </a:custGeom>
            <a:gradFill flip="none" rotWithShape="1">
              <a:gsLst>
                <a:gs pos="0">
                  <a:schemeClr val="accent5">
                    <a:lumMod val="60000"/>
                    <a:lumOff val="40000"/>
                  </a:schemeClr>
                </a:gs>
                <a:gs pos="100000">
                  <a:schemeClr val="accent5">
                    <a:lumMod val="20000"/>
                    <a:lumOff val="8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Star: 4 Points 11">
            <a:extLst>
              <a:ext uri="{FF2B5EF4-FFF2-40B4-BE49-F238E27FC236}">
                <a16:creationId xmlns:a16="http://schemas.microsoft.com/office/drawing/2014/main" xmlns="" id="{9EF2A296-5ED9-B4E5-9DD3-47CDB3C9A795}"/>
              </a:ext>
            </a:extLst>
          </p:cNvPr>
          <p:cNvSpPr/>
          <p:nvPr/>
        </p:nvSpPr>
        <p:spPr>
          <a:xfrm rot="8100000">
            <a:off x="4724400" y="2057400"/>
            <a:ext cx="2743200" cy="2743200"/>
          </a:xfrm>
          <a:prstGeom prst="star4">
            <a:avLst>
              <a:gd name="adj" fmla="val 250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xmlns="" id="{386B844E-E3DF-204A-E6C6-BE7DEDE03D3C}"/>
              </a:ext>
            </a:extLst>
          </p:cNvPr>
          <p:cNvSpPr/>
          <p:nvPr/>
        </p:nvSpPr>
        <p:spPr>
          <a:xfrm>
            <a:off x="4977024" y="2523067"/>
            <a:ext cx="2174653" cy="1811867"/>
          </a:xfrm>
          <a:prstGeom prst="ellipse">
            <a:avLst/>
          </a:prstGeom>
          <a:solidFill>
            <a:schemeClr val="accent6">
              <a:lumMod val="40000"/>
              <a:lumOff val="60000"/>
            </a:schemeClr>
          </a:solidFill>
          <a:scene3d>
            <a:camera prst="orthographicFront"/>
            <a:lightRig rig="threePt" dir="t"/>
          </a:scene3d>
          <a:sp3d>
            <a:bevelT w="546100" h="1270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7C468A44-62A5-582F-51D5-32965A3CF116}"/>
              </a:ext>
            </a:extLst>
          </p:cNvPr>
          <p:cNvSpPr txBox="1"/>
          <p:nvPr/>
        </p:nvSpPr>
        <p:spPr>
          <a:xfrm>
            <a:off x="4864448" y="2794050"/>
            <a:ext cx="2354444" cy="954107"/>
          </a:xfrm>
          <a:prstGeom prst="rect">
            <a:avLst/>
          </a:prstGeom>
          <a:noFill/>
          <a:ln>
            <a:noFill/>
          </a:ln>
        </p:spPr>
        <p:txBody>
          <a:bodyPr wrap="square" rtlCol="0">
            <a:spAutoFit/>
          </a:bodyPr>
          <a:lstStyle/>
          <a:p>
            <a:pPr algn="ctr"/>
            <a:r>
              <a:rPr lang="en-US" sz="2800" b="1" dirty="0">
                <a:solidFill>
                  <a:srgbClr val="FF0000"/>
                </a:solidFill>
                <a:effectLst>
                  <a:outerShdw blurRad="38100" dist="38100" dir="2700000" algn="tl">
                    <a:srgbClr val="000000">
                      <a:alpha val="43137"/>
                    </a:srgbClr>
                  </a:outerShdw>
                </a:effectLst>
              </a:rPr>
              <a:t>Continuous</a:t>
            </a:r>
          </a:p>
          <a:p>
            <a:pPr algn="ctr"/>
            <a:r>
              <a:rPr lang="en-US" sz="2800" b="1" dirty="0">
                <a:solidFill>
                  <a:srgbClr val="FF0000"/>
                </a:solidFill>
                <a:effectLst>
                  <a:outerShdw blurRad="38100" dist="38100" dir="2700000" algn="tl">
                    <a:srgbClr val="000000">
                      <a:alpha val="43137"/>
                    </a:srgbClr>
                  </a:outerShdw>
                </a:effectLst>
              </a:rPr>
              <a:t>Improvement</a:t>
            </a:r>
          </a:p>
        </p:txBody>
      </p:sp>
      <p:grpSp>
        <p:nvGrpSpPr>
          <p:cNvPr id="51" name="Group 50">
            <a:extLst>
              <a:ext uri="{FF2B5EF4-FFF2-40B4-BE49-F238E27FC236}">
                <a16:creationId xmlns:a16="http://schemas.microsoft.com/office/drawing/2014/main" xmlns="" id="{67CB378D-EAB6-3520-7007-51C06F18D204}"/>
              </a:ext>
            </a:extLst>
          </p:cNvPr>
          <p:cNvGrpSpPr/>
          <p:nvPr/>
        </p:nvGrpSpPr>
        <p:grpSpPr>
          <a:xfrm>
            <a:off x="6937103" y="1205322"/>
            <a:ext cx="3467352" cy="765022"/>
            <a:chOff x="7006378" y="1248872"/>
            <a:chExt cx="3467352" cy="765022"/>
          </a:xfrm>
        </p:grpSpPr>
        <p:sp>
          <p:nvSpPr>
            <p:cNvPr id="22" name="Oval 21">
              <a:extLst>
                <a:ext uri="{FF2B5EF4-FFF2-40B4-BE49-F238E27FC236}">
                  <a16:creationId xmlns:a16="http://schemas.microsoft.com/office/drawing/2014/main" xmlns="" id="{95290532-C2F9-885F-6057-49A33AE386A1}"/>
                </a:ext>
              </a:extLst>
            </p:cNvPr>
            <p:cNvSpPr/>
            <p:nvPr/>
          </p:nvSpPr>
          <p:spPr>
            <a:xfrm flipH="1">
              <a:off x="7006378" y="1248872"/>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t>1</a:t>
              </a:r>
              <a:endParaRPr lang="en-US" sz="1800" b="1" dirty="0"/>
            </a:p>
          </p:txBody>
        </p:sp>
        <p:grpSp>
          <p:nvGrpSpPr>
            <p:cNvPr id="50" name="Group 49">
              <a:extLst>
                <a:ext uri="{FF2B5EF4-FFF2-40B4-BE49-F238E27FC236}">
                  <a16:creationId xmlns:a16="http://schemas.microsoft.com/office/drawing/2014/main" xmlns="" id="{D9394185-C18B-4086-EC47-19015402447C}"/>
                </a:ext>
              </a:extLst>
            </p:cNvPr>
            <p:cNvGrpSpPr/>
            <p:nvPr/>
          </p:nvGrpSpPr>
          <p:grpSpPr>
            <a:xfrm>
              <a:off x="7146773" y="1311798"/>
              <a:ext cx="3326957" cy="702096"/>
              <a:chOff x="7146773" y="1345664"/>
              <a:chExt cx="3326957" cy="702096"/>
            </a:xfrm>
          </p:grpSpPr>
          <p:sp>
            <p:nvSpPr>
              <p:cNvPr id="28" name="TextBox 27">
                <a:extLst>
                  <a:ext uri="{FF2B5EF4-FFF2-40B4-BE49-F238E27FC236}">
                    <a16:creationId xmlns:a16="http://schemas.microsoft.com/office/drawing/2014/main" xmlns="" id="{CC26348B-599A-FC4A-8F92-753ED18A36E3}"/>
                  </a:ext>
                </a:extLst>
              </p:cNvPr>
              <p:cNvSpPr txBox="1"/>
              <p:nvPr/>
            </p:nvSpPr>
            <p:spPr>
              <a:xfrm>
                <a:off x="7146773" y="1345664"/>
                <a:ext cx="333124" cy="461665"/>
              </a:xfrm>
              <a:prstGeom prst="rect">
                <a:avLst/>
              </a:prstGeom>
              <a:noFill/>
              <a:ln>
                <a:noFill/>
              </a:ln>
            </p:spPr>
            <p:txBody>
              <a:bodyPr wrap="square" rtlCol="0">
                <a:spAutoFit/>
              </a:bodyPr>
              <a:lstStyle/>
              <a:p>
                <a:r>
                  <a:rPr lang="en-US" sz="2400" b="1" dirty="0"/>
                  <a:t>1</a:t>
                </a:r>
              </a:p>
            </p:txBody>
          </p:sp>
          <p:sp>
            <p:nvSpPr>
              <p:cNvPr id="40" name="TextBox 39">
                <a:extLst>
                  <a:ext uri="{FF2B5EF4-FFF2-40B4-BE49-F238E27FC236}">
                    <a16:creationId xmlns:a16="http://schemas.microsoft.com/office/drawing/2014/main" xmlns="" id="{6DCDA3A8-215D-9CB0-B2F4-1629692BB4DD}"/>
                  </a:ext>
                </a:extLst>
              </p:cNvPr>
              <p:cNvSpPr txBox="1"/>
              <p:nvPr/>
            </p:nvSpPr>
            <p:spPr>
              <a:xfrm>
                <a:off x="7678324" y="1401429"/>
                <a:ext cx="2795406" cy="646331"/>
              </a:xfrm>
              <a:prstGeom prst="rect">
                <a:avLst/>
              </a:prstGeom>
              <a:noFill/>
              <a:ln>
                <a:noFill/>
              </a:ln>
            </p:spPr>
            <p:txBody>
              <a:bodyPr wrap="square" rtlCol="0">
                <a:spAutoFit/>
              </a:bodyPr>
              <a:lstStyle/>
              <a:p>
                <a:r>
                  <a:rPr lang="en-US" b="1" dirty="0">
                    <a:solidFill>
                      <a:srgbClr val="C00000"/>
                    </a:solidFill>
                  </a:rPr>
                  <a:t>POs and PSOs attainment and Records to support </a:t>
                </a:r>
              </a:p>
            </p:txBody>
          </p:sp>
        </p:grpSp>
      </p:grpSp>
      <p:grpSp>
        <p:nvGrpSpPr>
          <p:cNvPr id="52" name="Group 51">
            <a:extLst>
              <a:ext uri="{FF2B5EF4-FFF2-40B4-BE49-F238E27FC236}">
                <a16:creationId xmlns:a16="http://schemas.microsoft.com/office/drawing/2014/main" xmlns="" id="{C37B9113-8C48-E394-ABBC-6F196D249236}"/>
              </a:ext>
            </a:extLst>
          </p:cNvPr>
          <p:cNvGrpSpPr/>
          <p:nvPr/>
        </p:nvGrpSpPr>
        <p:grpSpPr>
          <a:xfrm>
            <a:off x="7634254" y="2129344"/>
            <a:ext cx="3049298" cy="640080"/>
            <a:chOff x="7634254" y="2129344"/>
            <a:chExt cx="3049298" cy="640080"/>
          </a:xfrm>
        </p:grpSpPr>
        <p:sp>
          <p:nvSpPr>
            <p:cNvPr id="16" name="Oval 15">
              <a:extLst>
                <a:ext uri="{FF2B5EF4-FFF2-40B4-BE49-F238E27FC236}">
                  <a16:creationId xmlns:a16="http://schemas.microsoft.com/office/drawing/2014/main" xmlns="" id="{C4C59336-01E5-5EB5-952F-E4E9B685CA33}"/>
                </a:ext>
              </a:extLst>
            </p:cNvPr>
            <p:cNvSpPr/>
            <p:nvPr/>
          </p:nvSpPr>
          <p:spPr>
            <a:xfrm>
              <a:off x="7634254" y="2129344"/>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ADB12712-ECBF-FA42-1D61-590329418AAF}"/>
                </a:ext>
              </a:extLst>
            </p:cNvPr>
            <p:cNvSpPr txBox="1"/>
            <p:nvPr/>
          </p:nvSpPr>
          <p:spPr>
            <a:xfrm>
              <a:off x="7805386" y="2206340"/>
              <a:ext cx="379509" cy="461665"/>
            </a:xfrm>
            <a:prstGeom prst="rect">
              <a:avLst/>
            </a:prstGeom>
            <a:noFill/>
            <a:ln>
              <a:noFill/>
            </a:ln>
          </p:spPr>
          <p:txBody>
            <a:bodyPr wrap="square" rtlCol="0">
              <a:spAutoFit/>
            </a:bodyPr>
            <a:lstStyle/>
            <a:p>
              <a:r>
                <a:rPr lang="en-US" sz="2400" b="1" dirty="0"/>
                <a:t>2</a:t>
              </a:r>
            </a:p>
          </p:txBody>
        </p:sp>
        <p:sp>
          <p:nvSpPr>
            <p:cNvPr id="41" name="TextBox 40">
              <a:extLst>
                <a:ext uri="{FF2B5EF4-FFF2-40B4-BE49-F238E27FC236}">
                  <a16:creationId xmlns:a16="http://schemas.microsoft.com/office/drawing/2014/main" xmlns="" id="{22B2FCD3-DFDA-009D-0542-5C11AA89FF27}"/>
                </a:ext>
              </a:extLst>
            </p:cNvPr>
            <p:cNvSpPr txBox="1"/>
            <p:nvPr/>
          </p:nvSpPr>
          <p:spPr>
            <a:xfrm>
              <a:off x="8433262" y="2197065"/>
              <a:ext cx="2250290" cy="369332"/>
            </a:xfrm>
            <a:prstGeom prst="rect">
              <a:avLst/>
            </a:prstGeom>
            <a:noFill/>
            <a:ln>
              <a:no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b="1" dirty="0">
                  <a:latin typeface="Calibri" panose="020F0502020204030204"/>
                </a:rPr>
                <a:t>Shortfalls</a:t>
              </a:r>
            </a:p>
          </p:txBody>
        </p:sp>
      </p:grpSp>
      <p:grpSp>
        <p:nvGrpSpPr>
          <p:cNvPr id="53" name="Group 52">
            <a:extLst>
              <a:ext uri="{FF2B5EF4-FFF2-40B4-BE49-F238E27FC236}">
                <a16:creationId xmlns:a16="http://schemas.microsoft.com/office/drawing/2014/main" xmlns="" id="{1F74F087-BECF-B83D-CD88-6AA58D8558AF}"/>
              </a:ext>
            </a:extLst>
          </p:cNvPr>
          <p:cNvGrpSpPr/>
          <p:nvPr/>
        </p:nvGrpSpPr>
        <p:grpSpPr>
          <a:xfrm>
            <a:off x="7878233" y="3136785"/>
            <a:ext cx="4026217" cy="640080"/>
            <a:chOff x="7878233" y="3136785"/>
            <a:chExt cx="4026217" cy="640080"/>
          </a:xfrm>
        </p:grpSpPr>
        <p:sp>
          <p:nvSpPr>
            <p:cNvPr id="17" name="Oval 16">
              <a:extLst>
                <a:ext uri="{FF2B5EF4-FFF2-40B4-BE49-F238E27FC236}">
                  <a16:creationId xmlns:a16="http://schemas.microsoft.com/office/drawing/2014/main" xmlns="" id="{8B6179FC-D339-38D1-85D2-1774C93D99E2}"/>
                </a:ext>
              </a:extLst>
            </p:cNvPr>
            <p:cNvSpPr/>
            <p:nvPr/>
          </p:nvSpPr>
          <p:spPr>
            <a:xfrm>
              <a:off x="7878233" y="3136785"/>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xmlns="" id="{C3AB1F21-7637-124E-1BC8-480837176876}"/>
                </a:ext>
              </a:extLst>
            </p:cNvPr>
            <p:cNvSpPr txBox="1"/>
            <p:nvPr/>
          </p:nvSpPr>
          <p:spPr>
            <a:xfrm>
              <a:off x="8028760" y="3200093"/>
              <a:ext cx="379509" cy="461665"/>
            </a:xfrm>
            <a:prstGeom prst="rect">
              <a:avLst/>
            </a:prstGeom>
            <a:noFill/>
            <a:ln>
              <a:noFill/>
            </a:ln>
          </p:spPr>
          <p:txBody>
            <a:bodyPr wrap="square" rtlCol="0">
              <a:spAutoFit/>
            </a:bodyPr>
            <a:lstStyle/>
            <a:p>
              <a:r>
                <a:rPr lang="en-US" sz="2400" b="1" dirty="0"/>
                <a:t>3</a:t>
              </a:r>
            </a:p>
          </p:txBody>
        </p:sp>
        <p:sp>
          <p:nvSpPr>
            <p:cNvPr id="42" name="TextBox 41">
              <a:extLst>
                <a:ext uri="{FF2B5EF4-FFF2-40B4-BE49-F238E27FC236}">
                  <a16:creationId xmlns:a16="http://schemas.microsoft.com/office/drawing/2014/main" xmlns="" id="{4DBAEF92-77DF-192E-C1FF-7138A96BD045}"/>
                </a:ext>
              </a:extLst>
            </p:cNvPr>
            <p:cNvSpPr txBox="1"/>
            <p:nvPr/>
          </p:nvSpPr>
          <p:spPr>
            <a:xfrm>
              <a:off x="8629324" y="3266957"/>
              <a:ext cx="3275126" cy="369332"/>
            </a:xfrm>
            <a:prstGeom prst="rect">
              <a:avLst/>
            </a:prstGeom>
            <a:noFill/>
            <a:ln>
              <a:noFill/>
            </a:ln>
          </p:spPr>
          <p:txBody>
            <a:bodyPr wrap="square" rtlCol="0">
              <a:spAutoFit/>
            </a:bodyPr>
            <a:lstStyle/>
            <a:p>
              <a:r>
                <a:rPr lang="en-US" b="1" dirty="0">
                  <a:solidFill>
                    <a:srgbClr val="C00000"/>
                  </a:solidFill>
                  <a:latin typeface="Calibri" panose="020F0502020204030204"/>
                </a:rPr>
                <a:t>Plan of Actions</a:t>
              </a:r>
            </a:p>
          </p:txBody>
        </p:sp>
      </p:grpSp>
      <p:grpSp>
        <p:nvGrpSpPr>
          <p:cNvPr id="54" name="Group 53">
            <a:extLst>
              <a:ext uri="{FF2B5EF4-FFF2-40B4-BE49-F238E27FC236}">
                <a16:creationId xmlns:a16="http://schemas.microsoft.com/office/drawing/2014/main" xmlns="" id="{EF8A3FCD-66B1-8870-3F16-0B12B4AF2D5F}"/>
              </a:ext>
            </a:extLst>
          </p:cNvPr>
          <p:cNvGrpSpPr/>
          <p:nvPr/>
        </p:nvGrpSpPr>
        <p:grpSpPr>
          <a:xfrm>
            <a:off x="7590295" y="4252760"/>
            <a:ext cx="4082301" cy="640080"/>
            <a:chOff x="7590295" y="4252760"/>
            <a:chExt cx="4082301" cy="640080"/>
          </a:xfrm>
        </p:grpSpPr>
        <p:sp>
          <p:nvSpPr>
            <p:cNvPr id="26" name="Oval 25">
              <a:extLst>
                <a:ext uri="{FF2B5EF4-FFF2-40B4-BE49-F238E27FC236}">
                  <a16:creationId xmlns:a16="http://schemas.microsoft.com/office/drawing/2014/main" xmlns="" id="{BF1FB2F7-AA2E-087F-EBE3-9401958AA03A}"/>
                </a:ext>
              </a:extLst>
            </p:cNvPr>
            <p:cNvSpPr/>
            <p:nvPr/>
          </p:nvSpPr>
          <p:spPr>
            <a:xfrm flipH="1">
              <a:off x="7590295" y="4252760"/>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xmlns="" id="{F2FD0900-3FE1-A1CE-8AF0-EDDAEB83234B}"/>
                </a:ext>
              </a:extLst>
            </p:cNvPr>
            <p:cNvSpPr txBox="1"/>
            <p:nvPr/>
          </p:nvSpPr>
          <p:spPr>
            <a:xfrm>
              <a:off x="7753546" y="4325293"/>
              <a:ext cx="379509" cy="461665"/>
            </a:xfrm>
            <a:prstGeom prst="rect">
              <a:avLst/>
            </a:prstGeom>
            <a:noFill/>
            <a:ln>
              <a:noFill/>
            </a:ln>
          </p:spPr>
          <p:txBody>
            <a:bodyPr wrap="square" rtlCol="0">
              <a:spAutoFit/>
            </a:bodyPr>
            <a:lstStyle/>
            <a:p>
              <a:r>
                <a:rPr lang="en-US" sz="2400" b="1" dirty="0"/>
                <a:t>4</a:t>
              </a:r>
            </a:p>
          </p:txBody>
        </p:sp>
        <p:sp>
          <p:nvSpPr>
            <p:cNvPr id="43" name="TextBox 42">
              <a:extLst>
                <a:ext uri="{FF2B5EF4-FFF2-40B4-BE49-F238E27FC236}">
                  <a16:creationId xmlns:a16="http://schemas.microsoft.com/office/drawing/2014/main" xmlns="" id="{FB953021-13FE-AD74-3232-2BDCA1EFE119}"/>
                </a:ext>
              </a:extLst>
            </p:cNvPr>
            <p:cNvSpPr txBox="1"/>
            <p:nvPr/>
          </p:nvSpPr>
          <p:spPr>
            <a:xfrm>
              <a:off x="8328235" y="4414973"/>
              <a:ext cx="3344361" cy="369332"/>
            </a:xfrm>
            <a:prstGeom prst="rect">
              <a:avLst/>
            </a:prstGeom>
            <a:noFill/>
            <a:ln>
              <a:no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b="1" dirty="0">
                  <a:latin typeface="Calibri" panose="020F0502020204030204"/>
                </a:rPr>
                <a:t>Strategy and Implementation</a:t>
              </a:r>
            </a:p>
          </p:txBody>
        </p:sp>
      </p:grpSp>
      <p:grpSp>
        <p:nvGrpSpPr>
          <p:cNvPr id="55" name="Group 54">
            <a:extLst>
              <a:ext uri="{FF2B5EF4-FFF2-40B4-BE49-F238E27FC236}">
                <a16:creationId xmlns:a16="http://schemas.microsoft.com/office/drawing/2014/main" xmlns="" id="{446A4364-56D0-94A9-7F1D-59C0460A09C8}"/>
              </a:ext>
            </a:extLst>
          </p:cNvPr>
          <p:cNvGrpSpPr/>
          <p:nvPr/>
        </p:nvGrpSpPr>
        <p:grpSpPr>
          <a:xfrm>
            <a:off x="7017284" y="5112004"/>
            <a:ext cx="3224079" cy="640080"/>
            <a:chOff x="6927628" y="5009753"/>
            <a:chExt cx="3224079" cy="640080"/>
          </a:xfrm>
        </p:grpSpPr>
        <p:sp>
          <p:nvSpPr>
            <p:cNvPr id="25" name="Oval 24">
              <a:extLst>
                <a:ext uri="{FF2B5EF4-FFF2-40B4-BE49-F238E27FC236}">
                  <a16:creationId xmlns:a16="http://schemas.microsoft.com/office/drawing/2014/main" xmlns="" id="{84C83A10-BAB5-3E32-88B1-AF08B0A6379F}"/>
                </a:ext>
              </a:extLst>
            </p:cNvPr>
            <p:cNvSpPr/>
            <p:nvPr/>
          </p:nvSpPr>
          <p:spPr>
            <a:xfrm flipH="1">
              <a:off x="6927628" y="5009753"/>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xmlns="" id="{4B7F15C0-C139-E62A-B77F-28816BCD0697}"/>
                </a:ext>
              </a:extLst>
            </p:cNvPr>
            <p:cNvSpPr txBox="1"/>
            <p:nvPr/>
          </p:nvSpPr>
          <p:spPr>
            <a:xfrm>
              <a:off x="7057913" y="5098960"/>
              <a:ext cx="379509" cy="461665"/>
            </a:xfrm>
            <a:prstGeom prst="rect">
              <a:avLst/>
            </a:prstGeom>
            <a:noFill/>
            <a:ln>
              <a:noFill/>
            </a:ln>
          </p:spPr>
          <p:txBody>
            <a:bodyPr wrap="square" rtlCol="0">
              <a:spAutoFit/>
            </a:bodyPr>
            <a:lstStyle/>
            <a:p>
              <a:r>
                <a:rPr lang="en-US" sz="2400" b="1" dirty="0"/>
                <a:t>5</a:t>
              </a:r>
            </a:p>
          </p:txBody>
        </p:sp>
        <p:sp>
          <p:nvSpPr>
            <p:cNvPr id="44" name="TextBox 43">
              <a:extLst>
                <a:ext uri="{FF2B5EF4-FFF2-40B4-BE49-F238E27FC236}">
                  <a16:creationId xmlns:a16="http://schemas.microsoft.com/office/drawing/2014/main" xmlns="" id="{D36AAACA-B92C-9CD8-4D76-B38A150FBA4B}"/>
                </a:ext>
              </a:extLst>
            </p:cNvPr>
            <p:cNvSpPr txBox="1"/>
            <p:nvPr/>
          </p:nvSpPr>
          <p:spPr>
            <a:xfrm>
              <a:off x="7592223" y="5121618"/>
              <a:ext cx="2559484" cy="369332"/>
            </a:xfrm>
            <a:prstGeom prst="rect">
              <a:avLst/>
            </a:prstGeom>
            <a:noFill/>
            <a:ln>
              <a:no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b="1" dirty="0">
                  <a:solidFill>
                    <a:srgbClr val="C00000"/>
                  </a:solidFill>
                  <a:latin typeface="Calibri" panose="020F0502020204030204"/>
                </a:rPr>
                <a:t>Academic Audit</a:t>
              </a:r>
            </a:p>
          </p:txBody>
        </p:sp>
      </p:grpSp>
      <p:grpSp>
        <p:nvGrpSpPr>
          <p:cNvPr id="56" name="Group 55">
            <a:extLst>
              <a:ext uri="{FF2B5EF4-FFF2-40B4-BE49-F238E27FC236}">
                <a16:creationId xmlns:a16="http://schemas.microsoft.com/office/drawing/2014/main" xmlns="" id="{62807AD8-908E-C7FD-75A6-B46E667F0998}"/>
              </a:ext>
            </a:extLst>
          </p:cNvPr>
          <p:cNvGrpSpPr/>
          <p:nvPr/>
        </p:nvGrpSpPr>
        <p:grpSpPr>
          <a:xfrm>
            <a:off x="5607699" y="5208938"/>
            <a:ext cx="1222310" cy="1167238"/>
            <a:chOff x="5607699" y="5208938"/>
            <a:chExt cx="1222310" cy="1167238"/>
          </a:xfrm>
        </p:grpSpPr>
        <p:sp>
          <p:nvSpPr>
            <p:cNvPr id="20" name="Oval 19">
              <a:extLst>
                <a:ext uri="{FF2B5EF4-FFF2-40B4-BE49-F238E27FC236}">
                  <a16:creationId xmlns:a16="http://schemas.microsoft.com/office/drawing/2014/main" xmlns="" id="{E0CD2343-2CC7-60A9-D14E-4AC40870ED2A}"/>
                </a:ext>
              </a:extLst>
            </p:cNvPr>
            <p:cNvSpPr/>
            <p:nvPr/>
          </p:nvSpPr>
          <p:spPr>
            <a:xfrm flipH="1">
              <a:off x="5767494" y="5208938"/>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F4307D75-B244-4763-5152-B1C9F8EF5096}"/>
                </a:ext>
              </a:extLst>
            </p:cNvPr>
            <p:cNvSpPr txBox="1"/>
            <p:nvPr/>
          </p:nvSpPr>
          <p:spPr>
            <a:xfrm>
              <a:off x="5926790" y="5299445"/>
              <a:ext cx="379509" cy="461665"/>
            </a:xfrm>
            <a:prstGeom prst="rect">
              <a:avLst/>
            </a:prstGeom>
            <a:noFill/>
            <a:ln>
              <a:noFill/>
            </a:ln>
          </p:spPr>
          <p:txBody>
            <a:bodyPr wrap="square" rtlCol="0">
              <a:spAutoFit/>
            </a:bodyPr>
            <a:lstStyle/>
            <a:p>
              <a:r>
                <a:rPr lang="en-US" sz="2400" b="1" dirty="0"/>
                <a:t>6</a:t>
              </a:r>
            </a:p>
          </p:txBody>
        </p:sp>
        <p:sp>
          <p:nvSpPr>
            <p:cNvPr id="45" name="TextBox 44">
              <a:extLst>
                <a:ext uri="{FF2B5EF4-FFF2-40B4-BE49-F238E27FC236}">
                  <a16:creationId xmlns:a16="http://schemas.microsoft.com/office/drawing/2014/main" xmlns="" id="{1500EAC4-C09B-C838-1104-5E083839B114}"/>
                </a:ext>
              </a:extLst>
            </p:cNvPr>
            <p:cNvSpPr txBox="1"/>
            <p:nvPr/>
          </p:nvSpPr>
          <p:spPr>
            <a:xfrm>
              <a:off x="5607699" y="6006844"/>
              <a:ext cx="1222310" cy="369332"/>
            </a:xfrm>
            <a:prstGeom prst="rect">
              <a:avLst/>
            </a:prstGeom>
            <a:noFill/>
            <a:ln>
              <a:no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b="1" dirty="0">
                  <a:latin typeface="Calibri" panose="020F0502020204030204"/>
                </a:rPr>
                <a:t>Frequency</a:t>
              </a:r>
              <a:r>
                <a:rPr lang="en-US" b="1" dirty="0">
                  <a:solidFill>
                    <a:srgbClr val="C00000"/>
                  </a:solidFill>
                  <a:latin typeface="Calibri" panose="020F0502020204030204"/>
                </a:rPr>
                <a:t> </a:t>
              </a:r>
            </a:p>
          </p:txBody>
        </p:sp>
      </p:grpSp>
      <p:grpSp>
        <p:nvGrpSpPr>
          <p:cNvPr id="57" name="Group 56">
            <a:extLst>
              <a:ext uri="{FF2B5EF4-FFF2-40B4-BE49-F238E27FC236}">
                <a16:creationId xmlns:a16="http://schemas.microsoft.com/office/drawing/2014/main" xmlns="" id="{7DBCE4A3-FBE4-1FB4-B275-64777717096B}"/>
              </a:ext>
            </a:extLst>
          </p:cNvPr>
          <p:cNvGrpSpPr/>
          <p:nvPr/>
        </p:nvGrpSpPr>
        <p:grpSpPr>
          <a:xfrm>
            <a:off x="2040293" y="5009753"/>
            <a:ext cx="3244624" cy="640080"/>
            <a:chOff x="2040293" y="5009753"/>
            <a:chExt cx="3244624" cy="640080"/>
          </a:xfrm>
        </p:grpSpPr>
        <p:sp>
          <p:nvSpPr>
            <p:cNvPr id="21" name="Oval 20">
              <a:extLst>
                <a:ext uri="{FF2B5EF4-FFF2-40B4-BE49-F238E27FC236}">
                  <a16:creationId xmlns:a16="http://schemas.microsoft.com/office/drawing/2014/main" xmlns="" id="{EF6C43CC-7179-682D-0503-09679DA0CC17}"/>
                </a:ext>
              </a:extLst>
            </p:cNvPr>
            <p:cNvSpPr/>
            <p:nvPr/>
          </p:nvSpPr>
          <p:spPr>
            <a:xfrm flipH="1">
              <a:off x="4644837" y="5009753"/>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xmlns="" id="{B51AA4B0-6BC5-94C1-41A8-233BA68B0821}"/>
                </a:ext>
              </a:extLst>
            </p:cNvPr>
            <p:cNvSpPr txBox="1"/>
            <p:nvPr/>
          </p:nvSpPr>
          <p:spPr>
            <a:xfrm>
              <a:off x="4790233" y="5083945"/>
              <a:ext cx="379509" cy="461665"/>
            </a:xfrm>
            <a:prstGeom prst="rect">
              <a:avLst/>
            </a:prstGeom>
            <a:noFill/>
            <a:ln>
              <a:noFill/>
            </a:ln>
          </p:spPr>
          <p:txBody>
            <a:bodyPr wrap="square" rtlCol="0">
              <a:spAutoFit/>
            </a:bodyPr>
            <a:lstStyle/>
            <a:p>
              <a:r>
                <a:rPr lang="en-US" sz="2400" b="1" dirty="0"/>
                <a:t>7</a:t>
              </a:r>
            </a:p>
          </p:txBody>
        </p:sp>
        <p:sp>
          <p:nvSpPr>
            <p:cNvPr id="46" name="TextBox 45">
              <a:extLst>
                <a:ext uri="{FF2B5EF4-FFF2-40B4-BE49-F238E27FC236}">
                  <a16:creationId xmlns:a16="http://schemas.microsoft.com/office/drawing/2014/main" xmlns="" id="{FB54DA4A-F25C-7134-3085-E723022CE5A9}"/>
                </a:ext>
              </a:extLst>
            </p:cNvPr>
            <p:cNvSpPr txBox="1"/>
            <p:nvPr/>
          </p:nvSpPr>
          <p:spPr>
            <a:xfrm>
              <a:off x="2040293" y="5259408"/>
              <a:ext cx="2463552" cy="369332"/>
            </a:xfrm>
            <a:prstGeom prst="rect">
              <a:avLst/>
            </a:prstGeom>
            <a:noFill/>
            <a:ln>
              <a:noFill/>
            </a:ln>
          </p:spPr>
          <p:txBody>
            <a:bodyPr wrap="square" rtlCol="0">
              <a:spAutoFit/>
            </a:bodyPr>
            <a:lstStyle/>
            <a:p>
              <a:pPr marR="0" lvl="0" algn="r" defTabSz="914400" rtl="0" eaLnBrk="1" fontAlgn="auto" latinLnBrk="0" hangingPunct="1">
                <a:lnSpc>
                  <a:spcPct val="100000"/>
                </a:lnSpc>
                <a:spcBef>
                  <a:spcPts val="0"/>
                </a:spcBef>
                <a:spcAft>
                  <a:spcPts val="0"/>
                </a:spcAft>
                <a:buClrTx/>
                <a:buSzTx/>
                <a:tabLst/>
                <a:defRPr/>
              </a:pPr>
              <a:r>
                <a:rPr lang="en-US" b="1" dirty="0">
                  <a:solidFill>
                    <a:srgbClr val="C00000"/>
                  </a:solidFill>
                  <a:latin typeface="Calibri" panose="020F0502020204030204"/>
                </a:rPr>
                <a:t>Conduct Mechanism</a:t>
              </a:r>
            </a:p>
          </p:txBody>
        </p:sp>
      </p:grpSp>
      <p:grpSp>
        <p:nvGrpSpPr>
          <p:cNvPr id="59" name="Group 58">
            <a:extLst>
              <a:ext uri="{FF2B5EF4-FFF2-40B4-BE49-F238E27FC236}">
                <a16:creationId xmlns:a16="http://schemas.microsoft.com/office/drawing/2014/main" xmlns="" id="{7774683E-2F92-0CB4-5456-BCDEF4551EAE}"/>
              </a:ext>
            </a:extLst>
          </p:cNvPr>
          <p:cNvGrpSpPr/>
          <p:nvPr/>
        </p:nvGrpSpPr>
        <p:grpSpPr>
          <a:xfrm>
            <a:off x="50800" y="4236086"/>
            <a:ext cx="4433782" cy="640080"/>
            <a:chOff x="-670796" y="4236086"/>
            <a:chExt cx="5155379" cy="640080"/>
          </a:xfrm>
        </p:grpSpPr>
        <p:sp>
          <p:nvSpPr>
            <p:cNvPr id="23" name="Oval 22">
              <a:extLst>
                <a:ext uri="{FF2B5EF4-FFF2-40B4-BE49-F238E27FC236}">
                  <a16:creationId xmlns:a16="http://schemas.microsoft.com/office/drawing/2014/main" xmlns="" id="{1B40968D-A8C9-EEC5-87A0-C3FF16A45E26}"/>
                </a:ext>
              </a:extLst>
            </p:cNvPr>
            <p:cNvSpPr/>
            <p:nvPr/>
          </p:nvSpPr>
          <p:spPr>
            <a:xfrm flipH="1">
              <a:off x="3844503" y="4236086"/>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xmlns="" id="{7FF53C7C-FFE3-4E84-B4E5-D178AD3394E9}"/>
                </a:ext>
              </a:extLst>
            </p:cNvPr>
            <p:cNvGrpSpPr/>
            <p:nvPr/>
          </p:nvGrpSpPr>
          <p:grpSpPr>
            <a:xfrm>
              <a:off x="-670796" y="4308953"/>
              <a:ext cx="5025791" cy="461665"/>
              <a:chOff x="-670796" y="4308953"/>
              <a:chExt cx="5025791" cy="461665"/>
            </a:xfrm>
          </p:grpSpPr>
          <p:sp>
            <p:nvSpPr>
              <p:cNvPr id="35" name="TextBox 34">
                <a:extLst>
                  <a:ext uri="{FF2B5EF4-FFF2-40B4-BE49-F238E27FC236}">
                    <a16:creationId xmlns:a16="http://schemas.microsoft.com/office/drawing/2014/main" xmlns="" id="{A6D1B62B-29C6-C14B-C15F-57FF5B1E308B}"/>
                  </a:ext>
                </a:extLst>
              </p:cNvPr>
              <p:cNvSpPr txBox="1"/>
              <p:nvPr/>
            </p:nvSpPr>
            <p:spPr>
              <a:xfrm>
                <a:off x="3975486" y="4308953"/>
                <a:ext cx="379509" cy="461665"/>
              </a:xfrm>
              <a:prstGeom prst="rect">
                <a:avLst/>
              </a:prstGeom>
              <a:noFill/>
              <a:ln>
                <a:noFill/>
              </a:ln>
            </p:spPr>
            <p:txBody>
              <a:bodyPr wrap="square" rtlCol="0">
                <a:spAutoFit/>
              </a:bodyPr>
              <a:lstStyle/>
              <a:p>
                <a:r>
                  <a:rPr lang="en-US" sz="2400" b="1" dirty="0"/>
                  <a:t>8</a:t>
                </a:r>
              </a:p>
            </p:txBody>
          </p:sp>
          <p:sp>
            <p:nvSpPr>
              <p:cNvPr id="47" name="TextBox 46">
                <a:extLst>
                  <a:ext uri="{FF2B5EF4-FFF2-40B4-BE49-F238E27FC236}">
                    <a16:creationId xmlns:a16="http://schemas.microsoft.com/office/drawing/2014/main" xmlns="" id="{75A8991C-B745-03BE-A3B1-5C28164F083E}"/>
                  </a:ext>
                </a:extLst>
              </p:cNvPr>
              <p:cNvSpPr txBox="1"/>
              <p:nvPr/>
            </p:nvSpPr>
            <p:spPr>
              <a:xfrm>
                <a:off x="-670796" y="4325293"/>
                <a:ext cx="4190116" cy="369332"/>
              </a:xfrm>
              <a:prstGeom prst="rect">
                <a:avLst/>
              </a:prstGeom>
              <a:noFill/>
              <a:ln>
                <a:noFill/>
              </a:ln>
            </p:spPr>
            <p:txBody>
              <a:bodyPr wrap="square" rtlCol="0">
                <a:spAutoFit/>
              </a:bodyPr>
              <a:lstStyle/>
              <a:p>
                <a:pPr algn="r"/>
                <a:r>
                  <a:rPr lang="en-US" b="1" dirty="0">
                    <a:latin typeface="Calibri" panose="020F0502020204030204"/>
                  </a:rPr>
                  <a:t>Action Taken on recommendations</a:t>
                </a:r>
              </a:p>
            </p:txBody>
          </p:sp>
        </p:grpSp>
      </p:grpSp>
      <p:grpSp>
        <p:nvGrpSpPr>
          <p:cNvPr id="60" name="Group 59">
            <a:extLst>
              <a:ext uri="{FF2B5EF4-FFF2-40B4-BE49-F238E27FC236}">
                <a16:creationId xmlns:a16="http://schemas.microsoft.com/office/drawing/2014/main" xmlns="" id="{15FCAE9E-EEED-7A13-4BC0-377D42E569DB}"/>
              </a:ext>
            </a:extLst>
          </p:cNvPr>
          <p:cNvGrpSpPr/>
          <p:nvPr/>
        </p:nvGrpSpPr>
        <p:grpSpPr>
          <a:xfrm>
            <a:off x="287550" y="3136785"/>
            <a:ext cx="4016352" cy="640080"/>
            <a:chOff x="287550" y="3136785"/>
            <a:chExt cx="4016352" cy="640080"/>
          </a:xfrm>
        </p:grpSpPr>
        <p:sp>
          <p:nvSpPr>
            <p:cNvPr id="15" name="Oval 14">
              <a:extLst>
                <a:ext uri="{FF2B5EF4-FFF2-40B4-BE49-F238E27FC236}">
                  <a16:creationId xmlns:a16="http://schemas.microsoft.com/office/drawing/2014/main" xmlns="" id="{40B11693-9B1A-47D6-E382-3A5BDCDEDFAF}"/>
                </a:ext>
              </a:extLst>
            </p:cNvPr>
            <p:cNvSpPr/>
            <p:nvPr/>
          </p:nvSpPr>
          <p:spPr>
            <a:xfrm>
              <a:off x="3663822" y="3136785"/>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xmlns="" id="{73B91F16-375F-1CC8-A5F4-87E9924C3F74}"/>
                </a:ext>
              </a:extLst>
            </p:cNvPr>
            <p:cNvSpPr txBox="1"/>
            <p:nvPr/>
          </p:nvSpPr>
          <p:spPr>
            <a:xfrm>
              <a:off x="3790359" y="3200093"/>
              <a:ext cx="379509" cy="461665"/>
            </a:xfrm>
            <a:prstGeom prst="rect">
              <a:avLst/>
            </a:prstGeom>
            <a:noFill/>
            <a:ln>
              <a:noFill/>
            </a:ln>
          </p:spPr>
          <p:txBody>
            <a:bodyPr wrap="square" rtlCol="0">
              <a:spAutoFit/>
            </a:bodyPr>
            <a:lstStyle/>
            <a:p>
              <a:r>
                <a:rPr lang="en-US" sz="2400" b="1" dirty="0"/>
                <a:t>9</a:t>
              </a:r>
            </a:p>
          </p:txBody>
        </p:sp>
        <p:sp>
          <p:nvSpPr>
            <p:cNvPr id="48" name="TextBox 47">
              <a:extLst>
                <a:ext uri="{FF2B5EF4-FFF2-40B4-BE49-F238E27FC236}">
                  <a16:creationId xmlns:a16="http://schemas.microsoft.com/office/drawing/2014/main" xmlns="" id="{2CACE3E4-2974-3D3E-964D-4BFE0AD9DEC4}"/>
                </a:ext>
              </a:extLst>
            </p:cNvPr>
            <p:cNvSpPr txBox="1"/>
            <p:nvPr/>
          </p:nvSpPr>
          <p:spPr>
            <a:xfrm>
              <a:off x="287550" y="3250151"/>
              <a:ext cx="3272454" cy="369332"/>
            </a:xfrm>
            <a:prstGeom prst="rect">
              <a:avLst/>
            </a:prstGeom>
            <a:noFill/>
            <a:ln>
              <a:noFill/>
            </a:ln>
          </p:spPr>
          <p:txBody>
            <a:bodyPr wrap="square" rtlCol="0">
              <a:spAutoFit/>
            </a:bodyPr>
            <a:lstStyle/>
            <a:p>
              <a:pPr algn="r"/>
              <a:r>
                <a:rPr lang="en-US" b="1" dirty="0">
                  <a:solidFill>
                    <a:srgbClr val="C00000"/>
                  </a:solidFill>
                  <a:latin typeface="Calibri" panose="020F0502020204030204"/>
                </a:rPr>
                <a:t>Placement and Quality of Hiring</a:t>
              </a:r>
            </a:p>
          </p:txBody>
        </p:sp>
      </p:grpSp>
      <p:grpSp>
        <p:nvGrpSpPr>
          <p:cNvPr id="62" name="Group 61">
            <a:extLst>
              <a:ext uri="{FF2B5EF4-FFF2-40B4-BE49-F238E27FC236}">
                <a16:creationId xmlns:a16="http://schemas.microsoft.com/office/drawing/2014/main" xmlns="" id="{7B52AA31-92F8-40AD-CDCF-56591BE0F4CD}"/>
              </a:ext>
            </a:extLst>
          </p:cNvPr>
          <p:cNvGrpSpPr/>
          <p:nvPr/>
        </p:nvGrpSpPr>
        <p:grpSpPr>
          <a:xfrm>
            <a:off x="638285" y="2054950"/>
            <a:ext cx="3865560" cy="646404"/>
            <a:chOff x="638285" y="2054950"/>
            <a:chExt cx="3865560" cy="646404"/>
          </a:xfrm>
        </p:grpSpPr>
        <p:sp>
          <p:nvSpPr>
            <p:cNvPr id="19" name="Oval 18">
              <a:extLst>
                <a:ext uri="{FF2B5EF4-FFF2-40B4-BE49-F238E27FC236}">
                  <a16:creationId xmlns:a16="http://schemas.microsoft.com/office/drawing/2014/main" xmlns="" id="{F4665C6D-65AD-526F-8850-748EE36A42CD}"/>
                </a:ext>
              </a:extLst>
            </p:cNvPr>
            <p:cNvSpPr/>
            <p:nvPr/>
          </p:nvSpPr>
          <p:spPr>
            <a:xfrm>
              <a:off x="3863765" y="2061274"/>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xmlns="" id="{3161D1C5-5886-347D-F057-F596F8A4A591}"/>
                </a:ext>
              </a:extLst>
            </p:cNvPr>
            <p:cNvGrpSpPr/>
            <p:nvPr/>
          </p:nvGrpSpPr>
          <p:grpSpPr>
            <a:xfrm>
              <a:off x="638285" y="2054950"/>
              <a:ext cx="3817818" cy="646331"/>
              <a:chOff x="638285" y="2054950"/>
              <a:chExt cx="3817818" cy="646331"/>
            </a:xfrm>
          </p:grpSpPr>
          <p:sp>
            <p:nvSpPr>
              <p:cNvPr id="37" name="TextBox 36">
                <a:extLst>
                  <a:ext uri="{FF2B5EF4-FFF2-40B4-BE49-F238E27FC236}">
                    <a16:creationId xmlns:a16="http://schemas.microsoft.com/office/drawing/2014/main" xmlns="" id="{09EE4E32-78E4-A0C0-32CF-F6686C6DF796}"/>
                  </a:ext>
                </a:extLst>
              </p:cNvPr>
              <p:cNvSpPr txBox="1"/>
              <p:nvPr/>
            </p:nvSpPr>
            <p:spPr>
              <a:xfrm>
                <a:off x="3917667" y="2104801"/>
                <a:ext cx="538436" cy="461665"/>
              </a:xfrm>
              <a:prstGeom prst="rect">
                <a:avLst/>
              </a:prstGeom>
              <a:noFill/>
              <a:ln>
                <a:noFill/>
              </a:ln>
            </p:spPr>
            <p:txBody>
              <a:bodyPr wrap="square" rtlCol="0">
                <a:spAutoFit/>
              </a:bodyPr>
              <a:lstStyle/>
              <a:p>
                <a:pPr algn="ctr"/>
                <a:r>
                  <a:rPr lang="en-US" sz="2400" b="1" dirty="0"/>
                  <a:t>10</a:t>
                </a:r>
              </a:p>
            </p:txBody>
          </p:sp>
          <p:sp>
            <p:nvSpPr>
              <p:cNvPr id="49" name="TextBox 48">
                <a:extLst>
                  <a:ext uri="{FF2B5EF4-FFF2-40B4-BE49-F238E27FC236}">
                    <a16:creationId xmlns:a16="http://schemas.microsoft.com/office/drawing/2014/main" xmlns="" id="{0A4DFB5F-FF81-05D4-07B9-774F0E5F5A1A}"/>
                  </a:ext>
                </a:extLst>
              </p:cNvPr>
              <p:cNvSpPr txBox="1"/>
              <p:nvPr/>
            </p:nvSpPr>
            <p:spPr>
              <a:xfrm>
                <a:off x="638285" y="2054950"/>
                <a:ext cx="2921720" cy="646331"/>
              </a:xfrm>
              <a:prstGeom prst="rect">
                <a:avLst/>
              </a:prstGeom>
              <a:noFill/>
              <a:ln>
                <a:noFill/>
              </a:ln>
            </p:spPr>
            <p:txBody>
              <a:bodyPr wrap="square" rtlCol="0">
                <a:spAutoFit/>
              </a:bodyPr>
              <a:lstStyle/>
              <a:p>
                <a:pPr marR="0" lvl="0" algn="r" fontAlgn="auto">
                  <a:lnSpc>
                    <a:spcPct val="100000"/>
                  </a:lnSpc>
                  <a:spcBef>
                    <a:spcPts val="0"/>
                  </a:spcBef>
                  <a:spcAft>
                    <a:spcPts val="0"/>
                  </a:spcAft>
                  <a:buClrTx/>
                  <a:buSzTx/>
                  <a:tabLst/>
                  <a:defRPr/>
                </a:pPr>
                <a:r>
                  <a:rPr lang="en-US" b="1" dirty="0">
                    <a:latin typeface="Calibri" panose="020F0502020204030204"/>
                  </a:rPr>
                  <a:t>Improvement in Higher Study Admission</a:t>
                </a:r>
              </a:p>
            </p:txBody>
          </p:sp>
        </p:grpSp>
      </p:grpSp>
      <p:sp>
        <p:nvSpPr>
          <p:cNvPr id="18" name="Oval 17">
            <a:extLst>
              <a:ext uri="{FF2B5EF4-FFF2-40B4-BE49-F238E27FC236}">
                <a16:creationId xmlns:a16="http://schemas.microsoft.com/office/drawing/2014/main" xmlns="" id="{30483B87-0B6F-1FFD-1008-540B7070305E}"/>
              </a:ext>
            </a:extLst>
          </p:cNvPr>
          <p:cNvSpPr/>
          <p:nvPr/>
        </p:nvSpPr>
        <p:spPr>
          <a:xfrm>
            <a:off x="4614821" y="1205322"/>
            <a:ext cx="699489"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11</a:t>
            </a:r>
          </a:p>
        </p:txBody>
      </p:sp>
      <p:sp>
        <p:nvSpPr>
          <p:cNvPr id="2" name="TextBox 1">
            <a:extLst>
              <a:ext uri="{FF2B5EF4-FFF2-40B4-BE49-F238E27FC236}">
                <a16:creationId xmlns:a16="http://schemas.microsoft.com/office/drawing/2014/main" xmlns="" id="{134EE339-8963-2CCA-9AEE-7CDC2CAB628E}"/>
              </a:ext>
            </a:extLst>
          </p:cNvPr>
          <p:cNvSpPr txBox="1"/>
          <p:nvPr/>
        </p:nvSpPr>
        <p:spPr>
          <a:xfrm>
            <a:off x="1439611" y="1304598"/>
            <a:ext cx="2992258" cy="369332"/>
          </a:xfrm>
          <a:prstGeom prst="rect">
            <a:avLst/>
          </a:prstGeom>
          <a:noFill/>
        </p:spPr>
        <p:txBody>
          <a:bodyPr wrap="square" rtlCol="0">
            <a:spAutoFit/>
          </a:bodyPr>
          <a:lstStyle/>
          <a:p>
            <a:pPr algn="r"/>
            <a:r>
              <a:rPr lang="en-US" b="1" dirty="0">
                <a:solidFill>
                  <a:srgbClr val="C00000"/>
                </a:solidFill>
                <a:latin typeface="Calibri" panose="020F0502020204030204"/>
              </a:rPr>
              <a:t>Entrepreneur </a:t>
            </a:r>
          </a:p>
        </p:txBody>
      </p:sp>
      <p:grpSp>
        <p:nvGrpSpPr>
          <p:cNvPr id="63" name="Group 62">
            <a:extLst>
              <a:ext uri="{FF2B5EF4-FFF2-40B4-BE49-F238E27FC236}">
                <a16:creationId xmlns:a16="http://schemas.microsoft.com/office/drawing/2014/main" xmlns="" id="{C203DAD9-136B-0E18-4CA0-C4870DFFEDF7}"/>
              </a:ext>
            </a:extLst>
          </p:cNvPr>
          <p:cNvGrpSpPr/>
          <p:nvPr/>
        </p:nvGrpSpPr>
        <p:grpSpPr>
          <a:xfrm>
            <a:off x="5786120" y="957176"/>
            <a:ext cx="640080" cy="640080"/>
            <a:chOff x="5786120" y="957176"/>
            <a:chExt cx="640080" cy="640080"/>
          </a:xfrm>
        </p:grpSpPr>
        <p:sp>
          <p:nvSpPr>
            <p:cNvPr id="14" name="Oval 13">
              <a:extLst>
                <a:ext uri="{FF2B5EF4-FFF2-40B4-BE49-F238E27FC236}">
                  <a16:creationId xmlns:a16="http://schemas.microsoft.com/office/drawing/2014/main" xmlns="" id="{ACECFFD4-3C6E-DD0A-8D37-1FAA39FA1108}"/>
                </a:ext>
              </a:extLst>
            </p:cNvPr>
            <p:cNvSpPr/>
            <p:nvPr/>
          </p:nvSpPr>
          <p:spPr>
            <a:xfrm>
              <a:off x="5786120" y="957176"/>
              <a:ext cx="640080" cy="640080"/>
            </a:xfrm>
            <a:prstGeom prst="ellipse">
              <a:avLst/>
            </a:prstGeom>
            <a:solidFill>
              <a:schemeClr val="bg1"/>
            </a:solidFill>
            <a:ln>
              <a:solidFill>
                <a:srgbClr val="002060"/>
              </a:solidFill>
            </a:ln>
            <a:effectLst>
              <a:softEdge rad="25400"/>
            </a:effectLst>
            <a:scene3d>
              <a:camera prst="orthographicFront"/>
              <a:lightRig rig="threePt" dir="t"/>
            </a:scene3d>
            <a:sp3d>
              <a:bevelT w="114300" h="63500"/>
              <a:bevelB w="342900" h="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xmlns="" id="{4DD92C05-97D5-6F14-CB85-5C099CCF212A}"/>
                </a:ext>
              </a:extLst>
            </p:cNvPr>
            <p:cNvSpPr txBox="1"/>
            <p:nvPr/>
          </p:nvSpPr>
          <p:spPr>
            <a:xfrm>
              <a:off x="5796887" y="1004001"/>
              <a:ext cx="629313" cy="461665"/>
            </a:xfrm>
            <a:prstGeom prst="rect">
              <a:avLst/>
            </a:prstGeom>
            <a:noFill/>
            <a:ln>
              <a:noFill/>
            </a:ln>
          </p:spPr>
          <p:txBody>
            <a:bodyPr wrap="square" rtlCol="0">
              <a:spAutoFit/>
            </a:bodyPr>
            <a:lstStyle/>
            <a:p>
              <a:pPr algn="ctr"/>
              <a:r>
                <a:rPr lang="en-US" sz="2400" b="1" dirty="0"/>
                <a:t>12</a:t>
              </a:r>
            </a:p>
          </p:txBody>
        </p:sp>
      </p:grpSp>
      <p:sp>
        <p:nvSpPr>
          <p:cNvPr id="38" name="TextBox 37">
            <a:extLst>
              <a:ext uri="{FF2B5EF4-FFF2-40B4-BE49-F238E27FC236}">
                <a16:creationId xmlns:a16="http://schemas.microsoft.com/office/drawing/2014/main" xmlns="" id="{7753E02F-D995-D9AF-BFF2-AE07E3AE74F4}"/>
              </a:ext>
            </a:extLst>
          </p:cNvPr>
          <p:cNvSpPr txBox="1"/>
          <p:nvPr/>
        </p:nvSpPr>
        <p:spPr>
          <a:xfrm>
            <a:off x="4540002" y="399605"/>
            <a:ext cx="2921720" cy="369332"/>
          </a:xfrm>
          <a:prstGeom prst="rect">
            <a:avLst/>
          </a:prstGeom>
          <a:noFill/>
          <a:ln>
            <a:noFill/>
          </a:ln>
        </p:spPr>
        <p:txBody>
          <a:bodyPr wrap="square" rtlCol="0">
            <a:spAutoFit/>
          </a:bodyPr>
          <a:lstStyle/>
          <a:p>
            <a:pPr marR="0" lvl="0" algn="r" fontAlgn="auto">
              <a:lnSpc>
                <a:spcPct val="100000"/>
              </a:lnSpc>
              <a:spcBef>
                <a:spcPts val="0"/>
              </a:spcBef>
              <a:spcAft>
                <a:spcPts val="0"/>
              </a:spcAft>
              <a:buClrTx/>
              <a:buSzTx/>
              <a:tabLst/>
              <a:defRPr/>
            </a:pPr>
            <a:r>
              <a:rPr lang="en-US" b="1" dirty="0">
                <a:latin typeface="Calibri" panose="020F0502020204030204"/>
              </a:rPr>
              <a:t>Quality of Student Admitted</a:t>
            </a:r>
          </a:p>
        </p:txBody>
      </p:sp>
    </p:spTree>
    <p:extLst>
      <p:ext uri="{BB962C8B-B14F-4D97-AF65-F5344CB8AC3E}">
        <p14:creationId xmlns="" xmlns:p14="http://schemas.microsoft.com/office/powerpoint/2010/main" val="58331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barn(inVertical)">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circle(in)">
                                      <p:cBhvr>
                                        <p:cTn id="23" dur="2000"/>
                                        <p:tgtEl>
                                          <p:spTgt spid="5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down)">
                                      <p:cBhvr>
                                        <p:cTn id="40" dur="580">
                                          <p:stCondLst>
                                            <p:cond delay="0"/>
                                          </p:stCondLst>
                                        </p:cTn>
                                        <p:tgtEl>
                                          <p:spTgt spid="57"/>
                                        </p:tgtEl>
                                      </p:cBhvr>
                                    </p:animEffect>
                                    <p:anim calcmode="lin" valueType="num">
                                      <p:cBhvr>
                                        <p:cTn id="41"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46" dur="26">
                                          <p:stCondLst>
                                            <p:cond delay="650"/>
                                          </p:stCondLst>
                                        </p:cTn>
                                        <p:tgtEl>
                                          <p:spTgt spid="57"/>
                                        </p:tgtEl>
                                      </p:cBhvr>
                                      <p:to x="100000" y="60000"/>
                                    </p:animScale>
                                    <p:animScale>
                                      <p:cBhvr>
                                        <p:cTn id="47" dur="166" decel="50000">
                                          <p:stCondLst>
                                            <p:cond delay="676"/>
                                          </p:stCondLst>
                                        </p:cTn>
                                        <p:tgtEl>
                                          <p:spTgt spid="57"/>
                                        </p:tgtEl>
                                      </p:cBhvr>
                                      <p:to x="100000" y="100000"/>
                                    </p:animScale>
                                    <p:animScale>
                                      <p:cBhvr>
                                        <p:cTn id="48" dur="26">
                                          <p:stCondLst>
                                            <p:cond delay="1312"/>
                                          </p:stCondLst>
                                        </p:cTn>
                                        <p:tgtEl>
                                          <p:spTgt spid="57"/>
                                        </p:tgtEl>
                                      </p:cBhvr>
                                      <p:to x="100000" y="80000"/>
                                    </p:animScale>
                                    <p:animScale>
                                      <p:cBhvr>
                                        <p:cTn id="49" dur="166" decel="50000">
                                          <p:stCondLst>
                                            <p:cond delay="1338"/>
                                          </p:stCondLst>
                                        </p:cTn>
                                        <p:tgtEl>
                                          <p:spTgt spid="57"/>
                                        </p:tgtEl>
                                      </p:cBhvr>
                                      <p:to x="100000" y="100000"/>
                                    </p:animScale>
                                    <p:animScale>
                                      <p:cBhvr>
                                        <p:cTn id="50" dur="26">
                                          <p:stCondLst>
                                            <p:cond delay="1642"/>
                                          </p:stCondLst>
                                        </p:cTn>
                                        <p:tgtEl>
                                          <p:spTgt spid="57"/>
                                        </p:tgtEl>
                                      </p:cBhvr>
                                      <p:to x="100000" y="90000"/>
                                    </p:animScale>
                                    <p:animScale>
                                      <p:cBhvr>
                                        <p:cTn id="51" dur="166" decel="50000">
                                          <p:stCondLst>
                                            <p:cond delay="1668"/>
                                          </p:stCondLst>
                                        </p:cTn>
                                        <p:tgtEl>
                                          <p:spTgt spid="57"/>
                                        </p:tgtEl>
                                      </p:cBhvr>
                                      <p:to x="100000" y="100000"/>
                                    </p:animScale>
                                    <p:animScale>
                                      <p:cBhvr>
                                        <p:cTn id="52" dur="26">
                                          <p:stCondLst>
                                            <p:cond delay="1808"/>
                                          </p:stCondLst>
                                        </p:cTn>
                                        <p:tgtEl>
                                          <p:spTgt spid="57"/>
                                        </p:tgtEl>
                                      </p:cBhvr>
                                      <p:to x="100000" y="95000"/>
                                    </p:animScale>
                                    <p:animScale>
                                      <p:cBhvr>
                                        <p:cTn id="53" dur="166" decel="50000">
                                          <p:stCondLst>
                                            <p:cond delay="1834"/>
                                          </p:stCondLst>
                                        </p:cTn>
                                        <p:tgtEl>
                                          <p:spTgt spid="57"/>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randombar(horizontal)">
                                      <p:cBhvr>
                                        <p:cTn id="58" dur="500"/>
                                        <p:tgtEl>
                                          <p:spTgt spid="59"/>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p:cTn id="63" dur="1000" fill="hold"/>
                                        <p:tgtEl>
                                          <p:spTgt spid="60"/>
                                        </p:tgtEl>
                                        <p:attrNameLst>
                                          <p:attrName>ppt_w</p:attrName>
                                        </p:attrNameLst>
                                      </p:cBhvr>
                                      <p:tavLst>
                                        <p:tav tm="0">
                                          <p:val>
                                            <p:fltVal val="0"/>
                                          </p:val>
                                        </p:tav>
                                        <p:tav tm="100000">
                                          <p:val>
                                            <p:strVal val="#ppt_w"/>
                                          </p:val>
                                        </p:tav>
                                      </p:tavLst>
                                    </p:anim>
                                    <p:anim calcmode="lin" valueType="num">
                                      <p:cBhvr>
                                        <p:cTn id="64" dur="1000" fill="hold"/>
                                        <p:tgtEl>
                                          <p:spTgt spid="60"/>
                                        </p:tgtEl>
                                        <p:attrNameLst>
                                          <p:attrName>ppt_h</p:attrName>
                                        </p:attrNameLst>
                                      </p:cBhvr>
                                      <p:tavLst>
                                        <p:tav tm="0">
                                          <p:val>
                                            <p:fltVal val="0"/>
                                          </p:val>
                                        </p:tav>
                                        <p:tav tm="100000">
                                          <p:val>
                                            <p:strVal val="#ppt_h"/>
                                          </p:val>
                                        </p:tav>
                                      </p:tavLst>
                                    </p:anim>
                                    <p:anim calcmode="lin" valueType="num">
                                      <p:cBhvr>
                                        <p:cTn id="65" dur="1000" fill="hold"/>
                                        <p:tgtEl>
                                          <p:spTgt spid="60"/>
                                        </p:tgtEl>
                                        <p:attrNameLst>
                                          <p:attrName>style.rotation</p:attrName>
                                        </p:attrNameLst>
                                      </p:cBhvr>
                                      <p:tavLst>
                                        <p:tav tm="0">
                                          <p:val>
                                            <p:fltVal val="90"/>
                                          </p:val>
                                        </p:tav>
                                        <p:tav tm="100000">
                                          <p:val>
                                            <p:fltVal val="0"/>
                                          </p:val>
                                        </p:tav>
                                      </p:tavLst>
                                    </p:anim>
                                    <p:animEffect transition="in" filter="fade">
                                      <p:cBhvr>
                                        <p:cTn id="66" dur="1000"/>
                                        <p:tgtEl>
                                          <p:spTgt spid="60"/>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nodeType="click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heel(1)">
                                      <p:cBhvr>
                                        <p:cTn id="71" dur="2000"/>
                                        <p:tgtEl>
                                          <p:spTgt spid="62"/>
                                        </p:tgtEl>
                                      </p:cBhvr>
                                    </p:animEffect>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grpId="0"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circle(in)">
                                      <p:cBhvr>
                                        <p:cTn id="76" dur="2000"/>
                                        <p:tgtEl>
                                          <p:spTgt spid="2"/>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circle(in)">
                                      <p:cBhvr>
                                        <p:cTn id="79" dur="20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barn(inVertical)">
                                      <p:cBhvr>
                                        <p:cTn id="8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a:extLst>
              <a:ext uri="{FF2B5EF4-FFF2-40B4-BE49-F238E27FC236}">
                <a16:creationId xmlns:a16="http://schemas.microsoft.com/office/drawing/2014/main" xmlns="" id="{06C9536A-A615-AB2B-852B-61B4B852E9E3}"/>
              </a:ext>
            </a:extLst>
          </p:cNvPr>
          <p:cNvSpPr txBox="1"/>
          <p:nvPr/>
        </p:nvSpPr>
        <p:spPr>
          <a:xfrm>
            <a:off x="3467876" y="230077"/>
            <a:ext cx="6034709" cy="984885"/>
          </a:xfrm>
          <a:prstGeom prst="rect">
            <a:avLst/>
          </a:prstGeom>
          <a:noFill/>
        </p:spPr>
        <p:txBody>
          <a:bodyPr wrap="square" rtlCol="0">
            <a:spAutoFit/>
          </a:bodyPr>
          <a:lstStyle/>
          <a:p>
            <a:pPr algn="ctr"/>
            <a:r>
              <a:rPr lang="en-US" sz="4000" b="1">
                <a:solidFill>
                  <a:srgbClr val="FF0000"/>
                </a:solidFill>
              </a:rPr>
              <a:t>Review </a:t>
            </a:r>
            <a:r>
              <a:rPr lang="en-US" sz="4000" b="1" dirty="0">
                <a:solidFill>
                  <a:srgbClr val="FF0000"/>
                </a:solidFill>
              </a:rPr>
              <a:t>Activities</a:t>
            </a:r>
          </a:p>
          <a:p>
            <a:endParaRPr lang="en-US" dirty="0"/>
          </a:p>
        </p:txBody>
      </p:sp>
      <p:grpSp>
        <p:nvGrpSpPr>
          <p:cNvPr id="74" name="Group 73">
            <a:extLst>
              <a:ext uri="{FF2B5EF4-FFF2-40B4-BE49-F238E27FC236}">
                <a16:creationId xmlns:a16="http://schemas.microsoft.com/office/drawing/2014/main" xmlns="" id="{D7D4278C-7C5F-7297-03C8-8293C81D12ED}"/>
              </a:ext>
            </a:extLst>
          </p:cNvPr>
          <p:cNvGrpSpPr/>
          <p:nvPr/>
        </p:nvGrpSpPr>
        <p:grpSpPr>
          <a:xfrm>
            <a:off x="373765" y="1214962"/>
            <a:ext cx="11677407" cy="4875228"/>
            <a:chOff x="318346" y="1237812"/>
            <a:chExt cx="11677407" cy="4875228"/>
          </a:xfrm>
        </p:grpSpPr>
        <p:sp>
          <p:nvSpPr>
            <p:cNvPr id="28" name="Freeform: Shape 27">
              <a:extLst>
                <a:ext uri="{FF2B5EF4-FFF2-40B4-BE49-F238E27FC236}">
                  <a16:creationId xmlns:a16="http://schemas.microsoft.com/office/drawing/2014/main" xmlns="" id="{0C94E4F8-89D8-A868-1C39-F85A3E3DC8BC}"/>
                </a:ext>
              </a:extLst>
            </p:cNvPr>
            <p:cNvSpPr/>
            <p:nvPr/>
          </p:nvSpPr>
          <p:spPr>
            <a:xfrm>
              <a:off x="10322737" y="4036672"/>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0">
                  <a:srgbClr val="FF1171"/>
                </a:gs>
                <a:gs pos="100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b="1" dirty="0">
                  <a:solidFill>
                    <a:schemeClr val="tx1"/>
                  </a:solidFill>
                  <a:hlinkClick r:id="" action="ppaction://noaction">
                    <a:extLst>
                      <a:ext uri="{A12FA001-AC4F-418D-AE19-62706E023703}">
                        <ahyp:hlinkClr xmlns:ahyp="http://schemas.microsoft.com/office/drawing/2018/hyperlinkcolor" xmlns="" val="tx"/>
                      </a:ext>
                    </a:extLst>
                  </a:hlinkClick>
                </a:rPr>
                <a:t>Regulatory Requirements</a:t>
              </a:r>
              <a:r>
                <a:rPr lang="en-US" dirty="0">
                  <a:solidFill>
                    <a:schemeClr val="tx1"/>
                  </a:solidFill>
                  <a:hlinkClick r:id="" action="ppaction://noaction">
                    <a:extLst>
                      <a:ext uri="{A12FA001-AC4F-418D-AE19-62706E023703}">
                        <ahyp:hlinkClr xmlns:ahyp="http://schemas.microsoft.com/office/drawing/2018/hyperlinkcolor" xmlns="" val="tx"/>
                      </a:ext>
                    </a:extLst>
                  </a:hlinkClick>
                </a:rPr>
                <a:t/>
              </a:r>
              <a:br>
                <a:rPr lang="en-US" dirty="0">
                  <a:solidFill>
                    <a:schemeClr val="tx1"/>
                  </a:solidFill>
                  <a:hlinkClick r:id="" action="ppaction://noaction">
                    <a:extLst>
                      <a:ext uri="{A12FA001-AC4F-418D-AE19-62706E023703}">
                        <ahyp:hlinkClr xmlns:ahyp="http://schemas.microsoft.com/office/drawing/2018/hyperlinkcolor" xmlns="" val="tx"/>
                      </a:ext>
                    </a:extLst>
                  </a:hlinkClick>
                </a:rPr>
              </a:br>
              <a:endParaRPr lang="en-US" sz="1800" dirty="0">
                <a:solidFill>
                  <a:schemeClr val="tx1"/>
                </a:solidFill>
              </a:endParaRPr>
            </a:p>
          </p:txBody>
        </p:sp>
        <p:sp>
          <p:nvSpPr>
            <p:cNvPr id="107" name="Freeform: Shape 106">
              <a:extLst>
                <a:ext uri="{FF2B5EF4-FFF2-40B4-BE49-F238E27FC236}">
                  <a16:creationId xmlns:a16="http://schemas.microsoft.com/office/drawing/2014/main" xmlns="" id="{ABA897A6-D4F5-F4BB-5218-89DBF88CC168}"/>
                </a:ext>
              </a:extLst>
            </p:cNvPr>
            <p:cNvSpPr/>
            <p:nvPr/>
          </p:nvSpPr>
          <p:spPr>
            <a:xfrm rot="12888229">
              <a:off x="9640064" y="2889577"/>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xmlns="" id="{1197A01C-10F8-3E25-F8EA-AC2C77C313E0}"/>
                </a:ext>
              </a:extLst>
            </p:cNvPr>
            <p:cNvSpPr/>
            <p:nvPr/>
          </p:nvSpPr>
          <p:spPr>
            <a:xfrm>
              <a:off x="7538314" y="4398059"/>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0">
                  <a:srgbClr val="7030A0">
                    <a:alpha val="70000"/>
                  </a:srgbClr>
                </a:gs>
                <a:gs pos="100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0563C1"/>
                </a:solidFill>
                <a:hlinkClick r:id="" action="ppaction://noaction">
                  <a:extLst>
                    <a:ext uri="{A12FA001-AC4F-418D-AE19-62706E023703}">
                      <ahyp:hlinkClr xmlns:ahyp="http://schemas.microsoft.com/office/drawing/2018/hyperlinkcolor" xmlns="" val="tx"/>
                    </a:ext>
                  </a:extLst>
                </a:hlinkClick>
              </a:endParaRPr>
            </a:p>
            <a:p>
              <a:pPr algn="ctr"/>
              <a:r>
                <a:rPr lang="en-US" sz="1800" b="1" dirty="0">
                  <a:solidFill>
                    <a:schemeClr val="tx1"/>
                  </a:solidFill>
                  <a:hlinkClick r:id="" action="ppaction://noaction">
                    <a:extLst>
                      <a:ext uri="{A12FA001-AC4F-418D-AE19-62706E023703}">
                        <ahyp:hlinkClr xmlns:ahyp="http://schemas.microsoft.com/office/drawing/2018/hyperlinkcolor" xmlns="" val="tx"/>
                      </a:ext>
                    </a:extLst>
                  </a:hlinkClick>
                </a:rPr>
                <a:t>Students &amp; Faculty Achievements</a:t>
              </a:r>
              <a:endParaRPr lang="en-US" sz="1800" dirty="0">
                <a:solidFill>
                  <a:schemeClr val="tx1"/>
                </a:solidFill>
                <a:hlinkClick r:id="" action="ppaction://noaction">
                  <a:extLst>
                    <a:ext uri="{A12FA001-AC4F-418D-AE19-62706E023703}">
                      <ahyp:hlinkClr xmlns:ahyp="http://schemas.microsoft.com/office/drawing/2018/hyperlinkcolor" xmlns="" val="tx"/>
                    </a:ext>
                  </a:extLst>
                </a:hlinkClick>
              </a:endParaRPr>
            </a:p>
            <a:p>
              <a:pPr algn="ctr"/>
              <a:r>
                <a:rPr lang="en-US" dirty="0">
                  <a:solidFill>
                    <a:srgbClr val="0563C1"/>
                  </a:solidFill>
                  <a:hlinkClick r:id="" action="ppaction://noaction">
                    <a:extLst>
                      <a:ext uri="{A12FA001-AC4F-418D-AE19-62706E023703}">
                        <ahyp:hlinkClr xmlns:ahyp="http://schemas.microsoft.com/office/drawing/2018/hyperlinkcolor" xmlns="" val="tx"/>
                      </a:ext>
                    </a:extLst>
                  </a:hlinkClick>
                </a:rPr>
                <a:t/>
              </a:r>
              <a:br>
                <a:rPr lang="en-US" dirty="0">
                  <a:solidFill>
                    <a:srgbClr val="0563C1"/>
                  </a:solidFill>
                  <a:hlinkClick r:id="" action="ppaction://noaction">
                    <a:extLst>
                      <a:ext uri="{A12FA001-AC4F-418D-AE19-62706E023703}">
                        <ahyp:hlinkClr xmlns:ahyp="http://schemas.microsoft.com/office/drawing/2018/hyperlinkcolor" xmlns="" val="tx"/>
                      </a:ext>
                    </a:extLst>
                  </a:hlinkClick>
                </a:rPr>
              </a:br>
              <a:endParaRPr lang="en-US" sz="1800" dirty="0">
                <a:solidFill>
                  <a:srgbClr val="002060"/>
                </a:solidFill>
              </a:endParaRPr>
            </a:p>
          </p:txBody>
        </p:sp>
        <p:sp>
          <p:nvSpPr>
            <p:cNvPr id="96" name="Freeform: Shape 95">
              <a:extLst>
                <a:ext uri="{FF2B5EF4-FFF2-40B4-BE49-F238E27FC236}">
                  <a16:creationId xmlns:a16="http://schemas.microsoft.com/office/drawing/2014/main" xmlns="" id="{15B1791D-8984-7BF3-B7DE-895CC568FCE7}"/>
                </a:ext>
              </a:extLst>
            </p:cNvPr>
            <p:cNvSpPr/>
            <p:nvPr/>
          </p:nvSpPr>
          <p:spPr>
            <a:xfrm rot="12888229">
              <a:off x="7489371" y="3973572"/>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xmlns="" id="{901FE7CA-1EC0-12C1-B3BA-1E79B4C992C2}"/>
                </a:ext>
              </a:extLst>
            </p:cNvPr>
            <p:cNvSpPr/>
            <p:nvPr/>
          </p:nvSpPr>
          <p:spPr>
            <a:xfrm>
              <a:off x="4612021" y="4255681"/>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0">
                  <a:schemeClr val="accent1">
                    <a:lumMod val="60000"/>
                    <a:lumOff val="40000"/>
                    <a:alpha val="70000"/>
                  </a:schemeClr>
                </a:gs>
                <a:gs pos="96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spcBef>
                  <a:spcPct val="0"/>
                </a:spcBef>
              </a:pPr>
              <a:r>
                <a:rPr lang="en-US" sz="1800" b="1" dirty="0">
                  <a:solidFill>
                    <a:schemeClr val="tx1"/>
                  </a:solidFill>
                </a:rPr>
                <a:t>Facilities Upgradation</a:t>
              </a:r>
            </a:p>
          </p:txBody>
        </p:sp>
        <p:sp>
          <p:nvSpPr>
            <p:cNvPr id="87" name="Freeform: Shape 86">
              <a:extLst>
                <a:ext uri="{FF2B5EF4-FFF2-40B4-BE49-F238E27FC236}">
                  <a16:creationId xmlns:a16="http://schemas.microsoft.com/office/drawing/2014/main" xmlns="" id="{A2E04182-8496-4AC6-0E7E-4E42DC7DCA50}"/>
                </a:ext>
              </a:extLst>
            </p:cNvPr>
            <p:cNvSpPr/>
            <p:nvPr/>
          </p:nvSpPr>
          <p:spPr>
            <a:xfrm rot="12888229">
              <a:off x="3962985" y="3307029"/>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xmlns="" id="{B2742023-F0E0-8AB1-D734-87F1259D9300}"/>
                </a:ext>
              </a:extLst>
            </p:cNvPr>
            <p:cNvSpPr/>
            <p:nvPr/>
          </p:nvSpPr>
          <p:spPr>
            <a:xfrm rot="12888229">
              <a:off x="1157940" y="3124612"/>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xmlns="" id="{785B7985-01E2-9203-76AC-DC18C32833F7}"/>
                </a:ext>
              </a:extLst>
            </p:cNvPr>
            <p:cNvSpPr/>
            <p:nvPr/>
          </p:nvSpPr>
          <p:spPr>
            <a:xfrm>
              <a:off x="318346" y="1237812"/>
              <a:ext cx="11555307" cy="731520"/>
            </a:xfrm>
            <a:prstGeom prst="roundRect">
              <a:avLst>
                <a:gd name="adj" fmla="val 50000"/>
              </a:avLst>
            </a:prstGeom>
            <a:solidFill>
              <a:schemeClr val="bg1"/>
            </a:solidFill>
            <a:ln>
              <a:noFill/>
            </a:ln>
            <a:effectLst>
              <a:innerShdw blurRad="381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xmlns="" id="{E3695869-57CB-4DCE-2830-95AA48532FF0}"/>
                </a:ext>
              </a:extLst>
            </p:cNvPr>
            <p:cNvSpPr/>
            <p:nvPr/>
          </p:nvSpPr>
          <p:spPr>
            <a:xfrm>
              <a:off x="596053" y="1402059"/>
              <a:ext cx="11118427" cy="418259"/>
            </a:xfrm>
            <a:prstGeom prst="roundRect">
              <a:avLst>
                <a:gd name="adj" fmla="val 50000"/>
              </a:avLst>
            </a:prstGeom>
            <a:solidFill>
              <a:schemeClr val="bg2">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AD75CAEF-F0BF-D3FA-DD49-22B0F5CAC1A3}"/>
                </a:ext>
              </a:extLst>
            </p:cNvPr>
            <p:cNvSpPr/>
            <p:nvPr/>
          </p:nvSpPr>
          <p:spPr>
            <a:xfrm>
              <a:off x="417617" y="3123960"/>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16000">
                  <a:srgbClr val="FFFF00">
                    <a:alpha val="70000"/>
                  </a:srgbClr>
                </a:gs>
                <a:gs pos="95000">
                  <a:schemeClr val="accent4">
                    <a:lumMod val="0"/>
                    <a:lumOff val="100000"/>
                  </a:schemeClr>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solidFill>
                  <a:srgbClr val="002060"/>
                </a:solidFill>
              </a:endParaRPr>
            </a:p>
          </p:txBody>
        </p:sp>
        <p:sp>
          <p:nvSpPr>
            <p:cNvPr id="20" name="Freeform: Shape 19">
              <a:extLst>
                <a:ext uri="{FF2B5EF4-FFF2-40B4-BE49-F238E27FC236}">
                  <a16:creationId xmlns:a16="http://schemas.microsoft.com/office/drawing/2014/main" xmlns="" id="{B8B347B7-2759-DA62-462F-E579181CD18E}"/>
                </a:ext>
              </a:extLst>
            </p:cNvPr>
            <p:cNvSpPr/>
            <p:nvPr/>
          </p:nvSpPr>
          <p:spPr>
            <a:xfrm>
              <a:off x="6075931" y="3028551"/>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flip="none" rotWithShape="1">
              <a:gsLst>
                <a:gs pos="8000">
                  <a:schemeClr val="accent6">
                    <a:lumMod val="60000"/>
                    <a:lumOff val="40000"/>
                    <a:alpha val="70000"/>
                  </a:schemeClr>
                </a:gs>
                <a:gs pos="100000">
                  <a:schemeClr val="bg1">
                    <a:alpha val="99000"/>
                  </a:schemeClr>
                </a:gs>
              </a:gsLst>
              <a:lin ang="0" scaled="0"/>
              <a:tileRect/>
            </a:gradFill>
            <a:ln>
              <a:gradFill>
                <a:gsLst>
                  <a:gs pos="0">
                    <a:srgbClr val="92D050"/>
                  </a:gs>
                  <a:gs pos="100000">
                    <a:schemeClr val="bg1">
                      <a:alpha val="61000"/>
                    </a:schemeClr>
                  </a:gs>
                </a:gsLst>
                <a:lin ang="840000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b="1" dirty="0">
                  <a:solidFill>
                    <a:schemeClr val="tx1"/>
                  </a:solidFill>
                </a:rPr>
                <a:t>Industry Tie-up </a:t>
              </a:r>
              <a:endParaRPr lang="en-US" sz="1800" b="1" dirty="0">
                <a:solidFill>
                  <a:schemeClr val="tx1"/>
                </a:solidFill>
              </a:endParaRPr>
            </a:p>
          </p:txBody>
        </p:sp>
        <p:sp>
          <p:nvSpPr>
            <p:cNvPr id="21" name="Freeform: Shape 20">
              <a:extLst>
                <a:ext uri="{FF2B5EF4-FFF2-40B4-BE49-F238E27FC236}">
                  <a16:creationId xmlns:a16="http://schemas.microsoft.com/office/drawing/2014/main" xmlns="" id="{9DC95D3A-B4FB-24D8-55E4-E221A34F2048}"/>
                </a:ext>
              </a:extLst>
            </p:cNvPr>
            <p:cNvSpPr/>
            <p:nvPr/>
          </p:nvSpPr>
          <p:spPr>
            <a:xfrm>
              <a:off x="1803208" y="4423093"/>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0">
                  <a:srgbClr val="FF61A1">
                    <a:alpha val="70000"/>
                  </a:srgbClr>
                </a:gs>
                <a:gs pos="98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spcBef>
                  <a:spcPct val="0"/>
                </a:spcBef>
              </a:pPr>
              <a:endParaRPr lang="en-US" sz="1800" b="1" dirty="0">
                <a:solidFill>
                  <a:srgbClr val="FF0000"/>
                </a:solidFill>
              </a:endParaRPr>
            </a:p>
          </p:txBody>
        </p:sp>
        <p:sp>
          <p:nvSpPr>
            <p:cNvPr id="23" name="Freeform: Shape 22">
              <a:extLst>
                <a:ext uri="{FF2B5EF4-FFF2-40B4-BE49-F238E27FC236}">
                  <a16:creationId xmlns:a16="http://schemas.microsoft.com/office/drawing/2014/main" xmlns="" id="{40A532B7-5F55-DB67-3467-A8897B22E0FE}"/>
                </a:ext>
              </a:extLst>
            </p:cNvPr>
            <p:cNvSpPr/>
            <p:nvPr/>
          </p:nvSpPr>
          <p:spPr>
            <a:xfrm>
              <a:off x="3240535" y="3248745"/>
              <a:ext cx="1673016"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32000">
                  <a:schemeClr val="accent2">
                    <a:lumMod val="60000"/>
                    <a:lumOff val="40000"/>
                    <a:alpha val="70000"/>
                  </a:schemeClr>
                </a:gs>
                <a:gs pos="100000">
                  <a:schemeClr val="bg1"/>
                </a:gs>
              </a:gsLst>
              <a:lin ang="0" scaled="0"/>
            </a:gradFill>
            <a:ln>
              <a:gradFill>
                <a:gsLst>
                  <a:gs pos="2400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solidFill>
                  <a:srgbClr val="002060"/>
                </a:solidFill>
              </a:endParaRPr>
            </a:p>
          </p:txBody>
        </p:sp>
        <p:grpSp>
          <p:nvGrpSpPr>
            <p:cNvPr id="5" name="Group 4">
              <a:extLst>
                <a:ext uri="{FF2B5EF4-FFF2-40B4-BE49-F238E27FC236}">
                  <a16:creationId xmlns:a16="http://schemas.microsoft.com/office/drawing/2014/main" xmlns="" id="{DC49E3E3-9000-7A39-0370-4BD411F6BFAB}"/>
                </a:ext>
              </a:extLst>
            </p:cNvPr>
            <p:cNvGrpSpPr/>
            <p:nvPr/>
          </p:nvGrpSpPr>
          <p:grpSpPr>
            <a:xfrm>
              <a:off x="858960" y="1239634"/>
              <a:ext cx="795866" cy="716287"/>
              <a:chOff x="1253067" y="380993"/>
              <a:chExt cx="795866" cy="716287"/>
            </a:xfrm>
          </p:grpSpPr>
          <p:sp>
            <p:nvSpPr>
              <p:cNvPr id="2" name="Oval 1">
                <a:extLst>
                  <a:ext uri="{FF2B5EF4-FFF2-40B4-BE49-F238E27FC236}">
                    <a16:creationId xmlns:a16="http://schemas.microsoft.com/office/drawing/2014/main" xmlns="" id="{9B0084A4-DE43-8C16-B9F1-443DF3CB0237}"/>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xmlns="" id="{3803C055-C25A-B622-E2E4-EFFB8BA9B96F}"/>
                  </a:ext>
                </a:extLst>
              </p:cNvPr>
              <p:cNvSpPr/>
              <p:nvPr/>
            </p:nvSpPr>
            <p:spPr>
              <a:xfrm>
                <a:off x="1362728" y="440469"/>
                <a:ext cx="562813" cy="597334"/>
              </a:xfrm>
              <a:prstGeom prst="ellipse">
                <a:avLst/>
              </a:prstGeom>
              <a:gradFill>
                <a:gsLst>
                  <a:gs pos="16000">
                    <a:srgbClr val="FFFF00"/>
                  </a:gs>
                  <a:gs pos="95000">
                    <a:schemeClr val="accent4">
                      <a:lumMod val="0"/>
                      <a:lumOff val="100000"/>
                    </a:schemeClr>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solidFill>
                    <a:srgbClr val="FF0000"/>
                  </a:solidFill>
                </a:endParaRPr>
              </a:p>
            </p:txBody>
          </p:sp>
        </p:grpSp>
        <p:grpSp>
          <p:nvGrpSpPr>
            <p:cNvPr id="6" name="Group 5">
              <a:extLst>
                <a:ext uri="{FF2B5EF4-FFF2-40B4-BE49-F238E27FC236}">
                  <a16:creationId xmlns:a16="http://schemas.microsoft.com/office/drawing/2014/main" xmlns="" id="{32413158-EDDD-317C-CAB5-35888A629DE3}"/>
                </a:ext>
              </a:extLst>
            </p:cNvPr>
            <p:cNvGrpSpPr/>
            <p:nvPr/>
          </p:nvGrpSpPr>
          <p:grpSpPr>
            <a:xfrm>
              <a:off x="2274563" y="1260540"/>
              <a:ext cx="795866" cy="716287"/>
              <a:chOff x="1253067" y="380993"/>
              <a:chExt cx="795866" cy="716287"/>
            </a:xfrm>
            <a:effectLst/>
          </p:grpSpPr>
          <p:sp>
            <p:nvSpPr>
              <p:cNvPr id="8" name="Oval 7">
                <a:extLst>
                  <a:ext uri="{FF2B5EF4-FFF2-40B4-BE49-F238E27FC236}">
                    <a16:creationId xmlns:a16="http://schemas.microsoft.com/office/drawing/2014/main" xmlns="" id="{F142D58F-E3FB-203C-0D9F-A7D0613B80CF}"/>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48A75A26-071C-DD56-6B6F-89DDA4969B78}"/>
                  </a:ext>
                </a:extLst>
              </p:cNvPr>
              <p:cNvSpPr/>
              <p:nvPr/>
            </p:nvSpPr>
            <p:spPr>
              <a:xfrm>
                <a:off x="1362728" y="440469"/>
                <a:ext cx="562813" cy="597334"/>
              </a:xfrm>
              <a:prstGeom prst="ellipse">
                <a:avLst/>
              </a:prstGeom>
              <a:gradFill>
                <a:gsLst>
                  <a:gs pos="0">
                    <a:srgbClr val="FF61A1"/>
                  </a:gs>
                  <a:gs pos="98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spcBef>
                    <a:spcPct val="0"/>
                  </a:spcBef>
                </a:pPr>
                <a:endParaRPr lang="en-US" b="1" dirty="0">
                  <a:solidFill>
                    <a:srgbClr val="FF0000"/>
                  </a:solidFill>
                </a:endParaRPr>
              </a:p>
            </p:txBody>
          </p:sp>
        </p:grpSp>
        <p:grpSp>
          <p:nvGrpSpPr>
            <p:cNvPr id="11" name="Group 10">
              <a:extLst>
                <a:ext uri="{FF2B5EF4-FFF2-40B4-BE49-F238E27FC236}">
                  <a16:creationId xmlns:a16="http://schemas.microsoft.com/office/drawing/2014/main" xmlns="" id="{DBDC2E7E-7352-E3F6-653B-BF36C2403455}"/>
                </a:ext>
              </a:extLst>
            </p:cNvPr>
            <p:cNvGrpSpPr/>
            <p:nvPr/>
          </p:nvGrpSpPr>
          <p:grpSpPr>
            <a:xfrm>
              <a:off x="3690166" y="1245486"/>
              <a:ext cx="795866" cy="716287"/>
              <a:chOff x="1253067" y="380993"/>
              <a:chExt cx="795866" cy="716287"/>
            </a:xfrm>
            <a:effectLst/>
          </p:grpSpPr>
          <p:sp>
            <p:nvSpPr>
              <p:cNvPr id="12" name="Oval 11">
                <a:extLst>
                  <a:ext uri="{FF2B5EF4-FFF2-40B4-BE49-F238E27FC236}">
                    <a16:creationId xmlns:a16="http://schemas.microsoft.com/office/drawing/2014/main" xmlns="" id="{61A2E388-992E-30EE-0AF2-D8491739FCEF}"/>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xmlns="" id="{655A0513-1417-8C04-7E64-6A0A5CA6642C}"/>
                  </a:ext>
                </a:extLst>
              </p:cNvPr>
              <p:cNvSpPr/>
              <p:nvPr/>
            </p:nvSpPr>
            <p:spPr>
              <a:xfrm>
                <a:off x="1362728" y="440469"/>
                <a:ext cx="562813" cy="597334"/>
              </a:xfrm>
              <a:prstGeom prst="ellipse">
                <a:avLst/>
              </a:prstGeom>
              <a:gradFill>
                <a:gsLst>
                  <a:gs pos="32000">
                    <a:schemeClr val="accent2">
                      <a:lumMod val="60000"/>
                      <a:lumOff val="40000"/>
                    </a:schemeClr>
                  </a:gs>
                  <a:gs pos="100000">
                    <a:schemeClr val="bg1"/>
                  </a:gs>
                </a:gsLst>
                <a:lin ang="0" scaled="0"/>
              </a:gradFill>
              <a:ln>
                <a:gradFill>
                  <a:gsLst>
                    <a:gs pos="2400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solidFill>
                    <a:srgbClr val="FF0000"/>
                  </a:solidFill>
                </a:endParaRPr>
              </a:p>
            </p:txBody>
          </p:sp>
        </p:grpSp>
        <p:grpSp>
          <p:nvGrpSpPr>
            <p:cNvPr id="14" name="Group 13">
              <a:extLst>
                <a:ext uri="{FF2B5EF4-FFF2-40B4-BE49-F238E27FC236}">
                  <a16:creationId xmlns:a16="http://schemas.microsoft.com/office/drawing/2014/main" xmlns="" id="{D12FA2BA-581A-82F1-F63C-F2C8A2CA97CF}"/>
                </a:ext>
              </a:extLst>
            </p:cNvPr>
            <p:cNvGrpSpPr/>
            <p:nvPr/>
          </p:nvGrpSpPr>
          <p:grpSpPr>
            <a:xfrm>
              <a:off x="5105769" y="1287659"/>
              <a:ext cx="795866" cy="716287"/>
              <a:chOff x="1253067" y="380993"/>
              <a:chExt cx="795866" cy="716287"/>
            </a:xfrm>
            <a:effectLst/>
          </p:grpSpPr>
          <p:sp>
            <p:nvSpPr>
              <p:cNvPr id="15" name="Oval 14">
                <a:extLst>
                  <a:ext uri="{FF2B5EF4-FFF2-40B4-BE49-F238E27FC236}">
                    <a16:creationId xmlns:a16="http://schemas.microsoft.com/office/drawing/2014/main" xmlns="" id="{622C6E40-2D70-7E5A-C40D-C932DBAD6294}"/>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xmlns="" id="{A3D3F3DB-1C38-1545-F276-81D40C941981}"/>
                  </a:ext>
                </a:extLst>
              </p:cNvPr>
              <p:cNvSpPr/>
              <p:nvPr/>
            </p:nvSpPr>
            <p:spPr>
              <a:xfrm>
                <a:off x="1362728" y="440469"/>
                <a:ext cx="562813" cy="597334"/>
              </a:xfrm>
              <a:prstGeom prst="ellipse">
                <a:avLst/>
              </a:prstGeom>
              <a:gradFill>
                <a:gsLst>
                  <a:gs pos="0">
                    <a:schemeClr val="accent1">
                      <a:lumMod val="60000"/>
                      <a:lumOff val="40000"/>
                    </a:schemeClr>
                  </a:gs>
                  <a:gs pos="96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spcBef>
                    <a:spcPct val="0"/>
                  </a:spcBef>
                </a:pPr>
                <a:endParaRPr lang="en-US" b="1" dirty="0">
                  <a:solidFill>
                    <a:srgbClr val="FF0000"/>
                  </a:solidFill>
                </a:endParaRPr>
              </a:p>
            </p:txBody>
          </p:sp>
        </p:grpSp>
        <p:grpSp>
          <p:nvGrpSpPr>
            <p:cNvPr id="17" name="Group 16">
              <a:extLst>
                <a:ext uri="{FF2B5EF4-FFF2-40B4-BE49-F238E27FC236}">
                  <a16:creationId xmlns:a16="http://schemas.microsoft.com/office/drawing/2014/main" xmlns="" id="{F160C364-E5F1-78BA-BC2E-3039DB72FFC3}"/>
                </a:ext>
              </a:extLst>
            </p:cNvPr>
            <p:cNvGrpSpPr/>
            <p:nvPr/>
          </p:nvGrpSpPr>
          <p:grpSpPr>
            <a:xfrm>
              <a:off x="6521372" y="1295626"/>
              <a:ext cx="795866" cy="716287"/>
              <a:chOff x="1253067" y="380993"/>
              <a:chExt cx="795866" cy="716287"/>
            </a:xfrm>
            <a:effectLst/>
          </p:grpSpPr>
          <p:sp>
            <p:nvSpPr>
              <p:cNvPr id="18" name="Oval 17">
                <a:extLst>
                  <a:ext uri="{FF2B5EF4-FFF2-40B4-BE49-F238E27FC236}">
                    <a16:creationId xmlns:a16="http://schemas.microsoft.com/office/drawing/2014/main" xmlns="" id="{79AA3B6D-7AF8-4B15-747F-BA1FF1C5DB08}"/>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96F5990C-0A13-4073-4566-B0AEA8C63227}"/>
                  </a:ext>
                </a:extLst>
              </p:cNvPr>
              <p:cNvSpPr/>
              <p:nvPr/>
            </p:nvSpPr>
            <p:spPr>
              <a:xfrm>
                <a:off x="1362728" y="440469"/>
                <a:ext cx="562813" cy="597334"/>
              </a:xfrm>
              <a:prstGeom prst="ellipse">
                <a:avLst/>
              </a:prstGeom>
              <a:gradFill flip="none" rotWithShape="1">
                <a:gsLst>
                  <a:gs pos="8000">
                    <a:schemeClr val="accent6">
                      <a:lumMod val="60000"/>
                      <a:lumOff val="40000"/>
                    </a:schemeClr>
                  </a:gs>
                  <a:gs pos="100000">
                    <a:schemeClr val="bg1">
                      <a:alpha val="99000"/>
                    </a:schemeClr>
                  </a:gs>
                </a:gsLst>
                <a:lin ang="0" scaled="0"/>
                <a:tileRect/>
              </a:gradFill>
              <a:ln>
                <a:gradFill>
                  <a:gsLst>
                    <a:gs pos="0">
                      <a:srgbClr val="92D050"/>
                    </a:gs>
                    <a:gs pos="100000">
                      <a:schemeClr val="bg1">
                        <a:alpha val="61000"/>
                      </a:schemeClr>
                    </a:gs>
                  </a:gsLst>
                  <a:lin ang="840000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4" name="Group 33">
              <a:extLst>
                <a:ext uri="{FF2B5EF4-FFF2-40B4-BE49-F238E27FC236}">
                  <a16:creationId xmlns:a16="http://schemas.microsoft.com/office/drawing/2014/main" xmlns="" id="{F3F19050-CABF-45A4-E038-A3966E7FACD5}"/>
                </a:ext>
              </a:extLst>
            </p:cNvPr>
            <p:cNvGrpSpPr/>
            <p:nvPr/>
          </p:nvGrpSpPr>
          <p:grpSpPr>
            <a:xfrm>
              <a:off x="7936975" y="1268857"/>
              <a:ext cx="795866" cy="716287"/>
              <a:chOff x="1253067" y="380993"/>
              <a:chExt cx="795866" cy="716287"/>
            </a:xfrm>
            <a:effectLst/>
          </p:grpSpPr>
          <p:sp>
            <p:nvSpPr>
              <p:cNvPr id="35" name="Oval 34">
                <a:extLst>
                  <a:ext uri="{FF2B5EF4-FFF2-40B4-BE49-F238E27FC236}">
                    <a16:creationId xmlns:a16="http://schemas.microsoft.com/office/drawing/2014/main" xmlns="" id="{9EE257AB-9EDC-EA69-A7D9-4C0B8ADDD5CB}"/>
                  </a:ext>
                </a:extLst>
              </p:cNvPr>
              <p:cNvSpPr/>
              <p:nvPr/>
            </p:nvSpPr>
            <p:spPr>
              <a:xfrm>
                <a:off x="1253067" y="380993"/>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xmlns="" id="{27CFAA6D-2EE1-26D2-D262-B783601351DD}"/>
                  </a:ext>
                </a:extLst>
              </p:cNvPr>
              <p:cNvSpPr/>
              <p:nvPr/>
            </p:nvSpPr>
            <p:spPr>
              <a:xfrm>
                <a:off x="1362728" y="440469"/>
                <a:ext cx="562813" cy="597334"/>
              </a:xfrm>
              <a:prstGeom prst="ellipse">
                <a:avLst/>
              </a:prstGeom>
              <a:gradFill>
                <a:gsLst>
                  <a:gs pos="0">
                    <a:srgbClr val="9F60CE"/>
                  </a:gs>
                  <a:gs pos="99000">
                    <a:schemeClr val="accent1">
                      <a:lumMod val="45000"/>
                      <a:lumOff val="55000"/>
                    </a:schemeClr>
                  </a:gs>
                  <a:gs pos="100000">
                    <a:schemeClr val="bg1">
                      <a:alpha val="0"/>
                    </a:schemeClr>
                  </a:gs>
                  <a:gs pos="98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outerShdw blurRad="50800" dist="50800" dir="5400000" sx="34000" sy="34000" algn="ctr" rotWithShape="0">
                  <a:srgbClr val="000000"/>
                </a:outerShdw>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0" name="Group 29">
              <a:extLst>
                <a:ext uri="{FF2B5EF4-FFF2-40B4-BE49-F238E27FC236}">
                  <a16:creationId xmlns:a16="http://schemas.microsoft.com/office/drawing/2014/main" xmlns="" id="{18F323A0-1524-B665-7C1E-3E2A08CAB7C9}"/>
                </a:ext>
              </a:extLst>
            </p:cNvPr>
            <p:cNvGrpSpPr/>
            <p:nvPr/>
          </p:nvGrpSpPr>
          <p:grpSpPr>
            <a:xfrm>
              <a:off x="9352578" y="1272341"/>
              <a:ext cx="795866" cy="716287"/>
              <a:chOff x="10030581" y="1281139"/>
              <a:chExt cx="795866" cy="716287"/>
            </a:xfrm>
          </p:grpSpPr>
          <p:sp>
            <p:nvSpPr>
              <p:cNvPr id="38" name="Oval 37">
                <a:extLst>
                  <a:ext uri="{FF2B5EF4-FFF2-40B4-BE49-F238E27FC236}">
                    <a16:creationId xmlns:a16="http://schemas.microsoft.com/office/drawing/2014/main" xmlns="" id="{A2BE5202-09BF-8DFA-8DA9-BA98E48189FA}"/>
                  </a:ext>
                </a:extLst>
              </p:cNvPr>
              <p:cNvSpPr/>
              <p:nvPr/>
            </p:nvSpPr>
            <p:spPr>
              <a:xfrm>
                <a:off x="10030581" y="1281139"/>
                <a:ext cx="795866" cy="71628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xmlns="" id="{DEED4024-712B-4E01-E581-C9D6EF855BD5}"/>
                  </a:ext>
                </a:extLst>
              </p:cNvPr>
              <p:cNvSpPr/>
              <p:nvPr/>
            </p:nvSpPr>
            <p:spPr>
              <a:xfrm>
                <a:off x="10140242" y="1340615"/>
                <a:ext cx="562813" cy="597334"/>
              </a:xfrm>
              <a:prstGeom prst="ellipse">
                <a:avLst/>
              </a:prstGeom>
              <a:gradFill>
                <a:gsLst>
                  <a:gs pos="0">
                    <a:schemeClr val="bg2">
                      <a:lumMod val="75000"/>
                    </a:schemeClr>
                  </a:gs>
                  <a:gs pos="99000">
                    <a:schemeClr val="accent1">
                      <a:lumMod val="45000"/>
                      <a:lumOff val="55000"/>
                    </a:schemeClr>
                  </a:gs>
                  <a:gs pos="100000">
                    <a:schemeClr val="bg1">
                      <a:alpha val="0"/>
                    </a:schemeClr>
                  </a:gs>
                  <a:gs pos="98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cxnSp>
          <p:nvCxnSpPr>
            <p:cNvPr id="62" name="Straight Connector 61">
              <a:extLst>
                <a:ext uri="{FF2B5EF4-FFF2-40B4-BE49-F238E27FC236}">
                  <a16:creationId xmlns:a16="http://schemas.microsoft.com/office/drawing/2014/main" xmlns="" id="{D5DF225C-B6CA-5393-29AC-7406164A1661}"/>
                </a:ext>
              </a:extLst>
            </p:cNvPr>
            <p:cNvCxnSpPr>
              <a:cxnSpLocks/>
              <a:stCxn id="2" idx="4"/>
              <a:endCxn id="10" idx="5"/>
            </p:cNvCxnSpPr>
            <p:nvPr/>
          </p:nvCxnSpPr>
          <p:spPr>
            <a:xfrm flipH="1">
              <a:off x="1254125" y="1955921"/>
              <a:ext cx="2768" cy="11680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Freeform: Shape 84">
              <a:extLst>
                <a:ext uri="{FF2B5EF4-FFF2-40B4-BE49-F238E27FC236}">
                  <a16:creationId xmlns:a16="http://schemas.microsoft.com/office/drawing/2014/main" xmlns="" id="{30B1601D-6101-D9A9-05A2-04AB0612F219}"/>
                </a:ext>
              </a:extLst>
            </p:cNvPr>
            <p:cNvSpPr/>
            <p:nvPr/>
          </p:nvSpPr>
          <p:spPr>
            <a:xfrm rot="2379759">
              <a:off x="1225562" y="3117757"/>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Shape 87">
              <a:extLst>
                <a:ext uri="{FF2B5EF4-FFF2-40B4-BE49-F238E27FC236}">
                  <a16:creationId xmlns:a16="http://schemas.microsoft.com/office/drawing/2014/main" xmlns="" id="{45E06CAB-A80D-8DFB-1617-6AEB545A4558}"/>
                </a:ext>
              </a:extLst>
            </p:cNvPr>
            <p:cNvSpPr/>
            <p:nvPr/>
          </p:nvSpPr>
          <p:spPr>
            <a:xfrm rot="2379759">
              <a:off x="4002047" y="3281515"/>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xmlns="" id="{1F7EF7C6-6881-A2D7-D8D8-308F93CDC038}"/>
                </a:ext>
              </a:extLst>
            </p:cNvPr>
            <p:cNvSpPr/>
            <p:nvPr/>
          </p:nvSpPr>
          <p:spPr>
            <a:xfrm rot="2379759">
              <a:off x="6825165" y="3029952"/>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xmlns="" id="{EE9D7EFB-A78B-1BB2-16B3-E9E4E79EABCB}"/>
                </a:ext>
              </a:extLst>
            </p:cNvPr>
            <p:cNvCxnSpPr>
              <a:cxnSpLocks/>
              <a:endCxn id="21" idx="5"/>
            </p:cNvCxnSpPr>
            <p:nvPr/>
          </p:nvCxnSpPr>
          <p:spPr>
            <a:xfrm flipH="1">
              <a:off x="2639716" y="2020171"/>
              <a:ext cx="37177" cy="24029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xmlns="" id="{B2B03710-D869-5EF6-2B07-DEFF039F3B24}"/>
                </a:ext>
              </a:extLst>
            </p:cNvPr>
            <p:cNvCxnSpPr>
              <a:cxnSpLocks/>
            </p:cNvCxnSpPr>
            <p:nvPr/>
          </p:nvCxnSpPr>
          <p:spPr>
            <a:xfrm flipH="1">
              <a:off x="4074679" y="1916285"/>
              <a:ext cx="6551" cy="13652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xmlns="" id="{339F6273-FC1E-AD17-6F3D-E1405B5EC075}"/>
                </a:ext>
              </a:extLst>
            </p:cNvPr>
            <p:cNvCxnSpPr>
              <a:cxnSpLocks/>
              <a:endCxn id="25" idx="5"/>
            </p:cNvCxnSpPr>
            <p:nvPr/>
          </p:nvCxnSpPr>
          <p:spPr>
            <a:xfrm flipH="1">
              <a:off x="5448529" y="2008200"/>
              <a:ext cx="51046" cy="22474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xmlns="" id="{B47BED55-8ED0-7FC4-148E-35EF5AA88FEF}"/>
                </a:ext>
              </a:extLst>
            </p:cNvPr>
            <p:cNvCxnSpPr>
              <a:cxnSpLocks/>
            </p:cNvCxnSpPr>
            <p:nvPr/>
          </p:nvCxnSpPr>
          <p:spPr>
            <a:xfrm flipH="1">
              <a:off x="6919305" y="2016289"/>
              <a:ext cx="15558" cy="990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xmlns="" id="{902B83B2-EFF4-FB03-F20F-E8574DDB322E}"/>
                </a:ext>
              </a:extLst>
            </p:cNvPr>
            <p:cNvCxnSpPr>
              <a:cxnSpLocks/>
              <a:endCxn id="60" idx="5"/>
            </p:cNvCxnSpPr>
            <p:nvPr/>
          </p:nvCxnSpPr>
          <p:spPr>
            <a:xfrm>
              <a:off x="8349121" y="2016189"/>
              <a:ext cx="25701" cy="23818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xmlns="" id="{26503E6E-FA29-D6B7-91A4-E5FBD27631B7}"/>
                </a:ext>
              </a:extLst>
            </p:cNvPr>
            <p:cNvGrpSpPr/>
            <p:nvPr/>
          </p:nvGrpSpPr>
          <p:grpSpPr>
            <a:xfrm>
              <a:off x="11019976" y="4000161"/>
              <a:ext cx="292269" cy="286295"/>
              <a:chOff x="11136670" y="3528089"/>
              <a:chExt cx="292269" cy="286295"/>
            </a:xfrm>
          </p:grpSpPr>
          <p:sp>
            <p:nvSpPr>
              <p:cNvPr id="52" name="Freeform: Shape 51">
                <a:extLst>
                  <a:ext uri="{FF2B5EF4-FFF2-40B4-BE49-F238E27FC236}">
                    <a16:creationId xmlns:a16="http://schemas.microsoft.com/office/drawing/2014/main" xmlns="" id="{AB1444A0-FCC2-73BA-48DD-91B9CD28CA8F}"/>
                  </a:ext>
                </a:extLst>
              </p:cNvPr>
              <p:cNvSpPr/>
              <p:nvPr/>
            </p:nvSpPr>
            <p:spPr>
              <a:xfrm rot="12888229">
                <a:off x="11136670" y="3552407"/>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Shape 77">
                <a:extLst>
                  <a:ext uri="{FF2B5EF4-FFF2-40B4-BE49-F238E27FC236}">
                    <a16:creationId xmlns:a16="http://schemas.microsoft.com/office/drawing/2014/main" xmlns="" id="{3A4CE76C-98EE-0495-BA41-FDBE5B3E109F}"/>
                  </a:ext>
                </a:extLst>
              </p:cNvPr>
              <p:cNvSpPr/>
              <p:nvPr/>
            </p:nvSpPr>
            <p:spPr>
              <a:xfrm rot="2379759">
                <a:off x="11178713" y="3528089"/>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3" name="Straight Connector 102">
              <a:extLst>
                <a:ext uri="{FF2B5EF4-FFF2-40B4-BE49-F238E27FC236}">
                  <a16:creationId xmlns:a16="http://schemas.microsoft.com/office/drawing/2014/main" xmlns="" id="{FC34AF6E-8AF5-284D-3716-3810903B8419}"/>
                </a:ext>
              </a:extLst>
            </p:cNvPr>
            <p:cNvCxnSpPr>
              <a:cxnSpLocks/>
              <a:endCxn id="28" idx="5"/>
            </p:cNvCxnSpPr>
            <p:nvPr/>
          </p:nvCxnSpPr>
          <p:spPr>
            <a:xfrm flipH="1">
              <a:off x="11159245" y="1976354"/>
              <a:ext cx="3275" cy="20603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Freeform: Shape 107">
              <a:extLst>
                <a:ext uri="{FF2B5EF4-FFF2-40B4-BE49-F238E27FC236}">
                  <a16:creationId xmlns:a16="http://schemas.microsoft.com/office/drawing/2014/main" xmlns="" id="{F9D93F4D-7021-D9FE-8B04-5207FC50C7B1}"/>
                </a:ext>
              </a:extLst>
            </p:cNvPr>
            <p:cNvSpPr/>
            <p:nvPr/>
          </p:nvSpPr>
          <p:spPr>
            <a:xfrm rot="2379759">
              <a:off x="9630910" y="2857323"/>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246B90B3-F382-7215-8684-381EABF8DDA7}"/>
                </a:ext>
              </a:extLst>
            </p:cNvPr>
            <p:cNvSpPr/>
            <p:nvPr/>
          </p:nvSpPr>
          <p:spPr>
            <a:xfrm>
              <a:off x="8802781" y="2881779"/>
              <a:ext cx="1780151" cy="1689947"/>
            </a:xfrm>
            <a:custGeom>
              <a:avLst/>
              <a:gdLst>
                <a:gd name="connsiteX0" fmla="*/ 1097280 w 2194560"/>
                <a:gd name="connsiteY0" fmla="*/ 249767 h 2194560"/>
                <a:gd name="connsiteX1" fmla="*/ 982980 w 2194560"/>
                <a:gd name="connsiteY1" fmla="*/ 364067 h 2194560"/>
                <a:gd name="connsiteX2" fmla="*/ 1097280 w 2194560"/>
                <a:gd name="connsiteY2" fmla="*/ 478367 h 2194560"/>
                <a:gd name="connsiteX3" fmla="*/ 1211580 w 2194560"/>
                <a:gd name="connsiteY3" fmla="*/ 364067 h 2194560"/>
                <a:gd name="connsiteX4" fmla="*/ 1097280 w 2194560"/>
                <a:gd name="connsiteY4" fmla="*/ 249767 h 2194560"/>
                <a:gd name="connsiteX5" fmla="*/ 1097280 w 2194560"/>
                <a:gd name="connsiteY5" fmla="*/ 0 h 2194560"/>
                <a:gd name="connsiteX6" fmla="*/ 2194560 w 2194560"/>
                <a:gd name="connsiteY6" fmla="*/ 1097280 h 2194560"/>
                <a:gd name="connsiteX7" fmla="*/ 1097280 w 2194560"/>
                <a:gd name="connsiteY7" fmla="*/ 2194560 h 2194560"/>
                <a:gd name="connsiteX8" fmla="*/ 0 w 2194560"/>
                <a:gd name="connsiteY8" fmla="*/ 1097280 h 2194560"/>
                <a:gd name="connsiteX9" fmla="*/ 1097280 w 2194560"/>
                <a:gd name="connsiteY9" fmla="*/ 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2194560">
                  <a:moveTo>
                    <a:pt x="1097280" y="249767"/>
                  </a:moveTo>
                  <a:cubicBezTo>
                    <a:pt x="1034154" y="249767"/>
                    <a:pt x="982980" y="300941"/>
                    <a:pt x="982980" y="364067"/>
                  </a:cubicBezTo>
                  <a:cubicBezTo>
                    <a:pt x="982980" y="427193"/>
                    <a:pt x="1034154" y="478367"/>
                    <a:pt x="1097280" y="478367"/>
                  </a:cubicBezTo>
                  <a:cubicBezTo>
                    <a:pt x="1160406" y="478367"/>
                    <a:pt x="1211580" y="427193"/>
                    <a:pt x="1211580" y="364067"/>
                  </a:cubicBezTo>
                  <a:cubicBezTo>
                    <a:pt x="1211580" y="300941"/>
                    <a:pt x="1160406" y="249767"/>
                    <a:pt x="1097280" y="249767"/>
                  </a:cubicBezTo>
                  <a:close/>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a:gradFill>
              <a:gsLst>
                <a:gs pos="0">
                  <a:schemeClr val="bg2">
                    <a:lumMod val="75000"/>
                    <a:alpha val="71000"/>
                  </a:schemeClr>
                </a:gs>
                <a:gs pos="99000">
                  <a:schemeClr val="accent1">
                    <a:lumMod val="45000"/>
                    <a:lumOff val="55000"/>
                  </a:schemeClr>
                </a:gs>
                <a:gs pos="100000">
                  <a:schemeClr val="bg1">
                    <a:alpha val="0"/>
                  </a:schemeClr>
                </a:gs>
                <a:gs pos="98000">
                  <a:schemeClr val="bg1"/>
                </a:gs>
              </a:gsLst>
              <a:lin ang="0" scaled="0"/>
            </a:gradFill>
            <a:ln>
              <a:gradFill>
                <a:gsLst>
                  <a:gs pos="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stA="450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b="1" dirty="0">
                  <a:solidFill>
                    <a:schemeClr val="tx1"/>
                  </a:solidFill>
                  <a:hlinkClick r:id="" action="ppaction://noaction">
                    <a:extLst>
                      <a:ext uri="{A12FA001-AC4F-418D-AE19-62706E023703}">
                        <ahyp:hlinkClr xmlns:ahyp="http://schemas.microsoft.com/office/drawing/2018/hyperlinkcolor" xmlns="" val="tx"/>
                      </a:ext>
                    </a:extLst>
                  </a:hlinkClick>
                </a:rPr>
                <a:t>Policies and Implementation</a:t>
              </a:r>
              <a:r>
                <a:rPr lang="en-US" dirty="0">
                  <a:solidFill>
                    <a:srgbClr val="0563C1"/>
                  </a:solidFill>
                  <a:hlinkClick r:id="" action="ppaction://noaction">
                    <a:extLst>
                      <a:ext uri="{A12FA001-AC4F-418D-AE19-62706E023703}">
                        <ahyp:hlinkClr xmlns:ahyp="http://schemas.microsoft.com/office/drawing/2018/hyperlinkcolor" xmlns="" val="tx"/>
                      </a:ext>
                    </a:extLst>
                  </a:hlinkClick>
                </a:rPr>
                <a:t/>
              </a:r>
              <a:br>
                <a:rPr lang="en-US" dirty="0">
                  <a:solidFill>
                    <a:srgbClr val="0563C1"/>
                  </a:solidFill>
                  <a:hlinkClick r:id="" action="ppaction://noaction">
                    <a:extLst>
                      <a:ext uri="{A12FA001-AC4F-418D-AE19-62706E023703}">
                        <ahyp:hlinkClr xmlns:ahyp="http://schemas.microsoft.com/office/drawing/2018/hyperlinkcolor" xmlns="" val="tx"/>
                      </a:ext>
                    </a:extLst>
                  </a:hlinkClick>
                </a:rPr>
              </a:br>
              <a:endParaRPr lang="en-US" sz="1800" dirty="0">
                <a:solidFill>
                  <a:srgbClr val="002060"/>
                </a:solidFill>
              </a:endParaRPr>
            </a:p>
          </p:txBody>
        </p:sp>
        <p:cxnSp>
          <p:nvCxnSpPr>
            <p:cNvPr id="26" name="Straight Connector 25">
              <a:extLst>
                <a:ext uri="{FF2B5EF4-FFF2-40B4-BE49-F238E27FC236}">
                  <a16:creationId xmlns:a16="http://schemas.microsoft.com/office/drawing/2014/main" xmlns="" id="{4E646B3B-8CA9-8FF4-3022-7050735DFAB8}"/>
                </a:ext>
              </a:extLst>
            </p:cNvPr>
            <p:cNvCxnSpPr>
              <a:cxnSpLocks/>
            </p:cNvCxnSpPr>
            <p:nvPr/>
          </p:nvCxnSpPr>
          <p:spPr>
            <a:xfrm flipH="1">
              <a:off x="9740900" y="2023157"/>
              <a:ext cx="7033" cy="8739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xmlns="" id="{0E22E001-8308-C85C-AF63-501A22F4C64B}"/>
                </a:ext>
              </a:extLst>
            </p:cNvPr>
            <p:cNvSpPr/>
            <p:nvPr/>
          </p:nvSpPr>
          <p:spPr>
            <a:xfrm>
              <a:off x="10768178" y="1260068"/>
              <a:ext cx="795866" cy="716287"/>
            </a:xfrm>
            <a:prstGeom prst="ellipse">
              <a:avLst/>
            </a:prstGeom>
            <a:solidFill>
              <a:schemeClr val="bg1"/>
            </a:solidFill>
            <a:ln>
              <a:gradFill>
                <a:gsLst>
                  <a:gs pos="2400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a:reflection blurRad="139700" endPos="34000" dist="127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solidFill>
                  <a:srgbClr val="FF0000"/>
                </a:solidFill>
              </a:endParaRPr>
            </a:p>
          </p:txBody>
        </p:sp>
        <p:sp>
          <p:nvSpPr>
            <p:cNvPr id="33" name="Oval 32">
              <a:extLst>
                <a:ext uri="{FF2B5EF4-FFF2-40B4-BE49-F238E27FC236}">
                  <a16:creationId xmlns:a16="http://schemas.microsoft.com/office/drawing/2014/main" xmlns="" id="{2D4DFCC2-B390-C95C-C45B-74ED7F44FD91}"/>
                </a:ext>
              </a:extLst>
            </p:cNvPr>
            <p:cNvSpPr/>
            <p:nvPr/>
          </p:nvSpPr>
          <p:spPr>
            <a:xfrm>
              <a:off x="10877839" y="1319544"/>
              <a:ext cx="562813" cy="597334"/>
            </a:xfrm>
            <a:prstGeom prst="ellipse">
              <a:avLst/>
            </a:prstGeom>
            <a:gradFill>
              <a:gsLst>
                <a:gs pos="0">
                  <a:srgbClr val="FF1171"/>
                </a:gs>
                <a:gs pos="100000">
                  <a:schemeClr val="bg1"/>
                </a:gs>
              </a:gsLst>
              <a:lin ang="0" scaled="0"/>
            </a:gradFill>
            <a:ln>
              <a:gradFill>
                <a:gsLst>
                  <a:gs pos="24000">
                    <a:schemeClr val="accent1">
                      <a:lumMod val="40000"/>
                      <a:lumOff val="60000"/>
                    </a:schemeClr>
                  </a:gs>
                  <a:gs pos="99000">
                    <a:schemeClr val="accent1">
                      <a:lumMod val="45000"/>
                      <a:lumOff val="55000"/>
                    </a:schemeClr>
                  </a:gs>
                  <a:gs pos="100000">
                    <a:schemeClr val="bg1">
                      <a:alpha val="0"/>
                    </a:schemeClr>
                  </a:gs>
                  <a:gs pos="100000">
                    <a:schemeClr val="accent1">
                      <a:lumMod val="30000"/>
                      <a:lumOff val="7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solidFill>
                  <a:srgbClr val="FF0000"/>
                </a:solidFill>
              </a:endParaRPr>
            </a:p>
          </p:txBody>
        </p:sp>
        <p:sp>
          <p:nvSpPr>
            <p:cNvPr id="61" name="Freeform: Shape 60">
              <a:extLst>
                <a:ext uri="{FF2B5EF4-FFF2-40B4-BE49-F238E27FC236}">
                  <a16:creationId xmlns:a16="http://schemas.microsoft.com/office/drawing/2014/main" xmlns="" id="{67AAF97E-A7E4-AD4B-4C4E-575280286B11}"/>
                </a:ext>
              </a:extLst>
            </p:cNvPr>
            <p:cNvSpPr/>
            <p:nvPr/>
          </p:nvSpPr>
          <p:spPr>
            <a:xfrm rot="2379759">
              <a:off x="2540516" y="4386450"/>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xmlns="" id="{9A4DEA71-F2B6-55E8-85A4-72EB0CDF7423}"/>
                </a:ext>
              </a:extLst>
            </p:cNvPr>
            <p:cNvSpPr/>
            <p:nvPr/>
          </p:nvSpPr>
          <p:spPr>
            <a:xfrm rot="12888229">
              <a:off x="2504453" y="4386538"/>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a:extLst>
                <a:ext uri="{FF2B5EF4-FFF2-40B4-BE49-F238E27FC236}">
                  <a16:creationId xmlns:a16="http://schemas.microsoft.com/office/drawing/2014/main" xmlns="" id="{830D4290-9C22-9906-E7AB-0E1F0CBA1CA6}"/>
                </a:ext>
              </a:extLst>
            </p:cNvPr>
            <p:cNvSpPr/>
            <p:nvPr/>
          </p:nvSpPr>
          <p:spPr>
            <a:xfrm rot="2379759">
              <a:off x="5358419" y="4260045"/>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xmlns="" id="{4313E1A0-19FE-9DD5-346F-1B3A15072B32}"/>
                </a:ext>
              </a:extLst>
            </p:cNvPr>
            <p:cNvSpPr/>
            <p:nvPr/>
          </p:nvSpPr>
          <p:spPr>
            <a:xfrm rot="12888229">
              <a:off x="5303602" y="4261771"/>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xmlns="" id="{98A876AA-7FDF-101C-7978-276C5D2AA32D}"/>
                </a:ext>
              </a:extLst>
            </p:cNvPr>
            <p:cNvSpPr/>
            <p:nvPr/>
          </p:nvSpPr>
          <p:spPr>
            <a:xfrm rot="2379759">
              <a:off x="8280139" y="4413410"/>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xmlns="" id="{28744ED0-1059-9342-4AC6-77E76E3A70E8}"/>
                </a:ext>
              </a:extLst>
            </p:cNvPr>
            <p:cNvSpPr/>
            <p:nvPr/>
          </p:nvSpPr>
          <p:spPr>
            <a:xfrm rot="12888229">
              <a:off x="8236858" y="4398213"/>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xmlns="" id="{063A2697-14DB-93EA-D596-30DA352C80F6}"/>
                </a:ext>
              </a:extLst>
            </p:cNvPr>
            <p:cNvSpPr/>
            <p:nvPr/>
          </p:nvSpPr>
          <p:spPr>
            <a:xfrm rot="12888229">
              <a:off x="6773903" y="3036290"/>
              <a:ext cx="250226" cy="261977"/>
            </a:xfrm>
            <a:custGeom>
              <a:avLst/>
              <a:gdLst>
                <a:gd name="connsiteX0" fmla="*/ 0 w 1231579"/>
                <a:gd name="connsiteY0" fmla="*/ 140547 h 784014"/>
                <a:gd name="connsiteX1" fmla="*/ 50800 w 1231579"/>
                <a:gd name="connsiteY1" fmla="*/ 140547 h 784014"/>
                <a:gd name="connsiteX2" fmla="*/ 101600 w 1231579"/>
                <a:gd name="connsiteY2" fmla="*/ 191347 h 784014"/>
                <a:gd name="connsiteX3" fmla="*/ 491067 w 1231579"/>
                <a:gd name="connsiteY3" fmla="*/ 5080 h 784014"/>
                <a:gd name="connsiteX4" fmla="*/ 1219200 w 1231579"/>
                <a:gd name="connsiteY4" fmla="*/ 428414 h 784014"/>
                <a:gd name="connsiteX5" fmla="*/ 880534 w 1231579"/>
                <a:gd name="connsiteY5" fmla="*/ 784014 h 78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579" h="784014">
                  <a:moveTo>
                    <a:pt x="0" y="140547"/>
                  </a:moveTo>
                  <a:cubicBezTo>
                    <a:pt x="16933" y="136313"/>
                    <a:pt x="33867" y="132080"/>
                    <a:pt x="50800" y="140547"/>
                  </a:cubicBezTo>
                  <a:cubicBezTo>
                    <a:pt x="67733" y="149014"/>
                    <a:pt x="28222" y="213925"/>
                    <a:pt x="101600" y="191347"/>
                  </a:cubicBezTo>
                  <a:cubicBezTo>
                    <a:pt x="174978" y="168769"/>
                    <a:pt x="304800" y="-34431"/>
                    <a:pt x="491067" y="5080"/>
                  </a:cubicBezTo>
                  <a:cubicBezTo>
                    <a:pt x="677334" y="44591"/>
                    <a:pt x="1154289" y="298592"/>
                    <a:pt x="1219200" y="428414"/>
                  </a:cubicBezTo>
                  <a:cubicBezTo>
                    <a:pt x="1284111" y="558236"/>
                    <a:pt x="1082322" y="671125"/>
                    <a:pt x="880534" y="784014"/>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xmlns="" id="{A6281975-6F37-0225-0088-5511C7FD448F}"/>
              </a:ext>
            </a:extLst>
          </p:cNvPr>
          <p:cNvSpPr txBox="1"/>
          <p:nvPr/>
        </p:nvSpPr>
        <p:spPr>
          <a:xfrm>
            <a:off x="708266" y="3553500"/>
            <a:ext cx="1307817" cy="369332"/>
          </a:xfrm>
          <a:prstGeom prst="rect">
            <a:avLst/>
          </a:prstGeom>
          <a:noFill/>
        </p:spPr>
        <p:txBody>
          <a:bodyPr wrap="square">
            <a:spAutoFit/>
          </a:bodyPr>
          <a:lstStyle/>
          <a:p>
            <a:r>
              <a:rPr lang="en-US" sz="1800" b="1" dirty="0"/>
              <a:t>Curriculum</a:t>
            </a:r>
          </a:p>
        </p:txBody>
      </p:sp>
      <p:sp>
        <p:nvSpPr>
          <p:cNvPr id="31" name="TextBox 30">
            <a:extLst>
              <a:ext uri="{FF2B5EF4-FFF2-40B4-BE49-F238E27FC236}">
                <a16:creationId xmlns:a16="http://schemas.microsoft.com/office/drawing/2014/main" xmlns="" id="{D7563190-7765-EFEC-D2B4-771069A7A06B}"/>
              </a:ext>
            </a:extLst>
          </p:cNvPr>
          <p:cNvSpPr txBox="1"/>
          <p:nvPr/>
        </p:nvSpPr>
        <p:spPr>
          <a:xfrm>
            <a:off x="3536170" y="3617037"/>
            <a:ext cx="1297181" cy="923330"/>
          </a:xfrm>
          <a:prstGeom prst="rect">
            <a:avLst/>
          </a:prstGeom>
          <a:noFill/>
        </p:spPr>
        <p:txBody>
          <a:bodyPr wrap="square">
            <a:spAutoFit/>
          </a:bodyPr>
          <a:lstStyle/>
          <a:p>
            <a:r>
              <a:rPr lang="en-US" b="1" dirty="0"/>
              <a:t>Integration of modern tools</a:t>
            </a:r>
          </a:p>
        </p:txBody>
      </p:sp>
      <p:sp>
        <p:nvSpPr>
          <p:cNvPr id="40" name="TextBox 39">
            <a:extLst>
              <a:ext uri="{FF2B5EF4-FFF2-40B4-BE49-F238E27FC236}">
                <a16:creationId xmlns:a16="http://schemas.microsoft.com/office/drawing/2014/main" xmlns="" id="{610D3E6E-6F02-69D4-EA0C-FBD8391F2D05}"/>
              </a:ext>
            </a:extLst>
          </p:cNvPr>
          <p:cNvSpPr txBox="1"/>
          <p:nvPr/>
        </p:nvSpPr>
        <p:spPr>
          <a:xfrm>
            <a:off x="1839524" y="4888290"/>
            <a:ext cx="1776782" cy="923330"/>
          </a:xfrm>
          <a:prstGeom prst="rect">
            <a:avLst/>
          </a:prstGeom>
          <a:noFill/>
        </p:spPr>
        <p:txBody>
          <a:bodyPr wrap="square">
            <a:spAutoFit/>
          </a:bodyPr>
          <a:lstStyle/>
          <a:p>
            <a:pPr algn="ctr"/>
            <a:r>
              <a:rPr lang="en-US" sz="1800" b="1" dirty="0"/>
              <a:t>Instruction and Instructional Resources</a:t>
            </a:r>
            <a:endParaRPr lang="en-US" sz="1800" dirty="0"/>
          </a:p>
        </p:txBody>
      </p:sp>
    </p:spTree>
    <p:extLst>
      <p:ext uri="{BB962C8B-B14F-4D97-AF65-F5344CB8AC3E}">
        <p14:creationId xmlns="" xmlns:p14="http://schemas.microsoft.com/office/powerpoint/2010/main" val="10001417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B2CA4F-7A13-7537-81AA-62CF97381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4E7B590-744E-506C-BDA0-B644AC3E1AEB}"/>
              </a:ext>
            </a:extLst>
          </p:cNvPr>
          <p:cNvSpPr txBox="1">
            <a:spLocks/>
          </p:cNvSpPr>
          <p:nvPr/>
        </p:nvSpPr>
        <p:spPr>
          <a:xfrm>
            <a:off x="2654710" y="365126"/>
            <a:ext cx="6174658" cy="598702"/>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a:t>Quality Link/Mapping</a:t>
            </a:r>
            <a:endParaRPr lang="en-IN" dirty="0"/>
          </a:p>
        </p:txBody>
      </p:sp>
      <p:sp>
        <p:nvSpPr>
          <p:cNvPr id="3" name="Content Placeholder 2">
            <a:extLst>
              <a:ext uri="{FF2B5EF4-FFF2-40B4-BE49-F238E27FC236}">
                <a16:creationId xmlns:a16="http://schemas.microsoft.com/office/drawing/2014/main" xmlns="" id="{C0BE18FA-AC59-CA88-1E61-F70342411B26}"/>
              </a:ext>
            </a:extLst>
          </p:cNvPr>
          <p:cNvSpPr txBox="1">
            <a:spLocks/>
          </p:cNvSpPr>
          <p:nvPr/>
        </p:nvSpPr>
        <p:spPr>
          <a:xfrm>
            <a:off x="838200" y="1062680"/>
            <a:ext cx="10515600" cy="54301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7000"/>
              </a:lnSpc>
              <a:spcAft>
                <a:spcPts val="800"/>
              </a:spcAft>
            </a:pPr>
            <a:r>
              <a:rPr lang="en-IN" sz="36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High POs Attainment------Quality</a:t>
            </a: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Extent of COs contributions to POs:  COs and </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PO</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CO mapping</a:t>
            </a:r>
            <a:endPar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endParaRP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Contribution of curriculum to COs: </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Curriculum mapping to COs </a:t>
            </a: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Curriculum Strength for quality support: </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Curriculum to Taxonomy</a:t>
            </a: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Effective implementation of curriculum:  T-L-A </a:t>
            </a:r>
            <a:r>
              <a:rPr lang="en-IN" sz="2800" b="1" dirty="0">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constructive alignment</a:t>
            </a: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Assessment and Evaluation standard: </a:t>
            </a: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Question mapping to COs</a:t>
            </a:r>
          </a:p>
          <a:p>
            <a:pPr lvl="1">
              <a:lnSpc>
                <a:spcPct val="107000"/>
              </a:lnSpc>
              <a:buSzPts val="1200"/>
              <a:buFont typeface="Wingdings" panose="05000000000000000000" pitchFamily="2" charset="2"/>
              <a:buChar char="§"/>
            </a:pPr>
            <a:r>
              <a:rPr lang="en-IN" sz="2800" b="1" dirty="0">
                <a:latin typeface="Calibri Light" panose="020F0302020204030204" pitchFamily="34" charset="0"/>
                <a:ea typeface="Calibri Light" panose="020F0302020204030204" pitchFamily="34" charset="0"/>
                <a:cs typeface="Calibri Light" panose="020F0302020204030204" pitchFamily="34" charset="0"/>
              </a:rPr>
              <a:t>Feedback and improvement mapping</a:t>
            </a:r>
          </a:p>
          <a:p>
            <a:pPr lvl="1">
              <a:lnSpc>
                <a:spcPct val="107000"/>
              </a:lnSpc>
              <a:buSzPts val="1200"/>
              <a:buFont typeface="Wingdings" panose="05000000000000000000" pitchFamily="2" charset="2"/>
              <a:buChar char="§"/>
            </a:pPr>
            <a:r>
              <a:rPr lang="en-IN" sz="2800" b="1" dirty="0">
                <a:solidFill>
                  <a:srgbClr val="7030A0"/>
                </a:solidFill>
                <a:latin typeface="Calibri Light" panose="020F0302020204030204" pitchFamily="34" charset="0"/>
                <a:ea typeface="Calibri Light" panose="020F0302020204030204" pitchFamily="34" charset="0"/>
                <a:cs typeface="Calibri Light" panose="020F0302020204030204" pitchFamily="34" charset="0"/>
              </a:rPr>
              <a:t>Quality and relevance of feedback questions to criteria and Audit</a:t>
            </a:r>
          </a:p>
          <a:p>
            <a:endParaRPr lang="en-IN" dirty="0"/>
          </a:p>
        </p:txBody>
      </p:sp>
    </p:spTree>
    <p:extLst>
      <p:ext uri="{BB962C8B-B14F-4D97-AF65-F5344CB8AC3E}">
        <p14:creationId xmlns="" xmlns:p14="http://schemas.microsoft.com/office/powerpoint/2010/main" val="408801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04724D60-D821-A6C4-B28B-AB5E01D19274}"/>
              </a:ext>
            </a:extLst>
          </p:cNvPr>
          <p:cNvGrpSpPr/>
          <p:nvPr/>
        </p:nvGrpSpPr>
        <p:grpSpPr>
          <a:xfrm>
            <a:off x="3472574" y="606520"/>
            <a:ext cx="9499600" cy="6186826"/>
            <a:chOff x="2903033" y="677333"/>
            <a:chExt cx="9187367" cy="5554134"/>
          </a:xfrm>
          <a:scene3d>
            <a:camera prst="perspectiveRelaxedModerately" fov="4500000">
              <a:rot lat="18590617" lon="0" rev="0"/>
            </a:camera>
            <a:lightRig rig="threePt" dir="t"/>
          </a:scene3d>
        </p:grpSpPr>
        <p:sp>
          <p:nvSpPr>
            <p:cNvPr id="9" name="Freeform: Shape 8">
              <a:extLst>
                <a:ext uri="{FF2B5EF4-FFF2-40B4-BE49-F238E27FC236}">
                  <a16:creationId xmlns:a16="http://schemas.microsoft.com/office/drawing/2014/main" xmlns="" id="{ACBB4A62-3A3B-0EF2-37EF-680CED3EA547}"/>
                </a:ext>
              </a:extLst>
            </p:cNvPr>
            <p:cNvSpPr/>
            <p:nvPr/>
          </p:nvSpPr>
          <p:spPr>
            <a:xfrm>
              <a:off x="2903033" y="677333"/>
              <a:ext cx="6243620" cy="5554134"/>
            </a:xfrm>
            <a:custGeom>
              <a:avLst/>
              <a:gdLst>
                <a:gd name="connsiteX0" fmla="*/ 2794000 w 5554134"/>
                <a:gd name="connsiteY0" fmla="*/ 0 h 5537200"/>
                <a:gd name="connsiteX1" fmla="*/ 5554134 w 5554134"/>
                <a:gd name="connsiteY1" fmla="*/ 0 h 5537200"/>
                <a:gd name="connsiteX2" fmla="*/ 5537200 w 5554134"/>
                <a:gd name="connsiteY2" fmla="*/ 982134 h 5537200"/>
                <a:gd name="connsiteX3" fmla="*/ 50800 w 5554134"/>
                <a:gd name="connsiteY3" fmla="*/ 948267 h 5537200"/>
                <a:gd name="connsiteX4" fmla="*/ 50800 w 5554134"/>
                <a:gd name="connsiteY4" fmla="*/ 1879600 h 5537200"/>
                <a:gd name="connsiteX5" fmla="*/ 5554134 w 5554134"/>
                <a:gd name="connsiteY5" fmla="*/ 1879600 h 5537200"/>
                <a:gd name="connsiteX6" fmla="*/ 5520267 w 5554134"/>
                <a:gd name="connsiteY6" fmla="*/ 2810934 h 5537200"/>
                <a:gd name="connsiteX7" fmla="*/ 33867 w 5554134"/>
                <a:gd name="connsiteY7" fmla="*/ 2777067 h 5537200"/>
                <a:gd name="connsiteX8" fmla="*/ 16934 w 5554134"/>
                <a:gd name="connsiteY8" fmla="*/ 3674534 h 5537200"/>
                <a:gd name="connsiteX9" fmla="*/ 5537200 w 5554134"/>
                <a:gd name="connsiteY9" fmla="*/ 3674534 h 5537200"/>
                <a:gd name="connsiteX10" fmla="*/ 5554134 w 5554134"/>
                <a:gd name="connsiteY10" fmla="*/ 4588934 h 5537200"/>
                <a:gd name="connsiteX11" fmla="*/ 0 w 5554134"/>
                <a:gd name="connsiteY11" fmla="*/ 4588934 h 5537200"/>
                <a:gd name="connsiteX12" fmla="*/ 33867 w 5554134"/>
                <a:gd name="connsiteY12" fmla="*/ 5537200 h 5537200"/>
                <a:gd name="connsiteX13" fmla="*/ 5554134 w 5554134"/>
                <a:gd name="connsiteY13" fmla="*/ 5537200 h 5537200"/>
                <a:gd name="connsiteX14" fmla="*/ 5554134 w 5554134"/>
                <a:gd name="connsiteY14" fmla="*/ 5537200 h 5537200"/>
                <a:gd name="connsiteX0" fmla="*/ 2989870 w 5750004"/>
                <a:gd name="connsiteY0" fmla="*/ 0 h 5537200"/>
                <a:gd name="connsiteX1" fmla="*/ 5750004 w 5750004"/>
                <a:gd name="connsiteY1" fmla="*/ 0 h 5537200"/>
                <a:gd name="connsiteX2" fmla="*/ 5733070 w 5750004"/>
                <a:gd name="connsiteY2" fmla="*/ 982134 h 5537200"/>
                <a:gd name="connsiteX3" fmla="*/ 246670 w 5750004"/>
                <a:gd name="connsiteY3" fmla="*/ 948267 h 5537200"/>
                <a:gd name="connsiteX4" fmla="*/ 246670 w 5750004"/>
                <a:gd name="connsiteY4" fmla="*/ 1879600 h 5537200"/>
                <a:gd name="connsiteX5" fmla="*/ 5750004 w 5750004"/>
                <a:gd name="connsiteY5" fmla="*/ 1879600 h 5537200"/>
                <a:gd name="connsiteX6" fmla="*/ 5716137 w 5750004"/>
                <a:gd name="connsiteY6" fmla="*/ 2810934 h 5537200"/>
                <a:gd name="connsiteX7" fmla="*/ 229737 w 5750004"/>
                <a:gd name="connsiteY7" fmla="*/ 2777067 h 5537200"/>
                <a:gd name="connsiteX8" fmla="*/ 212804 w 5750004"/>
                <a:gd name="connsiteY8" fmla="*/ 3674534 h 5537200"/>
                <a:gd name="connsiteX9" fmla="*/ 5733070 w 5750004"/>
                <a:gd name="connsiteY9" fmla="*/ 3674534 h 5537200"/>
                <a:gd name="connsiteX10" fmla="*/ 5750004 w 5750004"/>
                <a:gd name="connsiteY10" fmla="*/ 4588934 h 5537200"/>
                <a:gd name="connsiteX11" fmla="*/ 195870 w 5750004"/>
                <a:gd name="connsiteY11" fmla="*/ 4588934 h 5537200"/>
                <a:gd name="connsiteX12" fmla="*/ 229737 w 5750004"/>
                <a:gd name="connsiteY12" fmla="*/ 5537200 h 5537200"/>
                <a:gd name="connsiteX13" fmla="*/ 5750004 w 5750004"/>
                <a:gd name="connsiteY13" fmla="*/ 5537200 h 5537200"/>
                <a:gd name="connsiteX14" fmla="*/ 5750004 w 5750004"/>
                <a:gd name="connsiteY14" fmla="*/ 5537200 h 5537200"/>
                <a:gd name="connsiteX0" fmla="*/ 3066466 w 5826600"/>
                <a:gd name="connsiteY0" fmla="*/ 0 h 5537200"/>
                <a:gd name="connsiteX1" fmla="*/ 5826600 w 5826600"/>
                <a:gd name="connsiteY1" fmla="*/ 0 h 5537200"/>
                <a:gd name="connsiteX2" fmla="*/ 5809666 w 5826600"/>
                <a:gd name="connsiteY2" fmla="*/ 982134 h 5537200"/>
                <a:gd name="connsiteX3" fmla="*/ 323266 w 5826600"/>
                <a:gd name="connsiteY3" fmla="*/ 948267 h 5537200"/>
                <a:gd name="connsiteX4" fmla="*/ 323266 w 5826600"/>
                <a:gd name="connsiteY4" fmla="*/ 1879600 h 5537200"/>
                <a:gd name="connsiteX5" fmla="*/ 5826600 w 5826600"/>
                <a:gd name="connsiteY5" fmla="*/ 1879600 h 5537200"/>
                <a:gd name="connsiteX6" fmla="*/ 5792733 w 5826600"/>
                <a:gd name="connsiteY6" fmla="*/ 2810934 h 5537200"/>
                <a:gd name="connsiteX7" fmla="*/ 306333 w 5826600"/>
                <a:gd name="connsiteY7" fmla="*/ 2777067 h 5537200"/>
                <a:gd name="connsiteX8" fmla="*/ 289400 w 5826600"/>
                <a:gd name="connsiteY8" fmla="*/ 3674534 h 5537200"/>
                <a:gd name="connsiteX9" fmla="*/ 5809666 w 5826600"/>
                <a:gd name="connsiteY9" fmla="*/ 3674534 h 5537200"/>
                <a:gd name="connsiteX10" fmla="*/ 5826600 w 5826600"/>
                <a:gd name="connsiteY10" fmla="*/ 4588934 h 5537200"/>
                <a:gd name="connsiteX11" fmla="*/ 272466 w 5826600"/>
                <a:gd name="connsiteY11" fmla="*/ 4588934 h 5537200"/>
                <a:gd name="connsiteX12" fmla="*/ 306333 w 5826600"/>
                <a:gd name="connsiteY12" fmla="*/ 5537200 h 5537200"/>
                <a:gd name="connsiteX13" fmla="*/ 5826600 w 5826600"/>
                <a:gd name="connsiteY13" fmla="*/ 5537200 h 5537200"/>
                <a:gd name="connsiteX14" fmla="*/ 5826600 w 5826600"/>
                <a:gd name="connsiteY14" fmla="*/ 5537200 h 5537200"/>
                <a:gd name="connsiteX0" fmla="*/ 3113778 w 5873912"/>
                <a:gd name="connsiteY0" fmla="*/ 0 h 5537200"/>
                <a:gd name="connsiteX1" fmla="*/ 5873912 w 5873912"/>
                <a:gd name="connsiteY1" fmla="*/ 0 h 5537200"/>
                <a:gd name="connsiteX2" fmla="*/ 5856978 w 5873912"/>
                <a:gd name="connsiteY2" fmla="*/ 982134 h 5537200"/>
                <a:gd name="connsiteX3" fmla="*/ 370578 w 5873912"/>
                <a:gd name="connsiteY3" fmla="*/ 948267 h 5537200"/>
                <a:gd name="connsiteX4" fmla="*/ 370578 w 5873912"/>
                <a:gd name="connsiteY4" fmla="*/ 1879600 h 5537200"/>
                <a:gd name="connsiteX5" fmla="*/ 5873912 w 5873912"/>
                <a:gd name="connsiteY5" fmla="*/ 1879600 h 5537200"/>
                <a:gd name="connsiteX6" fmla="*/ 5840045 w 5873912"/>
                <a:gd name="connsiteY6" fmla="*/ 2810934 h 5537200"/>
                <a:gd name="connsiteX7" fmla="*/ 353645 w 5873912"/>
                <a:gd name="connsiteY7" fmla="*/ 2777067 h 5537200"/>
                <a:gd name="connsiteX8" fmla="*/ 336712 w 5873912"/>
                <a:gd name="connsiteY8" fmla="*/ 3674534 h 5537200"/>
                <a:gd name="connsiteX9" fmla="*/ 5856978 w 5873912"/>
                <a:gd name="connsiteY9" fmla="*/ 3674534 h 5537200"/>
                <a:gd name="connsiteX10" fmla="*/ 5873912 w 5873912"/>
                <a:gd name="connsiteY10" fmla="*/ 4588934 h 5537200"/>
                <a:gd name="connsiteX11" fmla="*/ 319778 w 5873912"/>
                <a:gd name="connsiteY11" fmla="*/ 4588934 h 5537200"/>
                <a:gd name="connsiteX12" fmla="*/ 353645 w 5873912"/>
                <a:gd name="connsiteY12" fmla="*/ 5537200 h 5537200"/>
                <a:gd name="connsiteX13" fmla="*/ 5873912 w 5873912"/>
                <a:gd name="connsiteY13" fmla="*/ 5537200 h 5537200"/>
                <a:gd name="connsiteX14" fmla="*/ 5873912 w 5873912"/>
                <a:gd name="connsiteY14" fmla="*/ 5537200 h 5537200"/>
                <a:gd name="connsiteX0" fmla="*/ 3113778 w 5873912"/>
                <a:gd name="connsiteY0" fmla="*/ 0 h 5537200"/>
                <a:gd name="connsiteX1" fmla="*/ 5873912 w 5873912"/>
                <a:gd name="connsiteY1" fmla="*/ 0 h 5537200"/>
                <a:gd name="connsiteX2" fmla="*/ 5856978 w 5873912"/>
                <a:gd name="connsiteY2" fmla="*/ 982134 h 5537200"/>
                <a:gd name="connsiteX3" fmla="*/ 370578 w 5873912"/>
                <a:gd name="connsiteY3" fmla="*/ 948267 h 5537200"/>
                <a:gd name="connsiteX4" fmla="*/ 370578 w 5873912"/>
                <a:gd name="connsiteY4" fmla="*/ 1879600 h 5537200"/>
                <a:gd name="connsiteX5" fmla="*/ 5873912 w 5873912"/>
                <a:gd name="connsiteY5" fmla="*/ 1879600 h 5537200"/>
                <a:gd name="connsiteX6" fmla="*/ 5840045 w 5873912"/>
                <a:gd name="connsiteY6" fmla="*/ 2810934 h 5537200"/>
                <a:gd name="connsiteX7" fmla="*/ 353645 w 5873912"/>
                <a:gd name="connsiteY7" fmla="*/ 2777067 h 5537200"/>
                <a:gd name="connsiteX8" fmla="*/ 336712 w 5873912"/>
                <a:gd name="connsiteY8" fmla="*/ 3674534 h 5537200"/>
                <a:gd name="connsiteX9" fmla="*/ 5856978 w 5873912"/>
                <a:gd name="connsiteY9" fmla="*/ 3674534 h 5537200"/>
                <a:gd name="connsiteX10" fmla="*/ 5873912 w 5873912"/>
                <a:gd name="connsiteY10" fmla="*/ 4588934 h 5537200"/>
                <a:gd name="connsiteX11" fmla="*/ 319778 w 5873912"/>
                <a:gd name="connsiteY11" fmla="*/ 4588934 h 5537200"/>
                <a:gd name="connsiteX12" fmla="*/ 353645 w 5873912"/>
                <a:gd name="connsiteY12" fmla="*/ 5537200 h 5537200"/>
                <a:gd name="connsiteX13" fmla="*/ 5873912 w 5873912"/>
                <a:gd name="connsiteY13" fmla="*/ 5537200 h 5537200"/>
                <a:gd name="connsiteX14" fmla="*/ 5873912 w 5873912"/>
                <a:gd name="connsiteY14" fmla="*/ 5537200 h 5537200"/>
                <a:gd name="connsiteX0" fmla="*/ 3176094 w 5936228"/>
                <a:gd name="connsiteY0" fmla="*/ 0 h 5537200"/>
                <a:gd name="connsiteX1" fmla="*/ 5936228 w 5936228"/>
                <a:gd name="connsiteY1" fmla="*/ 0 h 5537200"/>
                <a:gd name="connsiteX2" fmla="*/ 5919294 w 5936228"/>
                <a:gd name="connsiteY2" fmla="*/ 982134 h 5537200"/>
                <a:gd name="connsiteX3" fmla="*/ 432894 w 5936228"/>
                <a:gd name="connsiteY3" fmla="*/ 948267 h 5537200"/>
                <a:gd name="connsiteX4" fmla="*/ 432894 w 5936228"/>
                <a:gd name="connsiteY4" fmla="*/ 1879600 h 5537200"/>
                <a:gd name="connsiteX5" fmla="*/ 5936228 w 5936228"/>
                <a:gd name="connsiteY5" fmla="*/ 1879600 h 5537200"/>
                <a:gd name="connsiteX6" fmla="*/ 5902361 w 5936228"/>
                <a:gd name="connsiteY6" fmla="*/ 2810934 h 5537200"/>
                <a:gd name="connsiteX7" fmla="*/ 415961 w 5936228"/>
                <a:gd name="connsiteY7" fmla="*/ 2777067 h 5537200"/>
                <a:gd name="connsiteX8" fmla="*/ 399028 w 5936228"/>
                <a:gd name="connsiteY8" fmla="*/ 3674534 h 5537200"/>
                <a:gd name="connsiteX9" fmla="*/ 5919294 w 5936228"/>
                <a:gd name="connsiteY9" fmla="*/ 3674534 h 5537200"/>
                <a:gd name="connsiteX10" fmla="*/ 5936228 w 5936228"/>
                <a:gd name="connsiteY10" fmla="*/ 4588934 h 5537200"/>
                <a:gd name="connsiteX11" fmla="*/ 382094 w 5936228"/>
                <a:gd name="connsiteY11" fmla="*/ 4588934 h 5537200"/>
                <a:gd name="connsiteX12" fmla="*/ 415961 w 5936228"/>
                <a:gd name="connsiteY12" fmla="*/ 5537200 h 5537200"/>
                <a:gd name="connsiteX13" fmla="*/ 5936228 w 5936228"/>
                <a:gd name="connsiteY13" fmla="*/ 5537200 h 5537200"/>
                <a:gd name="connsiteX14" fmla="*/ 5936228 w 5936228"/>
                <a:gd name="connsiteY14" fmla="*/ 5537200 h 5537200"/>
                <a:gd name="connsiteX0" fmla="*/ 3176094 w 6128191"/>
                <a:gd name="connsiteY0" fmla="*/ 0 h 5537200"/>
                <a:gd name="connsiteX1" fmla="*/ 5936228 w 6128191"/>
                <a:gd name="connsiteY1" fmla="*/ 0 h 5537200"/>
                <a:gd name="connsiteX2" fmla="*/ 5919294 w 6128191"/>
                <a:gd name="connsiteY2" fmla="*/ 982134 h 5537200"/>
                <a:gd name="connsiteX3" fmla="*/ 432894 w 6128191"/>
                <a:gd name="connsiteY3" fmla="*/ 948267 h 5537200"/>
                <a:gd name="connsiteX4" fmla="*/ 432894 w 6128191"/>
                <a:gd name="connsiteY4" fmla="*/ 1879600 h 5537200"/>
                <a:gd name="connsiteX5" fmla="*/ 5936228 w 6128191"/>
                <a:gd name="connsiteY5" fmla="*/ 1879600 h 5537200"/>
                <a:gd name="connsiteX6" fmla="*/ 5902361 w 6128191"/>
                <a:gd name="connsiteY6" fmla="*/ 2810934 h 5537200"/>
                <a:gd name="connsiteX7" fmla="*/ 415961 w 6128191"/>
                <a:gd name="connsiteY7" fmla="*/ 2777067 h 5537200"/>
                <a:gd name="connsiteX8" fmla="*/ 399028 w 6128191"/>
                <a:gd name="connsiteY8" fmla="*/ 3674534 h 5537200"/>
                <a:gd name="connsiteX9" fmla="*/ 5919294 w 6128191"/>
                <a:gd name="connsiteY9" fmla="*/ 3674534 h 5537200"/>
                <a:gd name="connsiteX10" fmla="*/ 5936228 w 6128191"/>
                <a:gd name="connsiteY10" fmla="*/ 4588934 h 5537200"/>
                <a:gd name="connsiteX11" fmla="*/ 382094 w 6128191"/>
                <a:gd name="connsiteY11" fmla="*/ 4588934 h 5537200"/>
                <a:gd name="connsiteX12" fmla="*/ 415961 w 6128191"/>
                <a:gd name="connsiteY12" fmla="*/ 5537200 h 5537200"/>
                <a:gd name="connsiteX13" fmla="*/ 5936228 w 6128191"/>
                <a:gd name="connsiteY13" fmla="*/ 5537200 h 5537200"/>
                <a:gd name="connsiteX14" fmla="*/ 5936228 w 6128191"/>
                <a:gd name="connsiteY14" fmla="*/ 5537200 h 5537200"/>
                <a:gd name="connsiteX0" fmla="*/ 3176094 w 6251697"/>
                <a:gd name="connsiteY0" fmla="*/ 0 h 5537200"/>
                <a:gd name="connsiteX1" fmla="*/ 5936228 w 6251697"/>
                <a:gd name="connsiteY1" fmla="*/ 0 h 5537200"/>
                <a:gd name="connsiteX2" fmla="*/ 5919294 w 6251697"/>
                <a:gd name="connsiteY2" fmla="*/ 982134 h 5537200"/>
                <a:gd name="connsiteX3" fmla="*/ 432894 w 6251697"/>
                <a:gd name="connsiteY3" fmla="*/ 948267 h 5537200"/>
                <a:gd name="connsiteX4" fmla="*/ 432894 w 6251697"/>
                <a:gd name="connsiteY4" fmla="*/ 1879600 h 5537200"/>
                <a:gd name="connsiteX5" fmla="*/ 5936228 w 6251697"/>
                <a:gd name="connsiteY5" fmla="*/ 1879600 h 5537200"/>
                <a:gd name="connsiteX6" fmla="*/ 5902361 w 6251697"/>
                <a:gd name="connsiteY6" fmla="*/ 2810934 h 5537200"/>
                <a:gd name="connsiteX7" fmla="*/ 415961 w 6251697"/>
                <a:gd name="connsiteY7" fmla="*/ 2777067 h 5537200"/>
                <a:gd name="connsiteX8" fmla="*/ 399028 w 6251697"/>
                <a:gd name="connsiteY8" fmla="*/ 3674534 h 5537200"/>
                <a:gd name="connsiteX9" fmla="*/ 5919294 w 6251697"/>
                <a:gd name="connsiteY9" fmla="*/ 3674534 h 5537200"/>
                <a:gd name="connsiteX10" fmla="*/ 5936228 w 6251697"/>
                <a:gd name="connsiteY10" fmla="*/ 4588934 h 5537200"/>
                <a:gd name="connsiteX11" fmla="*/ 382094 w 6251697"/>
                <a:gd name="connsiteY11" fmla="*/ 4588934 h 5537200"/>
                <a:gd name="connsiteX12" fmla="*/ 415961 w 6251697"/>
                <a:gd name="connsiteY12" fmla="*/ 5537200 h 5537200"/>
                <a:gd name="connsiteX13" fmla="*/ 5936228 w 6251697"/>
                <a:gd name="connsiteY13" fmla="*/ 5537200 h 5537200"/>
                <a:gd name="connsiteX14" fmla="*/ 5936228 w 6251697"/>
                <a:gd name="connsiteY14" fmla="*/ 5537200 h 5537200"/>
                <a:gd name="connsiteX0" fmla="*/ 3176094 w 6209813"/>
                <a:gd name="connsiteY0" fmla="*/ 0 h 5537200"/>
                <a:gd name="connsiteX1" fmla="*/ 5936228 w 6209813"/>
                <a:gd name="connsiteY1" fmla="*/ 0 h 5537200"/>
                <a:gd name="connsiteX2" fmla="*/ 5919294 w 6209813"/>
                <a:gd name="connsiteY2" fmla="*/ 982134 h 5537200"/>
                <a:gd name="connsiteX3" fmla="*/ 432894 w 6209813"/>
                <a:gd name="connsiteY3" fmla="*/ 948267 h 5537200"/>
                <a:gd name="connsiteX4" fmla="*/ 432894 w 6209813"/>
                <a:gd name="connsiteY4" fmla="*/ 1879600 h 5537200"/>
                <a:gd name="connsiteX5" fmla="*/ 5936228 w 6209813"/>
                <a:gd name="connsiteY5" fmla="*/ 1879600 h 5537200"/>
                <a:gd name="connsiteX6" fmla="*/ 5902361 w 6209813"/>
                <a:gd name="connsiteY6" fmla="*/ 2810934 h 5537200"/>
                <a:gd name="connsiteX7" fmla="*/ 415961 w 6209813"/>
                <a:gd name="connsiteY7" fmla="*/ 2777067 h 5537200"/>
                <a:gd name="connsiteX8" fmla="*/ 399028 w 6209813"/>
                <a:gd name="connsiteY8" fmla="*/ 3674534 h 5537200"/>
                <a:gd name="connsiteX9" fmla="*/ 5919294 w 6209813"/>
                <a:gd name="connsiteY9" fmla="*/ 3674534 h 5537200"/>
                <a:gd name="connsiteX10" fmla="*/ 5936228 w 6209813"/>
                <a:gd name="connsiteY10" fmla="*/ 4588934 h 5537200"/>
                <a:gd name="connsiteX11" fmla="*/ 382094 w 6209813"/>
                <a:gd name="connsiteY11" fmla="*/ 4588934 h 5537200"/>
                <a:gd name="connsiteX12" fmla="*/ 415961 w 6209813"/>
                <a:gd name="connsiteY12" fmla="*/ 5537200 h 5537200"/>
                <a:gd name="connsiteX13" fmla="*/ 5936228 w 6209813"/>
                <a:gd name="connsiteY13" fmla="*/ 5537200 h 5537200"/>
                <a:gd name="connsiteX14" fmla="*/ 5936228 w 6209813"/>
                <a:gd name="connsiteY14" fmla="*/ 5537200 h 5537200"/>
                <a:gd name="connsiteX0" fmla="*/ 3176094 w 6258899"/>
                <a:gd name="connsiteY0" fmla="*/ 0 h 5537200"/>
                <a:gd name="connsiteX1" fmla="*/ 5936228 w 6258899"/>
                <a:gd name="connsiteY1" fmla="*/ 0 h 5537200"/>
                <a:gd name="connsiteX2" fmla="*/ 5919294 w 6258899"/>
                <a:gd name="connsiteY2" fmla="*/ 982134 h 5537200"/>
                <a:gd name="connsiteX3" fmla="*/ 432894 w 6258899"/>
                <a:gd name="connsiteY3" fmla="*/ 948267 h 5537200"/>
                <a:gd name="connsiteX4" fmla="*/ 432894 w 6258899"/>
                <a:gd name="connsiteY4" fmla="*/ 1879600 h 5537200"/>
                <a:gd name="connsiteX5" fmla="*/ 5936228 w 6258899"/>
                <a:gd name="connsiteY5" fmla="*/ 1879600 h 5537200"/>
                <a:gd name="connsiteX6" fmla="*/ 5902361 w 6258899"/>
                <a:gd name="connsiteY6" fmla="*/ 2810934 h 5537200"/>
                <a:gd name="connsiteX7" fmla="*/ 415961 w 6258899"/>
                <a:gd name="connsiteY7" fmla="*/ 2777067 h 5537200"/>
                <a:gd name="connsiteX8" fmla="*/ 399028 w 6258899"/>
                <a:gd name="connsiteY8" fmla="*/ 3674534 h 5537200"/>
                <a:gd name="connsiteX9" fmla="*/ 5919294 w 6258899"/>
                <a:gd name="connsiteY9" fmla="*/ 3674534 h 5537200"/>
                <a:gd name="connsiteX10" fmla="*/ 5936228 w 6258899"/>
                <a:gd name="connsiteY10" fmla="*/ 4588934 h 5537200"/>
                <a:gd name="connsiteX11" fmla="*/ 382094 w 6258899"/>
                <a:gd name="connsiteY11" fmla="*/ 4588934 h 5537200"/>
                <a:gd name="connsiteX12" fmla="*/ 415961 w 6258899"/>
                <a:gd name="connsiteY12" fmla="*/ 5537200 h 5537200"/>
                <a:gd name="connsiteX13" fmla="*/ 5936228 w 6258899"/>
                <a:gd name="connsiteY13" fmla="*/ 5537200 h 5537200"/>
                <a:gd name="connsiteX14" fmla="*/ 5936228 w 6258899"/>
                <a:gd name="connsiteY14" fmla="*/ 5537200 h 5537200"/>
                <a:gd name="connsiteX0" fmla="*/ 3176094 w 6209813"/>
                <a:gd name="connsiteY0" fmla="*/ 0 h 5537200"/>
                <a:gd name="connsiteX1" fmla="*/ 5936228 w 6209813"/>
                <a:gd name="connsiteY1" fmla="*/ 0 h 5537200"/>
                <a:gd name="connsiteX2" fmla="*/ 5919294 w 6209813"/>
                <a:gd name="connsiteY2" fmla="*/ 982134 h 5537200"/>
                <a:gd name="connsiteX3" fmla="*/ 432894 w 6209813"/>
                <a:gd name="connsiteY3" fmla="*/ 948267 h 5537200"/>
                <a:gd name="connsiteX4" fmla="*/ 432894 w 6209813"/>
                <a:gd name="connsiteY4" fmla="*/ 1879600 h 5537200"/>
                <a:gd name="connsiteX5" fmla="*/ 5936228 w 6209813"/>
                <a:gd name="connsiteY5" fmla="*/ 1879600 h 5537200"/>
                <a:gd name="connsiteX6" fmla="*/ 5902361 w 6209813"/>
                <a:gd name="connsiteY6" fmla="*/ 2810934 h 5537200"/>
                <a:gd name="connsiteX7" fmla="*/ 415961 w 6209813"/>
                <a:gd name="connsiteY7" fmla="*/ 2777067 h 5537200"/>
                <a:gd name="connsiteX8" fmla="*/ 399028 w 6209813"/>
                <a:gd name="connsiteY8" fmla="*/ 3674534 h 5537200"/>
                <a:gd name="connsiteX9" fmla="*/ 5919294 w 6209813"/>
                <a:gd name="connsiteY9" fmla="*/ 3674534 h 5537200"/>
                <a:gd name="connsiteX10" fmla="*/ 5936228 w 6209813"/>
                <a:gd name="connsiteY10" fmla="*/ 4588934 h 5537200"/>
                <a:gd name="connsiteX11" fmla="*/ 382094 w 6209813"/>
                <a:gd name="connsiteY11" fmla="*/ 4588934 h 5537200"/>
                <a:gd name="connsiteX12" fmla="*/ 415961 w 6209813"/>
                <a:gd name="connsiteY12" fmla="*/ 5537200 h 5537200"/>
                <a:gd name="connsiteX13" fmla="*/ 5936228 w 6209813"/>
                <a:gd name="connsiteY13" fmla="*/ 5537200 h 5537200"/>
                <a:gd name="connsiteX14" fmla="*/ 5936228 w 6209813"/>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113779 w 6147498"/>
                <a:gd name="connsiteY0" fmla="*/ 0 h 5537200"/>
                <a:gd name="connsiteX1" fmla="*/ 5873913 w 6147498"/>
                <a:gd name="connsiteY1" fmla="*/ 0 h 5537200"/>
                <a:gd name="connsiteX2" fmla="*/ 5856979 w 6147498"/>
                <a:gd name="connsiteY2" fmla="*/ 982134 h 5537200"/>
                <a:gd name="connsiteX3" fmla="*/ 370579 w 6147498"/>
                <a:gd name="connsiteY3" fmla="*/ 948267 h 5537200"/>
                <a:gd name="connsiteX4" fmla="*/ 370579 w 6147498"/>
                <a:gd name="connsiteY4" fmla="*/ 1879600 h 5537200"/>
                <a:gd name="connsiteX5" fmla="*/ 5873913 w 6147498"/>
                <a:gd name="connsiteY5" fmla="*/ 1879600 h 5537200"/>
                <a:gd name="connsiteX6" fmla="*/ 5840046 w 6147498"/>
                <a:gd name="connsiteY6" fmla="*/ 2810934 h 5537200"/>
                <a:gd name="connsiteX7" fmla="*/ 353646 w 6147498"/>
                <a:gd name="connsiteY7" fmla="*/ 2777067 h 5537200"/>
                <a:gd name="connsiteX8" fmla="*/ 336713 w 6147498"/>
                <a:gd name="connsiteY8" fmla="*/ 3674534 h 5537200"/>
                <a:gd name="connsiteX9" fmla="*/ 5856979 w 6147498"/>
                <a:gd name="connsiteY9" fmla="*/ 3674534 h 5537200"/>
                <a:gd name="connsiteX10" fmla="*/ 5873913 w 6147498"/>
                <a:gd name="connsiteY10" fmla="*/ 4588934 h 5537200"/>
                <a:gd name="connsiteX11" fmla="*/ 319779 w 6147498"/>
                <a:gd name="connsiteY11" fmla="*/ 4588934 h 5537200"/>
                <a:gd name="connsiteX12" fmla="*/ 353646 w 6147498"/>
                <a:gd name="connsiteY12" fmla="*/ 5537200 h 5537200"/>
                <a:gd name="connsiteX13" fmla="*/ 5873913 w 6147498"/>
                <a:gd name="connsiteY13" fmla="*/ 5537200 h 5537200"/>
                <a:gd name="connsiteX14" fmla="*/ 5873913 w 6147498"/>
                <a:gd name="connsiteY14" fmla="*/ 5537200 h 5537200"/>
                <a:gd name="connsiteX0" fmla="*/ 3073634 w 6107353"/>
                <a:gd name="connsiteY0" fmla="*/ 0 h 5537200"/>
                <a:gd name="connsiteX1" fmla="*/ 5833768 w 6107353"/>
                <a:gd name="connsiteY1" fmla="*/ 0 h 5537200"/>
                <a:gd name="connsiteX2" fmla="*/ 5816834 w 6107353"/>
                <a:gd name="connsiteY2" fmla="*/ 982134 h 5537200"/>
                <a:gd name="connsiteX3" fmla="*/ 330434 w 6107353"/>
                <a:gd name="connsiteY3" fmla="*/ 948267 h 5537200"/>
                <a:gd name="connsiteX4" fmla="*/ 330434 w 6107353"/>
                <a:gd name="connsiteY4" fmla="*/ 1879600 h 5537200"/>
                <a:gd name="connsiteX5" fmla="*/ 5833768 w 6107353"/>
                <a:gd name="connsiteY5" fmla="*/ 1879600 h 5537200"/>
                <a:gd name="connsiteX6" fmla="*/ 5799901 w 6107353"/>
                <a:gd name="connsiteY6" fmla="*/ 2810934 h 5537200"/>
                <a:gd name="connsiteX7" fmla="*/ 313501 w 6107353"/>
                <a:gd name="connsiteY7" fmla="*/ 2777067 h 5537200"/>
                <a:gd name="connsiteX8" fmla="*/ 296568 w 6107353"/>
                <a:gd name="connsiteY8" fmla="*/ 3674534 h 5537200"/>
                <a:gd name="connsiteX9" fmla="*/ 5816834 w 6107353"/>
                <a:gd name="connsiteY9" fmla="*/ 3674534 h 5537200"/>
                <a:gd name="connsiteX10" fmla="*/ 5833768 w 6107353"/>
                <a:gd name="connsiteY10" fmla="*/ 4588934 h 5537200"/>
                <a:gd name="connsiteX11" fmla="*/ 279634 w 6107353"/>
                <a:gd name="connsiteY11" fmla="*/ 4588934 h 5537200"/>
                <a:gd name="connsiteX12" fmla="*/ 313501 w 6107353"/>
                <a:gd name="connsiteY12" fmla="*/ 5537200 h 5537200"/>
                <a:gd name="connsiteX13" fmla="*/ 5833768 w 6107353"/>
                <a:gd name="connsiteY13" fmla="*/ 5537200 h 5537200"/>
                <a:gd name="connsiteX14" fmla="*/ 5833768 w 6107353"/>
                <a:gd name="connsiteY14" fmla="*/ 5537200 h 5537200"/>
                <a:gd name="connsiteX0" fmla="*/ 3073634 w 6107353"/>
                <a:gd name="connsiteY0" fmla="*/ 0 h 5537200"/>
                <a:gd name="connsiteX1" fmla="*/ 5833768 w 6107353"/>
                <a:gd name="connsiteY1" fmla="*/ 0 h 5537200"/>
                <a:gd name="connsiteX2" fmla="*/ 5816834 w 6107353"/>
                <a:gd name="connsiteY2" fmla="*/ 982134 h 5537200"/>
                <a:gd name="connsiteX3" fmla="*/ 330434 w 6107353"/>
                <a:gd name="connsiteY3" fmla="*/ 948267 h 5537200"/>
                <a:gd name="connsiteX4" fmla="*/ 330434 w 6107353"/>
                <a:gd name="connsiteY4" fmla="*/ 1879600 h 5537200"/>
                <a:gd name="connsiteX5" fmla="*/ 5833768 w 6107353"/>
                <a:gd name="connsiteY5" fmla="*/ 1879600 h 5537200"/>
                <a:gd name="connsiteX6" fmla="*/ 5799901 w 6107353"/>
                <a:gd name="connsiteY6" fmla="*/ 2810934 h 5537200"/>
                <a:gd name="connsiteX7" fmla="*/ 313501 w 6107353"/>
                <a:gd name="connsiteY7" fmla="*/ 2777067 h 5537200"/>
                <a:gd name="connsiteX8" fmla="*/ 296568 w 6107353"/>
                <a:gd name="connsiteY8" fmla="*/ 3674534 h 5537200"/>
                <a:gd name="connsiteX9" fmla="*/ 5816834 w 6107353"/>
                <a:gd name="connsiteY9" fmla="*/ 3674534 h 5537200"/>
                <a:gd name="connsiteX10" fmla="*/ 5833768 w 6107353"/>
                <a:gd name="connsiteY10" fmla="*/ 4588934 h 5537200"/>
                <a:gd name="connsiteX11" fmla="*/ 279634 w 6107353"/>
                <a:gd name="connsiteY11" fmla="*/ 4588934 h 5537200"/>
                <a:gd name="connsiteX12" fmla="*/ 313501 w 6107353"/>
                <a:gd name="connsiteY12" fmla="*/ 5537200 h 5537200"/>
                <a:gd name="connsiteX13" fmla="*/ 5833768 w 6107353"/>
                <a:gd name="connsiteY13" fmla="*/ 5537200 h 5537200"/>
                <a:gd name="connsiteX14" fmla="*/ 5833768 w 6107353"/>
                <a:gd name="connsiteY14" fmla="*/ 5537200 h 5537200"/>
                <a:gd name="connsiteX0" fmla="*/ 3073634 w 6107353"/>
                <a:gd name="connsiteY0" fmla="*/ 0 h 5537200"/>
                <a:gd name="connsiteX1" fmla="*/ 5833768 w 6107353"/>
                <a:gd name="connsiteY1" fmla="*/ 0 h 5537200"/>
                <a:gd name="connsiteX2" fmla="*/ 5816834 w 6107353"/>
                <a:gd name="connsiteY2" fmla="*/ 982134 h 5537200"/>
                <a:gd name="connsiteX3" fmla="*/ 330434 w 6107353"/>
                <a:gd name="connsiteY3" fmla="*/ 948267 h 5537200"/>
                <a:gd name="connsiteX4" fmla="*/ 330434 w 6107353"/>
                <a:gd name="connsiteY4" fmla="*/ 1879600 h 5537200"/>
                <a:gd name="connsiteX5" fmla="*/ 5833768 w 6107353"/>
                <a:gd name="connsiteY5" fmla="*/ 1879600 h 5537200"/>
                <a:gd name="connsiteX6" fmla="*/ 5799901 w 6107353"/>
                <a:gd name="connsiteY6" fmla="*/ 2810934 h 5537200"/>
                <a:gd name="connsiteX7" fmla="*/ 313501 w 6107353"/>
                <a:gd name="connsiteY7" fmla="*/ 2777067 h 5537200"/>
                <a:gd name="connsiteX8" fmla="*/ 296568 w 6107353"/>
                <a:gd name="connsiteY8" fmla="*/ 3674534 h 5537200"/>
                <a:gd name="connsiteX9" fmla="*/ 5816834 w 6107353"/>
                <a:gd name="connsiteY9" fmla="*/ 3674534 h 5537200"/>
                <a:gd name="connsiteX10" fmla="*/ 5833768 w 6107353"/>
                <a:gd name="connsiteY10" fmla="*/ 4588934 h 5537200"/>
                <a:gd name="connsiteX11" fmla="*/ 279634 w 6107353"/>
                <a:gd name="connsiteY11" fmla="*/ 4588934 h 5537200"/>
                <a:gd name="connsiteX12" fmla="*/ 313501 w 6107353"/>
                <a:gd name="connsiteY12" fmla="*/ 5537200 h 5537200"/>
                <a:gd name="connsiteX13" fmla="*/ 5833768 w 6107353"/>
                <a:gd name="connsiteY13" fmla="*/ 5537200 h 5537200"/>
                <a:gd name="connsiteX14" fmla="*/ 5833768 w 6107353"/>
                <a:gd name="connsiteY14" fmla="*/ 5537200 h 5537200"/>
                <a:gd name="connsiteX0" fmla="*/ 3102323 w 6136042"/>
                <a:gd name="connsiteY0" fmla="*/ 0 h 5537200"/>
                <a:gd name="connsiteX1" fmla="*/ 5862457 w 6136042"/>
                <a:gd name="connsiteY1" fmla="*/ 0 h 5537200"/>
                <a:gd name="connsiteX2" fmla="*/ 5845523 w 6136042"/>
                <a:gd name="connsiteY2" fmla="*/ 982134 h 5537200"/>
                <a:gd name="connsiteX3" fmla="*/ 359123 w 6136042"/>
                <a:gd name="connsiteY3" fmla="*/ 948267 h 5537200"/>
                <a:gd name="connsiteX4" fmla="*/ 359123 w 6136042"/>
                <a:gd name="connsiteY4" fmla="*/ 1879600 h 5537200"/>
                <a:gd name="connsiteX5" fmla="*/ 5862457 w 6136042"/>
                <a:gd name="connsiteY5" fmla="*/ 1879600 h 5537200"/>
                <a:gd name="connsiteX6" fmla="*/ 5828590 w 6136042"/>
                <a:gd name="connsiteY6" fmla="*/ 2810934 h 5537200"/>
                <a:gd name="connsiteX7" fmla="*/ 342190 w 6136042"/>
                <a:gd name="connsiteY7" fmla="*/ 2777067 h 5537200"/>
                <a:gd name="connsiteX8" fmla="*/ 325257 w 6136042"/>
                <a:gd name="connsiteY8" fmla="*/ 3674534 h 5537200"/>
                <a:gd name="connsiteX9" fmla="*/ 5845523 w 6136042"/>
                <a:gd name="connsiteY9" fmla="*/ 3674534 h 5537200"/>
                <a:gd name="connsiteX10" fmla="*/ 5862457 w 6136042"/>
                <a:gd name="connsiteY10" fmla="*/ 4588934 h 5537200"/>
                <a:gd name="connsiteX11" fmla="*/ 308323 w 6136042"/>
                <a:gd name="connsiteY11" fmla="*/ 4588934 h 5537200"/>
                <a:gd name="connsiteX12" fmla="*/ 342190 w 6136042"/>
                <a:gd name="connsiteY12" fmla="*/ 5537200 h 5537200"/>
                <a:gd name="connsiteX13" fmla="*/ 5862457 w 6136042"/>
                <a:gd name="connsiteY13" fmla="*/ 5537200 h 5537200"/>
                <a:gd name="connsiteX14" fmla="*/ 5862457 w 6136042"/>
                <a:gd name="connsiteY14" fmla="*/ 5537200 h 5537200"/>
                <a:gd name="connsiteX0" fmla="*/ 3124303 w 6158022"/>
                <a:gd name="connsiteY0" fmla="*/ 0 h 5537200"/>
                <a:gd name="connsiteX1" fmla="*/ 5884437 w 6158022"/>
                <a:gd name="connsiteY1" fmla="*/ 0 h 5537200"/>
                <a:gd name="connsiteX2" fmla="*/ 5867503 w 6158022"/>
                <a:gd name="connsiteY2" fmla="*/ 982134 h 5537200"/>
                <a:gd name="connsiteX3" fmla="*/ 381103 w 6158022"/>
                <a:gd name="connsiteY3" fmla="*/ 948267 h 5537200"/>
                <a:gd name="connsiteX4" fmla="*/ 381103 w 6158022"/>
                <a:gd name="connsiteY4" fmla="*/ 1879600 h 5537200"/>
                <a:gd name="connsiteX5" fmla="*/ 5884437 w 6158022"/>
                <a:gd name="connsiteY5" fmla="*/ 1879600 h 5537200"/>
                <a:gd name="connsiteX6" fmla="*/ 5850570 w 6158022"/>
                <a:gd name="connsiteY6" fmla="*/ 2810934 h 5537200"/>
                <a:gd name="connsiteX7" fmla="*/ 364170 w 6158022"/>
                <a:gd name="connsiteY7" fmla="*/ 2777067 h 5537200"/>
                <a:gd name="connsiteX8" fmla="*/ 347237 w 6158022"/>
                <a:gd name="connsiteY8" fmla="*/ 3674534 h 5537200"/>
                <a:gd name="connsiteX9" fmla="*/ 5867503 w 6158022"/>
                <a:gd name="connsiteY9" fmla="*/ 3674534 h 5537200"/>
                <a:gd name="connsiteX10" fmla="*/ 5884437 w 6158022"/>
                <a:gd name="connsiteY10" fmla="*/ 4588934 h 5537200"/>
                <a:gd name="connsiteX11" fmla="*/ 330303 w 6158022"/>
                <a:gd name="connsiteY11" fmla="*/ 4588934 h 5537200"/>
                <a:gd name="connsiteX12" fmla="*/ 364170 w 6158022"/>
                <a:gd name="connsiteY12" fmla="*/ 5537200 h 5537200"/>
                <a:gd name="connsiteX13" fmla="*/ 5884437 w 6158022"/>
                <a:gd name="connsiteY13" fmla="*/ 5537200 h 5537200"/>
                <a:gd name="connsiteX14" fmla="*/ 5884437 w 6158022"/>
                <a:gd name="connsiteY14" fmla="*/ 5537200 h 5537200"/>
                <a:gd name="connsiteX0" fmla="*/ 3116967 w 6150686"/>
                <a:gd name="connsiteY0" fmla="*/ 0 h 5537200"/>
                <a:gd name="connsiteX1" fmla="*/ 5877101 w 6150686"/>
                <a:gd name="connsiteY1" fmla="*/ 0 h 5537200"/>
                <a:gd name="connsiteX2" fmla="*/ 5860167 w 6150686"/>
                <a:gd name="connsiteY2" fmla="*/ 982134 h 5537200"/>
                <a:gd name="connsiteX3" fmla="*/ 373767 w 6150686"/>
                <a:gd name="connsiteY3" fmla="*/ 948267 h 5537200"/>
                <a:gd name="connsiteX4" fmla="*/ 373767 w 6150686"/>
                <a:gd name="connsiteY4" fmla="*/ 1879600 h 5537200"/>
                <a:gd name="connsiteX5" fmla="*/ 5877101 w 6150686"/>
                <a:gd name="connsiteY5" fmla="*/ 1879600 h 5537200"/>
                <a:gd name="connsiteX6" fmla="*/ 5843234 w 6150686"/>
                <a:gd name="connsiteY6" fmla="*/ 2810934 h 5537200"/>
                <a:gd name="connsiteX7" fmla="*/ 356834 w 6150686"/>
                <a:gd name="connsiteY7" fmla="*/ 2777067 h 5537200"/>
                <a:gd name="connsiteX8" fmla="*/ 339901 w 6150686"/>
                <a:gd name="connsiteY8" fmla="*/ 3674534 h 5537200"/>
                <a:gd name="connsiteX9" fmla="*/ 5860167 w 6150686"/>
                <a:gd name="connsiteY9" fmla="*/ 3674534 h 5537200"/>
                <a:gd name="connsiteX10" fmla="*/ 5877101 w 6150686"/>
                <a:gd name="connsiteY10" fmla="*/ 4588934 h 5537200"/>
                <a:gd name="connsiteX11" fmla="*/ 322967 w 6150686"/>
                <a:gd name="connsiteY11" fmla="*/ 4588934 h 5537200"/>
                <a:gd name="connsiteX12" fmla="*/ 356834 w 6150686"/>
                <a:gd name="connsiteY12" fmla="*/ 5537200 h 5537200"/>
                <a:gd name="connsiteX13" fmla="*/ 5877101 w 6150686"/>
                <a:gd name="connsiteY13" fmla="*/ 5537200 h 5537200"/>
                <a:gd name="connsiteX14" fmla="*/ 5877101 w 6150686"/>
                <a:gd name="connsiteY14" fmla="*/ 5537200 h 5537200"/>
                <a:gd name="connsiteX0" fmla="*/ 3116967 w 6150686"/>
                <a:gd name="connsiteY0" fmla="*/ 0 h 5537200"/>
                <a:gd name="connsiteX1" fmla="*/ 5877101 w 6150686"/>
                <a:gd name="connsiteY1" fmla="*/ 0 h 5537200"/>
                <a:gd name="connsiteX2" fmla="*/ 5860167 w 6150686"/>
                <a:gd name="connsiteY2" fmla="*/ 982134 h 5537200"/>
                <a:gd name="connsiteX3" fmla="*/ 373767 w 6150686"/>
                <a:gd name="connsiteY3" fmla="*/ 948267 h 5537200"/>
                <a:gd name="connsiteX4" fmla="*/ 373767 w 6150686"/>
                <a:gd name="connsiteY4" fmla="*/ 1879600 h 5537200"/>
                <a:gd name="connsiteX5" fmla="*/ 5877101 w 6150686"/>
                <a:gd name="connsiteY5" fmla="*/ 1879600 h 5537200"/>
                <a:gd name="connsiteX6" fmla="*/ 5843234 w 6150686"/>
                <a:gd name="connsiteY6" fmla="*/ 2810934 h 5537200"/>
                <a:gd name="connsiteX7" fmla="*/ 356834 w 6150686"/>
                <a:gd name="connsiteY7" fmla="*/ 2777067 h 5537200"/>
                <a:gd name="connsiteX8" fmla="*/ 339901 w 6150686"/>
                <a:gd name="connsiteY8" fmla="*/ 3674534 h 5537200"/>
                <a:gd name="connsiteX9" fmla="*/ 5860167 w 6150686"/>
                <a:gd name="connsiteY9" fmla="*/ 3674534 h 5537200"/>
                <a:gd name="connsiteX10" fmla="*/ 5877101 w 6150686"/>
                <a:gd name="connsiteY10" fmla="*/ 4588934 h 5537200"/>
                <a:gd name="connsiteX11" fmla="*/ 322967 w 6150686"/>
                <a:gd name="connsiteY11" fmla="*/ 4588934 h 5537200"/>
                <a:gd name="connsiteX12" fmla="*/ 356834 w 6150686"/>
                <a:gd name="connsiteY12" fmla="*/ 5537200 h 5537200"/>
                <a:gd name="connsiteX13" fmla="*/ 5877101 w 6150686"/>
                <a:gd name="connsiteY13" fmla="*/ 5537200 h 5537200"/>
                <a:gd name="connsiteX14" fmla="*/ 5877101 w 6150686"/>
                <a:gd name="connsiteY14" fmla="*/ 5537200 h 5537200"/>
                <a:gd name="connsiteX0" fmla="*/ 3209901 w 6243620"/>
                <a:gd name="connsiteY0" fmla="*/ 0 h 5537200"/>
                <a:gd name="connsiteX1" fmla="*/ 5970035 w 6243620"/>
                <a:gd name="connsiteY1" fmla="*/ 0 h 5537200"/>
                <a:gd name="connsiteX2" fmla="*/ 5953101 w 6243620"/>
                <a:gd name="connsiteY2" fmla="*/ 982134 h 5537200"/>
                <a:gd name="connsiteX3" fmla="*/ 466701 w 6243620"/>
                <a:gd name="connsiteY3" fmla="*/ 948267 h 5537200"/>
                <a:gd name="connsiteX4" fmla="*/ 466701 w 6243620"/>
                <a:gd name="connsiteY4" fmla="*/ 1879600 h 5537200"/>
                <a:gd name="connsiteX5" fmla="*/ 5970035 w 6243620"/>
                <a:gd name="connsiteY5" fmla="*/ 1879600 h 5537200"/>
                <a:gd name="connsiteX6" fmla="*/ 5936168 w 6243620"/>
                <a:gd name="connsiteY6" fmla="*/ 2810934 h 5537200"/>
                <a:gd name="connsiteX7" fmla="*/ 449768 w 6243620"/>
                <a:gd name="connsiteY7" fmla="*/ 2777067 h 5537200"/>
                <a:gd name="connsiteX8" fmla="*/ 432835 w 6243620"/>
                <a:gd name="connsiteY8" fmla="*/ 3674534 h 5537200"/>
                <a:gd name="connsiteX9" fmla="*/ 5953101 w 6243620"/>
                <a:gd name="connsiteY9" fmla="*/ 3674534 h 5537200"/>
                <a:gd name="connsiteX10" fmla="*/ 5970035 w 6243620"/>
                <a:gd name="connsiteY10" fmla="*/ 4588934 h 5537200"/>
                <a:gd name="connsiteX11" fmla="*/ 415901 w 6243620"/>
                <a:gd name="connsiteY11" fmla="*/ 4588934 h 5537200"/>
                <a:gd name="connsiteX12" fmla="*/ 449768 w 6243620"/>
                <a:gd name="connsiteY12" fmla="*/ 5537200 h 5537200"/>
                <a:gd name="connsiteX13" fmla="*/ 5970035 w 6243620"/>
                <a:gd name="connsiteY13" fmla="*/ 5537200 h 5537200"/>
                <a:gd name="connsiteX14" fmla="*/ 5970035 w 6243620"/>
                <a:gd name="connsiteY14" fmla="*/ 5537200 h 553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43620" h="5537200">
                  <a:moveTo>
                    <a:pt x="3209901" y="0"/>
                  </a:moveTo>
                  <a:lnTo>
                    <a:pt x="5970035" y="0"/>
                  </a:lnTo>
                  <a:cubicBezTo>
                    <a:pt x="6252257" y="327378"/>
                    <a:pt x="6297412" y="739164"/>
                    <a:pt x="5953101" y="982134"/>
                  </a:cubicBezTo>
                  <a:lnTo>
                    <a:pt x="466701" y="948267"/>
                  </a:lnTo>
                  <a:cubicBezTo>
                    <a:pt x="94167" y="1174302"/>
                    <a:pt x="229634" y="1687329"/>
                    <a:pt x="466701" y="1879600"/>
                  </a:cubicBezTo>
                  <a:lnTo>
                    <a:pt x="5970035" y="1879600"/>
                  </a:lnTo>
                  <a:cubicBezTo>
                    <a:pt x="6212746" y="2190045"/>
                    <a:pt x="6184523" y="2483608"/>
                    <a:pt x="5936168" y="2810934"/>
                  </a:cubicBezTo>
                  <a:lnTo>
                    <a:pt x="449768" y="2777067"/>
                  </a:lnTo>
                  <a:cubicBezTo>
                    <a:pt x="3858" y="3126869"/>
                    <a:pt x="65946" y="3392260"/>
                    <a:pt x="432835" y="3674534"/>
                  </a:cubicBezTo>
                  <a:lnTo>
                    <a:pt x="5953101" y="3674534"/>
                  </a:lnTo>
                  <a:cubicBezTo>
                    <a:pt x="6415946" y="4046861"/>
                    <a:pt x="6252257" y="4385424"/>
                    <a:pt x="5970035" y="4588934"/>
                  </a:cubicBezTo>
                  <a:lnTo>
                    <a:pt x="415901" y="4588934"/>
                  </a:lnTo>
                  <a:cubicBezTo>
                    <a:pt x="-182410" y="4651799"/>
                    <a:pt x="-103388" y="5288638"/>
                    <a:pt x="449768" y="5537200"/>
                  </a:cubicBezTo>
                  <a:lnTo>
                    <a:pt x="5970035" y="5537200"/>
                  </a:lnTo>
                  <a:lnTo>
                    <a:pt x="5970035" y="5537200"/>
                  </a:lnTo>
                </a:path>
              </a:pathLst>
            </a:custGeom>
            <a:ln w="279400">
              <a:solidFill>
                <a:schemeClr val="bg2">
                  <a:lumMod val="50000"/>
                </a:schemeClr>
              </a:solidFill>
            </a:ln>
            <a:effectLst>
              <a:softEdge rad="0"/>
            </a:effectLst>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EA95B1D9-B1EA-4A32-2498-DF9A531F97C9}"/>
                </a:ext>
              </a:extLst>
            </p:cNvPr>
            <p:cNvSpPr/>
            <p:nvPr/>
          </p:nvSpPr>
          <p:spPr>
            <a:xfrm>
              <a:off x="8856133" y="6231465"/>
              <a:ext cx="3234267" cy="0"/>
            </a:xfrm>
            <a:custGeom>
              <a:avLst/>
              <a:gdLst>
                <a:gd name="connsiteX0" fmla="*/ 0 w 3234267"/>
                <a:gd name="connsiteY0" fmla="*/ 0 h 0"/>
                <a:gd name="connsiteX1" fmla="*/ 3234267 w 3234267"/>
                <a:gd name="connsiteY1" fmla="*/ 0 h 0"/>
                <a:gd name="connsiteX2" fmla="*/ 3200400 w 3234267"/>
                <a:gd name="connsiteY2" fmla="*/ 0 h 0"/>
              </a:gdLst>
              <a:ahLst/>
              <a:cxnLst>
                <a:cxn ang="0">
                  <a:pos x="connsiteX0" y="connsiteY0"/>
                </a:cxn>
                <a:cxn ang="0">
                  <a:pos x="connsiteX1" y="connsiteY1"/>
                </a:cxn>
                <a:cxn ang="0">
                  <a:pos x="connsiteX2" y="connsiteY2"/>
                </a:cxn>
              </a:cxnLst>
              <a:rect l="l" t="t" r="r" b="b"/>
              <a:pathLst>
                <a:path w="3234267">
                  <a:moveTo>
                    <a:pt x="0" y="0"/>
                  </a:moveTo>
                  <a:lnTo>
                    <a:pt x="3234267" y="0"/>
                  </a:lnTo>
                  <a:lnTo>
                    <a:pt x="3200400" y="0"/>
                  </a:lnTo>
                </a:path>
              </a:pathLst>
            </a:custGeom>
            <a:ln w="279400">
              <a:solidFill>
                <a:schemeClr val="bg2">
                  <a:lumMod val="25000"/>
                  <a:alpha val="46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xmlns="" id="{80948C54-87E7-C1D3-FF8A-1888BA3D2B06}"/>
              </a:ext>
            </a:extLst>
          </p:cNvPr>
          <p:cNvGrpSpPr/>
          <p:nvPr/>
        </p:nvGrpSpPr>
        <p:grpSpPr>
          <a:xfrm>
            <a:off x="6700479" y="270934"/>
            <a:ext cx="1317937" cy="2120510"/>
            <a:chOff x="5920305" y="1"/>
            <a:chExt cx="1317937" cy="2120510"/>
          </a:xfrm>
        </p:grpSpPr>
        <p:grpSp>
          <p:nvGrpSpPr>
            <p:cNvPr id="15" name="Group 14">
              <a:extLst>
                <a:ext uri="{FF2B5EF4-FFF2-40B4-BE49-F238E27FC236}">
                  <a16:creationId xmlns:a16="http://schemas.microsoft.com/office/drawing/2014/main" xmlns="" id="{B594AFD5-7E45-61EC-D355-A50F7918CEB9}"/>
                </a:ext>
              </a:extLst>
            </p:cNvPr>
            <p:cNvGrpSpPr/>
            <p:nvPr/>
          </p:nvGrpSpPr>
          <p:grpSpPr>
            <a:xfrm>
              <a:off x="5920305" y="1"/>
              <a:ext cx="1174762" cy="2120510"/>
              <a:chOff x="6096000" y="194736"/>
              <a:chExt cx="889000" cy="1784923"/>
            </a:xfrm>
          </p:grpSpPr>
          <p:sp>
            <p:nvSpPr>
              <p:cNvPr id="14" name="Oval 13">
                <a:extLst>
                  <a:ext uri="{FF2B5EF4-FFF2-40B4-BE49-F238E27FC236}">
                    <a16:creationId xmlns:a16="http://schemas.microsoft.com/office/drawing/2014/main" xmlns="" id="{90758145-207D-305B-7110-BE0D27D59F59}"/>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71496365-DC1D-CA9A-C819-EB0AB858D0B7}"/>
                  </a:ext>
                </a:extLst>
              </p:cNvPr>
              <p:cNvSpPr/>
              <p:nvPr/>
            </p:nvSpPr>
            <p:spPr>
              <a:xfrm>
                <a:off x="6472763" y="877073"/>
                <a:ext cx="131235" cy="92286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xmlns="" id="{0D38417A-7BAA-BB6E-C808-1DBC937FB5CF}"/>
                  </a:ext>
                </a:extLst>
              </p:cNvPr>
              <p:cNvSpPr/>
              <p:nvPr/>
            </p:nvSpPr>
            <p:spPr>
              <a:xfrm rot="5400000">
                <a:off x="6079066" y="211670"/>
                <a:ext cx="922867" cy="889000"/>
              </a:xfrm>
              <a:prstGeom prst="hexagon">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xmlns="" id="{3766FC26-A38C-F336-02D4-8600706B689B}"/>
                </a:ext>
              </a:extLst>
            </p:cNvPr>
            <p:cNvSpPr txBox="1"/>
            <p:nvPr/>
          </p:nvSpPr>
          <p:spPr>
            <a:xfrm>
              <a:off x="5944946" y="234605"/>
              <a:ext cx="1293296" cy="861774"/>
            </a:xfrm>
            <a:prstGeom prst="rect">
              <a:avLst/>
            </a:prstGeom>
            <a:noFill/>
          </p:spPr>
          <p:txBody>
            <a:bodyPr wrap="square" rtlCol="0">
              <a:spAutoFit/>
            </a:bodyPr>
            <a:lstStyle/>
            <a:p>
              <a:r>
                <a:rPr lang="en-US" sz="1600" b="1" dirty="0">
                  <a:solidFill>
                    <a:srgbClr val="C00000"/>
                  </a:solidFill>
                </a:rPr>
                <a:t>Enhanced Engagement</a:t>
              </a:r>
            </a:p>
            <a:p>
              <a:endParaRPr lang="en-US" dirty="0"/>
            </a:p>
          </p:txBody>
        </p:sp>
      </p:grpSp>
      <p:grpSp>
        <p:nvGrpSpPr>
          <p:cNvPr id="18" name="Group 17">
            <a:extLst>
              <a:ext uri="{FF2B5EF4-FFF2-40B4-BE49-F238E27FC236}">
                <a16:creationId xmlns:a16="http://schemas.microsoft.com/office/drawing/2014/main" xmlns="" id="{BCE93674-CB53-D9A1-3E4F-6F88D78008D8}"/>
              </a:ext>
            </a:extLst>
          </p:cNvPr>
          <p:cNvGrpSpPr/>
          <p:nvPr/>
        </p:nvGrpSpPr>
        <p:grpSpPr>
          <a:xfrm>
            <a:off x="8896528" y="523881"/>
            <a:ext cx="1317937" cy="2120510"/>
            <a:chOff x="5920305" y="1"/>
            <a:chExt cx="1317937" cy="2120510"/>
          </a:xfrm>
        </p:grpSpPr>
        <p:grpSp>
          <p:nvGrpSpPr>
            <p:cNvPr id="19" name="Group 18">
              <a:extLst>
                <a:ext uri="{FF2B5EF4-FFF2-40B4-BE49-F238E27FC236}">
                  <a16:creationId xmlns:a16="http://schemas.microsoft.com/office/drawing/2014/main" xmlns="" id="{76C85E6A-BD18-AFE3-FCFB-97DDE3364E5E}"/>
                </a:ext>
              </a:extLst>
            </p:cNvPr>
            <p:cNvGrpSpPr/>
            <p:nvPr/>
          </p:nvGrpSpPr>
          <p:grpSpPr>
            <a:xfrm>
              <a:off x="5920305" y="1"/>
              <a:ext cx="1174762" cy="2120510"/>
              <a:chOff x="6096000" y="194736"/>
              <a:chExt cx="889000" cy="1784923"/>
            </a:xfrm>
          </p:grpSpPr>
          <p:sp>
            <p:nvSpPr>
              <p:cNvPr id="21" name="Oval 20">
                <a:extLst>
                  <a:ext uri="{FF2B5EF4-FFF2-40B4-BE49-F238E27FC236}">
                    <a16:creationId xmlns:a16="http://schemas.microsoft.com/office/drawing/2014/main" xmlns="" id="{A22B7E29-902C-4CB9-6183-7942ACF8B680}"/>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F161E3F6-4F41-CB5B-7212-0CC420CEBEC0}"/>
                  </a:ext>
                </a:extLst>
              </p:cNvPr>
              <p:cNvSpPr/>
              <p:nvPr/>
            </p:nvSpPr>
            <p:spPr>
              <a:xfrm>
                <a:off x="6472763" y="877073"/>
                <a:ext cx="131235" cy="9228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exagon 22">
                <a:extLst>
                  <a:ext uri="{FF2B5EF4-FFF2-40B4-BE49-F238E27FC236}">
                    <a16:creationId xmlns:a16="http://schemas.microsoft.com/office/drawing/2014/main" xmlns="" id="{13618241-9370-BA92-7326-411667A1F5CB}"/>
                  </a:ext>
                </a:extLst>
              </p:cNvPr>
              <p:cNvSpPr/>
              <p:nvPr/>
            </p:nvSpPr>
            <p:spPr>
              <a:xfrm rot="5400000">
                <a:off x="6079066" y="211670"/>
                <a:ext cx="922867" cy="889000"/>
              </a:xfrm>
              <a:prstGeom prst="hexagon">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xmlns="" id="{4986F6A2-FEC9-3D96-A7F8-56730055DFCD}"/>
                </a:ext>
              </a:extLst>
            </p:cNvPr>
            <p:cNvSpPr txBox="1"/>
            <p:nvPr/>
          </p:nvSpPr>
          <p:spPr>
            <a:xfrm>
              <a:off x="5944946" y="234605"/>
              <a:ext cx="1293296" cy="1015663"/>
            </a:xfrm>
            <a:prstGeom prst="rect">
              <a:avLst/>
            </a:prstGeom>
            <a:noFill/>
          </p:spPr>
          <p:txBody>
            <a:bodyPr wrap="square" rtlCol="0">
              <a:spAutoFit/>
            </a:bodyPr>
            <a:lstStyle/>
            <a:p>
              <a:r>
                <a:rPr lang="en-US" sz="1400" b="1" dirty="0">
                  <a:solidFill>
                    <a:schemeClr val="bg1"/>
                  </a:solidFill>
                </a:rPr>
                <a:t>Simplification of Complex Concepts</a:t>
              </a:r>
            </a:p>
            <a:p>
              <a:endParaRPr lang="en-US" dirty="0"/>
            </a:p>
          </p:txBody>
        </p:sp>
      </p:grpSp>
      <p:grpSp>
        <p:nvGrpSpPr>
          <p:cNvPr id="24" name="Group 23">
            <a:extLst>
              <a:ext uri="{FF2B5EF4-FFF2-40B4-BE49-F238E27FC236}">
                <a16:creationId xmlns:a16="http://schemas.microsoft.com/office/drawing/2014/main" xmlns="" id="{01A37D1C-39FA-E868-FB27-ECE7A1048A1A}"/>
              </a:ext>
            </a:extLst>
          </p:cNvPr>
          <p:cNvGrpSpPr/>
          <p:nvPr/>
        </p:nvGrpSpPr>
        <p:grpSpPr>
          <a:xfrm>
            <a:off x="4322474" y="713355"/>
            <a:ext cx="1317936" cy="2120510"/>
            <a:chOff x="5920306" y="1"/>
            <a:chExt cx="1317936" cy="2120510"/>
          </a:xfrm>
        </p:grpSpPr>
        <p:grpSp>
          <p:nvGrpSpPr>
            <p:cNvPr id="25" name="Group 24">
              <a:extLst>
                <a:ext uri="{FF2B5EF4-FFF2-40B4-BE49-F238E27FC236}">
                  <a16:creationId xmlns:a16="http://schemas.microsoft.com/office/drawing/2014/main" xmlns="" id="{BD33FFC8-45CA-7AF9-34B1-3527219B6D95}"/>
                </a:ext>
              </a:extLst>
            </p:cNvPr>
            <p:cNvGrpSpPr/>
            <p:nvPr/>
          </p:nvGrpSpPr>
          <p:grpSpPr>
            <a:xfrm>
              <a:off x="5920306" y="1"/>
              <a:ext cx="1174762" cy="2120510"/>
              <a:chOff x="6096001" y="194736"/>
              <a:chExt cx="889000" cy="1784923"/>
            </a:xfrm>
          </p:grpSpPr>
          <p:sp>
            <p:nvSpPr>
              <p:cNvPr id="27" name="Oval 26">
                <a:extLst>
                  <a:ext uri="{FF2B5EF4-FFF2-40B4-BE49-F238E27FC236}">
                    <a16:creationId xmlns:a16="http://schemas.microsoft.com/office/drawing/2014/main" xmlns="" id="{9F09E6E7-C97F-C37D-8713-CC591C218500}"/>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xmlns="" id="{B476E692-7C4E-BA7E-E7B8-4CB880D31B3B}"/>
                  </a:ext>
                </a:extLst>
              </p:cNvPr>
              <p:cNvSpPr/>
              <p:nvPr/>
            </p:nvSpPr>
            <p:spPr>
              <a:xfrm>
                <a:off x="6472763" y="877073"/>
                <a:ext cx="131235" cy="92286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a:extLst>
                  <a:ext uri="{FF2B5EF4-FFF2-40B4-BE49-F238E27FC236}">
                    <a16:creationId xmlns:a16="http://schemas.microsoft.com/office/drawing/2014/main" xmlns="" id="{1302AE0F-90DF-DEEA-453F-6C992ABCB3AA}"/>
                  </a:ext>
                </a:extLst>
              </p:cNvPr>
              <p:cNvSpPr/>
              <p:nvPr/>
            </p:nvSpPr>
            <p:spPr>
              <a:xfrm rot="5400000">
                <a:off x="6079067" y="211670"/>
                <a:ext cx="922867" cy="889000"/>
              </a:xfrm>
              <a:prstGeom prst="hexagon">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xmlns="" id="{9CA9DE5D-CD3D-CD16-098C-046FC19B40D4}"/>
                </a:ext>
              </a:extLst>
            </p:cNvPr>
            <p:cNvSpPr txBox="1"/>
            <p:nvPr/>
          </p:nvSpPr>
          <p:spPr>
            <a:xfrm>
              <a:off x="5944946" y="234605"/>
              <a:ext cx="1293296" cy="830997"/>
            </a:xfrm>
            <a:prstGeom prst="rect">
              <a:avLst/>
            </a:prstGeom>
            <a:noFill/>
          </p:spPr>
          <p:txBody>
            <a:bodyPr wrap="square" rtlCol="0">
              <a:spAutoFit/>
            </a:bodyPr>
            <a:lstStyle/>
            <a:p>
              <a:r>
                <a:rPr lang="en-US" sz="1600" b="1" dirty="0"/>
                <a:t>Experiential Learning</a:t>
              </a:r>
            </a:p>
            <a:p>
              <a:endParaRPr lang="en-US" sz="1600" b="1" dirty="0">
                <a:solidFill>
                  <a:srgbClr val="C00000"/>
                </a:solidFill>
              </a:endParaRPr>
            </a:p>
          </p:txBody>
        </p:sp>
      </p:grpSp>
      <p:grpSp>
        <p:nvGrpSpPr>
          <p:cNvPr id="30" name="Group 29">
            <a:extLst>
              <a:ext uri="{FF2B5EF4-FFF2-40B4-BE49-F238E27FC236}">
                <a16:creationId xmlns:a16="http://schemas.microsoft.com/office/drawing/2014/main" xmlns="" id="{C7E74F20-EF9D-77B8-67C9-CE5BD3D75ED8}"/>
              </a:ext>
            </a:extLst>
          </p:cNvPr>
          <p:cNvGrpSpPr/>
          <p:nvPr/>
        </p:nvGrpSpPr>
        <p:grpSpPr>
          <a:xfrm>
            <a:off x="7962297" y="1791287"/>
            <a:ext cx="1317936" cy="2120510"/>
            <a:chOff x="5920306" y="1"/>
            <a:chExt cx="1317936" cy="2120510"/>
          </a:xfrm>
        </p:grpSpPr>
        <p:grpSp>
          <p:nvGrpSpPr>
            <p:cNvPr id="31" name="Group 30">
              <a:extLst>
                <a:ext uri="{FF2B5EF4-FFF2-40B4-BE49-F238E27FC236}">
                  <a16:creationId xmlns:a16="http://schemas.microsoft.com/office/drawing/2014/main" xmlns="" id="{D19E373C-18CF-96EC-E525-9122D57FF4F4}"/>
                </a:ext>
              </a:extLst>
            </p:cNvPr>
            <p:cNvGrpSpPr/>
            <p:nvPr/>
          </p:nvGrpSpPr>
          <p:grpSpPr>
            <a:xfrm>
              <a:off x="5920306" y="1"/>
              <a:ext cx="1174762" cy="2120510"/>
              <a:chOff x="6096001" y="194736"/>
              <a:chExt cx="889000" cy="1784923"/>
            </a:xfrm>
          </p:grpSpPr>
          <p:sp>
            <p:nvSpPr>
              <p:cNvPr id="33" name="Oval 32">
                <a:extLst>
                  <a:ext uri="{FF2B5EF4-FFF2-40B4-BE49-F238E27FC236}">
                    <a16:creationId xmlns:a16="http://schemas.microsoft.com/office/drawing/2014/main" xmlns="" id="{C9A10BD4-EF29-FA9C-80E7-E9F2174152B2}"/>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xmlns="" id="{8FEF2BB1-D328-7E73-F74C-E07A49D5D56F}"/>
                  </a:ext>
                </a:extLst>
              </p:cNvPr>
              <p:cNvSpPr/>
              <p:nvPr/>
            </p:nvSpPr>
            <p:spPr>
              <a:xfrm>
                <a:off x="6472763" y="877073"/>
                <a:ext cx="131235" cy="922868"/>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a:extLst>
                  <a:ext uri="{FF2B5EF4-FFF2-40B4-BE49-F238E27FC236}">
                    <a16:creationId xmlns:a16="http://schemas.microsoft.com/office/drawing/2014/main" xmlns="" id="{61974B31-E108-5841-85C4-4D3CAA9F7388}"/>
                  </a:ext>
                </a:extLst>
              </p:cNvPr>
              <p:cNvSpPr/>
              <p:nvPr/>
            </p:nvSpPr>
            <p:spPr>
              <a:xfrm rot="5400000">
                <a:off x="6079067" y="211670"/>
                <a:ext cx="922867" cy="889000"/>
              </a:xfrm>
              <a:prstGeom prst="hexagon">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a:extLst>
                <a:ext uri="{FF2B5EF4-FFF2-40B4-BE49-F238E27FC236}">
                  <a16:creationId xmlns:a16="http://schemas.microsoft.com/office/drawing/2014/main" xmlns="" id="{DCE313D0-FD99-1A38-F2FA-F9203B1CA880}"/>
                </a:ext>
              </a:extLst>
            </p:cNvPr>
            <p:cNvSpPr txBox="1"/>
            <p:nvPr/>
          </p:nvSpPr>
          <p:spPr>
            <a:xfrm>
              <a:off x="5944946" y="234605"/>
              <a:ext cx="1293296" cy="830997"/>
            </a:xfrm>
            <a:prstGeom prst="rect">
              <a:avLst/>
            </a:prstGeom>
            <a:noFill/>
          </p:spPr>
          <p:txBody>
            <a:bodyPr wrap="square" rtlCol="0">
              <a:spAutoFit/>
            </a:bodyPr>
            <a:lstStyle/>
            <a:p>
              <a:r>
                <a:rPr lang="en-US" sz="1600" b="1" dirty="0"/>
                <a:t>Flexibility in Learning</a:t>
              </a:r>
            </a:p>
            <a:p>
              <a:endParaRPr lang="en-US" sz="1600" b="1" dirty="0">
                <a:solidFill>
                  <a:srgbClr val="C00000"/>
                </a:solidFill>
              </a:endParaRPr>
            </a:p>
          </p:txBody>
        </p:sp>
      </p:grpSp>
      <p:grpSp>
        <p:nvGrpSpPr>
          <p:cNvPr id="42" name="Group 41">
            <a:extLst>
              <a:ext uri="{FF2B5EF4-FFF2-40B4-BE49-F238E27FC236}">
                <a16:creationId xmlns:a16="http://schemas.microsoft.com/office/drawing/2014/main" xmlns="" id="{E7408304-DD6F-F24F-9551-334C8FC2950C}"/>
              </a:ext>
            </a:extLst>
          </p:cNvPr>
          <p:cNvGrpSpPr/>
          <p:nvPr/>
        </p:nvGrpSpPr>
        <p:grpSpPr>
          <a:xfrm>
            <a:off x="5682566" y="1197423"/>
            <a:ext cx="1293296" cy="2120510"/>
            <a:chOff x="5871556" y="1"/>
            <a:chExt cx="1293296" cy="2120510"/>
          </a:xfrm>
        </p:grpSpPr>
        <p:grpSp>
          <p:nvGrpSpPr>
            <p:cNvPr id="43" name="Group 42">
              <a:extLst>
                <a:ext uri="{FF2B5EF4-FFF2-40B4-BE49-F238E27FC236}">
                  <a16:creationId xmlns:a16="http://schemas.microsoft.com/office/drawing/2014/main" xmlns="" id="{4D5F888C-3D66-A2F1-EB70-EC5664FE550B}"/>
                </a:ext>
              </a:extLst>
            </p:cNvPr>
            <p:cNvGrpSpPr/>
            <p:nvPr/>
          </p:nvGrpSpPr>
          <p:grpSpPr>
            <a:xfrm>
              <a:off x="5920306" y="1"/>
              <a:ext cx="1174762" cy="2120510"/>
              <a:chOff x="6096001" y="194736"/>
              <a:chExt cx="889000" cy="1784923"/>
            </a:xfrm>
          </p:grpSpPr>
          <p:sp>
            <p:nvSpPr>
              <p:cNvPr id="45" name="Oval 44">
                <a:extLst>
                  <a:ext uri="{FF2B5EF4-FFF2-40B4-BE49-F238E27FC236}">
                    <a16:creationId xmlns:a16="http://schemas.microsoft.com/office/drawing/2014/main" xmlns="" id="{6BAF6281-034B-416C-4F73-8070EEC64718}"/>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xmlns="" id="{D8A68981-D5D9-A51E-77FD-CC729DA7B392}"/>
                  </a:ext>
                </a:extLst>
              </p:cNvPr>
              <p:cNvSpPr/>
              <p:nvPr/>
            </p:nvSpPr>
            <p:spPr>
              <a:xfrm>
                <a:off x="6472763" y="877073"/>
                <a:ext cx="131235" cy="9228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Hexagon 46">
                <a:extLst>
                  <a:ext uri="{FF2B5EF4-FFF2-40B4-BE49-F238E27FC236}">
                    <a16:creationId xmlns:a16="http://schemas.microsoft.com/office/drawing/2014/main" xmlns="" id="{F400F915-E4E0-7296-5315-23E07C925311}"/>
                  </a:ext>
                </a:extLst>
              </p:cNvPr>
              <p:cNvSpPr/>
              <p:nvPr/>
            </p:nvSpPr>
            <p:spPr>
              <a:xfrm rot="5400000">
                <a:off x="6079067" y="211670"/>
                <a:ext cx="922867" cy="889000"/>
              </a:xfrm>
              <a:prstGeom prst="hexagon">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a:extLst>
                <a:ext uri="{FF2B5EF4-FFF2-40B4-BE49-F238E27FC236}">
                  <a16:creationId xmlns:a16="http://schemas.microsoft.com/office/drawing/2014/main" xmlns="" id="{C1425678-C1FD-7973-B70B-26EB31636A33}"/>
                </a:ext>
              </a:extLst>
            </p:cNvPr>
            <p:cNvSpPr txBox="1"/>
            <p:nvPr/>
          </p:nvSpPr>
          <p:spPr>
            <a:xfrm>
              <a:off x="5871556" y="231866"/>
              <a:ext cx="1293296" cy="769441"/>
            </a:xfrm>
            <a:prstGeom prst="rect">
              <a:avLst/>
            </a:prstGeom>
            <a:noFill/>
          </p:spPr>
          <p:txBody>
            <a:bodyPr wrap="square" rtlCol="0">
              <a:spAutoFit/>
            </a:bodyPr>
            <a:lstStyle/>
            <a:p>
              <a:pPr algn="ctr"/>
              <a:r>
                <a:rPr lang="en-US" sz="1400" b="1" dirty="0">
                  <a:solidFill>
                    <a:srgbClr val="002060"/>
                  </a:solidFill>
                </a:rPr>
                <a:t>Skill Development</a:t>
              </a:r>
            </a:p>
            <a:p>
              <a:endParaRPr lang="en-US" sz="1600" b="1" dirty="0">
                <a:solidFill>
                  <a:srgbClr val="C00000"/>
                </a:solidFill>
              </a:endParaRPr>
            </a:p>
          </p:txBody>
        </p:sp>
      </p:grpSp>
      <p:grpSp>
        <p:nvGrpSpPr>
          <p:cNvPr id="60" name="Group 59">
            <a:extLst>
              <a:ext uri="{FF2B5EF4-FFF2-40B4-BE49-F238E27FC236}">
                <a16:creationId xmlns:a16="http://schemas.microsoft.com/office/drawing/2014/main" xmlns="" id="{33D95812-B166-42E9-2897-0F2A04963FEC}"/>
              </a:ext>
            </a:extLst>
          </p:cNvPr>
          <p:cNvGrpSpPr/>
          <p:nvPr/>
        </p:nvGrpSpPr>
        <p:grpSpPr>
          <a:xfrm>
            <a:off x="3159899" y="1882695"/>
            <a:ext cx="1368173" cy="2120510"/>
            <a:chOff x="5920306" y="1"/>
            <a:chExt cx="1368173" cy="2120510"/>
          </a:xfrm>
        </p:grpSpPr>
        <p:grpSp>
          <p:nvGrpSpPr>
            <p:cNvPr id="61" name="Group 60">
              <a:extLst>
                <a:ext uri="{FF2B5EF4-FFF2-40B4-BE49-F238E27FC236}">
                  <a16:creationId xmlns:a16="http://schemas.microsoft.com/office/drawing/2014/main" xmlns="" id="{AEE5FED5-E1CB-FA82-B637-F19312BCB361}"/>
                </a:ext>
              </a:extLst>
            </p:cNvPr>
            <p:cNvGrpSpPr/>
            <p:nvPr/>
          </p:nvGrpSpPr>
          <p:grpSpPr>
            <a:xfrm>
              <a:off x="5920306" y="1"/>
              <a:ext cx="1174762" cy="2120510"/>
              <a:chOff x="6096001" y="194736"/>
              <a:chExt cx="889000" cy="1784923"/>
            </a:xfrm>
          </p:grpSpPr>
          <p:sp>
            <p:nvSpPr>
              <p:cNvPr id="63" name="Oval 62">
                <a:extLst>
                  <a:ext uri="{FF2B5EF4-FFF2-40B4-BE49-F238E27FC236}">
                    <a16:creationId xmlns:a16="http://schemas.microsoft.com/office/drawing/2014/main" xmlns="" id="{DD5CBA4C-CAA3-B3C4-5E72-4B98179F1415}"/>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xmlns="" id="{9C65F0A8-C297-E1E2-005F-5E31DBBC8C2D}"/>
                  </a:ext>
                </a:extLst>
              </p:cNvPr>
              <p:cNvSpPr/>
              <p:nvPr/>
            </p:nvSpPr>
            <p:spPr>
              <a:xfrm>
                <a:off x="6472763" y="877073"/>
                <a:ext cx="131235" cy="92286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a:extLst>
                  <a:ext uri="{FF2B5EF4-FFF2-40B4-BE49-F238E27FC236}">
                    <a16:creationId xmlns:a16="http://schemas.microsoft.com/office/drawing/2014/main" xmlns="" id="{EE380B20-20AF-E4BF-732E-EF883200D7E7}"/>
                  </a:ext>
                </a:extLst>
              </p:cNvPr>
              <p:cNvSpPr/>
              <p:nvPr/>
            </p:nvSpPr>
            <p:spPr>
              <a:xfrm rot="5400000">
                <a:off x="6079067" y="211670"/>
                <a:ext cx="922867" cy="889000"/>
              </a:xfrm>
              <a:prstGeom prst="hexagon">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TextBox 61">
              <a:extLst>
                <a:ext uri="{FF2B5EF4-FFF2-40B4-BE49-F238E27FC236}">
                  <a16:creationId xmlns:a16="http://schemas.microsoft.com/office/drawing/2014/main" xmlns="" id="{712D0BC0-685C-22B8-9E36-695C2E81121E}"/>
                </a:ext>
              </a:extLst>
            </p:cNvPr>
            <p:cNvSpPr txBox="1"/>
            <p:nvPr/>
          </p:nvSpPr>
          <p:spPr>
            <a:xfrm>
              <a:off x="5995183" y="183889"/>
              <a:ext cx="1293296" cy="830997"/>
            </a:xfrm>
            <a:prstGeom prst="rect">
              <a:avLst/>
            </a:prstGeom>
            <a:noFill/>
          </p:spPr>
          <p:txBody>
            <a:bodyPr wrap="square" rtlCol="0">
              <a:spAutoFit/>
            </a:bodyPr>
            <a:lstStyle/>
            <a:p>
              <a:r>
                <a:rPr lang="en-US" sz="1600" b="1" dirty="0">
                  <a:solidFill>
                    <a:srgbClr val="C00000"/>
                  </a:solidFill>
                </a:rPr>
                <a:t>Relevant  Curriculum</a:t>
              </a:r>
            </a:p>
            <a:p>
              <a:endParaRPr lang="en-US" sz="1600" b="1" dirty="0">
                <a:solidFill>
                  <a:srgbClr val="C00000"/>
                </a:solidFill>
              </a:endParaRPr>
            </a:p>
          </p:txBody>
        </p:sp>
      </p:grpSp>
      <p:grpSp>
        <p:nvGrpSpPr>
          <p:cNvPr id="66" name="Group 65">
            <a:extLst>
              <a:ext uri="{FF2B5EF4-FFF2-40B4-BE49-F238E27FC236}">
                <a16:creationId xmlns:a16="http://schemas.microsoft.com/office/drawing/2014/main" xmlns="" id="{249CFE18-C893-2AB9-3702-83545F074ACC}"/>
              </a:ext>
            </a:extLst>
          </p:cNvPr>
          <p:cNvGrpSpPr/>
          <p:nvPr/>
        </p:nvGrpSpPr>
        <p:grpSpPr>
          <a:xfrm>
            <a:off x="9198046" y="2583989"/>
            <a:ext cx="1174762" cy="2120510"/>
            <a:chOff x="5920306" y="1"/>
            <a:chExt cx="1174762" cy="2120510"/>
          </a:xfrm>
          <a:solidFill>
            <a:srgbClr val="FFB3D2"/>
          </a:solidFill>
        </p:grpSpPr>
        <p:grpSp>
          <p:nvGrpSpPr>
            <p:cNvPr id="67" name="Group 66">
              <a:extLst>
                <a:ext uri="{FF2B5EF4-FFF2-40B4-BE49-F238E27FC236}">
                  <a16:creationId xmlns:a16="http://schemas.microsoft.com/office/drawing/2014/main" xmlns="" id="{69D15608-B862-D8FD-3DAE-E1DADBCD1963}"/>
                </a:ext>
              </a:extLst>
            </p:cNvPr>
            <p:cNvGrpSpPr/>
            <p:nvPr/>
          </p:nvGrpSpPr>
          <p:grpSpPr>
            <a:xfrm>
              <a:off x="5920306" y="1"/>
              <a:ext cx="1174762" cy="2120510"/>
              <a:chOff x="6096001" y="194736"/>
              <a:chExt cx="889000" cy="1784923"/>
            </a:xfrm>
            <a:grpFill/>
          </p:grpSpPr>
          <p:sp>
            <p:nvSpPr>
              <p:cNvPr id="69" name="Oval 68">
                <a:extLst>
                  <a:ext uri="{FF2B5EF4-FFF2-40B4-BE49-F238E27FC236}">
                    <a16:creationId xmlns:a16="http://schemas.microsoft.com/office/drawing/2014/main" xmlns="" id="{8D51995D-5D44-EACC-2225-C1D29920402F}"/>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xmlns="" id="{8B100418-6C47-2EAD-E5F2-09C3A75033B9}"/>
                  </a:ext>
                </a:extLst>
              </p:cNvPr>
              <p:cNvSpPr/>
              <p:nvPr/>
            </p:nvSpPr>
            <p:spPr>
              <a:xfrm>
                <a:off x="6472763" y="877073"/>
                <a:ext cx="131235" cy="92286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a:extLst>
                  <a:ext uri="{FF2B5EF4-FFF2-40B4-BE49-F238E27FC236}">
                    <a16:creationId xmlns:a16="http://schemas.microsoft.com/office/drawing/2014/main" xmlns="" id="{52BCA89D-51DE-7CB5-482F-D90F1A20E900}"/>
                  </a:ext>
                </a:extLst>
              </p:cNvPr>
              <p:cNvSpPr/>
              <p:nvPr/>
            </p:nvSpPr>
            <p:spPr>
              <a:xfrm rot="5400000">
                <a:off x="6079067" y="211670"/>
                <a:ext cx="922867" cy="889000"/>
              </a:xfrm>
              <a:prstGeom prst="hexag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TextBox 67">
              <a:extLst>
                <a:ext uri="{FF2B5EF4-FFF2-40B4-BE49-F238E27FC236}">
                  <a16:creationId xmlns:a16="http://schemas.microsoft.com/office/drawing/2014/main" xmlns="" id="{75582111-DBFC-E739-0B57-074435173700}"/>
                </a:ext>
              </a:extLst>
            </p:cNvPr>
            <p:cNvSpPr txBox="1"/>
            <p:nvPr/>
          </p:nvSpPr>
          <p:spPr>
            <a:xfrm>
              <a:off x="6111051" y="215233"/>
              <a:ext cx="878383" cy="738664"/>
            </a:xfrm>
            <a:prstGeom prst="rect">
              <a:avLst/>
            </a:prstGeom>
            <a:grpFill/>
          </p:spPr>
          <p:txBody>
            <a:bodyPr wrap="square" rtlCol="0">
              <a:spAutoFit/>
            </a:bodyPr>
            <a:lstStyle/>
            <a:p>
              <a:r>
                <a:rPr lang="en-US" sz="1400" b="1" dirty="0">
                  <a:solidFill>
                    <a:srgbClr val="C00000"/>
                  </a:solidFill>
                </a:rPr>
                <a:t>Effective use of Resource</a:t>
              </a:r>
              <a:endParaRPr lang="en-US" sz="1600" b="1" dirty="0">
                <a:solidFill>
                  <a:srgbClr val="C00000"/>
                </a:solidFill>
              </a:endParaRPr>
            </a:p>
          </p:txBody>
        </p:sp>
      </p:grpSp>
      <p:grpSp>
        <p:nvGrpSpPr>
          <p:cNvPr id="72" name="Group 71">
            <a:extLst>
              <a:ext uri="{FF2B5EF4-FFF2-40B4-BE49-F238E27FC236}">
                <a16:creationId xmlns:a16="http://schemas.microsoft.com/office/drawing/2014/main" xmlns="" id="{48D28F2F-52C8-28AA-9DCC-B4146083B614}"/>
              </a:ext>
            </a:extLst>
          </p:cNvPr>
          <p:cNvGrpSpPr/>
          <p:nvPr/>
        </p:nvGrpSpPr>
        <p:grpSpPr>
          <a:xfrm>
            <a:off x="6603950" y="2528405"/>
            <a:ext cx="1598877" cy="2120510"/>
            <a:chOff x="5920306" y="1"/>
            <a:chExt cx="1174762" cy="2120510"/>
          </a:xfrm>
        </p:grpSpPr>
        <p:grpSp>
          <p:nvGrpSpPr>
            <p:cNvPr id="73" name="Group 72">
              <a:extLst>
                <a:ext uri="{FF2B5EF4-FFF2-40B4-BE49-F238E27FC236}">
                  <a16:creationId xmlns:a16="http://schemas.microsoft.com/office/drawing/2014/main" xmlns="" id="{2B7FDF04-AF18-6FFB-2FCB-8265E13A4EE0}"/>
                </a:ext>
              </a:extLst>
            </p:cNvPr>
            <p:cNvGrpSpPr/>
            <p:nvPr/>
          </p:nvGrpSpPr>
          <p:grpSpPr>
            <a:xfrm>
              <a:off x="5920306" y="1"/>
              <a:ext cx="1174762" cy="2120510"/>
              <a:chOff x="6096001" y="194736"/>
              <a:chExt cx="889000" cy="1784923"/>
            </a:xfrm>
          </p:grpSpPr>
          <p:sp>
            <p:nvSpPr>
              <p:cNvPr id="75" name="Oval 74">
                <a:extLst>
                  <a:ext uri="{FF2B5EF4-FFF2-40B4-BE49-F238E27FC236}">
                    <a16:creationId xmlns:a16="http://schemas.microsoft.com/office/drawing/2014/main" xmlns="" id="{8DCE57A9-B3A6-789C-88CE-30CC0A42287D}"/>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xmlns="" id="{F8C81F14-0A77-C58A-BB5B-210120A19051}"/>
                  </a:ext>
                </a:extLst>
              </p:cNvPr>
              <p:cNvSpPr/>
              <p:nvPr/>
            </p:nvSpPr>
            <p:spPr>
              <a:xfrm>
                <a:off x="6472763" y="877073"/>
                <a:ext cx="131235" cy="922868"/>
              </a:xfrm>
              <a:prstGeom prst="rect">
                <a:avLst/>
              </a:prstGeom>
              <a:solidFill>
                <a:srgbClr val="B686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Hexagon 76">
                <a:extLst>
                  <a:ext uri="{FF2B5EF4-FFF2-40B4-BE49-F238E27FC236}">
                    <a16:creationId xmlns:a16="http://schemas.microsoft.com/office/drawing/2014/main" xmlns="" id="{9959E6D7-BE5F-19EC-7394-A8554845870D}"/>
                  </a:ext>
                </a:extLst>
              </p:cNvPr>
              <p:cNvSpPr/>
              <p:nvPr/>
            </p:nvSpPr>
            <p:spPr>
              <a:xfrm rot="5400000">
                <a:off x="6079067" y="211670"/>
                <a:ext cx="922867" cy="889000"/>
              </a:xfrm>
              <a:prstGeom prst="hexagon">
                <a:avLst/>
              </a:prstGeom>
              <a:solidFill>
                <a:srgbClr val="AA72D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TextBox 73">
              <a:extLst>
                <a:ext uri="{FF2B5EF4-FFF2-40B4-BE49-F238E27FC236}">
                  <a16:creationId xmlns:a16="http://schemas.microsoft.com/office/drawing/2014/main" xmlns="" id="{F4A3F80A-09DD-F791-2A22-E571B2A33E17}"/>
                </a:ext>
              </a:extLst>
            </p:cNvPr>
            <p:cNvSpPr txBox="1"/>
            <p:nvPr/>
          </p:nvSpPr>
          <p:spPr>
            <a:xfrm>
              <a:off x="6080055" y="200178"/>
              <a:ext cx="838285" cy="738664"/>
            </a:xfrm>
            <a:prstGeom prst="rect">
              <a:avLst/>
            </a:prstGeom>
            <a:solidFill>
              <a:srgbClr val="AA72D4"/>
            </a:solidFill>
          </p:spPr>
          <p:txBody>
            <a:bodyPr wrap="square" rtlCol="0">
              <a:spAutoFit/>
            </a:bodyPr>
            <a:lstStyle/>
            <a:p>
              <a:r>
                <a:rPr lang="en-US" sz="1400" b="1" dirty="0">
                  <a:solidFill>
                    <a:schemeClr val="bg1"/>
                  </a:solidFill>
                </a:rPr>
                <a:t>Cultural and Historical Exploration</a:t>
              </a:r>
            </a:p>
          </p:txBody>
        </p:sp>
      </p:grpSp>
      <p:grpSp>
        <p:nvGrpSpPr>
          <p:cNvPr id="78" name="Group 77">
            <a:extLst>
              <a:ext uri="{FF2B5EF4-FFF2-40B4-BE49-F238E27FC236}">
                <a16:creationId xmlns:a16="http://schemas.microsoft.com/office/drawing/2014/main" xmlns="" id="{C4C65813-D3B5-8FD6-D605-449A3D291652}"/>
              </a:ext>
            </a:extLst>
          </p:cNvPr>
          <p:cNvGrpSpPr/>
          <p:nvPr/>
        </p:nvGrpSpPr>
        <p:grpSpPr>
          <a:xfrm>
            <a:off x="4876456" y="2534823"/>
            <a:ext cx="1261830" cy="2120510"/>
            <a:chOff x="5909370" y="1"/>
            <a:chExt cx="1261830" cy="2120510"/>
          </a:xfrm>
        </p:grpSpPr>
        <p:grpSp>
          <p:nvGrpSpPr>
            <p:cNvPr id="79" name="Group 78">
              <a:extLst>
                <a:ext uri="{FF2B5EF4-FFF2-40B4-BE49-F238E27FC236}">
                  <a16:creationId xmlns:a16="http://schemas.microsoft.com/office/drawing/2014/main" xmlns="" id="{4FCB4A2A-94B4-B4B6-73E4-780D76292D01}"/>
                </a:ext>
              </a:extLst>
            </p:cNvPr>
            <p:cNvGrpSpPr/>
            <p:nvPr/>
          </p:nvGrpSpPr>
          <p:grpSpPr>
            <a:xfrm>
              <a:off x="5920306" y="1"/>
              <a:ext cx="1174762" cy="2120510"/>
              <a:chOff x="6096001" y="194736"/>
              <a:chExt cx="889000" cy="1784923"/>
            </a:xfrm>
          </p:grpSpPr>
          <p:sp>
            <p:nvSpPr>
              <p:cNvPr id="81" name="Oval 80">
                <a:extLst>
                  <a:ext uri="{FF2B5EF4-FFF2-40B4-BE49-F238E27FC236}">
                    <a16:creationId xmlns:a16="http://schemas.microsoft.com/office/drawing/2014/main" xmlns="" id="{D5344E0F-47BB-B75E-04F6-F4C3013EBC53}"/>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xmlns="" id="{3C724254-B292-C5ED-DB68-DD9883022DFA}"/>
                  </a:ext>
                </a:extLst>
              </p:cNvPr>
              <p:cNvSpPr/>
              <p:nvPr/>
            </p:nvSpPr>
            <p:spPr>
              <a:xfrm>
                <a:off x="6472763" y="877073"/>
                <a:ext cx="131235" cy="92286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Hexagon 82">
                <a:extLst>
                  <a:ext uri="{FF2B5EF4-FFF2-40B4-BE49-F238E27FC236}">
                    <a16:creationId xmlns:a16="http://schemas.microsoft.com/office/drawing/2014/main" xmlns="" id="{2297B50A-E4E3-FF67-9D3B-9B1C6A0136B4}"/>
                  </a:ext>
                </a:extLst>
              </p:cNvPr>
              <p:cNvSpPr/>
              <p:nvPr/>
            </p:nvSpPr>
            <p:spPr>
              <a:xfrm rot="5400000">
                <a:off x="6079067" y="211670"/>
                <a:ext cx="922867" cy="889000"/>
              </a:xfrm>
              <a:prstGeom prst="hexagon">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TextBox 79">
              <a:extLst>
                <a:ext uri="{FF2B5EF4-FFF2-40B4-BE49-F238E27FC236}">
                  <a16:creationId xmlns:a16="http://schemas.microsoft.com/office/drawing/2014/main" xmlns="" id="{14485927-BF99-6113-84CA-77010C023204}"/>
                </a:ext>
              </a:extLst>
            </p:cNvPr>
            <p:cNvSpPr txBox="1"/>
            <p:nvPr/>
          </p:nvSpPr>
          <p:spPr>
            <a:xfrm>
              <a:off x="5909370" y="253236"/>
              <a:ext cx="1261830" cy="523220"/>
            </a:xfrm>
            <a:prstGeom prst="rect">
              <a:avLst/>
            </a:prstGeom>
            <a:solidFill>
              <a:schemeClr val="accent4">
                <a:lumMod val="40000"/>
                <a:lumOff val="60000"/>
              </a:schemeClr>
            </a:solidFill>
          </p:spPr>
          <p:txBody>
            <a:bodyPr wrap="square" rtlCol="0">
              <a:spAutoFit/>
            </a:bodyPr>
            <a:lstStyle/>
            <a:p>
              <a:r>
                <a:rPr lang="en-US" sz="1400" b="1" dirty="0"/>
                <a:t>Knowledge Enhancement</a:t>
              </a:r>
              <a:endParaRPr lang="en-US" sz="1400" b="1" dirty="0">
                <a:solidFill>
                  <a:srgbClr val="C00000"/>
                </a:solidFill>
              </a:endParaRPr>
            </a:p>
          </p:txBody>
        </p:sp>
      </p:grpSp>
      <p:grpSp>
        <p:nvGrpSpPr>
          <p:cNvPr id="90" name="Group 89">
            <a:extLst>
              <a:ext uri="{FF2B5EF4-FFF2-40B4-BE49-F238E27FC236}">
                <a16:creationId xmlns:a16="http://schemas.microsoft.com/office/drawing/2014/main" xmlns="" id="{966541B9-AA7F-3B0D-CAF8-64E5FD1C174E}"/>
              </a:ext>
            </a:extLst>
          </p:cNvPr>
          <p:cNvGrpSpPr/>
          <p:nvPr/>
        </p:nvGrpSpPr>
        <p:grpSpPr>
          <a:xfrm>
            <a:off x="2020236" y="3503943"/>
            <a:ext cx="1293296" cy="2120510"/>
            <a:chOff x="5892873" y="1"/>
            <a:chExt cx="1293296" cy="2120510"/>
          </a:xfrm>
        </p:grpSpPr>
        <p:grpSp>
          <p:nvGrpSpPr>
            <p:cNvPr id="91" name="Group 90">
              <a:extLst>
                <a:ext uri="{FF2B5EF4-FFF2-40B4-BE49-F238E27FC236}">
                  <a16:creationId xmlns:a16="http://schemas.microsoft.com/office/drawing/2014/main" xmlns="" id="{804F3DAA-A8D1-7EF3-86B9-92745E4C2331}"/>
                </a:ext>
              </a:extLst>
            </p:cNvPr>
            <p:cNvGrpSpPr/>
            <p:nvPr/>
          </p:nvGrpSpPr>
          <p:grpSpPr>
            <a:xfrm>
              <a:off x="5920306" y="1"/>
              <a:ext cx="1174762" cy="2120510"/>
              <a:chOff x="6096001" y="194736"/>
              <a:chExt cx="889000" cy="1784923"/>
            </a:xfrm>
          </p:grpSpPr>
          <p:sp>
            <p:nvSpPr>
              <p:cNvPr id="93" name="Oval 92">
                <a:extLst>
                  <a:ext uri="{FF2B5EF4-FFF2-40B4-BE49-F238E27FC236}">
                    <a16:creationId xmlns:a16="http://schemas.microsoft.com/office/drawing/2014/main" xmlns="" id="{FF43D688-146F-5EBC-0EAD-BD3ACBB69B94}"/>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xmlns="" id="{58918E1D-D37E-1E03-0906-A6DA8A60D990}"/>
                  </a:ext>
                </a:extLst>
              </p:cNvPr>
              <p:cNvSpPr/>
              <p:nvPr/>
            </p:nvSpPr>
            <p:spPr>
              <a:xfrm>
                <a:off x="6472763" y="877073"/>
                <a:ext cx="131235" cy="92286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a:extLst>
                  <a:ext uri="{FF2B5EF4-FFF2-40B4-BE49-F238E27FC236}">
                    <a16:creationId xmlns:a16="http://schemas.microsoft.com/office/drawing/2014/main" xmlns="" id="{7116AE26-6DC2-2E13-FCAF-9847AA9163F5}"/>
                  </a:ext>
                </a:extLst>
              </p:cNvPr>
              <p:cNvSpPr/>
              <p:nvPr/>
            </p:nvSpPr>
            <p:spPr>
              <a:xfrm rot="5400000">
                <a:off x="6079067" y="211670"/>
                <a:ext cx="922867" cy="889000"/>
              </a:xfrm>
              <a:prstGeom prst="hexagon">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TextBox 91">
              <a:extLst>
                <a:ext uri="{FF2B5EF4-FFF2-40B4-BE49-F238E27FC236}">
                  <a16:creationId xmlns:a16="http://schemas.microsoft.com/office/drawing/2014/main" xmlns="" id="{0FAC7D52-5E1B-7FDD-DC85-E521177F6E66}"/>
                </a:ext>
              </a:extLst>
            </p:cNvPr>
            <p:cNvSpPr txBox="1"/>
            <p:nvPr/>
          </p:nvSpPr>
          <p:spPr>
            <a:xfrm>
              <a:off x="5892873" y="231535"/>
              <a:ext cx="1293296" cy="769441"/>
            </a:xfrm>
            <a:prstGeom prst="rect">
              <a:avLst/>
            </a:prstGeom>
            <a:noFill/>
          </p:spPr>
          <p:txBody>
            <a:bodyPr wrap="square" rtlCol="0">
              <a:spAutoFit/>
            </a:bodyPr>
            <a:lstStyle/>
            <a:p>
              <a:r>
                <a:rPr lang="en-US" sz="1400" b="1" dirty="0">
                  <a:solidFill>
                    <a:srgbClr val="C00000"/>
                  </a:solidFill>
                </a:rPr>
                <a:t>Professional Development</a:t>
              </a:r>
            </a:p>
            <a:p>
              <a:endParaRPr lang="en-US" sz="1600" b="1" dirty="0">
                <a:solidFill>
                  <a:srgbClr val="C00000"/>
                </a:solidFill>
              </a:endParaRPr>
            </a:p>
          </p:txBody>
        </p:sp>
      </p:grpSp>
      <p:grpSp>
        <p:nvGrpSpPr>
          <p:cNvPr id="96" name="Group 95">
            <a:extLst>
              <a:ext uri="{FF2B5EF4-FFF2-40B4-BE49-F238E27FC236}">
                <a16:creationId xmlns:a16="http://schemas.microsoft.com/office/drawing/2014/main" xmlns="" id="{CF46DD92-2EFA-61EA-C2FC-5D3903E652CF}"/>
              </a:ext>
            </a:extLst>
          </p:cNvPr>
          <p:cNvGrpSpPr/>
          <p:nvPr/>
        </p:nvGrpSpPr>
        <p:grpSpPr>
          <a:xfrm>
            <a:off x="1133967" y="4761870"/>
            <a:ext cx="1333750" cy="2120510"/>
            <a:chOff x="5801731" y="1"/>
            <a:chExt cx="1333750" cy="2120510"/>
          </a:xfrm>
          <a:solidFill>
            <a:srgbClr val="FF61A1"/>
          </a:solidFill>
        </p:grpSpPr>
        <p:grpSp>
          <p:nvGrpSpPr>
            <p:cNvPr id="97" name="Group 96">
              <a:extLst>
                <a:ext uri="{FF2B5EF4-FFF2-40B4-BE49-F238E27FC236}">
                  <a16:creationId xmlns:a16="http://schemas.microsoft.com/office/drawing/2014/main" xmlns="" id="{54980388-F377-815F-3EBA-722BECDB711E}"/>
                </a:ext>
              </a:extLst>
            </p:cNvPr>
            <p:cNvGrpSpPr/>
            <p:nvPr/>
          </p:nvGrpSpPr>
          <p:grpSpPr>
            <a:xfrm>
              <a:off x="5920306" y="1"/>
              <a:ext cx="1174762" cy="2120510"/>
              <a:chOff x="6096001" y="194736"/>
              <a:chExt cx="889000" cy="1784923"/>
            </a:xfrm>
            <a:grpFill/>
          </p:grpSpPr>
          <p:sp>
            <p:nvSpPr>
              <p:cNvPr id="99" name="Oval 98">
                <a:extLst>
                  <a:ext uri="{FF2B5EF4-FFF2-40B4-BE49-F238E27FC236}">
                    <a16:creationId xmlns:a16="http://schemas.microsoft.com/office/drawing/2014/main" xmlns="" id="{42CF7241-1DA8-EED7-EECF-87F8D2441CBE}"/>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xmlns="" id="{69AE6409-E5E6-936E-2C6F-FF7067932775}"/>
                  </a:ext>
                </a:extLst>
              </p:cNvPr>
              <p:cNvSpPr/>
              <p:nvPr/>
            </p:nvSpPr>
            <p:spPr>
              <a:xfrm>
                <a:off x="6472763" y="877073"/>
                <a:ext cx="131235" cy="92286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Hexagon 100">
                <a:extLst>
                  <a:ext uri="{FF2B5EF4-FFF2-40B4-BE49-F238E27FC236}">
                    <a16:creationId xmlns:a16="http://schemas.microsoft.com/office/drawing/2014/main" xmlns="" id="{B1B9580F-A798-1728-08C3-E6848283184D}"/>
                  </a:ext>
                </a:extLst>
              </p:cNvPr>
              <p:cNvSpPr/>
              <p:nvPr/>
            </p:nvSpPr>
            <p:spPr>
              <a:xfrm rot="5400000">
                <a:off x="6079067" y="211670"/>
                <a:ext cx="922867" cy="889000"/>
              </a:xfrm>
              <a:prstGeom prst="hexag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TextBox 97">
              <a:extLst>
                <a:ext uri="{FF2B5EF4-FFF2-40B4-BE49-F238E27FC236}">
                  <a16:creationId xmlns:a16="http://schemas.microsoft.com/office/drawing/2014/main" xmlns="" id="{DD302650-371D-B388-28CF-A6793BB7B482}"/>
                </a:ext>
              </a:extLst>
            </p:cNvPr>
            <p:cNvSpPr txBox="1"/>
            <p:nvPr/>
          </p:nvSpPr>
          <p:spPr>
            <a:xfrm>
              <a:off x="5801731" y="275351"/>
              <a:ext cx="1333750" cy="523220"/>
            </a:xfrm>
            <a:prstGeom prst="rect">
              <a:avLst/>
            </a:prstGeom>
            <a:grpFill/>
          </p:spPr>
          <p:txBody>
            <a:bodyPr wrap="square" rtlCol="0">
              <a:spAutoFit/>
            </a:bodyPr>
            <a:lstStyle/>
            <a:p>
              <a:r>
                <a:rPr lang="en-US" sz="1400" b="1" dirty="0"/>
                <a:t>Empowerment and Confidence</a:t>
              </a:r>
            </a:p>
          </p:txBody>
        </p:sp>
      </p:grpSp>
      <p:grpSp>
        <p:nvGrpSpPr>
          <p:cNvPr id="102" name="Group 101">
            <a:extLst>
              <a:ext uri="{FF2B5EF4-FFF2-40B4-BE49-F238E27FC236}">
                <a16:creationId xmlns:a16="http://schemas.microsoft.com/office/drawing/2014/main" xmlns="" id="{55D65DEC-F9F0-FE86-066F-672CCB3CD735}"/>
              </a:ext>
            </a:extLst>
          </p:cNvPr>
          <p:cNvGrpSpPr/>
          <p:nvPr/>
        </p:nvGrpSpPr>
        <p:grpSpPr>
          <a:xfrm>
            <a:off x="3992613" y="4827721"/>
            <a:ext cx="1174762" cy="2120510"/>
            <a:chOff x="5920306" y="1"/>
            <a:chExt cx="1174762" cy="2120510"/>
          </a:xfrm>
        </p:grpSpPr>
        <p:grpSp>
          <p:nvGrpSpPr>
            <p:cNvPr id="103" name="Group 102">
              <a:extLst>
                <a:ext uri="{FF2B5EF4-FFF2-40B4-BE49-F238E27FC236}">
                  <a16:creationId xmlns:a16="http://schemas.microsoft.com/office/drawing/2014/main" xmlns="" id="{55AB1410-C6C1-BE33-3328-961B4515C285}"/>
                </a:ext>
              </a:extLst>
            </p:cNvPr>
            <p:cNvGrpSpPr/>
            <p:nvPr/>
          </p:nvGrpSpPr>
          <p:grpSpPr>
            <a:xfrm>
              <a:off x="5920306" y="1"/>
              <a:ext cx="1174762" cy="2120510"/>
              <a:chOff x="6096001" y="194736"/>
              <a:chExt cx="889000" cy="1784923"/>
            </a:xfrm>
          </p:grpSpPr>
          <p:sp>
            <p:nvSpPr>
              <p:cNvPr id="105" name="Oval 104">
                <a:extLst>
                  <a:ext uri="{FF2B5EF4-FFF2-40B4-BE49-F238E27FC236}">
                    <a16:creationId xmlns:a16="http://schemas.microsoft.com/office/drawing/2014/main" xmlns="" id="{C79CE2E5-E073-99DF-C871-30AC1C031C39}"/>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xmlns="" id="{F57511BE-F5B9-BBE2-A7EA-75AC561FD0BA}"/>
                  </a:ext>
                </a:extLst>
              </p:cNvPr>
              <p:cNvSpPr/>
              <p:nvPr/>
            </p:nvSpPr>
            <p:spPr>
              <a:xfrm>
                <a:off x="6472763" y="877073"/>
                <a:ext cx="131235" cy="92286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Hexagon 106">
                <a:extLst>
                  <a:ext uri="{FF2B5EF4-FFF2-40B4-BE49-F238E27FC236}">
                    <a16:creationId xmlns:a16="http://schemas.microsoft.com/office/drawing/2014/main" xmlns="" id="{2FD2F16B-C84C-0C14-7B6F-BF3AA3F86734}"/>
                  </a:ext>
                </a:extLst>
              </p:cNvPr>
              <p:cNvSpPr/>
              <p:nvPr/>
            </p:nvSpPr>
            <p:spPr>
              <a:xfrm rot="5400000">
                <a:off x="6079067" y="211670"/>
                <a:ext cx="922867" cy="889000"/>
              </a:xfrm>
              <a:prstGeom prst="hexagon">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TextBox 103">
              <a:extLst>
                <a:ext uri="{FF2B5EF4-FFF2-40B4-BE49-F238E27FC236}">
                  <a16:creationId xmlns:a16="http://schemas.microsoft.com/office/drawing/2014/main" xmlns="" id="{B744CC19-6E1B-05C7-B5BF-66ADD64B0E0E}"/>
                </a:ext>
              </a:extLst>
            </p:cNvPr>
            <p:cNvSpPr txBox="1"/>
            <p:nvPr/>
          </p:nvSpPr>
          <p:spPr>
            <a:xfrm>
              <a:off x="6026462" y="198482"/>
              <a:ext cx="1034759" cy="523220"/>
            </a:xfrm>
            <a:prstGeom prst="rect">
              <a:avLst/>
            </a:prstGeom>
            <a:solidFill>
              <a:schemeClr val="bg1">
                <a:lumMod val="85000"/>
              </a:schemeClr>
            </a:solidFill>
          </p:spPr>
          <p:txBody>
            <a:bodyPr wrap="square" rtlCol="0">
              <a:spAutoFit/>
            </a:bodyPr>
            <a:lstStyle/>
            <a:p>
              <a:r>
                <a:rPr lang="en-US" sz="1400" b="1" dirty="0">
                  <a:solidFill>
                    <a:srgbClr val="C00000"/>
                  </a:solidFill>
                </a:rPr>
                <a:t>Influence Attitude</a:t>
              </a:r>
            </a:p>
          </p:txBody>
        </p:sp>
      </p:grpSp>
      <p:grpSp>
        <p:nvGrpSpPr>
          <p:cNvPr id="114" name="Group 113">
            <a:extLst>
              <a:ext uri="{FF2B5EF4-FFF2-40B4-BE49-F238E27FC236}">
                <a16:creationId xmlns:a16="http://schemas.microsoft.com/office/drawing/2014/main" xmlns="" id="{65E463D0-117C-70D7-0F31-C79BD1F9C87E}"/>
              </a:ext>
            </a:extLst>
          </p:cNvPr>
          <p:cNvGrpSpPr/>
          <p:nvPr/>
        </p:nvGrpSpPr>
        <p:grpSpPr>
          <a:xfrm>
            <a:off x="5935842" y="3552107"/>
            <a:ext cx="1385190" cy="2120510"/>
            <a:chOff x="5920306" y="1"/>
            <a:chExt cx="1385190" cy="2120510"/>
          </a:xfrm>
        </p:grpSpPr>
        <p:grpSp>
          <p:nvGrpSpPr>
            <p:cNvPr id="115" name="Group 114">
              <a:extLst>
                <a:ext uri="{FF2B5EF4-FFF2-40B4-BE49-F238E27FC236}">
                  <a16:creationId xmlns:a16="http://schemas.microsoft.com/office/drawing/2014/main" xmlns="" id="{75F07DEE-D3D6-6844-8C40-ED30142C0B6D}"/>
                </a:ext>
              </a:extLst>
            </p:cNvPr>
            <p:cNvGrpSpPr/>
            <p:nvPr/>
          </p:nvGrpSpPr>
          <p:grpSpPr>
            <a:xfrm>
              <a:off x="5920306" y="1"/>
              <a:ext cx="1174762" cy="2120510"/>
              <a:chOff x="6096001" y="194736"/>
              <a:chExt cx="889000" cy="1784923"/>
            </a:xfrm>
          </p:grpSpPr>
          <p:sp>
            <p:nvSpPr>
              <p:cNvPr id="117" name="Oval 116">
                <a:extLst>
                  <a:ext uri="{FF2B5EF4-FFF2-40B4-BE49-F238E27FC236}">
                    <a16:creationId xmlns:a16="http://schemas.microsoft.com/office/drawing/2014/main" xmlns="" id="{223C2AAD-33FE-D981-8186-22AEDF0E54AF}"/>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xmlns="" id="{3F94130F-BFDA-15D4-CF48-2B72B05B7333}"/>
                  </a:ext>
                </a:extLst>
              </p:cNvPr>
              <p:cNvSpPr/>
              <p:nvPr/>
            </p:nvSpPr>
            <p:spPr>
              <a:xfrm>
                <a:off x="6472763" y="877073"/>
                <a:ext cx="131235" cy="92286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Hexagon 118">
                <a:extLst>
                  <a:ext uri="{FF2B5EF4-FFF2-40B4-BE49-F238E27FC236}">
                    <a16:creationId xmlns:a16="http://schemas.microsoft.com/office/drawing/2014/main" xmlns="" id="{58B1C30C-7351-6D0F-CB4C-558E2CF68CDF}"/>
                  </a:ext>
                </a:extLst>
              </p:cNvPr>
              <p:cNvSpPr/>
              <p:nvPr/>
            </p:nvSpPr>
            <p:spPr>
              <a:xfrm rot="5400000">
                <a:off x="6079067" y="211670"/>
                <a:ext cx="922867" cy="889000"/>
              </a:xfrm>
              <a:prstGeom prst="hexagon">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a:extLst>
                <a:ext uri="{FF2B5EF4-FFF2-40B4-BE49-F238E27FC236}">
                  <a16:creationId xmlns:a16="http://schemas.microsoft.com/office/drawing/2014/main" xmlns="" id="{22F001B1-E0C0-49A7-59CF-8160360E9D3B}"/>
                </a:ext>
              </a:extLst>
            </p:cNvPr>
            <p:cNvSpPr txBox="1"/>
            <p:nvPr/>
          </p:nvSpPr>
          <p:spPr>
            <a:xfrm>
              <a:off x="6012200" y="183371"/>
              <a:ext cx="1293296" cy="1077218"/>
            </a:xfrm>
            <a:prstGeom prst="rect">
              <a:avLst/>
            </a:prstGeom>
            <a:noFill/>
          </p:spPr>
          <p:txBody>
            <a:bodyPr wrap="square" rtlCol="0">
              <a:spAutoFit/>
            </a:bodyPr>
            <a:lstStyle/>
            <a:p>
              <a:r>
                <a:rPr lang="en-US" sz="1600" b="1" dirty="0">
                  <a:solidFill>
                    <a:srgbClr val="C00000"/>
                  </a:solidFill>
                </a:rPr>
                <a:t>Quality Assessment Methods</a:t>
              </a:r>
            </a:p>
            <a:p>
              <a:endParaRPr lang="en-US" sz="1600" b="1" dirty="0">
                <a:solidFill>
                  <a:srgbClr val="C00000"/>
                </a:solidFill>
              </a:endParaRPr>
            </a:p>
          </p:txBody>
        </p:sp>
      </p:grpSp>
      <p:grpSp>
        <p:nvGrpSpPr>
          <p:cNvPr id="120" name="Group 119">
            <a:extLst>
              <a:ext uri="{FF2B5EF4-FFF2-40B4-BE49-F238E27FC236}">
                <a16:creationId xmlns:a16="http://schemas.microsoft.com/office/drawing/2014/main" xmlns="" id="{C1B42EF5-C7E5-70F1-9727-9F6DF3E1E9A0}"/>
              </a:ext>
            </a:extLst>
          </p:cNvPr>
          <p:cNvGrpSpPr/>
          <p:nvPr/>
        </p:nvGrpSpPr>
        <p:grpSpPr>
          <a:xfrm>
            <a:off x="7186663" y="4791598"/>
            <a:ext cx="1358171" cy="2120510"/>
            <a:chOff x="5985911" y="1"/>
            <a:chExt cx="1052428" cy="2120510"/>
          </a:xfrm>
          <a:solidFill>
            <a:schemeClr val="accent1">
              <a:lumMod val="40000"/>
              <a:lumOff val="60000"/>
            </a:schemeClr>
          </a:solidFill>
        </p:grpSpPr>
        <p:grpSp>
          <p:nvGrpSpPr>
            <p:cNvPr id="121" name="Group 120">
              <a:extLst>
                <a:ext uri="{FF2B5EF4-FFF2-40B4-BE49-F238E27FC236}">
                  <a16:creationId xmlns:a16="http://schemas.microsoft.com/office/drawing/2014/main" xmlns="" id="{606FA943-0541-7F7A-2ABA-F00DCEFD735A}"/>
                </a:ext>
              </a:extLst>
            </p:cNvPr>
            <p:cNvGrpSpPr/>
            <p:nvPr/>
          </p:nvGrpSpPr>
          <p:grpSpPr>
            <a:xfrm>
              <a:off x="5985911" y="1"/>
              <a:ext cx="1052428" cy="2120510"/>
              <a:chOff x="6145647" y="194736"/>
              <a:chExt cx="796424" cy="1784923"/>
            </a:xfrm>
            <a:grpFill/>
          </p:grpSpPr>
          <p:sp>
            <p:nvSpPr>
              <p:cNvPr id="123" name="Oval 122">
                <a:extLst>
                  <a:ext uri="{FF2B5EF4-FFF2-40B4-BE49-F238E27FC236}">
                    <a16:creationId xmlns:a16="http://schemas.microsoft.com/office/drawing/2014/main" xmlns="" id="{285667F2-D94D-DA0D-21FE-AF7B92AC581B}"/>
                  </a:ext>
                </a:extLst>
              </p:cNvPr>
              <p:cNvSpPr/>
              <p:nvPr/>
            </p:nvSpPr>
            <p:spPr>
              <a:xfrm>
                <a:off x="6282264" y="1559409"/>
                <a:ext cx="512235" cy="420250"/>
              </a:xfrm>
              <a:prstGeom prst="ellipse">
                <a:avLst/>
              </a:prstGeom>
              <a:solidFill>
                <a:schemeClr val="tx1"/>
              </a:solidFill>
              <a:ln>
                <a:solidFill>
                  <a:schemeClr val="tx1"/>
                </a:solidFill>
              </a:ln>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xmlns="" id="{FCAD37B7-8DF1-618A-8678-F51C8553B1CF}"/>
                  </a:ext>
                </a:extLst>
              </p:cNvPr>
              <p:cNvSpPr/>
              <p:nvPr/>
            </p:nvSpPr>
            <p:spPr>
              <a:xfrm>
                <a:off x="6472763" y="877073"/>
                <a:ext cx="131235" cy="92286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Hexagon 124">
                <a:extLst>
                  <a:ext uri="{FF2B5EF4-FFF2-40B4-BE49-F238E27FC236}">
                    <a16:creationId xmlns:a16="http://schemas.microsoft.com/office/drawing/2014/main" xmlns="" id="{923BDCE5-A881-150C-B2F8-9B881086FA38}"/>
                  </a:ext>
                </a:extLst>
              </p:cNvPr>
              <p:cNvSpPr/>
              <p:nvPr/>
            </p:nvSpPr>
            <p:spPr>
              <a:xfrm rot="5400000">
                <a:off x="6082425" y="257958"/>
                <a:ext cx="922867" cy="796424"/>
              </a:xfrm>
              <a:prstGeom prst="hexag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2" name="TextBox 121">
              <a:extLst>
                <a:ext uri="{FF2B5EF4-FFF2-40B4-BE49-F238E27FC236}">
                  <a16:creationId xmlns:a16="http://schemas.microsoft.com/office/drawing/2014/main" xmlns="" id="{85F95036-0705-C01F-CBB6-19D1C7A40B71}"/>
                </a:ext>
              </a:extLst>
            </p:cNvPr>
            <p:cNvSpPr txBox="1"/>
            <p:nvPr/>
          </p:nvSpPr>
          <p:spPr>
            <a:xfrm>
              <a:off x="6090032" y="153255"/>
              <a:ext cx="805784" cy="954107"/>
            </a:xfrm>
            <a:prstGeom prst="rect">
              <a:avLst/>
            </a:prstGeom>
            <a:grpFill/>
          </p:spPr>
          <p:txBody>
            <a:bodyPr wrap="square" rtlCol="0">
              <a:spAutoFit/>
            </a:bodyPr>
            <a:lstStyle/>
            <a:p>
              <a:r>
                <a:rPr lang="en-US" sz="1400" b="1" dirty="0">
                  <a:solidFill>
                    <a:srgbClr val="C00000"/>
                  </a:solidFill>
                </a:rPr>
                <a:t>Increase in Multi-disciplinary Learning </a:t>
              </a:r>
            </a:p>
          </p:txBody>
        </p:sp>
      </p:grpSp>
      <p:grpSp>
        <p:nvGrpSpPr>
          <p:cNvPr id="126" name="Group 125">
            <a:extLst>
              <a:ext uri="{FF2B5EF4-FFF2-40B4-BE49-F238E27FC236}">
                <a16:creationId xmlns:a16="http://schemas.microsoft.com/office/drawing/2014/main" xmlns="" id="{9BA51265-25B9-429D-0654-3084B3E52CC7}"/>
              </a:ext>
            </a:extLst>
          </p:cNvPr>
          <p:cNvGrpSpPr/>
          <p:nvPr/>
        </p:nvGrpSpPr>
        <p:grpSpPr>
          <a:xfrm>
            <a:off x="9794830" y="4771839"/>
            <a:ext cx="1174762" cy="2120510"/>
            <a:chOff x="5920306" y="1"/>
            <a:chExt cx="1174762" cy="2120510"/>
          </a:xfrm>
        </p:grpSpPr>
        <p:grpSp>
          <p:nvGrpSpPr>
            <p:cNvPr id="127" name="Group 126">
              <a:extLst>
                <a:ext uri="{FF2B5EF4-FFF2-40B4-BE49-F238E27FC236}">
                  <a16:creationId xmlns:a16="http://schemas.microsoft.com/office/drawing/2014/main" xmlns="" id="{57F46556-453A-BBEC-5F17-9E7701D3AE2E}"/>
                </a:ext>
              </a:extLst>
            </p:cNvPr>
            <p:cNvGrpSpPr/>
            <p:nvPr/>
          </p:nvGrpSpPr>
          <p:grpSpPr>
            <a:xfrm>
              <a:off x="5920306" y="1"/>
              <a:ext cx="1174762" cy="2120510"/>
              <a:chOff x="6096001" y="194736"/>
              <a:chExt cx="889000" cy="1784923"/>
            </a:xfrm>
          </p:grpSpPr>
          <p:sp>
            <p:nvSpPr>
              <p:cNvPr id="129" name="Oval 128">
                <a:extLst>
                  <a:ext uri="{FF2B5EF4-FFF2-40B4-BE49-F238E27FC236}">
                    <a16:creationId xmlns:a16="http://schemas.microsoft.com/office/drawing/2014/main" xmlns="" id="{08549537-97AA-ABF4-94DC-8FE24F2A937E}"/>
                  </a:ext>
                </a:extLst>
              </p:cNvPr>
              <p:cNvSpPr/>
              <p:nvPr/>
            </p:nvSpPr>
            <p:spPr>
              <a:xfrm>
                <a:off x="6282264" y="1559409"/>
                <a:ext cx="512235" cy="420250"/>
              </a:xfrm>
              <a:prstGeom prst="ellipse">
                <a:avLst/>
              </a:prstGeom>
              <a:solidFill>
                <a:schemeClr val="tx1"/>
              </a:solidFill>
              <a:scene3d>
                <a:camera prst="orthographicFront">
                  <a:rot lat="18299991"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xmlns="" id="{F6AFCE01-5B59-1368-449D-8458D6C0CE17}"/>
                  </a:ext>
                </a:extLst>
              </p:cNvPr>
              <p:cNvSpPr/>
              <p:nvPr/>
            </p:nvSpPr>
            <p:spPr>
              <a:xfrm>
                <a:off x="6472763" y="877073"/>
                <a:ext cx="131235" cy="922868"/>
              </a:xfrm>
              <a:prstGeom prst="rect">
                <a:avLst/>
              </a:prstGeom>
              <a:solidFill>
                <a:srgbClr val="F19B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Hexagon 130">
                <a:extLst>
                  <a:ext uri="{FF2B5EF4-FFF2-40B4-BE49-F238E27FC236}">
                    <a16:creationId xmlns:a16="http://schemas.microsoft.com/office/drawing/2014/main" xmlns="" id="{F402A783-8C3E-E0AB-7114-AB0196E1C5F8}"/>
                  </a:ext>
                </a:extLst>
              </p:cNvPr>
              <p:cNvSpPr/>
              <p:nvPr/>
            </p:nvSpPr>
            <p:spPr>
              <a:xfrm rot="5400000">
                <a:off x="6079067" y="211670"/>
                <a:ext cx="922867" cy="889000"/>
              </a:xfrm>
              <a:prstGeom prst="hexagon">
                <a:avLst/>
              </a:prstGeom>
              <a:solidFill>
                <a:srgbClr val="F19B6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8" name="TextBox 127">
              <a:extLst>
                <a:ext uri="{FF2B5EF4-FFF2-40B4-BE49-F238E27FC236}">
                  <a16:creationId xmlns:a16="http://schemas.microsoft.com/office/drawing/2014/main" xmlns="" id="{87E01183-7BC7-F5F6-9A3C-2E9AE80A49E6}"/>
                </a:ext>
              </a:extLst>
            </p:cNvPr>
            <p:cNvSpPr txBox="1"/>
            <p:nvPr/>
          </p:nvSpPr>
          <p:spPr>
            <a:xfrm>
              <a:off x="5944946" y="234605"/>
              <a:ext cx="1095348" cy="584775"/>
            </a:xfrm>
            <a:prstGeom prst="rect">
              <a:avLst/>
            </a:prstGeom>
            <a:solidFill>
              <a:srgbClr val="F19B61"/>
            </a:solidFill>
          </p:spPr>
          <p:txBody>
            <a:bodyPr wrap="square" rtlCol="0">
              <a:spAutoFit/>
            </a:bodyPr>
            <a:lstStyle/>
            <a:p>
              <a:pPr>
                <a:tabLst>
                  <a:tab pos="406400" algn="l"/>
                  <a:tab pos="693738" algn="l"/>
                </a:tabLst>
              </a:pPr>
              <a:r>
                <a:rPr lang="en-US" sz="1600" b="1" dirty="0">
                  <a:solidFill>
                    <a:srgbClr val="C00000"/>
                  </a:solidFill>
                </a:rPr>
                <a:t>Research Models </a:t>
              </a:r>
            </a:p>
          </p:txBody>
        </p:sp>
      </p:grpSp>
      <p:sp>
        <p:nvSpPr>
          <p:cNvPr id="139" name="TextBox 138">
            <a:extLst>
              <a:ext uri="{FF2B5EF4-FFF2-40B4-BE49-F238E27FC236}">
                <a16:creationId xmlns:a16="http://schemas.microsoft.com/office/drawing/2014/main" xmlns="" id="{A6552ECA-A0AE-AD85-E80B-A59029445DE9}"/>
              </a:ext>
            </a:extLst>
          </p:cNvPr>
          <p:cNvSpPr txBox="1"/>
          <p:nvPr/>
        </p:nvSpPr>
        <p:spPr>
          <a:xfrm>
            <a:off x="529019" y="471840"/>
            <a:ext cx="3243842" cy="1323439"/>
          </a:xfrm>
          <a:prstGeom prst="rect">
            <a:avLst/>
          </a:prstGeom>
          <a:noFill/>
        </p:spPr>
        <p:txBody>
          <a:bodyPr wrap="square" rtlCol="0">
            <a:spAutoFit/>
          </a:bodyPr>
          <a:lstStyle/>
          <a:p>
            <a:r>
              <a:rPr lang="en-US" sz="4000" b="1" dirty="0">
                <a:solidFill>
                  <a:srgbClr val="FF0000"/>
                </a:solidFill>
              </a:rPr>
              <a:t>OUTCOMES ANTICIPATED</a:t>
            </a:r>
          </a:p>
        </p:txBody>
      </p:sp>
    </p:spTree>
    <p:extLst>
      <p:ext uri="{BB962C8B-B14F-4D97-AF65-F5344CB8AC3E}">
        <p14:creationId xmlns="" xmlns:p14="http://schemas.microsoft.com/office/powerpoint/2010/main" val="43423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circle(in)">
                                      <p:cBhvr>
                                        <p:cTn id="30" dur="2000"/>
                                        <p:tgtEl>
                                          <p:spTgt spid="4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wheel(1)">
                                      <p:cBhvr>
                                        <p:cTn id="40" dur="2000"/>
                                        <p:tgtEl>
                                          <p:spTgt spid="60"/>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500" fill="hold"/>
                                        <p:tgtEl>
                                          <p:spTgt spid="78"/>
                                        </p:tgtEl>
                                        <p:attrNameLst>
                                          <p:attrName>ppt_w</p:attrName>
                                        </p:attrNameLst>
                                      </p:cBhvr>
                                      <p:tavLst>
                                        <p:tav tm="0">
                                          <p:val>
                                            <p:fltVal val="0"/>
                                          </p:val>
                                        </p:tav>
                                        <p:tav tm="100000">
                                          <p:val>
                                            <p:strVal val="#ppt_w"/>
                                          </p:val>
                                        </p:tav>
                                      </p:tavLst>
                                    </p:anim>
                                    <p:anim calcmode="lin" valueType="num">
                                      <p:cBhvr>
                                        <p:cTn id="46" dur="500" fill="hold"/>
                                        <p:tgtEl>
                                          <p:spTgt spid="78"/>
                                        </p:tgtEl>
                                        <p:attrNameLst>
                                          <p:attrName>ppt_h</p:attrName>
                                        </p:attrNameLst>
                                      </p:cBhvr>
                                      <p:tavLst>
                                        <p:tav tm="0">
                                          <p:val>
                                            <p:fltVal val="0"/>
                                          </p:val>
                                        </p:tav>
                                        <p:tav tm="100000">
                                          <p:val>
                                            <p:strVal val="#ppt_h"/>
                                          </p:val>
                                        </p:tav>
                                      </p:tavLst>
                                    </p:anim>
                                    <p:animEffect transition="in" filter="fade">
                                      <p:cBhvr>
                                        <p:cTn id="47" dur="500"/>
                                        <p:tgtEl>
                                          <p:spTgt spid="78"/>
                                        </p:tgtEl>
                                      </p:cBhvr>
                                    </p:animEffect>
                                  </p:childTnLst>
                                </p:cTn>
                              </p:par>
                            </p:childTnLst>
                          </p:cTn>
                        </p:par>
                      </p:childTnLst>
                    </p:cTn>
                  </p:par>
                  <p:par>
                    <p:cTn id="48" fill="hold">
                      <p:stCondLst>
                        <p:cond delay="indefinite"/>
                      </p:stCondLst>
                      <p:childTnLst>
                        <p:par>
                          <p:cTn id="49" fill="hold">
                            <p:stCondLst>
                              <p:cond delay="0"/>
                            </p:stCondLst>
                            <p:childTnLst>
                              <p:par>
                                <p:cTn id="50" presetID="45" presetClass="entr" presetSubtype="0" fill="hold" nodeType="click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2000"/>
                                        <p:tgtEl>
                                          <p:spTgt spid="72"/>
                                        </p:tgtEl>
                                      </p:cBhvr>
                                    </p:animEffect>
                                    <p:anim calcmode="lin" valueType="num">
                                      <p:cBhvr>
                                        <p:cTn id="53" dur="2000" fill="hold"/>
                                        <p:tgtEl>
                                          <p:spTgt spid="72"/>
                                        </p:tgtEl>
                                        <p:attrNameLst>
                                          <p:attrName>ppt_w</p:attrName>
                                        </p:attrNameLst>
                                      </p:cBhvr>
                                      <p:tavLst>
                                        <p:tav tm="0" fmla="#ppt_w*sin(2.5*pi*$)">
                                          <p:val>
                                            <p:fltVal val="0"/>
                                          </p:val>
                                        </p:tav>
                                        <p:tav tm="100000">
                                          <p:val>
                                            <p:fltVal val="1"/>
                                          </p:val>
                                        </p:tav>
                                      </p:tavLst>
                                    </p:anim>
                                    <p:anim calcmode="lin" valueType="num">
                                      <p:cBhvr>
                                        <p:cTn id="54" dur="2000" fill="hold"/>
                                        <p:tgtEl>
                                          <p:spTgt spid="72"/>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p:cTn id="59" dur="1000" fill="hold"/>
                                        <p:tgtEl>
                                          <p:spTgt spid="66"/>
                                        </p:tgtEl>
                                        <p:attrNameLst>
                                          <p:attrName>ppt_w</p:attrName>
                                        </p:attrNameLst>
                                      </p:cBhvr>
                                      <p:tavLst>
                                        <p:tav tm="0">
                                          <p:val>
                                            <p:fltVal val="0"/>
                                          </p:val>
                                        </p:tav>
                                        <p:tav tm="100000">
                                          <p:val>
                                            <p:strVal val="#ppt_w"/>
                                          </p:val>
                                        </p:tav>
                                      </p:tavLst>
                                    </p:anim>
                                    <p:anim calcmode="lin" valueType="num">
                                      <p:cBhvr>
                                        <p:cTn id="60" dur="1000" fill="hold"/>
                                        <p:tgtEl>
                                          <p:spTgt spid="66"/>
                                        </p:tgtEl>
                                        <p:attrNameLst>
                                          <p:attrName>ppt_h</p:attrName>
                                        </p:attrNameLst>
                                      </p:cBhvr>
                                      <p:tavLst>
                                        <p:tav tm="0">
                                          <p:val>
                                            <p:fltVal val="0"/>
                                          </p:val>
                                        </p:tav>
                                        <p:tav tm="100000">
                                          <p:val>
                                            <p:strVal val="#ppt_h"/>
                                          </p:val>
                                        </p:tav>
                                      </p:tavLst>
                                    </p:anim>
                                    <p:anim calcmode="lin" valueType="num">
                                      <p:cBhvr>
                                        <p:cTn id="61" dur="1000" fill="hold"/>
                                        <p:tgtEl>
                                          <p:spTgt spid="66"/>
                                        </p:tgtEl>
                                        <p:attrNameLst>
                                          <p:attrName>style.rotation</p:attrName>
                                        </p:attrNameLst>
                                      </p:cBhvr>
                                      <p:tavLst>
                                        <p:tav tm="0">
                                          <p:val>
                                            <p:fltVal val="90"/>
                                          </p:val>
                                        </p:tav>
                                        <p:tav tm="100000">
                                          <p:val>
                                            <p:fltVal val="0"/>
                                          </p:val>
                                        </p:tav>
                                      </p:tavLst>
                                    </p:anim>
                                    <p:animEffect transition="in" filter="fade">
                                      <p:cBhvr>
                                        <p:cTn id="62" dur="1000"/>
                                        <p:tgtEl>
                                          <p:spTgt spid="66"/>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randombar(horizontal)">
                                      <p:cBhvr>
                                        <p:cTn id="67" dur="500"/>
                                        <p:tgtEl>
                                          <p:spTgt spid="1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down)">
                                      <p:cBhvr>
                                        <p:cTn id="72" dur="500"/>
                                        <p:tgtEl>
                                          <p:spTgt spid="90"/>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nodeType="click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circle(in)">
                                      <p:cBhvr>
                                        <p:cTn id="77" dur="2000"/>
                                        <p:tgtEl>
                                          <p:spTgt spid="96"/>
                                        </p:tgtEl>
                                      </p:cBhvr>
                                    </p:animEffect>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nodeType="click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wipe(down)">
                                      <p:cBhvr>
                                        <p:cTn id="82" dur="580">
                                          <p:stCondLst>
                                            <p:cond delay="0"/>
                                          </p:stCondLst>
                                        </p:cTn>
                                        <p:tgtEl>
                                          <p:spTgt spid="102"/>
                                        </p:tgtEl>
                                      </p:cBhvr>
                                    </p:animEffect>
                                    <p:anim calcmode="lin" valueType="num">
                                      <p:cBhvr>
                                        <p:cTn id="83" dur="1822" tmFilter="0,0; 0.14,0.36; 0.43,0.73; 0.71,0.91; 1.0,1.0">
                                          <p:stCondLst>
                                            <p:cond delay="0"/>
                                          </p:stCondLst>
                                        </p:cTn>
                                        <p:tgtEl>
                                          <p:spTgt spid="102"/>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102"/>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102"/>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102"/>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102"/>
                                        </p:tgtEl>
                                        <p:attrNameLst>
                                          <p:attrName>ppt_y</p:attrName>
                                        </p:attrNameLst>
                                      </p:cBhvr>
                                      <p:tavLst>
                                        <p:tav tm="0" fmla="#ppt_y-sin(pi*$)/81">
                                          <p:val>
                                            <p:fltVal val="0"/>
                                          </p:val>
                                        </p:tav>
                                        <p:tav tm="100000">
                                          <p:val>
                                            <p:fltVal val="1"/>
                                          </p:val>
                                        </p:tav>
                                      </p:tavLst>
                                    </p:anim>
                                    <p:animScale>
                                      <p:cBhvr>
                                        <p:cTn id="88" dur="26">
                                          <p:stCondLst>
                                            <p:cond delay="650"/>
                                          </p:stCondLst>
                                        </p:cTn>
                                        <p:tgtEl>
                                          <p:spTgt spid="102"/>
                                        </p:tgtEl>
                                      </p:cBhvr>
                                      <p:to x="100000" y="60000"/>
                                    </p:animScale>
                                    <p:animScale>
                                      <p:cBhvr>
                                        <p:cTn id="89" dur="166" decel="50000">
                                          <p:stCondLst>
                                            <p:cond delay="676"/>
                                          </p:stCondLst>
                                        </p:cTn>
                                        <p:tgtEl>
                                          <p:spTgt spid="102"/>
                                        </p:tgtEl>
                                      </p:cBhvr>
                                      <p:to x="100000" y="100000"/>
                                    </p:animScale>
                                    <p:animScale>
                                      <p:cBhvr>
                                        <p:cTn id="90" dur="26">
                                          <p:stCondLst>
                                            <p:cond delay="1312"/>
                                          </p:stCondLst>
                                        </p:cTn>
                                        <p:tgtEl>
                                          <p:spTgt spid="102"/>
                                        </p:tgtEl>
                                      </p:cBhvr>
                                      <p:to x="100000" y="80000"/>
                                    </p:animScale>
                                    <p:animScale>
                                      <p:cBhvr>
                                        <p:cTn id="91" dur="166" decel="50000">
                                          <p:stCondLst>
                                            <p:cond delay="1338"/>
                                          </p:stCondLst>
                                        </p:cTn>
                                        <p:tgtEl>
                                          <p:spTgt spid="102"/>
                                        </p:tgtEl>
                                      </p:cBhvr>
                                      <p:to x="100000" y="100000"/>
                                    </p:animScale>
                                    <p:animScale>
                                      <p:cBhvr>
                                        <p:cTn id="92" dur="26">
                                          <p:stCondLst>
                                            <p:cond delay="1642"/>
                                          </p:stCondLst>
                                        </p:cTn>
                                        <p:tgtEl>
                                          <p:spTgt spid="102"/>
                                        </p:tgtEl>
                                      </p:cBhvr>
                                      <p:to x="100000" y="90000"/>
                                    </p:animScale>
                                    <p:animScale>
                                      <p:cBhvr>
                                        <p:cTn id="93" dur="166" decel="50000">
                                          <p:stCondLst>
                                            <p:cond delay="1668"/>
                                          </p:stCondLst>
                                        </p:cTn>
                                        <p:tgtEl>
                                          <p:spTgt spid="102"/>
                                        </p:tgtEl>
                                      </p:cBhvr>
                                      <p:to x="100000" y="100000"/>
                                    </p:animScale>
                                    <p:animScale>
                                      <p:cBhvr>
                                        <p:cTn id="94" dur="26">
                                          <p:stCondLst>
                                            <p:cond delay="1808"/>
                                          </p:stCondLst>
                                        </p:cTn>
                                        <p:tgtEl>
                                          <p:spTgt spid="102"/>
                                        </p:tgtEl>
                                      </p:cBhvr>
                                      <p:to x="100000" y="95000"/>
                                    </p:animScale>
                                    <p:animScale>
                                      <p:cBhvr>
                                        <p:cTn id="95" dur="166" decel="50000">
                                          <p:stCondLst>
                                            <p:cond delay="1834"/>
                                          </p:stCondLst>
                                        </p:cTn>
                                        <p:tgtEl>
                                          <p:spTgt spid="102"/>
                                        </p:tgtEl>
                                      </p:cBhvr>
                                      <p:to x="100000" y="100000"/>
                                    </p:animScale>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p:cTn id="100" dur="500" fill="hold"/>
                                        <p:tgtEl>
                                          <p:spTgt spid="120"/>
                                        </p:tgtEl>
                                        <p:attrNameLst>
                                          <p:attrName>ppt_w</p:attrName>
                                        </p:attrNameLst>
                                      </p:cBhvr>
                                      <p:tavLst>
                                        <p:tav tm="0">
                                          <p:val>
                                            <p:fltVal val="0"/>
                                          </p:val>
                                        </p:tav>
                                        <p:tav tm="100000">
                                          <p:val>
                                            <p:strVal val="#ppt_w"/>
                                          </p:val>
                                        </p:tav>
                                      </p:tavLst>
                                    </p:anim>
                                    <p:anim calcmode="lin" valueType="num">
                                      <p:cBhvr>
                                        <p:cTn id="101" dur="500" fill="hold"/>
                                        <p:tgtEl>
                                          <p:spTgt spid="120"/>
                                        </p:tgtEl>
                                        <p:attrNameLst>
                                          <p:attrName>ppt_h</p:attrName>
                                        </p:attrNameLst>
                                      </p:cBhvr>
                                      <p:tavLst>
                                        <p:tav tm="0">
                                          <p:val>
                                            <p:fltVal val="0"/>
                                          </p:val>
                                        </p:tav>
                                        <p:tav tm="100000">
                                          <p:val>
                                            <p:strVal val="#ppt_h"/>
                                          </p:val>
                                        </p:tav>
                                      </p:tavLst>
                                    </p:anim>
                                    <p:animEffect transition="in" filter="fade">
                                      <p:cBhvr>
                                        <p:cTn id="102" dur="500"/>
                                        <p:tgtEl>
                                          <p:spTgt spid="120"/>
                                        </p:tgtEl>
                                      </p:cBhvr>
                                    </p:animEffect>
                                  </p:childTnLst>
                                </p:cTn>
                              </p:par>
                            </p:childTnLst>
                          </p:cTn>
                        </p:par>
                      </p:childTnLst>
                    </p:cTn>
                  </p:par>
                  <p:par>
                    <p:cTn id="103" fill="hold">
                      <p:stCondLst>
                        <p:cond delay="indefinite"/>
                      </p:stCondLst>
                      <p:childTnLst>
                        <p:par>
                          <p:cTn id="104" fill="hold">
                            <p:stCondLst>
                              <p:cond delay="0"/>
                            </p:stCondLst>
                            <p:childTnLst>
                              <p:par>
                                <p:cTn id="105" presetID="31" presetClass="entr" presetSubtype="0" fill="hold" nodeType="clickEffect">
                                  <p:stCondLst>
                                    <p:cond delay="0"/>
                                  </p:stCondLst>
                                  <p:childTnLst>
                                    <p:set>
                                      <p:cBhvr>
                                        <p:cTn id="106" dur="1" fill="hold">
                                          <p:stCondLst>
                                            <p:cond delay="0"/>
                                          </p:stCondLst>
                                        </p:cTn>
                                        <p:tgtEl>
                                          <p:spTgt spid="126"/>
                                        </p:tgtEl>
                                        <p:attrNameLst>
                                          <p:attrName>style.visibility</p:attrName>
                                        </p:attrNameLst>
                                      </p:cBhvr>
                                      <p:to>
                                        <p:strVal val="visible"/>
                                      </p:to>
                                    </p:set>
                                    <p:anim calcmode="lin" valueType="num">
                                      <p:cBhvr>
                                        <p:cTn id="107" dur="1000" fill="hold"/>
                                        <p:tgtEl>
                                          <p:spTgt spid="126"/>
                                        </p:tgtEl>
                                        <p:attrNameLst>
                                          <p:attrName>ppt_w</p:attrName>
                                        </p:attrNameLst>
                                      </p:cBhvr>
                                      <p:tavLst>
                                        <p:tav tm="0">
                                          <p:val>
                                            <p:fltVal val="0"/>
                                          </p:val>
                                        </p:tav>
                                        <p:tav tm="100000">
                                          <p:val>
                                            <p:strVal val="#ppt_w"/>
                                          </p:val>
                                        </p:tav>
                                      </p:tavLst>
                                    </p:anim>
                                    <p:anim calcmode="lin" valueType="num">
                                      <p:cBhvr>
                                        <p:cTn id="108" dur="1000" fill="hold"/>
                                        <p:tgtEl>
                                          <p:spTgt spid="126"/>
                                        </p:tgtEl>
                                        <p:attrNameLst>
                                          <p:attrName>ppt_h</p:attrName>
                                        </p:attrNameLst>
                                      </p:cBhvr>
                                      <p:tavLst>
                                        <p:tav tm="0">
                                          <p:val>
                                            <p:fltVal val="0"/>
                                          </p:val>
                                        </p:tav>
                                        <p:tav tm="100000">
                                          <p:val>
                                            <p:strVal val="#ppt_h"/>
                                          </p:val>
                                        </p:tav>
                                      </p:tavLst>
                                    </p:anim>
                                    <p:anim calcmode="lin" valueType="num">
                                      <p:cBhvr>
                                        <p:cTn id="109" dur="1000" fill="hold"/>
                                        <p:tgtEl>
                                          <p:spTgt spid="126"/>
                                        </p:tgtEl>
                                        <p:attrNameLst>
                                          <p:attrName>style.rotation</p:attrName>
                                        </p:attrNameLst>
                                      </p:cBhvr>
                                      <p:tavLst>
                                        <p:tav tm="0">
                                          <p:val>
                                            <p:fltVal val="90"/>
                                          </p:val>
                                        </p:tav>
                                        <p:tav tm="100000">
                                          <p:val>
                                            <p:fltVal val="0"/>
                                          </p:val>
                                        </p:tav>
                                      </p:tavLst>
                                    </p:anim>
                                    <p:animEffect transition="in" filter="fade">
                                      <p:cBhvr>
                                        <p:cTn id="110"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800F2AB-7A24-F975-098B-E9B2FC777FD1}"/>
              </a:ext>
            </a:extLst>
          </p:cNvPr>
          <p:cNvSpPr>
            <a:spLocks noGrp="1"/>
          </p:cNvSpPr>
          <p:nvPr>
            <p:ph idx="1"/>
          </p:nvPr>
        </p:nvSpPr>
        <p:spPr>
          <a:xfrm>
            <a:off x="1182329" y="2631870"/>
            <a:ext cx="10515600" cy="1108494"/>
          </a:xfrm>
        </p:spPr>
        <p:txBody>
          <a:bodyPr>
            <a:normAutofit/>
          </a:bodyPr>
          <a:lstStyle/>
          <a:p>
            <a:pPr marL="0" indent="0" algn="ctr">
              <a:buNone/>
            </a:pPr>
            <a:r>
              <a:rPr lang="en-IN" sz="6000" dirty="0"/>
              <a:t>More on POs, COs and OBE</a:t>
            </a:r>
          </a:p>
        </p:txBody>
      </p:sp>
    </p:spTree>
    <p:extLst>
      <p:ext uri="{BB962C8B-B14F-4D97-AF65-F5344CB8AC3E}">
        <p14:creationId xmlns="" xmlns:p14="http://schemas.microsoft.com/office/powerpoint/2010/main" val="28853123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9"/>
          <p:cNvSpPr txBox="1"/>
          <p:nvPr/>
        </p:nvSpPr>
        <p:spPr>
          <a:xfrm>
            <a:off x="742789" y="6475100"/>
            <a:ext cx="753035" cy="107512"/>
          </a:xfrm>
          <a:prstGeom prst="rect">
            <a:avLst/>
          </a:prstGeom>
          <a:noFill/>
          <a:ln>
            <a:noFill/>
          </a:ln>
        </p:spPr>
        <p:txBody>
          <a:bodyPr spcFirstLastPara="1" wrap="square" lIns="0" tIns="0" rIns="0" bIns="0" anchor="ctr" anchorCtr="0">
            <a:noAutofit/>
          </a:bodyPr>
          <a:lstStyle/>
          <a:p>
            <a:pPr algn="ctr">
              <a:lnSpc>
                <a:spcPct val="109583"/>
              </a:lnSpc>
            </a:pPr>
            <a:r>
              <a:rPr lang="en" sz="667">
                <a:solidFill>
                  <a:srgbClr val="231F20"/>
                </a:solidFill>
              </a:rPr>
              <a:t>20</a:t>
            </a:r>
            <a:endParaRPr sz="667" dirty="0">
              <a:latin typeface="Arial"/>
              <a:ea typeface="Arial"/>
              <a:cs typeface="Arial"/>
              <a:sym typeface="Arial"/>
            </a:endParaRPr>
          </a:p>
        </p:txBody>
      </p:sp>
      <p:sp>
        <p:nvSpPr>
          <p:cNvPr id="289" name="Google Shape;289;p39"/>
          <p:cNvSpPr txBox="1"/>
          <p:nvPr/>
        </p:nvSpPr>
        <p:spPr>
          <a:xfrm>
            <a:off x="415627" y="671805"/>
            <a:ext cx="11033584" cy="5803296"/>
          </a:xfrm>
          <a:prstGeom prst="rect">
            <a:avLst/>
          </a:prstGeom>
          <a:noFill/>
          <a:ln>
            <a:noFill/>
          </a:ln>
        </p:spPr>
        <p:txBody>
          <a:bodyPr spcFirstLastPara="1" wrap="square" lIns="0" tIns="16933" rIns="0" bIns="0" anchor="t" anchorCtr="0">
            <a:noAutofit/>
          </a:bodyPr>
          <a:lstStyle/>
          <a:p>
            <a:pPr marL="609585">
              <a:lnSpc>
                <a:spcPct val="150000"/>
              </a:lnSpc>
            </a:pPr>
            <a:r>
              <a:rPr lang="en" sz="2000" dirty="0">
                <a:solidFill>
                  <a:schemeClr val="hlink"/>
                </a:solidFill>
              </a:rPr>
              <a:t>PO3: Design/Development of Solutions: Design solutions for complex engineering problems and</a:t>
            </a:r>
            <a:r>
              <a:rPr lang="en" sz="2000" dirty="0">
                <a:solidFill>
                  <a:schemeClr val="dk1"/>
                </a:solidFill>
              </a:rPr>
              <a:t> </a:t>
            </a:r>
            <a:r>
              <a:rPr lang="en" sz="2000" dirty="0">
                <a:solidFill>
                  <a:srgbClr val="231F20"/>
                </a:solidFill>
                <a:latin typeface="Arial"/>
                <a:ea typeface="Arial"/>
                <a:cs typeface="Arial"/>
                <a:sym typeface="Arial"/>
              </a:rPr>
              <a:t>design system components or processes that meet the specified needs with appropriate consideratio</a:t>
            </a:r>
            <a:r>
              <a:rPr lang="en" sz="2000" dirty="0">
                <a:solidFill>
                  <a:srgbClr val="231F20"/>
                </a:solidFill>
              </a:rPr>
              <a:t>n </a:t>
            </a:r>
            <a:r>
              <a:rPr lang="en" sz="2000" dirty="0">
                <a:solidFill>
                  <a:srgbClr val="231F20"/>
                </a:solidFill>
                <a:latin typeface="Arial"/>
                <a:ea typeface="Arial"/>
                <a:cs typeface="Arial"/>
                <a:sym typeface="Arial"/>
              </a:rPr>
              <a:t>for public health and safety, and cultural, societal, and environmental considerations.</a:t>
            </a:r>
          </a:p>
          <a:p>
            <a:pPr marL="609585">
              <a:lnSpc>
                <a:spcPct val="150000"/>
              </a:lnSpc>
            </a:pPr>
            <a:endParaRPr sz="2000" dirty="0">
              <a:latin typeface="Arial"/>
              <a:ea typeface="Arial"/>
              <a:cs typeface="Arial"/>
              <a:sym typeface="Arial"/>
            </a:endParaRPr>
          </a:p>
          <a:p>
            <a:pPr marL="304792">
              <a:lnSpc>
                <a:spcPct val="150000"/>
              </a:lnSpc>
              <a:spcBef>
                <a:spcPts val="1133"/>
              </a:spcBef>
            </a:pPr>
            <a:r>
              <a:rPr lang="en" sz="2000" b="1" i="1" dirty="0">
                <a:solidFill>
                  <a:srgbClr val="231F20"/>
                </a:solidFill>
              </a:rPr>
              <a:t>   </a:t>
            </a:r>
            <a:r>
              <a:rPr lang="en" sz="2000" b="1" i="1" dirty="0">
                <a:solidFill>
                  <a:srgbClr val="231F20"/>
                </a:solidFill>
                <a:latin typeface="Arial"/>
                <a:ea typeface="Arial"/>
                <a:cs typeface="Arial"/>
                <a:sym typeface="Arial"/>
              </a:rPr>
              <a:t>Knowledge and Task Levels:</a:t>
            </a:r>
            <a:endParaRPr sz="2000" dirty="0">
              <a:latin typeface="Arial"/>
              <a:ea typeface="Arial"/>
              <a:cs typeface="Arial"/>
              <a:sym typeface="Arial"/>
            </a:endParaRPr>
          </a:p>
          <a:p>
            <a:pPr marL="880511" indent="-288705">
              <a:lnSpc>
                <a:spcPct val="150000"/>
              </a:lnSpc>
              <a:buClr>
                <a:srgbClr val="231F20"/>
              </a:buClr>
              <a:buSzPts val="1200"/>
              <a:buFont typeface="Arial"/>
              <a:buAutoNum type="arabicPeriod"/>
            </a:pPr>
            <a:r>
              <a:rPr lang="en" sz="2000" dirty="0">
                <a:solidFill>
                  <a:srgbClr val="231F20"/>
                </a:solidFill>
                <a:latin typeface="Arial"/>
                <a:ea typeface="Arial"/>
                <a:cs typeface="Arial"/>
                <a:sym typeface="Arial"/>
              </a:rPr>
              <a:t>Demonstrate an  ability to define a complex, open-ended problem in engineering  terms.</a:t>
            </a:r>
            <a:endParaRPr sz="2000" dirty="0">
              <a:latin typeface="Arial"/>
              <a:ea typeface="Arial"/>
              <a:cs typeface="Arial"/>
              <a:sym typeface="Arial"/>
            </a:endParaRPr>
          </a:p>
          <a:p>
            <a:pPr marL="880511" indent="-288705">
              <a:lnSpc>
                <a:spcPct val="150000"/>
              </a:lnSpc>
              <a:spcBef>
                <a:spcPts val="1133"/>
              </a:spcBef>
              <a:buClr>
                <a:srgbClr val="231F20"/>
              </a:buClr>
              <a:buSzPts val="1200"/>
              <a:buFont typeface="Arial"/>
              <a:buAutoNum type="arabicPeriod"/>
            </a:pPr>
            <a:r>
              <a:rPr lang="en" sz="2000" dirty="0">
                <a:solidFill>
                  <a:srgbClr val="231F20"/>
                </a:solidFill>
                <a:latin typeface="Arial"/>
                <a:ea typeface="Arial"/>
                <a:cs typeface="Arial"/>
                <a:sym typeface="Arial"/>
              </a:rPr>
              <a:t>Demonstrate an ability to generate a diverse set of alternative design solutions.</a:t>
            </a:r>
            <a:endParaRPr sz="2000" dirty="0">
              <a:latin typeface="Arial"/>
              <a:ea typeface="Arial"/>
              <a:cs typeface="Arial"/>
              <a:sym typeface="Arial"/>
            </a:endParaRPr>
          </a:p>
          <a:p>
            <a:pPr marL="880511" indent="-288705">
              <a:lnSpc>
                <a:spcPct val="150000"/>
              </a:lnSpc>
              <a:spcBef>
                <a:spcPts val="1133"/>
              </a:spcBef>
              <a:buClr>
                <a:srgbClr val="231F20"/>
              </a:buClr>
              <a:buSzPts val="1200"/>
              <a:buFont typeface="Arial"/>
              <a:buAutoNum type="arabicPeriod"/>
            </a:pPr>
            <a:r>
              <a:rPr lang="en" sz="2000" dirty="0">
                <a:solidFill>
                  <a:srgbClr val="231F20"/>
                </a:solidFill>
                <a:latin typeface="Arial"/>
                <a:ea typeface="Arial"/>
                <a:cs typeface="Arial"/>
                <a:sym typeface="Arial"/>
              </a:rPr>
              <a:t>Demonstrate an ability to select the optimal design scheme for further development.</a:t>
            </a:r>
            <a:endParaRPr sz="2000" dirty="0">
              <a:latin typeface="Arial"/>
              <a:ea typeface="Arial"/>
              <a:cs typeface="Arial"/>
              <a:sym typeface="Arial"/>
            </a:endParaRPr>
          </a:p>
          <a:p>
            <a:pPr marL="880511" indent="-288705">
              <a:lnSpc>
                <a:spcPct val="150000"/>
              </a:lnSpc>
              <a:spcBef>
                <a:spcPts val="1133"/>
              </a:spcBef>
              <a:buClr>
                <a:srgbClr val="231F20"/>
              </a:buClr>
              <a:buSzPts val="1200"/>
              <a:buFont typeface="Arial"/>
              <a:buAutoNum type="arabicPeriod"/>
            </a:pPr>
            <a:r>
              <a:rPr lang="en" sz="2000" dirty="0">
                <a:solidFill>
                  <a:srgbClr val="231F20"/>
                </a:solidFill>
                <a:latin typeface="Arial"/>
                <a:ea typeface="Arial"/>
                <a:cs typeface="Arial"/>
                <a:sym typeface="Arial"/>
              </a:rPr>
              <a:t>Demonstrate an ability to advance an engineering design to the defined end state.</a:t>
            </a:r>
            <a:endParaRPr sz="2000" dirty="0">
              <a:latin typeface="Arial"/>
              <a:ea typeface="Arial"/>
              <a:cs typeface="Arial"/>
              <a:sym typeface="Arial"/>
            </a:endParaRPr>
          </a:p>
          <a:p>
            <a:pPr marL="609585" marR="6773" algn="just">
              <a:lnSpc>
                <a:spcPct val="150000"/>
              </a:lnSpc>
              <a:spcBef>
                <a:spcPts val="1133"/>
              </a:spcBef>
            </a:pPr>
            <a:endParaRPr sz="1600" dirty="0">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0"/>
          <p:cNvSpPr txBox="1"/>
          <p:nvPr/>
        </p:nvSpPr>
        <p:spPr>
          <a:xfrm>
            <a:off x="742789" y="6475100"/>
            <a:ext cx="753200" cy="107600"/>
          </a:xfrm>
          <a:prstGeom prst="rect">
            <a:avLst/>
          </a:prstGeom>
          <a:noFill/>
          <a:ln>
            <a:noFill/>
          </a:ln>
        </p:spPr>
        <p:txBody>
          <a:bodyPr spcFirstLastPara="1" wrap="square" lIns="0" tIns="0" rIns="0" bIns="0" anchor="ctr" anchorCtr="0">
            <a:noAutofit/>
          </a:bodyPr>
          <a:lstStyle/>
          <a:p>
            <a:pPr algn="ctr">
              <a:lnSpc>
                <a:spcPct val="109583"/>
              </a:lnSpc>
            </a:pPr>
            <a:r>
              <a:rPr lang="en" sz="667">
                <a:solidFill>
                  <a:srgbClr val="231F20"/>
                </a:solidFill>
              </a:rPr>
              <a:t>21</a:t>
            </a:r>
            <a:endParaRPr sz="667" dirty="0">
              <a:latin typeface="Arial"/>
              <a:ea typeface="Arial"/>
              <a:cs typeface="Arial"/>
              <a:sym typeface="Arial"/>
            </a:endParaRPr>
          </a:p>
        </p:txBody>
      </p:sp>
      <p:sp>
        <p:nvSpPr>
          <p:cNvPr id="296" name="Google Shape;296;p40"/>
          <p:cNvSpPr txBox="1"/>
          <p:nvPr/>
        </p:nvSpPr>
        <p:spPr>
          <a:xfrm>
            <a:off x="742789" y="157313"/>
            <a:ext cx="10624400" cy="2132935"/>
          </a:xfrm>
          <a:prstGeom prst="rect">
            <a:avLst/>
          </a:prstGeom>
          <a:noFill/>
          <a:ln>
            <a:noFill/>
          </a:ln>
        </p:spPr>
        <p:txBody>
          <a:bodyPr spcFirstLastPara="1" wrap="square" lIns="0" tIns="16933" rIns="0" bIns="0" anchor="t" anchorCtr="0">
            <a:noAutofit/>
          </a:bodyPr>
          <a:lstStyle/>
          <a:p>
            <a:pPr marL="312414" marR="6773" algn="just">
              <a:lnSpc>
                <a:spcPct val="150000"/>
              </a:lnSpc>
              <a:spcBef>
                <a:spcPts val="1133"/>
              </a:spcBef>
              <a:buClr>
                <a:schemeClr val="hlink"/>
              </a:buClr>
              <a:buSzPts val="1100"/>
            </a:pPr>
            <a:r>
              <a:rPr lang="en" sz="2400" dirty="0">
                <a:solidFill>
                  <a:schemeClr val="hlink"/>
                </a:solidFill>
              </a:rPr>
              <a:t>(ii) Define Performance Indicators: For each of the task identified, define performance Indicators  (PIs) that are explicit statements of expectations of the student learning. </a:t>
            </a:r>
            <a:endParaRPr sz="1600" dirty="0">
              <a:latin typeface="Arial"/>
              <a:ea typeface="Arial"/>
              <a:cs typeface="Arial"/>
              <a:sym typeface="Arial"/>
            </a:endParaRPr>
          </a:p>
        </p:txBody>
      </p:sp>
      <p:sp>
        <p:nvSpPr>
          <p:cNvPr id="3" name="TextBox 2">
            <a:extLst>
              <a:ext uri="{FF2B5EF4-FFF2-40B4-BE49-F238E27FC236}">
                <a16:creationId xmlns:a16="http://schemas.microsoft.com/office/drawing/2014/main" xmlns="" id="{B59099BB-8DD4-01CC-B14A-EEF0DC5A83DA}"/>
              </a:ext>
            </a:extLst>
          </p:cNvPr>
          <p:cNvSpPr txBox="1"/>
          <p:nvPr/>
        </p:nvSpPr>
        <p:spPr>
          <a:xfrm>
            <a:off x="1119389" y="1888574"/>
            <a:ext cx="9843796" cy="965970"/>
          </a:xfrm>
          <a:prstGeom prst="rect">
            <a:avLst/>
          </a:prstGeom>
          <a:noFill/>
        </p:spPr>
        <p:txBody>
          <a:bodyPr wrap="square">
            <a:spAutoFit/>
          </a:bodyPr>
          <a:lstStyle/>
          <a:p>
            <a:pPr>
              <a:lnSpc>
                <a:spcPct val="150000"/>
              </a:lnSpc>
              <a:spcBef>
                <a:spcPts val="1133"/>
              </a:spcBef>
              <a:buClr>
                <a:schemeClr val="dk1"/>
              </a:buClr>
              <a:buSzPts val="1100"/>
            </a:pPr>
            <a:r>
              <a:rPr lang="en-US" sz="1800" b="1" i="1" dirty="0">
                <a:solidFill>
                  <a:schemeClr val="hlink"/>
                </a:solidFill>
              </a:rPr>
              <a:t> </a:t>
            </a:r>
            <a:r>
              <a:rPr lang="en-US" sz="2000" b="1" i="1" dirty="0">
                <a:solidFill>
                  <a:srgbClr val="231F20"/>
                </a:solidFill>
                <a:latin typeface="Arial"/>
                <a:ea typeface="Arial"/>
                <a:cs typeface="Arial"/>
                <a:sym typeface="Arial"/>
              </a:rPr>
              <a:t>Example:</a:t>
            </a:r>
            <a:endParaRPr lang="en-US" sz="2000" dirty="0">
              <a:latin typeface="Arial"/>
              <a:ea typeface="Arial"/>
              <a:cs typeface="Arial"/>
              <a:sym typeface="Arial"/>
            </a:endParaRPr>
          </a:p>
          <a:p>
            <a:pPr marL="592652">
              <a:lnSpc>
                <a:spcPct val="150000"/>
              </a:lnSpc>
            </a:pPr>
            <a:r>
              <a:rPr lang="en-US" sz="2000" dirty="0">
                <a:solidFill>
                  <a:srgbClr val="231F20"/>
                </a:solidFill>
                <a:latin typeface="Arial"/>
                <a:ea typeface="Arial"/>
                <a:cs typeface="Arial"/>
                <a:sym typeface="Arial"/>
              </a:rPr>
              <a:t>Demonstrate an ability to generate a diverse set of alternative design solutions</a:t>
            </a:r>
            <a:endParaRPr lang="en-IN" sz="2000" dirty="0"/>
          </a:p>
        </p:txBody>
      </p:sp>
      <p:sp>
        <p:nvSpPr>
          <p:cNvPr id="5" name="TextBox 4">
            <a:extLst>
              <a:ext uri="{FF2B5EF4-FFF2-40B4-BE49-F238E27FC236}">
                <a16:creationId xmlns:a16="http://schemas.microsoft.com/office/drawing/2014/main" xmlns="" id="{9817391B-DE38-E7F4-42CD-678526BB97FB}"/>
              </a:ext>
            </a:extLst>
          </p:cNvPr>
          <p:cNvSpPr txBox="1"/>
          <p:nvPr/>
        </p:nvSpPr>
        <p:spPr>
          <a:xfrm>
            <a:off x="570270" y="2665186"/>
            <a:ext cx="11218607" cy="4192814"/>
          </a:xfrm>
          <a:prstGeom prst="rect">
            <a:avLst/>
          </a:prstGeom>
          <a:noFill/>
        </p:spPr>
        <p:txBody>
          <a:bodyPr wrap="square">
            <a:spAutoFit/>
          </a:bodyPr>
          <a:lstStyle/>
          <a:p>
            <a:pPr marL="304792">
              <a:lnSpc>
                <a:spcPct val="150000"/>
              </a:lnSpc>
              <a:spcBef>
                <a:spcPts val="1513"/>
              </a:spcBef>
            </a:pPr>
            <a:r>
              <a:rPr lang="en-US" sz="2400" b="1" i="1" dirty="0">
                <a:solidFill>
                  <a:srgbClr val="231F20"/>
                </a:solidFill>
              </a:rPr>
              <a:t>Performance Indicators:</a:t>
            </a:r>
            <a:endParaRPr lang="en-US" sz="2400" b="1" dirty="0"/>
          </a:p>
          <a:p>
            <a:pPr marL="880511" lvl="1" indent="-280238">
              <a:lnSpc>
                <a:spcPct val="150000"/>
              </a:lnSpc>
              <a:buClr>
                <a:srgbClr val="231F20"/>
              </a:buClr>
              <a:buSzPts val="1100"/>
              <a:buFont typeface="Arial"/>
              <a:buAutoNum type="arabicPeriod"/>
            </a:pPr>
            <a:r>
              <a:rPr lang="en-US" sz="2400" dirty="0">
                <a:solidFill>
                  <a:srgbClr val="231F20"/>
                </a:solidFill>
                <a:latin typeface="Arial"/>
                <a:ea typeface="Arial"/>
                <a:cs typeface="Arial"/>
                <a:sym typeface="Arial"/>
              </a:rPr>
              <a:t>Apply formal idea generation tools to develop multiple engineering design solutions</a:t>
            </a:r>
            <a:endParaRPr lang="en-US" sz="2400" dirty="0">
              <a:latin typeface="Arial"/>
              <a:ea typeface="Arial"/>
              <a:cs typeface="Arial"/>
              <a:sym typeface="Arial"/>
            </a:endParaRPr>
          </a:p>
          <a:p>
            <a:pPr marL="880511" lvl="1" indent="-280238">
              <a:lnSpc>
                <a:spcPct val="150000"/>
              </a:lnSpc>
              <a:spcBef>
                <a:spcPts val="1133"/>
              </a:spcBef>
              <a:buClr>
                <a:srgbClr val="231F20"/>
              </a:buClr>
              <a:buSzPts val="1100"/>
              <a:buFont typeface="Arial"/>
              <a:buAutoNum type="arabicPeriod"/>
            </a:pPr>
            <a:r>
              <a:rPr lang="en-US" sz="2400" dirty="0">
                <a:solidFill>
                  <a:srgbClr val="231F20"/>
                </a:solidFill>
                <a:latin typeface="Arial"/>
                <a:ea typeface="Arial"/>
                <a:cs typeface="Arial"/>
                <a:sym typeface="Arial"/>
              </a:rPr>
              <a:t>Build models, prototypes, algorithms to develop a diverse set of design solutions</a:t>
            </a:r>
            <a:endParaRPr lang="en-US" sz="2400" dirty="0">
              <a:latin typeface="Arial"/>
              <a:ea typeface="Arial"/>
              <a:cs typeface="Arial"/>
              <a:sym typeface="Arial"/>
            </a:endParaRPr>
          </a:p>
          <a:p>
            <a:pPr marL="880511" lvl="1" indent="-280238">
              <a:lnSpc>
                <a:spcPct val="150000"/>
              </a:lnSpc>
              <a:spcBef>
                <a:spcPts val="1133"/>
              </a:spcBef>
              <a:buClr>
                <a:srgbClr val="231F20"/>
              </a:buClr>
              <a:buSzPts val="1100"/>
              <a:buFont typeface="Arial"/>
              <a:buAutoNum type="arabicPeriod"/>
            </a:pPr>
            <a:r>
              <a:rPr lang="en-US" sz="2400" dirty="0">
                <a:solidFill>
                  <a:srgbClr val="231F20"/>
                </a:solidFill>
                <a:latin typeface="Arial"/>
                <a:ea typeface="Arial"/>
                <a:cs typeface="Arial"/>
                <a:sym typeface="Arial"/>
              </a:rPr>
              <a:t>Identify the functional and non-functional criteria for evaluation of alternate design solutions</a:t>
            </a:r>
            <a:endParaRPr lang="en-IN"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C0A04F58-5904-415D-9D5E-9863D863C241}"/>
              </a:ext>
            </a:extLst>
          </p:cNvPr>
          <p:cNvGrpSpPr/>
          <p:nvPr/>
        </p:nvGrpSpPr>
        <p:grpSpPr>
          <a:xfrm>
            <a:off x="-1755557" y="213850"/>
            <a:ext cx="13076701" cy="4475092"/>
            <a:chOff x="1151235" y="429066"/>
            <a:chExt cx="11557102" cy="5699791"/>
          </a:xfrm>
        </p:grpSpPr>
        <p:sp>
          <p:nvSpPr>
            <p:cNvPr id="21" name="Freeform: Shape 20">
              <a:extLst>
                <a:ext uri="{FF2B5EF4-FFF2-40B4-BE49-F238E27FC236}">
                  <a16:creationId xmlns:a16="http://schemas.microsoft.com/office/drawing/2014/main" xmlns="" id="{246AAB5D-D472-4BF0-8DF0-E2B4EB2489FB}"/>
                </a:ext>
              </a:extLst>
            </p:cNvPr>
            <p:cNvSpPr/>
            <p:nvPr/>
          </p:nvSpPr>
          <p:spPr>
            <a:xfrm>
              <a:off x="5171612" y="429066"/>
              <a:ext cx="7536725" cy="81592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7" name="TextBox 6">
              <a:extLst>
                <a:ext uri="{FF2B5EF4-FFF2-40B4-BE49-F238E27FC236}">
                  <a16:creationId xmlns:a16="http://schemas.microsoft.com/office/drawing/2014/main" xmlns="" id="{F00B06E1-31E4-4710-A841-E947E3E66898}"/>
                </a:ext>
              </a:extLst>
            </p:cNvPr>
            <p:cNvSpPr txBox="1"/>
            <p:nvPr/>
          </p:nvSpPr>
          <p:spPr>
            <a:xfrm>
              <a:off x="1151235" y="5619249"/>
              <a:ext cx="5536244" cy="509608"/>
            </a:xfrm>
            <a:prstGeom prst="rect">
              <a:avLst/>
            </a:prstGeom>
            <a:noFill/>
          </p:spPr>
          <p:txBody>
            <a:bodyPr wrap="square" rtlCol="0">
              <a:spAutoFit/>
            </a:bodyPr>
            <a:lstStyle/>
            <a:p>
              <a:pPr defTabSz="457200"/>
              <a:endParaRPr lang="en-IN" sz="2000" b="1" dirty="0">
                <a:latin typeface="Arial Narrow" panose="020B0606020202030204" pitchFamily="34" charset="0"/>
              </a:endParaRPr>
            </a:p>
          </p:txBody>
        </p:sp>
      </p:grpSp>
      <p:sp>
        <p:nvSpPr>
          <p:cNvPr id="27" name="Freeform: Shape 26">
            <a:extLst>
              <a:ext uri="{FF2B5EF4-FFF2-40B4-BE49-F238E27FC236}">
                <a16:creationId xmlns:a16="http://schemas.microsoft.com/office/drawing/2014/main" xmlns="" id="{9A089D03-D87A-4C14-80BC-BD4424D1E94A}"/>
              </a:ext>
            </a:extLst>
          </p:cNvPr>
          <p:cNvSpPr/>
          <p:nvPr/>
        </p:nvSpPr>
        <p:spPr>
          <a:xfrm>
            <a:off x="2043224" y="197193"/>
            <a:ext cx="1599861" cy="673664"/>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FF00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3" name="TextBox 2">
            <a:extLst>
              <a:ext uri="{FF2B5EF4-FFF2-40B4-BE49-F238E27FC236}">
                <a16:creationId xmlns:a16="http://schemas.microsoft.com/office/drawing/2014/main" xmlns="" id="{CA5D0CDF-507B-4982-BE99-B4A0CBE14E8B}"/>
              </a:ext>
            </a:extLst>
          </p:cNvPr>
          <p:cNvSpPr txBox="1"/>
          <p:nvPr/>
        </p:nvSpPr>
        <p:spPr>
          <a:xfrm>
            <a:off x="2311576" y="205872"/>
            <a:ext cx="740198"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01</a:t>
            </a:r>
          </a:p>
        </p:txBody>
      </p:sp>
      <p:sp>
        <p:nvSpPr>
          <p:cNvPr id="38" name="Freeform: Shape 26">
            <a:extLst>
              <a:ext uri="{FF2B5EF4-FFF2-40B4-BE49-F238E27FC236}">
                <a16:creationId xmlns:a16="http://schemas.microsoft.com/office/drawing/2014/main" xmlns="" id="{9A089D03-D87A-4C14-80BC-BD4424D1E94A}"/>
              </a:ext>
            </a:extLst>
          </p:cNvPr>
          <p:cNvSpPr/>
          <p:nvPr/>
        </p:nvSpPr>
        <p:spPr>
          <a:xfrm>
            <a:off x="2171179" y="880807"/>
            <a:ext cx="1515449" cy="643193"/>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grpSp>
        <p:nvGrpSpPr>
          <p:cNvPr id="14" name="Group 13"/>
          <p:cNvGrpSpPr/>
          <p:nvPr/>
        </p:nvGrpSpPr>
        <p:grpSpPr>
          <a:xfrm>
            <a:off x="2423759" y="217715"/>
            <a:ext cx="8882870" cy="1349010"/>
            <a:chOff x="4313333" y="245450"/>
            <a:chExt cx="8894758" cy="1349010"/>
          </a:xfrm>
        </p:grpSpPr>
        <p:grpSp>
          <p:nvGrpSpPr>
            <p:cNvPr id="35" name="Group 34">
              <a:extLst>
                <a:ext uri="{FF2B5EF4-FFF2-40B4-BE49-F238E27FC236}">
                  <a16:creationId xmlns:a16="http://schemas.microsoft.com/office/drawing/2014/main" xmlns="" id="{C0A04F58-5904-415D-9D5E-9863D863C241}"/>
                </a:ext>
              </a:extLst>
            </p:cNvPr>
            <p:cNvGrpSpPr/>
            <p:nvPr/>
          </p:nvGrpSpPr>
          <p:grpSpPr>
            <a:xfrm>
              <a:off x="4810972" y="245450"/>
              <a:ext cx="8397119" cy="1349010"/>
              <a:chOff x="5212388" y="-436710"/>
              <a:chExt cx="7874189" cy="1718194"/>
            </a:xfrm>
          </p:grpSpPr>
          <p:sp>
            <p:nvSpPr>
              <p:cNvPr id="36" name="Freeform: Shape 20">
                <a:extLst>
                  <a:ext uri="{FF2B5EF4-FFF2-40B4-BE49-F238E27FC236}">
                    <a16:creationId xmlns:a16="http://schemas.microsoft.com/office/drawing/2014/main" xmlns="" id="{246AAB5D-D472-4BF0-8DF0-E2B4EB2489FB}"/>
                  </a:ext>
                </a:extLst>
              </p:cNvPr>
              <p:cNvSpPr/>
              <p:nvPr/>
            </p:nvSpPr>
            <p:spPr>
              <a:xfrm>
                <a:off x="5212388" y="429066"/>
                <a:ext cx="7874189" cy="852418"/>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 name="connsiteX0" fmla="*/ 0 w 5764427"/>
                  <a:gd name="connsiteY0" fmla="*/ 0 h 873203"/>
                  <a:gd name="connsiteX1" fmla="*/ 5356464 w 5764427"/>
                  <a:gd name="connsiteY1" fmla="*/ 0 h 873203"/>
                  <a:gd name="connsiteX2" fmla="*/ 5764427 w 5764427"/>
                  <a:gd name="connsiteY2" fmla="*/ 407963 h 873203"/>
                  <a:gd name="connsiteX3" fmla="*/ 5356464 w 5764427"/>
                  <a:gd name="connsiteY3" fmla="*/ 815926 h 873203"/>
                  <a:gd name="connsiteX4" fmla="*/ 549723 w 5764427"/>
                  <a:gd name="connsiteY4" fmla="*/ 873203 h 873203"/>
                  <a:gd name="connsiteX5" fmla="*/ 0 w 5764427"/>
                  <a:gd name="connsiteY5" fmla="*/ 0 h 87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73203">
                    <a:moveTo>
                      <a:pt x="0" y="0"/>
                    </a:moveTo>
                    <a:lnTo>
                      <a:pt x="5356464" y="0"/>
                    </a:lnTo>
                    <a:cubicBezTo>
                      <a:pt x="5581776" y="0"/>
                      <a:pt x="5764427" y="182651"/>
                      <a:pt x="5764427" y="407963"/>
                    </a:cubicBezTo>
                    <a:cubicBezTo>
                      <a:pt x="5764427" y="633275"/>
                      <a:pt x="5581776" y="815926"/>
                      <a:pt x="5356464" y="815926"/>
                    </a:cubicBezTo>
                    <a:lnTo>
                      <a:pt x="549723" y="873203"/>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37" name="TextBox 36">
                <a:extLst>
                  <a:ext uri="{FF2B5EF4-FFF2-40B4-BE49-F238E27FC236}">
                    <a16:creationId xmlns:a16="http://schemas.microsoft.com/office/drawing/2014/main" xmlns="" id="{F00B06E1-31E4-4710-A841-E947E3E66898}"/>
                  </a:ext>
                </a:extLst>
              </p:cNvPr>
              <p:cNvSpPr txBox="1"/>
              <p:nvPr/>
            </p:nvSpPr>
            <p:spPr>
              <a:xfrm>
                <a:off x="5877033" y="-436710"/>
                <a:ext cx="6800684" cy="823213"/>
              </a:xfrm>
              <a:prstGeom prst="rect">
                <a:avLst/>
              </a:prstGeom>
              <a:noFill/>
            </p:spPr>
            <p:txBody>
              <a:bodyPr wrap="square" rtlCol="0">
                <a:spAutoFit/>
              </a:bodyPr>
              <a:lstStyle/>
              <a:p>
                <a:pPr defTabSz="457200"/>
                <a:r>
                  <a:rPr lang="en-IN" b="1" dirty="0">
                    <a:solidFill>
                      <a:srgbClr val="7030A0"/>
                    </a:solidFill>
                  </a:rPr>
                  <a:t>Engineering Knowledge: </a:t>
                </a:r>
                <a:r>
                  <a:rPr lang="en-IN" dirty="0">
                    <a:solidFill>
                      <a:prstClr val="black"/>
                    </a:solidFill>
                  </a:rPr>
                  <a:t> Does it require knowledge math, physical science, engineering fundamental and specialization:    </a:t>
                </a:r>
                <a:r>
                  <a:rPr lang="en-IN" b="1" dirty="0">
                    <a:solidFill>
                      <a:prstClr val="black"/>
                    </a:solidFill>
                  </a:rPr>
                  <a:t>Yes:     PO1</a:t>
                </a:r>
                <a:endParaRPr lang="en-IN" sz="2000" b="1" dirty="0">
                  <a:solidFill>
                    <a:prstClr val="black"/>
                  </a:solidFill>
                  <a:latin typeface="Arial Narrow" panose="020B0606020202030204" pitchFamily="34" charset="0"/>
                </a:endParaRPr>
              </a:p>
            </p:txBody>
          </p:sp>
        </p:grpSp>
        <p:sp>
          <p:nvSpPr>
            <p:cNvPr id="39" name="TextBox 38">
              <a:extLst>
                <a:ext uri="{FF2B5EF4-FFF2-40B4-BE49-F238E27FC236}">
                  <a16:creationId xmlns:a16="http://schemas.microsoft.com/office/drawing/2014/main" xmlns="" id="{CA5D0CDF-507B-4982-BE99-B4A0CBE14E8B}"/>
                </a:ext>
              </a:extLst>
            </p:cNvPr>
            <p:cNvSpPr txBox="1"/>
            <p:nvPr/>
          </p:nvSpPr>
          <p:spPr>
            <a:xfrm>
              <a:off x="4313333" y="917221"/>
              <a:ext cx="697627"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02</a:t>
              </a:r>
            </a:p>
          </p:txBody>
        </p:sp>
      </p:grpSp>
      <p:sp>
        <p:nvSpPr>
          <p:cNvPr id="46" name="Freeform: Shape 20">
            <a:extLst>
              <a:ext uri="{FF2B5EF4-FFF2-40B4-BE49-F238E27FC236}">
                <a16:creationId xmlns:a16="http://schemas.microsoft.com/office/drawing/2014/main" xmlns="" id="{246AAB5D-D472-4BF0-8DF0-E2B4EB2489FB}"/>
              </a:ext>
            </a:extLst>
          </p:cNvPr>
          <p:cNvSpPr/>
          <p:nvPr/>
        </p:nvSpPr>
        <p:spPr>
          <a:xfrm>
            <a:off x="2793827" y="1607191"/>
            <a:ext cx="8338630" cy="64755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47" name="TextBox 46">
            <a:extLst>
              <a:ext uri="{FF2B5EF4-FFF2-40B4-BE49-F238E27FC236}">
                <a16:creationId xmlns:a16="http://schemas.microsoft.com/office/drawing/2014/main" xmlns="" id="{F00B06E1-31E4-4710-A841-E947E3E66898}"/>
              </a:ext>
            </a:extLst>
          </p:cNvPr>
          <p:cNvSpPr txBox="1"/>
          <p:nvPr/>
        </p:nvSpPr>
        <p:spPr>
          <a:xfrm>
            <a:off x="3773738" y="909168"/>
            <a:ext cx="7315176" cy="646331"/>
          </a:xfrm>
          <a:prstGeom prst="rect">
            <a:avLst/>
          </a:prstGeom>
          <a:noFill/>
        </p:spPr>
        <p:txBody>
          <a:bodyPr wrap="square" rtlCol="0">
            <a:spAutoFit/>
          </a:bodyPr>
          <a:lstStyle/>
          <a:p>
            <a:pPr defTabSz="457200"/>
            <a:r>
              <a:rPr lang="en-IN" b="1" dirty="0">
                <a:solidFill>
                  <a:srgbClr val="7030A0"/>
                </a:solidFill>
              </a:rPr>
              <a:t>Problem Analysis</a:t>
            </a:r>
            <a:r>
              <a:rPr lang="en-IN" dirty="0">
                <a:solidFill>
                  <a:prstClr val="black"/>
                </a:solidFill>
              </a:rPr>
              <a:t>: Does it require formulation and survey of research literature:      </a:t>
            </a:r>
            <a:r>
              <a:rPr lang="en-IN" b="1" dirty="0">
                <a:solidFill>
                  <a:prstClr val="black"/>
                </a:solidFill>
              </a:rPr>
              <a:t>Yes:     PO2</a:t>
            </a:r>
            <a:endParaRPr lang="en-IN" sz="2000" b="1" dirty="0">
              <a:solidFill>
                <a:schemeClr val="bg1"/>
              </a:solidFill>
              <a:latin typeface="Arial Narrow" panose="020B0606020202030204" pitchFamily="34" charset="0"/>
            </a:endParaRPr>
          </a:p>
        </p:txBody>
      </p:sp>
      <p:sp>
        <p:nvSpPr>
          <p:cNvPr id="48" name="Freeform: Shape 26">
            <a:extLst>
              <a:ext uri="{FF2B5EF4-FFF2-40B4-BE49-F238E27FC236}">
                <a16:creationId xmlns:a16="http://schemas.microsoft.com/office/drawing/2014/main" xmlns="" id="{9A089D03-D87A-4C14-80BC-BD4424D1E94A}"/>
              </a:ext>
            </a:extLst>
          </p:cNvPr>
          <p:cNvSpPr/>
          <p:nvPr/>
        </p:nvSpPr>
        <p:spPr>
          <a:xfrm>
            <a:off x="2185773" y="1590353"/>
            <a:ext cx="1428284" cy="659361"/>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49" name="TextBox 48">
            <a:extLst>
              <a:ext uri="{FF2B5EF4-FFF2-40B4-BE49-F238E27FC236}">
                <a16:creationId xmlns:a16="http://schemas.microsoft.com/office/drawing/2014/main" xmlns="" id="{CA5D0CDF-507B-4982-BE99-B4A0CBE14E8B}"/>
              </a:ext>
            </a:extLst>
          </p:cNvPr>
          <p:cNvSpPr txBox="1"/>
          <p:nvPr/>
        </p:nvSpPr>
        <p:spPr>
          <a:xfrm>
            <a:off x="2435629" y="1758784"/>
            <a:ext cx="649150" cy="653340"/>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03</a:t>
            </a:r>
          </a:p>
        </p:txBody>
      </p:sp>
      <p:grpSp>
        <p:nvGrpSpPr>
          <p:cNvPr id="16" name="Group 15"/>
          <p:cNvGrpSpPr/>
          <p:nvPr/>
        </p:nvGrpSpPr>
        <p:grpSpPr>
          <a:xfrm>
            <a:off x="3519264" y="2318427"/>
            <a:ext cx="7671249" cy="672262"/>
            <a:chOff x="4279692" y="2800568"/>
            <a:chExt cx="7840840" cy="672262"/>
          </a:xfrm>
        </p:grpSpPr>
        <p:grpSp>
          <p:nvGrpSpPr>
            <p:cNvPr id="50" name="Group 49">
              <a:extLst>
                <a:ext uri="{FF2B5EF4-FFF2-40B4-BE49-F238E27FC236}">
                  <a16:creationId xmlns:a16="http://schemas.microsoft.com/office/drawing/2014/main" xmlns="" id="{C0A04F58-5904-415D-9D5E-9863D863C241}"/>
                </a:ext>
              </a:extLst>
            </p:cNvPr>
            <p:cNvGrpSpPr/>
            <p:nvPr/>
          </p:nvGrpSpPr>
          <p:grpSpPr>
            <a:xfrm>
              <a:off x="4958780" y="2817225"/>
              <a:ext cx="7161752" cy="646331"/>
              <a:chOff x="5145372" y="429066"/>
              <a:chExt cx="6715755" cy="823213"/>
            </a:xfrm>
          </p:grpSpPr>
          <p:sp>
            <p:nvSpPr>
              <p:cNvPr id="51" name="Freeform: Shape 20">
                <a:extLst>
                  <a:ext uri="{FF2B5EF4-FFF2-40B4-BE49-F238E27FC236}">
                    <a16:creationId xmlns:a16="http://schemas.microsoft.com/office/drawing/2014/main" xmlns="" id="{246AAB5D-D472-4BF0-8DF0-E2B4EB2489FB}"/>
                  </a:ext>
                </a:extLst>
              </p:cNvPr>
              <p:cNvSpPr/>
              <p:nvPr/>
            </p:nvSpPr>
            <p:spPr>
              <a:xfrm>
                <a:off x="5145372" y="429066"/>
                <a:ext cx="6715755" cy="81592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52" name="TextBox 51">
                <a:extLst>
                  <a:ext uri="{FF2B5EF4-FFF2-40B4-BE49-F238E27FC236}">
                    <a16:creationId xmlns:a16="http://schemas.microsoft.com/office/drawing/2014/main" xmlns="" id="{F00B06E1-31E4-4710-A841-E947E3E66898}"/>
                  </a:ext>
                </a:extLst>
              </p:cNvPr>
              <p:cNvSpPr txBox="1"/>
              <p:nvPr/>
            </p:nvSpPr>
            <p:spPr>
              <a:xfrm>
                <a:off x="5637090" y="429066"/>
                <a:ext cx="6224037" cy="823213"/>
              </a:xfrm>
              <a:prstGeom prst="rect">
                <a:avLst/>
              </a:prstGeom>
              <a:noFill/>
            </p:spPr>
            <p:txBody>
              <a:bodyPr wrap="square" rtlCol="0">
                <a:spAutoFit/>
              </a:bodyPr>
              <a:lstStyle/>
              <a:p>
                <a:pPr defTabSz="457200"/>
                <a:r>
                  <a:rPr lang="en-IN" b="1" dirty="0">
                    <a:solidFill>
                      <a:schemeClr val="accent3">
                        <a:lumMod val="75000"/>
                      </a:schemeClr>
                    </a:solidFill>
                  </a:rPr>
                  <a:t>Conduct investigation:  </a:t>
                </a:r>
                <a:r>
                  <a:rPr lang="en-IN" dirty="0"/>
                  <a:t>Does it require research based knowledge and analysis:   </a:t>
                </a:r>
                <a:r>
                  <a:rPr lang="en-IN" b="1" dirty="0"/>
                  <a:t>Yes:    PO4</a:t>
                </a:r>
                <a:endParaRPr lang="en-IN" sz="2000" b="1" dirty="0">
                  <a:latin typeface="Arial Narrow" panose="020B0606020202030204" pitchFamily="34" charset="0"/>
                </a:endParaRPr>
              </a:p>
            </p:txBody>
          </p:sp>
        </p:grpSp>
        <p:sp>
          <p:nvSpPr>
            <p:cNvPr id="53" name="Freeform: Shape 26">
              <a:extLst>
                <a:ext uri="{FF2B5EF4-FFF2-40B4-BE49-F238E27FC236}">
                  <a16:creationId xmlns:a16="http://schemas.microsoft.com/office/drawing/2014/main" xmlns="" id="{9A089D03-D87A-4C14-80BC-BD4424D1E94A}"/>
                </a:ext>
              </a:extLst>
            </p:cNvPr>
            <p:cNvSpPr/>
            <p:nvPr/>
          </p:nvSpPr>
          <p:spPr>
            <a:xfrm>
              <a:off x="4279692" y="2800568"/>
              <a:ext cx="1398910" cy="672262"/>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54" name="TextBox 53">
              <a:extLst>
                <a:ext uri="{FF2B5EF4-FFF2-40B4-BE49-F238E27FC236}">
                  <a16:creationId xmlns:a16="http://schemas.microsoft.com/office/drawing/2014/main" xmlns="" id="{CA5D0CDF-507B-4982-BE99-B4A0CBE14E8B}"/>
                </a:ext>
              </a:extLst>
            </p:cNvPr>
            <p:cNvSpPr txBox="1"/>
            <p:nvPr/>
          </p:nvSpPr>
          <p:spPr>
            <a:xfrm>
              <a:off x="4532609" y="2809247"/>
              <a:ext cx="697627"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04</a:t>
              </a:r>
            </a:p>
          </p:txBody>
        </p:sp>
      </p:grpSp>
      <p:grpSp>
        <p:nvGrpSpPr>
          <p:cNvPr id="75" name="Group 74"/>
          <p:cNvGrpSpPr/>
          <p:nvPr/>
        </p:nvGrpSpPr>
        <p:grpSpPr>
          <a:xfrm>
            <a:off x="3753921" y="3106479"/>
            <a:ext cx="7654307" cy="692222"/>
            <a:chOff x="4237308" y="3860375"/>
            <a:chExt cx="7844291" cy="692222"/>
          </a:xfrm>
        </p:grpSpPr>
        <p:grpSp>
          <p:nvGrpSpPr>
            <p:cNvPr id="55" name="Group 54">
              <a:extLst>
                <a:ext uri="{FF2B5EF4-FFF2-40B4-BE49-F238E27FC236}">
                  <a16:creationId xmlns:a16="http://schemas.microsoft.com/office/drawing/2014/main" xmlns="" id="{C0A04F58-5904-415D-9D5E-9863D863C241}"/>
                </a:ext>
              </a:extLst>
            </p:cNvPr>
            <p:cNvGrpSpPr/>
            <p:nvPr/>
          </p:nvGrpSpPr>
          <p:grpSpPr>
            <a:xfrm>
              <a:off x="4919848" y="3877032"/>
              <a:ext cx="7161751" cy="675565"/>
              <a:chOff x="5148608" y="429066"/>
              <a:chExt cx="6715754" cy="860447"/>
            </a:xfrm>
          </p:grpSpPr>
          <p:sp>
            <p:nvSpPr>
              <p:cNvPr id="56" name="Freeform: Shape 20">
                <a:extLst>
                  <a:ext uri="{FF2B5EF4-FFF2-40B4-BE49-F238E27FC236}">
                    <a16:creationId xmlns:a16="http://schemas.microsoft.com/office/drawing/2014/main" xmlns="" id="{246AAB5D-D472-4BF0-8DF0-E2B4EB2489FB}"/>
                  </a:ext>
                </a:extLst>
              </p:cNvPr>
              <p:cNvSpPr/>
              <p:nvPr/>
            </p:nvSpPr>
            <p:spPr>
              <a:xfrm>
                <a:off x="5148608" y="429066"/>
                <a:ext cx="6450738" cy="81592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57" name="TextBox 56">
                <a:extLst>
                  <a:ext uri="{FF2B5EF4-FFF2-40B4-BE49-F238E27FC236}">
                    <a16:creationId xmlns:a16="http://schemas.microsoft.com/office/drawing/2014/main" xmlns="" id="{F00B06E1-31E4-4710-A841-E947E3E66898}"/>
                  </a:ext>
                </a:extLst>
              </p:cNvPr>
              <p:cNvSpPr txBox="1"/>
              <p:nvPr/>
            </p:nvSpPr>
            <p:spPr>
              <a:xfrm>
                <a:off x="5729124" y="466300"/>
                <a:ext cx="6135238" cy="823213"/>
              </a:xfrm>
              <a:prstGeom prst="rect">
                <a:avLst/>
              </a:prstGeom>
              <a:noFill/>
            </p:spPr>
            <p:txBody>
              <a:bodyPr wrap="square" rtlCol="0">
                <a:spAutoFit/>
              </a:bodyPr>
              <a:lstStyle/>
              <a:p>
                <a:pPr defTabSz="457200"/>
                <a:r>
                  <a:rPr lang="en-IN" b="1" dirty="0">
                    <a:solidFill>
                      <a:schemeClr val="accent3">
                        <a:lumMod val="75000"/>
                      </a:schemeClr>
                    </a:solidFill>
                  </a:rPr>
                  <a:t>Modern Tool Usage:  </a:t>
                </a:r>
                <a:r>
                  <a:rPr lang="en-IN" dirty="0"/>
                  <a:t>Is there a need to use ant modern tool</a:t>
                </a:r>
                <a:r>
                  <a:rPr lang="en-IN" b="1" dirty="0"/>
                  <a:t> : YES:     PO5</a:t>
                </a:r>
              </a:p>
            </p:txBody>
          </p:sp>
        </p:grpSp>
        <p:sp>
          <p:nvSpPr>
            <p:cNvPr id="58" name="Freeform: Shape 26">
              <a:extLst>
                <a:ext uri="{FF2B5EF4-FFF2-40B4-BE49-F238E27FC236}">
                  <a16:creationId xmlns:a16="http://schemas.microsoft.com/office/drawing/2014/main" xmlns="" id="{9A089D03-D87A-4C14-80BC-BD4424D1E94A}"/>
                </a:ext>
              </a:extLst>
            </p:cNvPr>
            <p:cNvSpPr/>
            <p:nvPr/>
          </p:nvSpPr>
          <p:spPr>
            <a:xfrm>
              <a:off x="4237308" y="3860375"/>
              <a:ext cx="1398910" cy="672262"/>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59" name="TextBox 58">
              <a:extLst>
                <a:ext uri="{FF2B5EF4-FFF2-40B4-BE49-F238E27FC236}">
                  <a16:creationId xmlns:a16="http://schemas.microsoft.com/office/drawing/2014/main" xmlns="" id="{CA5D0CDF-507B-4982-BE99-B4A0CBE14E8B}"/>
                </a:ext>
              </a:extLst>
            </p:cNvPr>
            <p:cNvSpPr txBox="1"/>
            <p:nvPr/>
          </p:nvSpPr>
          <p:spPr>
            <a:xfrm>
              <a:off x="4490225" y="3869054"/>
              <a:ext cx="697627"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05</a:t>
              </a:r>
            </a:p>
          </p:txBody>
        </p:sp>
      </p:grpSp>
      <p:sp>
        <p:nvSpPr>
          <p:cNvPr id="66" name="Freeform: Shape 20">
            <a:extLst>
              <a:ext uri="{FF2B5EF4-FFF2-40B4-BE49-F238E27FC236}">
                <a16:creationId xmlns:a16="http://schemas.microsoft.com/office/drawing/2014/main" xmlns="" id="{246AAB5D-D472-4BF0-8DF0-E2B4EB2489FB}"/>
              </a:ext>
            </a:extLst>
          </p:cNvPr>
          <p:cNvSpPr/>
          <p:nvPr/>
        </p:nvSpPr>
        <p:spPr>
          <a:xfrm>
            <a:off x="4407984" y="3874252"/>
            <a:ext cx="6956702" cy="640610"/>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7" name="TextBox 66">
            <a:extLst>
              <a:ext uri="{FF2B5EF4-FFF2-40B4-BE49-F238E27FC236}">
                <a16:creationId xmlns:a16="http://schemas.microsoft.com/office/drawing/2014/main" xmlns="" id="{F00B06E1-31E4-4710-A841-E947E3E66898}"/>
              </a:ext>
            </a:extLst>
          </p:cNvPr>
          <p:cNvSpPr txBox="1"/>
          <p:nvPr/>
        </p:nvSpPr>
        <p:spPr>
          <a:xfrm>
            <a:off x="3658870" y="1609773"/>
            <a:ext cx="6965587" cy="677108"/>
          </a:xfrm>
          <a:prstGeom prst="rect">
            <a:avLst/>
          </a:prstGeom>
          <a:noFill/>
        </p:spPr>
        <p:txBody>
          <a:bodyPr wrap="square" rtlCol="0">
            <a:spAutoFit/>
          </a:bodyPr>
          <a:lstStyle/>
          <a:p>
            <a:pPr defTabSz="457200"/>
            <a:r>
              <a:rPr lang="en-US" sz="2000" b="1" dirty="0">
                <a:solidFill>
                  <a:schemeClr val="accent3">
                    <a:lumMod val="75000"/>
                  </a:schemeClr>
                </a:solidFill>
                <a:latin typeface="Arial Narrow" panose="020B0606020202030204" pitchFamily="34" charset="0"/>
              </a:rPr>
              <a:t>Design/Development of Solution: </a:t>
            </a:r>
            <a:r>
              <a:rPr lang="en-US" dirty="0">
                <a:latin typeface="Arial Narrow" panose="020B0606020202030204" pitchFamily="34" charset="0"/>
              </a:rPr>
              <a:t>Is it a design problem with consideration for public health</a:t>
            </a:r>
            <a:r>
              <a:rPr lang="en-US" b="1" dirty="0">
                <a:latin typeface="Arial Narrow" panose="020B0606020202030204" pitchFamily="34" charset="0"/>
              </a:rPr>
              <a:t>:   Yes:       PO3</a:t>
            </a:r>
            <a:endParaRPr lang="en-IN" b="1" dirty="0">
              <a:latin typeface="Arial Narrow" panose="020B0606020202030204" pitchFamily="34" charset="0"/>
            </a:endParaRPr>
          </a:p>
        </p:txBody>
      </p:sp>
      <p:sp>
        <p:nvSpPr>
          <p:cNvPr id="68" name="Freeform: Shape 26">
            <a:extLst>
              <a:ext uri="{FF2B5EF4-FFF2-40B4-BE49-F238E27FC236}">
                <a16:creationId xmlns:a16="http://schemas.microsoft.com/office/drawing/2014/main" xmlns="" id="{9A089D03-D87A-4C14-80BC-BD4424D1E94A}"/>
              </a:ext>
            </a:extLst>
          </p:cNvPr>
          <p:cNvSpPr/>
          <p:nvPr/>
        </p:nvSpPr>
        <p:spPr>
          <a:xfrm>
            <a:off x="3804128" y="3857595"/>
            <a:ext cx="1328057" cy="672262"/>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FF00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9" name="TextBox 68">
            <a:extLst>
              <a:ext uri="{FF2B5EF4-FFF2-40B4-BE49-F238E27FC236}">
                <a16:creationId xmlns:a16="http://schemas.microsoft.com/office/drawing/2014/main" xmlns="" id="{CA5D0CDF-507B-4982-BE99-B4A0CBE14E8B}"/>
              </a:ext>
            </a:extLst>
          </p:cNvPr>
          <p:cNvSpPr txBox="1"/>
          <p:nvPr/>
        </p:nvSpPr>
        <p:spPr>
          <a:xfrm>
            <a:off x="4093613" y="3938845"/>
            <a:ext cx="711754"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06</a:t>
            </a:r>
          </a:p>
        </p:txBody>
      </p:sp>
      <p:sp>
        <p:nvSpPr>
          <p:cNvPr id="71" name="Freeform: Shape 20">
            <a:extLst>
              <a:ext uri="{FF2B5EF4-FFF2-40B4-BE49-F238E27FC236}">
                <a16:creationId xmlns:a16="http://schemas.microsoft.com/office/drawing/2014/main" xmlns="" id="{246AAB5D-D472-4BF0-8DF0-E2B4EB2489FB}"/>
              </a:ext>
            </a:extLst>
          </p:cNvPr>
          <p:cNvSpPr/>
          <p:nvPr/>
        </p:nvSpPr>
        <p:spPr>
          <a:xfrm>
            <a:off x="4325707" y="4576151"/>
            <a:ext cx="6951893" cy="664512"/>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72" name="TextBox 71">
            <a:extLst>
              <a:ext uri="{FF2B5EF4-FFF2-40B4-BE49-F238E27FC236}">
                <a16:creationId xmlns:a16="http://schemas.microsoft.com/office/drawing/2014/main" xmlns="" id="{F00B06E1-31E4-4710-A841-E947E3E66898}"/>
              </a:ext>
            </a:extLst>
          </p:cNvPr>
          <p:cNvSpPr txBox="1"/>
          <p:nvPr/>
        </p:nvSpPr>
        <p:spPr>
          <a:xfrm>
            <a:off x="4956295" y="3869861"/>
            <a:ext cx="6611591" cy="646331"/>
          </a:xfrm>
          <a:prstGeom prst="rect">
            <a:avLst/>
          </a:prstGeom>
          <a:noFill/>
        </p:spPr>
        <p:txBody>
          <a:bodyPr wrap="square" rtlCol="0">
            <a:spAutoFit/>
          </a:bodyPr>
          <a:lstStyle/>
          <a:p>
            <a:pPr defTabSz="457200"/>
            <a:r>
              <a:rPr lang="en-IN" b="1" dirty="0">
                <a:solidFill>
                  <a:schemeClr val="accent3">
                    <a:lumMod val="75000"/>
                  </a:schemeClr>
                </a:solidFill>
              </a:rPr>
              <a:t>The Engineer and Society:  </a:t>
            </a:r>
            <a:r>
              <a:rPr lang="en-IN" dirty="0"/>
              <a:t>Does it require professional engineering practice to assess societal health and safety: </a:t>
            </a:r>
            <a:r>
              <a:rPr lang="en-IN" b="1" dirty="0"/>
              <a:t>Yes PO6</a:t>
            </a:r>
            <a:endParaRPr lang="en-IN" sz="2000" b="1" dirty="0">
              <a:latin typeface="Arial Narrow" panose="020B0606020202030204" pitchFamily="34" charset="0"/>
            </a:endParaRPr>
          </a:p>
        </p:txBody>
      </p:sp>
      <p:sp>
        <p:nvSpPr>
          <p:cNvPr id="73" name="Freeform: Shape 26">
            <a:extLst>
              <a:ext uri="{FF2B5EF4-FFF2-40B4-BE49-F238E27FC236}">
                <a16:creationId xmlns:a16="http://schemas.microsoft.com/office/drawing/2014/main" xmlns="" id="{9A089D03-D87A-4C14-80BC-BD4424D1E94A}"/>
              </a:ext>
            </a:extLst>
          </p:cNvPr>
          <p:cNvSpPr/>
          <p:nvPr/>
        </p:nvSpPr>
        <p:spPr>
          <a:xfrm>
            <a:off x="3876700" y="4569283"/>
            <a:ext cx="1186170" cy="671381"/>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74" name="TextBox 73">
            <a:extLst>
              <a:ext uri="{FF2B5EF4-FFF2-40B4-BE49-F238E27FC236}">
                <a16:creationId xmlns:a16="http://schemas.microsoft.com/office/drawing/2014/main" xmlns="" id="{CA5D0CDF-507B-4982-BE99-B4A0CBE14E8B}"/>
              </a:ext>
            </a:extLst>
          </p:cNvPr>
          <p:cNvSpPr txBox="1"/>
          <p:nvPr/>
        </p:nvSpPr>
        <p:spPr>
          <a:xfrm>
            <a:off x="3931497" y="4679549"/>
            <a:ext cx="710451"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06</a:t>
            </a:r>
          </a:p>
        </p:txBody>
      </p:sp>
      <p:sp>
        <p:nvSpPr>
          <p:cNvPr id="4" name="Pentagon 3"/>
          <p:cNvSpPr/>
          <p:nvPr/>
        </p:nvSpPr>
        <p:spPr>
          <a:xfrm>
            <a:off x="435429" y="2350562"/>
            <a:ext cx="3454400" cy="3902456"/>
          </a:xfrm>
          <a:custGeom>
            <a:avLst/>
            <a:gdLst>
              <a:gd name="connsiteX0" fmla="*/ 0 w 5180743"/>
              <a:gd name="connsiteY0" fmla="*/ 0 h 1483262"/>
              <a:gd name="connsiteX1" fmla="*/ 4698416 w 5180743"/>
              <a:gd name="connsiteY1" fmla="*/ 0 h 1483262"/>
              <a:gd name="connsiteX2" fmla="*/ 5180743 w 5180743"/>
              <a:gd name="connsiteY2" fmla="*/ 741631 h 1483262"/>
              <a:gd name="connsiteX3" fmla="*/ 4698416 w 5180743"/>
              <a:gd name="connsiteY3" fmla="*/ 1483262 h 1483262"/>
              <a:gd name="connsiteX4" fmla="*/ 0 w 5180743"/>
              <a:gd name="connsiteY4" fmla="*/ 1483262 h 1483262"/>
              <a:gd name="connsiteX5" fmla="*/ 0 w 5180743"/>
              <a:gd name="connsiteY5" fmla="*/ 0 h 1483262"/>
              <a:gd name="connsiteX0" fmla="*/ 0 w 5180743"/>
              <a:gd name="connsiteY0" fmla="*/ 0 h 1537853"/>
              <a:gd name="connsiteX1" fmla="*/ 4698416 w 5180743"/>
              <a:gd name="connsiteY1" fmla="*/ 0 h 1537853"/>
              <a:gd name="connsiteX2" fmla="*/ 5180743 w 5180743"/>
              <a:gd name="connsiteY2" fmla="*/ 741631 h 1537853"/>
              <a:gd name="connsiteX3" fmla="*/ 4807598 w 5180743"/>
              <a:gd name="connsiteY3" fmla="*/ 1537853 h 1537853"/>
              <a:gd name="connsiteX4" fmla="*/ 0 w 5180743"/>
              <a:gd name="connsiteY4" fmla="*/ 1483262 h 1537853"/>
              <a:gd name="connsiteX5" fmla="*/ 0 w 5180743"/>
              <a:gd name="connsiteY5" fmla="*/ 0 h 1537853"/>
              <a:gd name="connsiteX0" fmla="*/ 0 w 5289925"/>
              <a:gd name="connsiteY0" fmla="*/ 0 h 1537853"/>
              <a:gd name="connsiteX1" fmla="*/ 4698416 w 5289925"/>
              <a:gd name="connsiteY1" fmla="*/ 0 h 1537853"/>
              <a:gd name="connsiteX2" fmla="*/ 5289925 w 5289925"/>
              <a:gd name="connsiteY2" fmla="*/ 878108 h 1537853"/>
              <a:gd name="connsiteX3" fmla="*/ 4807598 w 5289925"/>
              <a:gd name="connsiteY3" fmla="*/ 1537853 h 1537853"/>
              <a:gd name="connsiteX4" fmla="*/ 0 w 5289925"/>
              <a:gd name="connsiteY4" fmla="*/ 1483262 h 1537853"/>
              <a:gd name="connsiteX5" fmla="*/ 0 w 5289925"/>
              <a:gd name="connsiteY5" fmla="*/ 0 h 1537853"/>
              <a:gd name="connsiteX0" fmla="*/ 0 w 5262629"/>
              <a:gd name="connsiteY0" fmla="*/ 0 h 1537853"/>
              <a:gd name="connsiteX1" fmla="*/ 4698416 w 5262629"/>
              <a:gd name="connsiteY1" fmla="*/ 0 h 1537853"/>
              <a:gd name="connsiteX2" fmla="*/ 5262629 w 5262629"/>
              <a:gd name="connsiteY2" fmla="*/ 878108 h 1537853"/>
              <a:gd name="connsiteX3" fmla="*/ 4807598 w 5262629"/>
              <a:gd name="connsiteY3" fmla="*/ 1537853 h 1537853"/>
              <a:gd name="connsiteX4" fmla="*/ 0 w 5262629"/>
              <a:gd name="connsiteY4" fmla="*/ 1483262 h 1537853"/>
              <a:gd name="connsiteX5" fmla="*/ 0 w 5262629"/>
              <a:gd name="connsiteY5" fmla="*/ 0 h 1537853"/>
              <a:gd name="connsiteX0" fmla="*/ 0 w 5262629"/>
              <a:gd name="connsiteY0" fmla="*/ 0 h 1537853"/>
              <a:gd name="connsiteX1" fmla="*/ 4698416 w 5262629"/>
              <a:gd name="connsiteY1" fmla="*/ 0 h 1537853"/>
              <a:gd name="connsiteX2" fmla="*/ 5262629 w 5262629"/>
              <a:gd name="connsiteY2" fmla="*/ 878108 h 1537853"/>
              <a:gd name="connsiteX3" fmla="*/ 4807598 w 5262629"/>
              <a:gd name="connsiteY3" fmla="*/ 1537853 h 1537853"/>
              <a:gd name="connsiteX4" fmla="*/ 0 w 5262629"/>
              <a:gd name="connsiteY4" fmla="*/ 1483262 h 1537853"/>
              <a:gd name="connsiteX5" fmla="*/ 0 w 5262629"/>
              <a:gd name="connsiteY5" fmla="*/ 0 h 1537853"/>
              <a:gd name="connsiteX0" fmla="*/ 0 w 5276206"/>
              <a:gd name="connsiteY0" fmla="*/ 0 h 1537853"/>
              <a:gd name="connsiteX1" fmla="*/ 4698416 w 5276206"/>
              <a:gd name="connsiteY1" fmla="*/ 0 h 1537853"/>
              <a:gd name="connsiteX2" fmla="*/ 5276206 w 5276206"/>
              <a:gd name="connsiteY2" fmla="*/ 850812 h 1537853"/>
              <a:gd name="connsiteX3" fmla="*/ 4807598 w 5276206"/>
              <a:gd name="connsiteY3" fmla="*/ 1537853 h 1537853"/>
              <a:gd name="connsiteX4" fmla="*/ 0 w 5276206"/>
              <a:gd name="connsiteY4" fmla="*/ 1483262 h 1537853"/>
              <a:gd name="connsiteX5" fmla="*/ 0 w 5276206"/>
              <a:gd name="connsiteY5" fmla="*/ 0 h 1537853"/>
              <a:gd name="connsiteX0" fmla="*/ 0 w 5276206"/>
              <a:gd name="connsiteY0" fmla="*/ 0 h 1537853"/>
              <a:gd name="connsiteX1" fmla="*/ 4698416 w 5276206"/>
              <a:gd name="connsiteY1" fmla="*/ 0 h 1537853"/>
              <a:gd name="connsiteX2" fmla="*/ 5276206 w 5276206"/>
              <a:gd name="connsiteY2" fmla="*/ 850812 h 1537853"/>
              <a:gd name="connsiteX3" fmla="*/ 4807598 w 5276206"/>
              <a:gd name="connsiteY3" fmla="*/ 1537853 h 1537853"/>
              <a:gd name="connsiteX4" fmla="*/ 0 w 5276206"/>
              <a:gd name="connsiteY4" fmla="*/ 1483262 h 1537853"/>
              <a:gd name="connsiteX5" fmla="*/ 0 w 5276206"/>
              <a:gd name="connsiteY5" fmla="*/ 0 h 1537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6206" h="1537853">
                <a:moveTo>
                  <a:pt x="0" y="0"/>
                </a:moveTo>
                <a:lnTo>
                  <a:pt x="4698416" y="0"/>
                </a:lnTo>
                <a:cubicBezTo>
                  <a:pt x="4886487" y="292703"/>
                  <a:pt x="5129148" y="517166"/>
                  <a:pt x="5276206" y="850812"/>
                </a:cubicBezTo>
                <a:lnTo>
                  <a:pt x="4807598" y="1537853"/>
                </a:lnTo>
                <a:lnTo>
                  <a:pt x="0" y="1483262"/>
                </a:lnTo>
                <a:lnTo>
                  <a:pt x="0" y="0"/>
                </a:lnTo>
                <a:close/>
              </a:path>
            </a:pathLst>
          </a:custGeom>
          <a:solidFill>
            <a:schemeClr val="tx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2" name="Rectangle 1"/>
          <p:cNvSpPr/>
          <p:nvPr/>
        </p:nvSpPr>
        <p:spPr>
          <a:xfrm>
            <a:off x="362856" y="2405338"/>
            <a:ext cx="3062515" cy="3539430"/>
          </a:xfrm>
          <a:prstGeom prst="rect">
            <a:avLst/>
          </a:prstGeom>
          <a:noFill/>
        </p:spPr>
        <p:txBody>
          <a:bodyPr wrap="square" lIns="91440" tIns="45720" rIns="91440" bIns="45720">
            <a:spAutoFit/>
          </a:bodyPr>
          <a:lstStyle/>
          <a:p>
            <a:pPr algn="just" defTabSz="457200"/>
            <a:r>
              <a:rPr lang="en-US" sz="2800" b="1" dirty="0">
                <a:solidFill>
                  <a:srgbClr val="FFFF00"/>
                </a:solidFill>
                <a:latin typeface="Arial Narrow" panose="020B0606020202030204" pitchFamily="34" charset="0"/>
              </a:rPr>
              <a:t>Design an antenna for mobile phone to radiate in 90 degree with low SAR and with AI support, take a decision on clearance for the company</a:t>
            </a:r>
          </a:p>
        </p:txBody>
      </p:sp>
      <p:sp>
        <p:nvSpPr>
          <p:cNvPr id="60" name="Slide Number Placeholder 59"/>
          <p:cNvSpPr>
            <a:spLocks noGrp="1"/>
          </p:cNvSpPr>
          <p:nvPr>
            <p:ph type="sldNum" sz="quarter" idx="12"/>
          </p:nvPr>
        </p:nvSpPr>
        <p:spPr>
          <a:xfrm>
            <a:off x="11380981" y="6354422"/>
            <a:ext cx="811019" cy="503578"/>
          </a:xfrm>
        </p:spPr>
        <p:txBody>
          <a:bodyPr/>
          <a:lstStyle/>
          <a:p>
            <a:fld id="{6D22F896-40B5-4ADD-8801-0D06FADFA095}" type="slidenum">
              <a:rPr lang="en-US" sz="1800" smtClean="0">
                <a:solidFill>
                  <a:srgbClr val="B71E42"/>
                </a:solidFill>
              </a:rPr>
              <a:pPr/>
              <a:t>72</a:t>
            </a:fld>
            <a:endParaRPr lang="en-US" sz="1800" dirty="0">
              <a:solidFill>
                <a:srgbClr val="B71E42"/>
              </a:solidFill>
            </a:endParaRPr>
          </a:p>
        </p:txBody>
      </p:sp>
      <p:sp>
        <p:nvSpPr>
          <p:cNvPr id="9" name="Rectangle 8"/>
          <p:cNvSpPr/>
          <p:nvPr/>
        </p:nvSpPr>
        <p:spPr>
          <a:xfrm>
            <a:off x="4929281" y="4595537"/>
            <a:ext cx="6303606" cy="646331"/>
          </a:xfrm>
          <a:prstGeom prst="rect">
            <a:avLst/>
          </a:prstGeom>
        </p:spPr>
        <p:txBody>
          <a:bodyPr wrap="square">
            <a:spAutoFit/>
          </a:bodyPr>
          <a:lstStyle/>
          <a:p>
            <a:pPr defTabSz="457200"/>
            <a:r>
              <a:rPr lang="en-IN" b="1" dirty="0"/>
              <a:t>Environment and sustainability: </a:t>
            </a:r>
            <a:r>
              <a:rPr lang="en-IN" dirty="0"/>
              <a:t>Does it relate to sustainability :  </a:t>
            </a:r>
            <a:r>
              <a:rPr lang="en-IN" b="1" dirty="0"/>
              <a:t>NO   PO6</a:t>
            </a:r>
            <a:endParaRPr lang="en-IN" sz="2000" b="1" dirty="0">
              <a:latin typeface="Arial Narrow" panose="020B0606020202030204" pitchFamily="34" charset="0"/>
            </a:endParaRPr>
          </a:p>
        </p:txBody>
      </p:sp>
      <p:grpSp>
        <p:nvGrpSpPr>
          <p:cNvPr id="61" name="Group 60"/>
          <p:cNvGrpSpPr/>
          <p:nvPr/>
        </p:nvGrpSpPr>
        <p:grpSpPr>
          <a:xfrm>
            <a:off x="3441864" y="5290880"/>
            <a:ext cx="7705107" cy="672262"/>
            <a:chOff x="4237308" y="3860375"/>
            <a:chExt cx="7896352" cy="672262"/>
          </a:xfrm>
        </p:grpSpPr>
        <p:grpSp>
          <p:nvGrpSpPr>
            <p:cNvPr id="62" name="Group 54">
              <a:extLst>
                <a:ext uri="{FF2B5EF4-FFF2-40B4-BE49-F238E27FC236}">
                  <a16:creationId xmlns:a16="http://schemas.microsoft.com/office/drawing/2014/main" xmlns="" id="{C0A04F58-5904-415D-9D5E-9863D863C241}"/>
                </a:ext>
              </a:extLst>
            </p:cNvPr>
            <p:cNvGrpSpPr/>
            <p:nvPr/>
          </p:nvGrpSpPr>
          <p:grpSpPr>
            <a:xfrm>
              <a:off x="4919848" y="3877032"/>
              <a:ext cx="7213812" cy="640610"/>
              <a:chOff x="5148608" y="429066"/>
              <a:chExt cx="6764573" cy="815926"/>
            </a:xfrm>
          </p:grpSpPr>
          <p:sp>
            <p:nvSpPr>
              <p:cNvPr id="79" name="Freeform: Shape 20">
                <a:extLst>
                  <a:ext uri="{FF2B5EF4-FFF2-40B4-BE49-F238E27FC236}">
                    <a16:creationId xmlns:a16="http://schemas.microsoft.com/office/drawing/2014/main" xmlns="" id="{246AAB5D-D472-4BF0-8DF0-E2B4EB2489FB}"/>
                  </a:ext>
                </a:extLst>
              </p:cNvPr>
              <p:cNvSpPr/>
              <p:nvPr/>
            </p:nvSpPr>
            <p:spPr>
              <a:xfrm>
                <a:off x="5148608" y="429066"/>
                <a:ext cx="6764573" cy="81592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80" name="TextBox 79">
                <a:extLst>
                  <a:ext uri="{FF2B5EF4-FFF2-40B4-BE49-F238E27FC236}">
                    <a16:creationId xmlns:a16="http://schemas.microsoft.com/office/drawing/2014/main" xmlns="" id="{F00B06E1-31E4-4710-A841-E947E3E66898}"/>
                  </a:ext>
                </a:extLst>
              </p:cNvPr>
              <p:cNvSpPr txBox="1"/>
              <p:nvPr/>
            </p:nvSpPr>
            <p:spPr>
              <a:xfrm>
                <a:off x="5729124" y="466300"/>
                <a:ext cx="6135238" cy="470407"/>
              </a:xfrm>
              <a:prstGeom prst="rect">
                <a:avLst/>
              </a:prstGeom>
              <a:noFill/>
            </p:spPr>
            <p:txBody>
              <a:bodyPr wrap="square" rtlCol="0">
                <a:spAutoFit/>
              </a:bodyPr>
              <a:lstStyle/>
              <a:p>
                <a:pPr defTabSz="457200"/>
                <a:r>
                  <a:rPr lang="en-IN" b="1" dirty="0">
                    <a:solidFill>
                      <a:schemeClr val="accent3">
                        <a:lumMod val="75000"/>
                      </a:schemeClr>
                    </a:solidFill>
                  </a:rPr>
                  <a:t>Ethics:  </a:t>
                </a:r>
                <a:r>
                  <a:rPr lang="en-IN" dirty="0"/>
                  <a:t>Does it require to apply ethical principle:   </a:t>
                </a:r>
                <a:r>
                  <a:rPr lang="en-IN" b="1" dirty="0"/>
                  <a:t>Yes   PO7</a:t>
                </a:r>
              </a:p>
            </p:txBody>
          </p:sp>
        </p:grpSp>
        <p:sp>
          <p:nvSpPr>
            <p:cNvPr id="63" name="Freeform: Shape 26">
              <a:extLst>
                <a:ext uri="{FF2B5EF4-FFF2-40B4-BE49-F238E27FC236}">
                  <a16:creationId xmlns:a16="http://schemas.microsoft.com/office/drawing/2014/main" xmlns="" id="{9A089D03-D87A-4C14-80BC-BD4424D1E94A}"/>
                </a:ext>
              </a:extLst>
            </p:cNvPr>
            <p:cNvSpPr/>
            <p:nvPr/>
          </p:nvSpPr>
          <p:spPr>
            <a:xfrm>
              <a:off x="4237308" y="3860375"/>
              <a:ext cx="1398910" cy="672262"/>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rgbClr val="00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64" name="TextBox 63">
              <a:extLst>
                <a:ext uri="{FF2B5EF4-FFF2-40B4-BE49-F238E27FC236}">
                  <a16:creationId xmlns:a16="http://schemas.microsoft.com/office/drawing/2014/main" xmlns="" id="{CA5D0CDF-507B-4982-BE99-B4A0CBE14E8B}"/>
                </a:ext>
              </a:extLst>
            </p:cNvPr>
            <p:cNvSpPr txBox="1"/>
            <p:nvPr/>
          </p:nvSpPr>
          <p:spPr>
            <a:xfrm>
              <a:off x="4490226" y="3869054"/>
              <a:ext cx="728085" cy="646331"/>
            </a:xfrm>
            <a:prstGeom prst="rect">
              <a:avLst/>
            </a:prstGeom>
            <a:noFill/>
          </p:spPr>
          <p:txBody>
            <a:bodyPr wrap="none" rtlCol="0">
              <a:spAutoFit/>
            </a:bodyPr>
            <a:lstStyle/>
            <a:p>
              <a:pPr defTabSz="457200"/>
              <a:r>
                <a:rPr lang="en-US" sz="3600" b="1" dirty="0">
                  <a:solidFill>
                    <a:prstClr val="white"/>
                  </a:solidFill>
                  <a:latin typeface="Arial Nova" panose="020B0504020202020204" pitchFamily="34" charset="0"/>
                </a:rPr>
                <a:t>07</a:t>
              </a:r>
            </a:p>
          </p:txBody>
        </p:sp>
      </p:grpSp>
      <p:grpSp>
        <p:nvGrpSpPr>
          <p:cNvPr id="81" name="Group 80"/>
          <p:cNvGrpSpPr/>
          <p:nvPr/>
        </p:nvGrpSpPr>
        <p:grpSpPr>
          <a:xfrm>
            <a:off x="3051774" y="5983285"/>
            <a:ext cx="7913767" cy="672262"/>
            <a:chOff x="3679980" y="2800568"/>
            <a:chExt cx="8440552" cy="672262"/>
          </a:xfrm>
        </p:grpSpPr>
        <p:grpSp>
          <p:nvGrpSpPr>
            <p:cNvPr id="82" name="Group 49">
              <a:extLst>
                <a:ext uri="{FF2B5EF4-FFF2-40B4-BE49-F238E27FC236}">
                  <a16:creationId xmlns:a16="http://schemas.microsoft.com/office/drawing/2014/main" xmlns="" id="{C0A04F58-5904-415D-9D5E-9863D863C241}"/>
                </a:ext>
              </a:extLst>
            </p:cNvPr>
            <p:cNvGrpSpPr/>
            <p:nvPr/>
          </p:nvGrpSpPr>
          <p:grpSpPr>
            <a:xfrm>
              <a:off x="4958780" y="2817225"/>
              <a:ext cx="7161752" cy="646331"/>
              <a:chOff x="5145372" y="429066"/>
              <a:chExt cx="6715755" cy="823213"/>
            </a:xfrm>
          </p:grpSpPr>
          <p:sp>
            <p:nvSpPr>
              <p:cNvPr id="85" name="Freeform: Shape 20">
                <a:extLst>
                  <a:ext uri="{FF2B5EF4-FFF2-40B4-BE49-F238E27FC236}">
                    <a16:creationId xmlns:a16="http://schemas.microsoft.com/office/drawing/2014/main" xmlns="" id="{246AAB5D-D472-4BF0-8DF0-E2B4EB2489FB}"/>
                  </a:ext>
                </a:extLst>
              </p:cNvPr>
              <p:cNvSpPr/>
              <p:nvPr/>
            </p:nvSpPr>
            <p:spPr>
              <a:xfrm>
                <a:off x="5145372" y="429066"/>
                <a:ext cx="6715755" cy="815926"/>
              </a:xfrm>
              <a:custGeom>
                <a:avLst/>
                <a:gdLst>
                  <a:gd name="connsiteX0" fmla="*/ 0 w 5764427"/>
                  <a:gd name="connsiteY0" fmla="*/ 0 h 815926"/>
                  <a:gd name="connsiteX1" fmla="*/ 5356464 w 5764427"/>
                  <a:gd name="connsiteY1" fmla="*/ 0 h 815926"/>
                  <a:gd name="connsiteX2" fmla="*/ 5764427 w 5764427"/>
                  <a:gd name="connsiteY2" fmla="*/ 407963 h 815926"/>
                  <a:gd name="connsiteX3" fmla="*/ 5356464 w 5764427"/>
                  <a:gd name="connsiteY3" fmla="*/ 815926 h 815926"/>
                  <a:gd name="connsiteX4" fmla="*/ 562091 w 5764427"/>
                  <a:gd name="connsiteY4" fmla="*/ 815926 h 815926"/>
                  <a:gd name="connsiteX5" fmla="*/ 0 w 5764427"/>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4427" h="815926">
                    <a:moveTo>
                      <a:pt x="0" y="0"/>
                    </a:moveTo>
                    <a:lnTo>
                      <a:pt x="5356464" y="0"/>
                    </a:lnTo>
                    <a:cubicBezTo>
                      <a:pt x="5581776" y="0"/>
                      <a:pt x="5764427" y="182651"/>
                      <a:pt x="5764427" y="407963"/>
                    </a:cubicBezTo>
                    <a:cubicBezTo>
                      <a:pt x="5764427" y="633275"/>
                      <a:pt x="5581776" y="815926"/>
                      <a:pt x="5356464" y="815926"/>
                    </a:cubicBezTo>
                    <a:lnTo>
                      <a:pt x="562091" y="815926"/>
                    </a:lnTo>
                    <a:lnTo>
                      <a:pt x="0" y="0"/>
                    </a:lnTo>
                    <a:close/>
                  </a:path>
                </a:pathLst>
              </a:custGeom>
              <a:solidFill>
                <a:srgbClr val="F0F7F4"/>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86" name="TextBox 85">
                <a:extLst>
                  <a:ext uri="{FF2B5EF4-FFF2-40B4-BE49-F238E27FC236}">
                    <a16:creationId xmlns:a16="http://schemas.microsoft.com/office/drawing/2014/main" xmlns="" id="{F00B06E1-31E4-4710-A841-E947E3E66898}"/>
                  </a:ext>
                </a:extLst>
              </p:cNvPr>
              <p:cNvSpPr txBox="1"/>
              <p:nvPr/>
            </p:nvSpPr>
            <p:spPr>
              <a:xfrm>
                <a:off x="5637090" y="429066"/>
                <a:ext cx="6224037" cy="823213"/>
              </a:xfrm>
              <a:prstGeom prst="rect">
                <a:avLst/>
              </a:prstGeom>
              <a:noFill/>
            </p:spPr>
            <p:txBody>
              <a:bodyPr wrap="square" rtlCol="0">
                <a:spAutoFit/>
              </a:bodyPr>
              <a:lstStyle/>
              <a:p>
                <a:pPr defTabSz="457200"/>
                <a:r>
                  <a:rPr lang="en-IN" b="1" dirty="0">
                    <a:solidFill>
                      <a:schemeClr val="accent3">
                        <a:lumMod val="75000"/>
                      </a:schemeClr>
                    </a:solidFill>
                  </a:rPr>
                  <a:t>Individual and Team Work:   Communication:  Yes</a:t>
                </a:r>
              </a:p>
              <a:p>
                <a:pPr defTabSz="457200"/>
                <a:r>
                  <a:rPr lang="en-IN" b="1" dirty="0">
                    <a:solidFill>
                      <a:schemeClr val="accent3">
                        <a:lumMod val="75000"/>
                      </a:schemeClr>
                    </a:solidFill>
                  </a:rPr>
                  <a:t>Project Management and Finance:    Life Long Learning  : </a:t>
                </a:r>
                <a:r>
                  <a:rPr lang="en-IN" b="1" dirty="0"/>
                  <a:t>NO</a:t>
                </a:r>
                <a:endParaRPr lang="en-IN" sz="2000" b="1" dirty="0">
                  <a:latin typeface="Arial Narrow" panose="020B0606020202030204" pitchFamily="34" charset="0"/>
                </a:endParaRPr>
              </a:p>
            </p:txBody>
          </p:sp>
        </p:grpSp>
        <p:sp>
          <p:nvSpPr>
            <p:cNvPr id="83" name="Freeform: Shape 26">
              <a:extLst>
                <a:ext uri="{FF2B5EF4-FFF2-40B4-BE49-F238E27FC236}">
                  <a16:creationId xmlns:a16="http://schemas.microsoft.com/office/drawing/2014/main" xmlns="" id="{9A089D03-D87A-4C14-80BC-BD4424D1E94A}"/>
                </a:ext>
              </a:extLst>
            </p:cNvPr>
            <p:cNvSpPr/>
            <p:nvPr/>
          </p:nvSpPr>
          <p:spPr>
            <a:xfrm>
              <a:off x="3679980" y="2800568"/>
              <a:ext cx="1998621" cy="672262"/>
            </a:xfrm>
            <a:custGeom>
              <a:avLst/>
              <a:gdLst>
                <a:gd name="connsiteX0" fmla="*/ 407963 w 1381345"/>
                <a:gd name="connsiteY0" fmla="*/ 0 h 815926"/>
                <a:gd name="connsiteX1" fmla="*/ 819254 w 1381345"/>
                <a:gd name="connsiteY1" fmla="*/ 0 h 815926"/>
                <a:gd name="connsiteX2" fmla="*/ 1381345 w 1381345"/>
                <a:gd name="connsiteY2" fmla="*/ 815926 h 815926"/>
                <a:gd name="connsiteX3" fmla="*/ 407963 w 1381345"/>
                <a:gd name="connsiteY3" fmla="*/ 815926 h 815926"/>
                <a:gd name="connsiteX4" fmla="*/ 0 w 1381345"/>
                <a:gd name="connsiteY4" fmla="*/ 407963 h 815926"/>
                <a:gd name="connsiteX5" fmla="*/ 407963 w 1381345"/>
                <a:gd name="connsiteY5" fmla="*/ 0 h 81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1345" h="815926">
                  <a:moveTo>
                    <a:pt x="407963" y="0"/>
                  </a:moveTo>
                  <a:lnTo>
                    <a:pt x="819254" y="0"/>
                  </a:lnTo>
                  <a:lnTo>
                    <a:pt x="1381345" y="815926"/>
                  </a:lnTo>
                  <a:lnTo>
                    <a:pt x="407963" y="815926"/>
                  </a:lnTo>
                  <a:cubicBezTo>
                    <a:pt x="182651" y="815926"/>
                    <a:pt x="0" y="633275"/>
                    <a:pt x="0" y="407963"/>
                  </a:cubicBezTo>
                  <a:cubicBezTo>
                    <a:pt x="0" y="182651"/>
                    <a:pt x="182651" y="0"/>
                    <a:pt x="407963" y="0"/>
                  </a:cubicBezTo>
                  <a:close/>
                </a:path>
              </a:pathLst>
            </a:cu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84" name="TextBox 83">
              <a:extLst>
                <a:ext uri="{FF2B5EF4-FFF2-40B4-BE49-F238E27FC236}">
                  <a16:creationId xmlns:a16="http://schemas.microsoft.com/office/drawing/2014/main" xmlns="" id="{CA5D0CDF-507B-4982-BE99-B4A0CBE14E8B}"/>
                </a:ext>
              </a:extLst>
            </p:cNvPr>
            <p:cNvSpPr txBox="1"/>
            <p:nvPr/>
          </p:nvSpPr>
          <p:spPr>
            <a:xfrm>
              <a:off x="3753233" y="2997934"/>
              <a:ext cx="1441547" cy="461665"/>
            </a:xfrm>
            <a:prstGeom prst="rect">
              <a:avLst/>
            </a:prstGeom>
            <a:noFill/>
          </p:spPr>
          <p:txBody>
            <a:bodyPr wrap="square" rtlCol="0">
              <a:spAutoFit/>
            </a:bodyPr>
            <a:lstStyle/>
            <a:p>
              <a:pPr defTabSz="457200"/>
              <a:r>
                <a:rPr lang="en-US" sz="2400" b="1" dirty="0">
                  <a:solidFill>
                    <a:prstClr val="white"/>
                  </a:solidFill>
                  <a:latin typeface="Arial Nova" panose="020B0504020202020204" pitchFamily="34" charset="0"/>
                </a:rPr>
                <a:t>08-09</a:t>
              </a:r>
            </a:p>
          </p:txBody>
        </p:sp>
      </p:grpSp>
    </p:spTree>
    <p:extLst>
      <p:ext uri="{BB962C8B-B14F-4D97-AF65-F5344CB8AC3E}">
        <p14:creationId xmlns="" xmlns:p14="http://schemas.microsoft.com/office/powerpoint/2010/main" val="99777894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500" fill="hold"/>
                                        <p:tgtEl>
                                          <p:spTgt spid="75"/>
                                        </p:tgtEl>
                                        <p:attrNameLst>
                                          <p:attrName>ppt_x</p:attrName>
                                        </p:attrNameLst>
                                      </p:cBhvr>
                                      <p:tavLst>
                                        <p:tav tm="0">
                                          <p:val>
                                            <p:strVal val="0-#ppt_w/2"/>
                                          </p:val>
                                        </p:tav>
                                        <p:tav tm="100000">
                                          <p:val>
                                            <p:strVal val="#ppt_x"/>
                                          </p:val>
                                        </p:tav>
                                      </p:tavLst>
                                    </p:anim>
                                    <p:anim calcmode="lin" valueType="num">
                                      <p:cBhvr additive="base">
                                        <p:cTn id="14"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0-#ppt_w/2"/>
                                          </p:val>
                                        </p:tav>
                                        <p:tav tm="100000">
                                          <p:val>
                                            <p:strVal val="#ppt_x"/>
                                          </p:val>
                                        </p:tav>
                                      </p:tavLst>
                                    </p:anim>
                                    <p:anim calcmode="lin" valueType="num">
                                      <p:cBhvr additive="base">
                                        <p:cTn id="20"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additive="base">
                                        <p:cTn id="25" dur="500" fill="hold"/>
                                        <p:tgtEl>
                                          <p:spTgt spid="81"/>
                                        </p:tgtEl>
                                        <p:attrNameLst>
                                          <p:attrName>ppt_x</p:attrName>
                                        </p:attrNameLst>
                                      </p:cBhvr>
                                      <p:tavLst>
                                        <p:tav tm="0">
                                          <p:val>
                                            <p:strVal val="0-#ppt_w/2"/>
                                          </p:val>
                                        </p:tav>
                                        <p:tav tm="100000">
                                          <p:val>
                                            <p:strVal val="#ppt_x"/>
                                          </p:val>
                                        </p:tav>
                                      </p:tavLst>
                                    </p:anim>
                                    <p:anim calcmode="lin" valueType="num">
                                      <p:cBhvr additive="base">
                                        <p:cTn id="26"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10836"/>
            <a:ext cx="10396882" cy="877455"/>
          </a:xfrm>
        </p:spPr>
        <p:txBody>
          <a:bodyPr>
            <a:normAutofit/>
          </a:bodyPr>
          <a:lstStyle/>
          <a:p>
            <a:r>
              <a:rPr lang="en-IN" dirty="0"/>
              <a:t>Example</a:t>
            </a:r>
          </a:p>
        </p:txBody>
      </p:sp>
      <p:sp>
        <p:nvSpPr>
          <p:cNvPr id="3" name="Text Placeholder 2"/>
          <p:cNvSpPr>
            <a:spLocks noGrp="1"/>
          </p:cNvSpPr>
          <p:nvPr>
            <p:ph type="body" idx="1"/>
          </p:nvPr>
        </p:nvSpPr>
        <p:spPr>
          <a:xfrm>
            <a:off x="746761" y="981617"/>
            <a:ext cx="3310128" cy="576262"/>
          </a:xfrm>
        </p:spPr>
        <p:txBody>
          <a:bodyPr/>
          <a:lstStyle/>
          <a:p>
            <a:r>
              <a:rPr lang="en-IN" sz="2800" dirty="0">
                <a:solidFill>
                  <a:srgbClr val="7030A0"/>
                </a:solidFill>
              </a:rPr>
              <a:t>Course: Chemistry</a:t>
            </a:r>
          </a:p>
        </p:txBody>
      </p:sp>
      <p:sp>
        <p:nvSpPr>
          <p:cNvPr id="5" name="Text Placeholder 4"/>
          <p:cNvSpPr>
            <a:spLocks noGrp="1"/>
          </p:cNvSpPr>
          <p:nvPr>
            <p:ph type="body" sz="half" idx="18"/>
          </p:nvPr>
        </p:nvSpPr>
        <p:spPr>
          <a:xfrm>
            <a:off x="731520" y="1874520"/>
            <a:ext cx="3459479" cy="3581400"/>
          </a:xfrm>
        </p:spPr>
        <p:txBody>
          <a:bodyPr>
            <a:normAutofit/>
          </a:bodyPr>
          <a:lstStyle/>
          <a:p>
            <a:r>
              <a:rPr lang="en-US" sz="2800" dirty="0"/>
              <a:t>Topic: Salt </a:t>
            </a:r>
            <a:r>
              <a:rPr lang="en-US" sz="2400" dirty="0"/>
              <a:t>Preparation</a:t>
            </a:r>
          </a:p>
          <a:p>
            <a:pPr algn="just"/>
            <a:r>
              <a:rPr lang="en-US" sz="2400" dirty="0"/>
              <a:t>Salt preparation is a process of mixing two or more chemicals through suitable process to make the compound with proper strength, crystallinity and durability as per TATA salt</a:t>
            </a:r>
            <a:endParaRPr lang="en-IN" sz="2400" dirty="0"/>
          </a:p>
        </p:txBody>
      </p:sp>
      <p:sp>
        <p:nvSpPr>
          <p:cNvPr id="6" name="Text Placeholder 5"/>
          <p:cNvSpPr>
            <a:spLocks noGrp="1"/>
          </p:cNvSpPr>
          <p:nvPr>
            <p:ph type="body" sz="quarter" idx="3"/>
          </p:nvPr>
        </p:nvSpPr>
        <p:spPr>
          <a:xfrm>
            <a:off x="3980689" y="859444"/>
            <a:ext cx="3310128" cy="676269"/>
          </a:xfrm>
        </p:spPr>
        <p:txBody>
          <a:bodyPr/>
          <a:lstStyle/>
          <a:p>
            <a:r>
              <a:rPr lang="en-IN" sz="2800" dirty="0"/>
              <a:t>Students activities</a:t>
            </a:r>
          </a:p>
        </p:txBody>
      </p:sp>
      <p:sp>
        <p:nvSpPr>
          <p:cNvPr id="8" name="Text Placeholder 7"/>
          <p:cNvSpPr>
            <a:spLocks noGrp="1"/>
          </p:cNvSpPr>
          <p:nvPr>
            <p:ph type="body" sz="half" idx="19"/>
          </p:nvPr>
        </p:nvSpPr>
        <p:spPr>
          <a:xfrm>
            <a:off x="4288332" y="1888540"/>
            <a:ext cx="3310128" cy="3201619"/>
          </a:xfrm>
        </p:spPr>
        <p:txBody>
          <a:bodyPr>
            <a:noAutofit/>
          </a:bodyPr>
          <a:lstStyle/>
          <a:p>
            <a:r>
              <a:rPr lang="en-US" sz="2400" dirty="0">
                <a:solidFill>
                  <a:srgbClr val="7030A0"/>
                </a:solidFill>
              </a:rPr>
              <a:t>Here  students have the choice of selecting different chemicals, select the different processes to produce the salt matching with that of TATA </a:t>
            </a:r>
            <a:endParaRPr lang="en-IN" sz="2400" dirty="0">
              <a:solidFill>
                <a:srgbClr val="7030A0"/>
              </a:solidFill>
            </a:endParaRPr>
          </a:p>
        </p:txBody>
      </p:sp>
      <p:sp>
        <p:nvSpPr>
          <p:cNvPr id="9" name="Text Placeholder 8"/>
          <p:cNvSpPr>
            <a:spLocks noGrp="1"/>
          </p:cNvSpPr>
          <p:nvPr>
            <p:ph type="body" sz="quarter" idx="13"/>
          </p:nvPr>
        </p:nvSpPr>
        <p:spPr>
          <a:xfrm>
            <a:off x="7537500" y="981364"/>
            <a:ext cx="3310128" cy="576262"/>
          </a:xfrm>
        </p:spPr>
        <p:txBody>
          <a:bodyPr/>
          <a:lstStyle/>
          <a:p>
            <a:r>
              <a:rPr lang="en-IN" sz="2800" dirty="0">
                <a:solidFill>
                  <a:schemeClr val="tx1"/>
                </a:solidFill>
              </a:rPr>
              <a:t>TEST QUESTION</a:t>
            </a:r>
          </a:p>
        </p:txBody>
      </p:sp>
      <p:sp>
        <p:nvSpPr>
          <p:cNvPr id="11" name="Text Placeholder 10"/>
          <p:cNvSpPr>
            <a:spLocks noGrp="1"/>
          </p:cNvSpPr>
          <p:nvPr>
            <p:ph type="body" sz="half" idx="20"/>
          </p:nvPr>
        </p:nvSpPr>
        <p:spPr>
          <a:xfrm>
            <a:off x="7657983" y="2191032"/>
            <a:ext cx="3310128" cy="1623585"/>
          </a:xfrm>
        </p:spPr>
        <p:txBody>
          <a:bodyPr>
            <a:normAutofit/>
          </a:bodyPr>
          <a:lstStyle/>
          <a:p>
            <a:r>
              <a:rPr lang="en-US" sz="2400" dirty="0">
                <a:solidFill>
                  <a:schemeClr val="accent1">
                    <a:lumMod val="75000"/>
                  </a:schemeClr>
                </a:solidFill>
              </a:rPr>
              <a:t>State the different processes of chemical mixing techniques for salt preparation </a:t>
            </a:r>
          </a:p>
          <a:p>
            <a:endParaRPr lang="en-IN" sz="2400" dirty="0"/>
          </a:p>
        </p:txBody>
      </p:sp>
      <p:sp>
        <p:nvSpPr>
          <p:cNvPr id="12" name="TextBox 11"/>
          <p:cNvSpPr txBox="1"/>
          <p:nvPr/>
        </p:nvSpPr>
        <p:spPr>
          <a:xfrm>
            <a:off x="304800" y="5745480"/>
            <a:ext cx="4267200" cy="461665"/>
          </a:xfrm>
          <a:prstGeom prst="rect">
            <a:avLst/>
          </a:prstGeom>
          <a:noFill/>
        </p:spPr>
        <p:txBody>
          <a:bodyPr wrap="square" rtlCol="0">
            <a:spAutoFit/>
          </a:bodyPr>
          <a:lstStyle/>
          <a:p>
            <a:r>
              <a:rPr lang="en-IN" sz="2400" dirty="0"/>
              <a:t>PO1: Engineering Knowledge </a:t>
            </a:r>
          </a:p>
        </p:txBody>
      </p:sp>
      <p:sp>
        <p:nvSpPr>
          <p:cNvPr id="13" name="TextBox 12"/>
          <p:cNvSpPr txBox="1"/>
          <p:nvPr/>
        </p:nvSpPr>
        <p:spPr>
          <a:xfrm>
            <a:off x="4206240" y="5593080"/>
            <a:ext cx="7650480" cy="830997"/>
          </a:xfrm>
          <a:prstGeom prst="rect">
            <a:avLst/>
          </a:prstGeom>
          <a:noFill/>
        </p:spPr>
        <p:txBody>
          <a:bodyPr wrap="square" rtlCol="0">
            <a:spAutoFit/>
          </a:bodyPr>
          <a:lstStyle/>
          <a:p>
            <a:r>
              <a:rPr lang="en-IN" sz="2400" dirty="0"/>
              <a:t>CO1 :   Able to explain chemical mixing techniques for salt preparation</a:t>
            </a:r>
          </a:p>
        </p:txBody>
      </p:sp>
    </p:spTree>
    <p:extLst>
      <p:ext uri="{BB962C8B-B14F-4D97-AF65-F5344CB8AC3E}">
        <p14:creationId xmlns="" xmlns:p14="http://schemas.microsoft.com/office/powerpoint/2010/main" val="12398357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10836"/>
            <a:ext cx="10396882" cy="877455"/>
          </a:xfrm>
        </p:spPr>
        <p:txBody>
          <a:bodyPr>
            <a:normAutofit/>
          </a:bodyPr>
          <a:lstStyle/>
          <a:p>
            <a:r>
              <a:rPr lang="en-IN" dirty="0"/>
              <a:t>Example</a:t>
            </a:r>
          </a:p>
        </p:txBody>
      </p:sp>
      <p:sp>
        <p:nvSpPr>
          <p:cNvPr id="3" name="Text Placeholder 2"/>
          <p:cNvSpPr>
            <a:spLocks noGrp="1"/>
          </p:cNvSpPr>
          <p:nvPr>
            <p:ph type="body" idx="1"/>
          </p:nvPr>
        </p:nvSpPr>
        <p:spPr>
          <a:xfrm>
            <a:off x="746761" y="981617"/>
            <a:ext cx="3310128" cy="576262"/>
          </a:xfrm>
        </p:spPr>
        <p:txBody>
          <a:bodyPr/>
          <a:lstStyle/>
          <a:p>
            <a:r>
              <a:rPr lang="en-IN" sz="3200" dirty="0">
                <a:solidFill>
                  <a:srgbClr val="7030A0"/>
                </a:solidFill>
              </a:rPr>
              <a:t>questions</a:t>
            </a:r>
          </a:p>
        </p:txBody>
      </p:sp>
      <p:sp>
        <p:nvSpPr>
          <p:cNvPr id="5" name="Text Placeholder 4"/>
          <p:cNvSpPr>
            <a:spLocks noGrp="1"/>
          </p:cNvSpPr>
          <p:nvPr>
            <p:ph type="body" sz="half" idx="18"/>
          </p:nvPr>
        </p:nvSpPr>
        <p:spPr>
          <a:xfrm>
            <a:off x="731520" y="1874520"/>
            <a:ext cx="3459479" cy="3581400"/>
          </a:xfrm>
        </p:spPr>
        <p:txBody>
          <a:bodyPr>
            <a:normAutofit/>
          </a:bodyPr>
          <a:lstStyle/>
          <a:p>
            <a:r>
              <a:rPr lang="en-US" sz="2800" dirty="0"/>
              <a:t>1.Does the test question correlate well with the co1</a:t>
            </a:r>
          </a:p>
          <a:p>
            <a:r>
              <a:rPr lang="en-IN" sz="2400" dirty="0"/>
              <a:t>2.Does this CO1 reflects the intended </a:t>
            </a:r>
          </a:p>
          <a:p>
            <a:r>
              <a:rPr lang="en-IN" sz="2400" dirty="0"/>
              <a:t>measurement from PO 1</a:t>
            </a:r>
          </a:p>
        </p:txBody>
      </p:sp>
      <p:sp>
        <p:nvSpPr>
          <p:cNvPr id="6" name="Text Placeholder 5"/>
          <p:cNvSpPr>
            <a:spLocks noGrp="1"/>
          </p:cNvSpPr>
          <p:nvPr>
            <p:ph type="body" sz="quarter" idx="3"/>
          </p:nvPr>
        </p:nvSpPr>
        <p:spPr>
          <a:xfrm>
            <a:off x="3995929" y="813724"/>
            <a:ext cx="3310128" cy="676269"/>
          </a:xfrm>
        </p:spPr>
        <p:txBody>
          <a:bodyPr/>
          <a:lstStyle/>
          <a:p>
            <a:r>
              <a:rPr lang="en-IN" sz="2800" dirty="0"/>
              <a:t>Observation</a:t>
            </a:r>
          </a:p>
        </p:txBody>
      </p:sp>
      <p:sp>
        <p:nvSpPr>
          <p:cNvPr id="8" name="Text Placeholder 7"/>
          <p:cNvSpPr>
            <a:spLocks noGrp="1"/>
          </p:cNvSpPr>
          <p:nvPr>
            <p:ph type="body" sz="half" idx="19"/>
          </p:nvPr>
        </p:nvSpPr>
        <p:spPr>
          <a:xfrm>
            <a:off x="4242612" y="1583740"/>
            <a:ext cx="3310128" cy="3811220"/>
          </a:xfrm>
        </p:spPr>
        <p:txBody>
          <a:bodyPr>
            <a:noAutofit/>
          </a:bodyPr>
          <a:lstStyle/>
          <a:p>
            <a:r>
              <a:rPr lang="en-US" sz="2400" dirty="0">
                <a:solidFill>
                  <a:srgbClr val="7030A0"/>
                </a:solidFill>
              </a:rPr>
              <a:t>Does not reflect use of math, science and engineering principle and engineering application</a:t>
            </a:r>
          </a:p>
          <a:p>
            <a:r>
              <a:rPr lang="en-US" sz="2400" dirty="0">
                <a:solidFill>
                  <a:srgbClr val="7030A0"/>
                </a:solidFill>
              </a:rPr>
              <a:t>It is remembrance only</a:t>
            </a:r>
          </a:p>
          <a:p>
            <a:r>
              <a:rPr lang="en-US" sz="2400" dirty="0">
                <a:solidFill>
                  <a:srgbClr val="7030A0"/>
                </a:solidFill>
              </a:rPr>
              <a:t>Test question also does not  match PO1</a:t>
            </a:r>
            <a:endParaRPr lang="en-IN" sz="2400" dirty="0">
              <a:solidFill>
                <a:srgbClr val="7030A0"/>
              </a:solidFill>
            </a:endParaRPr>
          </a:p>
        </p:txBody>
      </p:sp>
      <p:sp>
        <p:nvSpPr>
          <p:cNvPr id="9" name="Text Placeholder 8"/>
          <p:cNvSpPr>
            <a:spLocks noGrp="1"/>
          </p:cNvSpPr>
          <p:nvPr>
            <p:ph type="body" sz="quarter" idx="13"/>
          </p:nvPr>
        </p:nvSpPr>
        <p:spPr>
          <a:xfrm>
            <a:off x="7537500" y="981364"/>
            <a:ext cx="3310128" cy="576262"/>
          </a:xfrm>
        </p:spPr>
        <p:txBody>
          <a:bodyPr/>
          <a:lstStyle/>
          <a:p>
            <a:r>
              <a:rPr lang="en-IN" sz="2800" dirty="0">
                <a:solidFill>
                  <a:schemeClr val="tx1"/>
                </a:solidFill>
              </a:rPr>
              <a:t>Decision</a:t>
            </a:r>
          </a:p>
        </p:txBody>
      </p:sp>
      <p:sp>
        <p:nvSpPr>
          <p:cNvPr id="12" name="TextBox 11"/>
          <p:cNvSpPr txBox="1"/>
          <p:nvPr/>
        </p:nvSpPr>
        <p:spPr>
          <a:xfrm>
            <a:off x="304800" y="5745480"/>
            <a:ext cx="4267200" cy="461665"/>
          </a:xfrm>
          <a:prstGeom prst="rect">
            <a:avLst/>
          </a:prstGeom>
          <a:noFill/>
        </p:spPr>
        <p:txBody>
          <a:bodyPr wrap="square" rtlCol="0">
            <a:spAutoFit/>
          </a:bodyPr>
          <a:lstStyle/>
          <a:p>
            <a:r>
              <a:rPr lang="en-IN" sz="2400" dirty="0"/>
              <a:t>PO1: Engineering Knowledge </a:t>
            </a:r>
          </a:p>
        </p:txBody>
      </p:sp>
      <p:sp>
        <p:nvSpPr>
          <p:cNvPr id="13" name="TextBox 12"/>
          <p:cNvSpPr txBox="1"/>
          <p:nvPr/>
        </p:nvSpPr>
        <p:spPr>
          <a:xfrm>
            <a:off x="4206240" y="5593080"/>
            <a:ext cx="7650480" cy="830997"/>
          </a:xfrm>
          <a:prstGeom prst="rect">
            <a:avLst/>
          </a:prstGeom>
          <a:noFill/>
        </p:spPr>
        <p:txBody>
          <a:bodyPr wrap="square" rtlCol="0">
            <a:spAutoFit/>
          </a:bodyPr>
          <a:lstStyle/>
          <a:p>
            <a:r>
              <a:rPr lang="en-IN" sz="2400" dirty="0"/>
              <a:t>CO1 :   Able to explain  chemical mixing techniques for salt preparation</a:t>
            </a:r>
          </a:p>
        </p:txBody>
      </p:sp>
      <p:sp>
        <p:nvSpPr>
          <p:cNvPr id="14" name="TextBox 13"/>
          <p:cNvSpPr txBox="1"/>
          <p:nvPr/>
        </p:nvSpPr>
        <p:spPr>
          <a:xfrm>
            <a:off x="7985760" y="1798320"/>
            <a:ext cx="3032760" cy="3539430"/>
          </a:xfrm>
          <a:prstGeom prst="rect">
            <a:avLst/>
          </a:prstGeom>
          <a:noFill/>
        </p:spPr>
        <p:txBody>
          <a:bodyPr wrap="square" rtlCol="0">
            <a:spAutoFit/>
          </a:bodyPr>
          <a:lstStyle/>
          <a:p>
            <a:r>
              <a:rPr lang="en-IN" sz="2800" dirty="0"/>
              <a:t>Correlation between CO-PO is ----------- </a:t>
            </a:r>
          </a:p>
          <a:p>
            <a:r>
              <a:rPr lang="en-IN" sz="2800" dirty="0"/>
              <a:t>a. Strong</a:t>
            </a:r>
          </a:p>
          <a:p>
            <a:r>
              <a:rPr lang="en-IN" sz="2800" dirty="0"/>
              <a:t>b. Moderate</a:t>
            </a:r>
          </a:p>
          <a:p>
            <a:r>
              <a:rPr lang="en-IN" sz="2800" dirty="0"/>
              <a:t>c. Weak </a:t>
            </a:r>
          </a:p>
          <a:p>
            <a:r>
              <a:rPr lang="en-IN" sz="2800" dirty="0">
                <a:solidFill>
                  <a:srgbClr val="7030A0"/>
                </a:solidFill>
              </a:rPr>
              <a:t>Select the correct one</a:t>
            </a:r>
          </a:p>
        </p:txBody>
      </p:sp>
    </p:spTree>
    <p:extLst>
      <p:ext uri="{BB962C8B-B14F-4D97-AF65-F5344CB8AC3E}">
        <p14:creationId xmlns="" xmlns:p14="http://schemas.microsoft.com/office/powerpoint/2010/main" val="27680200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10836"/>
            <a:ext cx="10396882" cy="877455"/>
          </a:xfrm>
        </p:spPr>
        <p:txBody>
          <a:bodyPr>
            <a:normAutofit/>
          </a:bodyPr>
          <a:lstStyle/>
          <a:p>
            <a:r>
              <a:rPr lang="en-IN" sz="3600" dirty="0"/>
              <a:t>Subject/Course   CHEM-101</a:t>
            </a:r>
          </a:p>
        </p:txBody>
      </p:sp>
      <p:graphicFrame>
        <p:nvGraphicFramePr>
          <p:cNvPr id="19" name="Table 18"/>
          <p:cNvGraphicFramePr>
            <a:graphicFrameLocks noGrp="1"/>
          </p:cNvGraphicFramePr>
          <p:nvPr>
            <p:extLst>
              <p:ext uri="{D42A27DB-BD31-4B8C-83A1-F6EECF244321}">
                <p14:modId xmlns="" xmlns:p14="http://schemas.microsoft.com/office/powerpoint/2010/main" val="3452936542"/>
              </p:ext>
            </p:extLst>
          </p:nvPr>
        </p:nvGraphicFramePr>
        <p:xfrm>
          <a:off x="1175657" y="1740745"/>
          <a:ext cx="10095722" cy="4126655"/>
        </p:xfrm>
        <a:graphic>
          <a:graphicData uri="http://schemas.openxmlformats.org/drawingml/2006/table">
            <a:tbl>
              <a:tblPr firstRow="1" bandRow="1">
                <a:tableStyleId>{5C22544A-7EE6-4342-B048-85BDC9FD1C3A}</a:tableStyleId>
              </a:tblPr>
              <a:tblGrid>
                <a:gridCol w="832759">
                  <a:extLst>
                    <a:ext uri="{9D8B030D-6E8A-4147-A177-3AD203B41FA5}">
                      <a16:colId xmlns:a16="http://schemas.microsoft.com/office/drawing/2014/main" xmlns="" val="20000"/>
                    </a:ext>
                  </a:extLst>
                </a:gridCol>
                <a:gridCol w="720429">
                  <a:extLst>
                    <a:ext uri="{9D8B030D-6E8A-4147-A177-3AD203B41FA5}">
                      <a16:colId xmlns:a16="http://schemas.microsoft.com/office/drawing/2014/main" xmlns="" val="20001"/>
                    </a:ext>
                  </a:extLst>
                </a:gridCol>
                <a:gridCol w="776594">
                  <a:extLst>
                    <a:ext uri="{9D8B030D-6E8A-4147-A177-3AD203B41FA5}">
                      <a16:colId xmlns:a16="http://schemas.microsoft.com/office/drawing/2014/main" xmlns="" val="20002"/>
                    </a:ext>
                  </a:extLst>
                </a:gridCol>
                <a:gridCol w="776594">
                  <a:extLst>
                    <a:ext uri="{9D8B030D-6E8A-4147-A177-3AD203B41FA5}">
                      <a16:colId xmlns:a16="http://schemas.microsoft.com/office/drawing/2014/main" xmlns="" val="20003"/>
                    </a:ext>
                  </a:extLst>
                </a:gridCol>
                <a:gridCol w="776594">
                  <a:extLst>
                    <a:ext uri="{9D8B030D-6E8A-4147-A177-3AD203B41FA5}">
                      <a16:colId xmlns:a16="http://schemas.microsoft.com/office/drawing/2014/main" xmlns="" val="20004"/>
                    </a:ext>
                  </a:extLst>
                </a:gridCol>
                <a:gridCol w="776594">
                  <a:extLst>
                    <a:ext uri="{9D8B030D-6E8A-4147-A177-3AD203B41FA5}">
                      <a16:colId xmlns:a16="http://schemas.microsoft.com/office/drawing/2014/main" xmlns="" val="20005"/>
                    </a:ext>
                  </a:extLst>
                </a:gridCol>
                <a:gridCol w="776594">
                  <a:extLst>
                    <a:ext uri="{9D8B030D-6E8A-4147-A177-3AD203B41FA5}">
                      <a16:colId xmlns:a16="http://schemas.microsoft.com/office/drawing/2014/main" xmlns="" val="20006"/>
                    </a:ext>
                  </a:extLst>
                </a:gridCol>
                <a:gridCol w="776594">
                  <a:extLst>
                    <a:ext uri="{9D8B030D-6E8A-4147-A177-3AD203B41FA5}">
                      <a16:colId xmlns:a16="http://schemas.microsoft.com/office/drawing/2014/main" xmlns="" val="20007"/>
                    </a:ext>
                  </a:extLst>
                </a:gridCol>
                <a:gridCol w="776594">
                  <a:extLst>
                    <a:ext uri="{9D8B030D-6E8A-4147-A177-3AD203B41FA5}">
                      <a16:colId xmlns:a16="http://schemas.microsoft.com/office/drawing/2014/main" xmlns="" val="20008"/>
                    </a:ext>
                  </a:extLst>
                </a:gridCol>
                <a:gridCol w="776594">
                  <a:extLst>
                    <a:ext uri="{9D8B030D-6E8A-4147-A177-3AD203B41FA5}">
                      <a16:colId xmlns:a16="http://schemas.microsoft.com/office/drawing/2014/main" xmlns="" val="20009"/>
                    </a:ext>
                  </a:extLst>
                </a:gridCol>
                <a:gridCol w="776594">
                  <a:extLst>
                    <a:ext uri="{9D8B030D-6E8A-4147-A177-3AD203B41FA5}">
                      <a16:colId xmlns:a16="http://schemas.microsoft.com/office/drawing/2014/main" xmlns="" val="20010"/>
                    </a:ext>
                  </a:extLst>
                </a:gridCol>
                <a:gridCol w="776594">
                  <a:extLst>
                    <a:ext uri="{9D8B030D-6E8A-4147-A177-3AD203B41FA5}">
                      <a16:colId xmlns:a16="http://schemas.microsoft.com/office/drawing/2014/main" xmlns="" val="20011"/>
                    </a:ext>
                  </a:extLst>
                </a:gridCol>
                <a:gridCol w="776594">
                  <a:extLst>
                    <a:ext uri="{9D8B030D-6E8A-4147-A177-3AD203B41FA5}">
                      <a16:colId xmlns:a16="http://schemas.microsoft.com/office/drawing/2014/main" xmlns="" val="20012"/>
                    </a:ext>
                  </a:extLst>
                </a:gridCol>
              </a:tblGrid>
              <a:tr h="825331">
                <a:tc>
                  <a:txBody>
                    <a:bodyPr/>
                    <a:lstStyle/>
                    <a:p>
                      <a:r>
                        <a:rPr lang="en-IN" sz="2000" baseline="0" dirty="0"/>
                        <a:t>    POs </a:t>
                      </a:r>
                      <a:endParaRPr lang="en-IN" sz="2000" dirty="0"/>
                    </a:p>
                    <a:p>
                      <a:r>
                        <a:rPr lang="en-IN" sz="2000" dirty="0">
                          <a:solidFill>
                            <a:srgbClr val="FFFF00"/>
                          </a:solidFill>
                        </a:rPr>
                        <a:t>COs</a:t>
                      </a:r>
                    </a:p>
                  </a:txBody>
                  <a:tcPr/>
                </a:tc>
                <a:tc>
                  <a:txBody>
                    <a:bodyPr/>
                    <a:lstStyle/>
                    <a:p>
                      <a:r>
                        <a:rPr lang="en-IN" dirty="0"/>
                        <a:t> PO1</a:t>
                      </a:r>
                    </a:p>
                  </a:txBody>
                  <a:tcPr/>
                </a:tc>
                <a:tc>
                  <a:txBody>
                    <a:bodyPr/>
                    <a:lstStyle/>
                    <a:p>
                      <a:r>
                        <a:rPr lang="en-IN" dirty="0"/>
                        <a:t>PO2</a:t>
                      </a:r>
                    </a:p>
                  </a:txBody>
                  <a:tcPr/>
                </a:tc>
                <a:tc>
                  <a:txBody>
                    <a:bodyPr/>
                    <a:lstStyle/>
                    <a:p>
                      <a:r>
                        <a:rPr lang="en-IN" dirty="0"/>
                        <a:t>PO3</a:t>
                      </a:r>
                    </a:p>
                  </a:txBody>
                  <a:tcPr/>
                </a:tc>
                <a:tc>
                  <a:txBody>
                    <a:bodyPr/>
                    <a:lstStyle/>
                    <a:p>
                      <a:r>
                        <a:rPr lang="en-IN" dirty="0"/>
                        <a:t>PO4</a:t>
                      </a:r>
                    </a:p>
                  </a:txBody>
                  <a:tcPr/>
                </a:tc>
                <a:tc>
                  <a:txBody>
                    <a:bodyPr/>
                    <a:lstStyle/>
                    <a:p>
                      <a:r>
                        <a:rPr lang="en-IN" dirty="0"/>
                        <a:t>PO5</a:t>
                      </a:r>
                    </a:p>
                  </a:txBody>
                  <a:tcPr/>
                </a:tc>
                <a:tc>
                  <a:txBody>
                    <a:bodyPr/>
                    <a:lstStyle/>
                    <a:p>
                      <a:r>
                        <a:rPr lang="en-IN" dirty="0"/>
                        <a:t>PO6</a:t>
                      </a:r>
                    </a:p>
                  </a:txBody>
                  <a:tcPr/>
                </a:tc>
                <a:tc>
                  <a:txBody>
                    <a:bodyPr/>
                    <a:lstStyle/>
                    <a:p>
                      <a:r>
                        <a:rPr lang="en-IN" dirty="0"/>
                        <a:t>PO7</a:t>
                      </a:r>
                    </a:p>
                  </a:txBody>
                  <a:tcPr/>
                </a:tc>
                <a:tc>
                  <a:txBody>
                    <a:bodyPr/>
                    <a:lstStyle/>
                    <a:p>
                      <a:r>
                        <a:rPr lang="en-IN" dirty="0"/>
                        <a:t>PO8</a:t>
                      </a:r>
                    </a:p>
                  </a:txBody>
                  <a:tcPr/>
                </a:tc>
                <a:tc>
                  <a:txBody>
                    <a:bodyPr/>
                    <a:lstStyle/>
                    <a:p>
                      <a:r>
                        <a:rPr lang="en-IN" dirty="0"/>
                        <a:t>PO9</a:t>
                      </a:r>
                    </a:p>
                  </a:txBody>
                  <a:tcPr/>
                </a:tc>
                <a:tc>
                  <a:txBody>
                    <a:bodyPr/>
                    <a:lstStyle/>
                    <a:p>
                      <a:r>
                        <a:rPr lang="en-IN" dirty="0"/>
                        <a:t>PO</a:t>
                      </a:r>
                    </a:p>
                    <a:p>
                      <a:r>
                        <a:rPr lang="en-IN" dirty="0"/>
                        <a:t>10</a:t>
                      </a:r>
                    </a:p>
                  </a:txBody>
                  <a:tcPr/>
                </a:tc>
                <a:tc>
                  <a:txBody>
                    <a:bodyPr/>
                    <a:lstStyle/>
                    <a:p>
                      <a:r>
                        <a:rPr lang="en-IN" dirty="0"/>
                        <a:t>PO</a:t>
                      </a:r>
                    </a:p>
                    <a:p>
                      <a:r>
                        <a:rPr lang="en-IN" dirty="0"/>
                        <a:t>11</a:t>
                      </a:r>
                    </a:p>
                  </a:txBody>
                  <a:tcPr/>
                </a:tc>
                <a:tc>
                  <a:txBody>
                    <a:bodyPr/>
                    <a:lstStyle/>
                    <a:p>
                      <a:r>
                        <a:rPr lang="en-IN" dirty="0"/>
                        <a:t>Remarks</a:t>
                      </a:r>
                    </a:p>
                  </a:txBody>
                  <a:tcPr/>
                </a:tc>
                <a:extLst>
                  <a:ext uri="{0D108BD9-81ED-4DB2-BD59-A6C34878D82A}">
                    <a16:rowId xmlns:a16="http://schemas.microsoft.com/office/drawing/2014/main" xmlns="" val="10000"/>
                  </a:ext>
                </a:extLst>
              </a:tr>
              <a:tr h="825331">
                <a:tc>
                  <a:txBody>
                    <a:bodyPr/>
                    <a:lstStyle/>
                    <a:p>
                      <a:endParaRPr lang="en-IN" dirty="0"/>
                    </a:p>
                    <a:p>
                      <a:r>
                        <a:rPr lang="en-IN" dirty="0"/>
                        <a:t>CO</a:t>
                      </a:r>
                      <a:r>
                        <a:rPr lang="en-IN" baseline="0" dirty="0"/>
                        <a:t>   1</a:t>
                      </a:r>
                      <a:endParaRPr lang="en-IN" dirty="0"/>
                    </a:p>
                  </a:txBody>
                  <a:tcPr/>
                </a:tc>
                <a:tc>
                  <a:txBody>
                    <a:bodyPr/>
                    <a:lstStyle/>
                    <a:p>
                      <a:endParaRPr lang="en-IN" dirty="0"/>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xmlns="" val="10001"/>
                  </a:ext>
                </a:extLst>
              </a:tr>
              <a:tr h="825331">
                <a:tc>
                  <a:txBody>
                    <a:bodyPr/>
                    <a:lstStyle/>
                    <a:p>
                      <a:endParaRPr lang="en-IN" dirty="0"/>
                    </a:p>
                    <a:p>
                      <a:r>
                        <a:rPr lang="en-IN" dirty="0"/>
                        <a:t>CO</a:t>
                      </a:r>
                      <a:r>
                        <a:rPr lang="en-IN" baseline="0" dirty="0"/>
                        <a:t>   2</a:t>
                      </a:r>
                      <a:endParaRPr lang="en-IN" dirty="0"/>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xmlns="" val="10002"/>
                  </a:ext>
                </a:extLst>
              </a:tr>
              <a:tr h="825331">
                <a:tc>
                  <a:txBody>
                    <a:bodyPr/>
                    <a:lstStyle/>
                    <a:p>
                      <a:endParaRPr lang="en-IN" dirty="0"/>
                    </a:p>
                    <a:p>
                      <a:r>
                        <a:rPr lang="en-IN" dirty="0"/>
                        <a:t>CO   3</a:t>
                      </a:r>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xmlns="" val="10003"/>
                  </a:ext>
                </a:extLst>
              </a:tr>
              <a:tr h="825331">
                <a:tc>
                  <a:txBody>
                    <a:bodyPr/>
                    <a:lstStyle/>
                    <a:p>
                      <a:endParaRPr lang="en-IN" dirty="0"/>
                    </a:p>
                    <a:p>
                      <a:r>
                        <a:rPr lang="en-IN" dirty="0"/>
                        <a:t>CO   n</a:t>
                      </a:r>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xmlns="" val="10004"/>
                  </a:ext>
                </a:extLst>
              </a:tr>
            </a:tbl>
          </a:graphicData>
        </a:graphic>
      </p:graphicFrame>
      <p:sp>
        <p:nvSpPr>
          <p:cNvPr id="23" name="TextBox 22"/>
          <p:cNvSpPr txBox="1"/>
          <p:nvPr/>
        </p:nvSpPr>
        <p:spPr>
          <a:xfrm>
            <a:off x="2560320" y="5867400"/>
            <a:ext cx="6553200" cy="461665"/>
          </a:xfrm>
          <a:prstGeom prst="rect">
            <a:avLst/>
          </a:prstGeom>
          <a:noFill/>
        </p:spPr>
        <p:txBody>
          <a:bodyPr wrap="square" rtlCol="0">
            <a:spAutoFit/>
          </a:bodyPr>
          <a:lstStyle/>
          <a:p>
            <a:pPr algn="ctr"/>
            <a:r>
              <a:rPr lang="en-IN" sz="2400" dirty="0">
                <a:solidFill>
                  <a:schemeClr val="bg1"/>
                </a:solidFill>
              </a:rPr>
              <a:t>3= Strong          2= Moderate                  1=  Weak</a:t>
            </a:r>
          </a:p>
        </p:txBody>
      </p:sp>
      <p:cxnSp>
        <p:nvCxnSpPr>
          <p:cNvPr id="4" name="Straight Connector 3">
            <a:extLst>
              <a:ext uri="{FF2B5EF4-FFF2-40B4-BE49-F238E27FC236}">
                <a16:creationId xmlns:a16="http://schemas.microsoft.com/office/drawing/2014/main" xmlns="" id="{C7F4465F-23A3-40A3-1278-16ACC0ED313B}"/>
              </a:ext>
            </a:extLst>
          </p:cNvPr>
          <p:cNvCxnSpPr>
            <a:cxnSpLocks/>
          </p:cNvCxnSpPr>
          <p:nvPr/>
        </p:nvCxnSpPr>
        <p:spPr>
          <a:xfrm>
            <a:off x="1175657" y="1740745"/>
            <a:ext cx="793102" cy="759859"/>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 xmlns:p14="http://schemas.microsoft.com/office/powerpoint/2010/main" val="11835785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2347325662"/>
              </p:ext>
            </p:extLst>
          </p:nvPr>
        </p:nvGraphicFramePr>
        <p:xfrm>
          <a:off x="803590" y="660485"/>
          <a:ext cx="10285517" cy="5311105"/>
        </p:xfrm>
        <a:graphic>
          <a:graphicData uri="http://schemas.openxmlformats.org/drawingml/2006/table">
            <a:tbl>
              <a:tblPr firstRow="1" firstCol="1" bandRow="1">
                <a:tableStyleId>{BDBED569-4797-4DF1-A0F4-6AAB3CD982D8}</a:tableStyleId>
              </a:tblPr>
              <a:tblGrid>
                <a:gridCol w="2980174">
                  <a:extLst>
                    <a:ext uri="{9D8B030D-6E8A-4147-A177-3AD203B41FA5}">
                      <a16:colId xmlns:a16="http://schemas.microsoft.com/office/drawing/2014/main" xmlns="" val="20000"/>
                    </a:ext>
                  </a:extLst>
                </a:gridCol>
                <a:gridCol w="632468">
                  <a:extLst>
                    <a:ext uri="{9D8B030D-6E8A-4147-A177-3AD203B41FA5}">
                      <a16:colId xmlns:a16="http://schemas.microsoft.com/office/drawing/2014/main" xmlns="" val="20001"/>
                    </a:ext>
                  </a:extLst>
                </a:gridCol>
                <a:gridCol w="575429">
                  <a:extLst>
                    <a:ext uri="{9D8B030D-6E8A-4147-A177-3AD203B41FA5}">
                      <a16:colId xmlns:a16="http://schemas.microsoft.com/office/drawing/2014/main" xmlns="" val="20002"/>
                    </a:ext>
                  </a:extLst>
                </a:gridCol>
                <a:gridCol w="575429">
                  <a:extLst>
                    <a:ext uri="{9D8B030D-6E8A-4147-A177-3AD203B41FA5}">
                      <a16:colId xmlns:a16="http://schemas.microsoft.com/office/drawing/2014/main" xmlns="" val="20003"/>
                    </a:ext>
                  </a:extLst>
                </a:gridCol>
                <a:gridCol w="575429">
                  <a:extLst>
                    <a:ext uri="{9D8B030D-6E8A-4147-A177-3AD203B41FA5}">
                      <a16:colId xmlns:a16="http://schemas.microsoft.com/office/drawing/2014/main" xmlns="" val="20004"/>
                    </a:ext>
                  </a:extLst>
                </a:gridCol>
                <a:gridCol w="575429">
                  <a:extLst>
                    <a:ext uri="{9D8B030D-6E8A-4147-A177-3AD203B41FA5}">
                      <a16:colId xmlns:a16="http://schemas.microsoft.com/office/drawing/2014/main" xmlns="" val="20005"/>
                    </a:ext>
                  </a:extLst>
                </a:gridCol>
                <a:gridCol w="575429">
                  <a:extLst>
                    <a:ext uri="{9D8B030D-6E8A-4147-A177-3AD203B41FA5}">
                      <a16:colId xmlns:a16="http://schemas.microsoft.com/office/drawing/2014/main" xmlns="" val="20006"/>
                    </a:ext>
                  </a:extLst>
                </a:gridCol>
                <a:gridCol w="579217">
                  <a:extLst>
                    <a:ext uri="{9D8B030D-6E8A-4147-A177-3AD203B41FA5}">
                      <a16:colId xmlns:a16="http://schemas.microsoft.com/office/drawing/2014/main" xmlns="" val="20007"/>
                    </a:ext>
                  </a:extLst>
                </a:gridCol>
                <a:gridCol w="579217">
                  <a:extLst>
                    <a:ext uri="{9D8B030D-6E8A-4147-A177-3AD203B41FA5}">
                      <a16:colId xmlns:a16="http://schemas.microsoft.com/office/drawing/2014/main" xmlns="" val="20008"/>
                    </a:ext>
                  </a:extLst>
                </a:gridCol>
                <a:gridCol w="575429">
                  <a:extLst>
                    <a:ext uri="{9D8B030D-6E8A-4147-A177-3AD203B41FA5}">
                      <a16:colId xmlns:a16="http://schemas.microsoft.com/office/drawing/2014/main" xmlns="" val="20009"/>
                    </a:ext>
                  </a:extLst>
                </a:gridCol>
                <a:gridCol w="687289">
                  <a:extLst>
                    <a:ext uri="{9D8B030D-6E8A-4147-A177-3AD203B41FA5}">
                      <a16:colId xmlns:a16="http://schemas.microsoft.com/office/drawing/2014/main" xmlns="" val="20010"/>
                    </a:ext>
                  </a:extLst>
                </a:gridCol>
                <a:gridCol w="687289">
                  <a:extLst>
                    <a:ext uri="{9D8B030D-6E8A-4147-A177-3AD203B41FA5}">
                      <a16:colId xmlns:a16="http://schemas.microsoft.com/office/drawing/2014/main" xmlns="" val="20011"/>
                    </a:ext>
                  </a:extLst>
                </a:gridCol>
                <a:gridCol w="687289">
                  <a:extLst>
                    <a:ext uri="{9D8B030D-6E8A-4147-A177-3AD203B41FA5}">
                      <a16:colId xmlns:a16="http://schemas.microsoft.com/office/drawing/2014/main" xmlns="" val="20012"/>
                    </a:ext>
                  </a:extLst>
                </a:gridCol>
              </a:tblGrid>
              <a:tr h="229709">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COURSE</a:t>
                      </a:r>
                      <a:endParaRPr lang="en-US" sz="1200" dirty="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COs</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PO2</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PO3</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PO4</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PO5</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PO6</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PO7</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PO8</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PO9</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PO10</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PO11</a:t>
                      </a:r>
                      <a:endParaRPr lang="en-US" sz="1200">
                        <a:effectLst/>
                        <a:latin typeface="Times New Roman" panose="02020603050405020304" pitchFamily="18" charset="0"/>
                        <a:ea typeface="Calibri"/>
                        <a:cs typeface="Times New Roman" panose="02020603050405020304" pitchFamily="18" charset="0"/>
                      </a:endParaRPr>
                    </a:p>
                  </a:txBody>
                  <a:tcPr marL="65681" marR="65681" marT="0" marB="0"/>
                </a:tc>
                <a:extLst>
                  <a:ext uri="{0D108BD9-81ED-4DB2-BD59-A6C34878D82A}">
                    <a16:rowId xmlns:a16="http://schemas.microsoft.com/office/drawing/2014/main" xmlns="" val="10000"/>
                  </a:ext>
                </a:extLst>
              </a:tr>
              <a:tr h="263875">
                <a:tc rowSpan="2">
                  <a:txBody>
                    <a:bodyPr/>
                    <a:lstStyle/>
                    <a:p>
                      <a:pPr marL="0" marR="0">
                        <a:lnSpc>
                          <a:spcPct val="115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Subject1</a:t>
                      </a:r>
                    </a:p>
                  </a:txBody>
                  <a:tcPr marL="65681" marR="65681"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1"/>
                  </a:ext>
                </a:extLst>
              </a:tr>
              <a:tr h="239362">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2"/>
                  </a:ext>
                </a:extLst>
              </a:tr>
              <a:tr h="263875">
                <a:tc rowSpan="3">
                  <a:txBody>
                    <a:bodyPr/>
                    <a:lstStyle/>
                    <a:p>
                      <a:pPr marL="0" marR="0">
                        <a:lnSpc>
                          <a:spcPct val="115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Subject2</a:t>
                      </a:r>
                    </a:p>
                  </a:txBody>
                  <a:tcPr marL="65681" marR="65681" marT="0" marB="0" anchor="ctr">
                    <a:solidFill>
                      <a:schemeClr val="bg1">
                        <a:alpha val="2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2</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3"/>
                  </a:ext>
                </a:extLst>
              </a:tr>
              <a:tr h="263875">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4"/>
                  </a:ext>
                </a:extLst>
              </a:tr>
              <a:tr h="239362">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5"/>
                  </a:ext>
                </a:extLst>
              </a:tr>
              <a:tr h="263875">
                <a:tc rowSpan="4">
                  <a:txBody>
                    <a:bodyPr/>
                    <a:lstStyle/>
                    <a:p>
                      <a:pPr marL="0" marR="0">
                        <a:lnSpc>
                          <a:spcPct val="115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Subject3</a:t>
                      </a:r>
                    </a:p>
                  </a:txBody>
                  <a:tcPr marL="65681" marR="65681"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6"/>
                  </a:ext>
                </a:extLst>
              </a:tr>
              <a:tr h="263875">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7"/>
                  </a:ext>
                </a:extLst>
              </a:tr>
              <a:tr h="263875">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8"/>
                  </a:ext>
                </a:extLst>
              </a:tr>
              <a:tr h="239362">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CO4</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2</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65681" marR="65681" marT="0" marB="0" anchor="ctr"/>
                </a:tc>
                <a:extLst>
                  <a:ext uri="{0D108BD9-81ED-4DB2-BD59-A6C34878D82A}">
                    <a16:rowId xmlns:a16="http://schemas.microsoft.com/office/drawing/2014/main" xmlns="" val="10009"/>
                  </a:ext>
                </a:extLst>
              </a:tr>
              <a:tr h="263875">
                <a:tc rowSpan="4">
                  <a:txBody>
                    <a:bodyPr/>
                    <a:lstStyle/>
                    <a:p>
                      <a:pPr marL="0" marR="0">
                        <a:lnSpc>
                          <a:spcPct val="115000"/>
                        </a:lnSpc>
                        <a:spcBef>
                          <a:spcPts val="0"/>
                        </a:spcBef>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Subject4</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CO1</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0"/>
                  </a:ext>
                </a:extLst>
              </a:tr>
              <a:tr h="263875">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CO2</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3</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r>
                        <a:rPr lang="en-US" sz="1250" b="0" dirty="0">
                          <a:solidFill>
                            <a:srgbClr val="FF0000"/>
                          </a:solidFill>
                          <a:latin typeface="Times New Roman" pitchFamily="18" charset="0"/>
                          <a:cs typeface="Times New Roman"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1"/>
                  </a:ext>
                </a:extLst>
              </a:tr>
              <a:tr h="263875">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mn-ea"/>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r>
                        <a:rPr lang="en-US" sz="1250" b="0" dirty="0">
                          <a:solidFill>
                            <a:srgbClr val="FF0000"/>
                          </a:solidFill>
                          <a:latin typeface="Times New Roman" pitchFamily="18" charset="0"/>
                          <a:cs typeface="Times New Roman"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2"/>
                  </a:ext>
                </a:extLst>
              </a:tr>
              <a:tr h="239362">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CO4</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r>
                        <a:rPr lang="en-US" sz="1250" b="1" dirty="0">
                          <a:solidFill>
                            <a:srgbClr val="FF0000"/>
                          </a:solidFill>
                          <a:latin typeface="Times New Roman" pitchFamily="18" charset="0"/>
                          <a:cs typeface="Times New Roman" pitchFamily="18" charset="0"/>
                        </a:rPr>
                        <a:t>3</a:t>
                      </a: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65681" marR="65681"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3"/>
                  </a:ext>
                </a:extLst>
              </a:tr>
              <a:tr h="263875">
                <a:tc rowSpan="3">
                  <a:txBody>
                    <a:bodyPr/>
                    <a:lstStyle/>
                    <a:p>
                      <a:pPr marL="0" marR="0">
                        <a:lnSpc>
                          <a:spcPct val="115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Subject5</a:t>
                      </a:r>
                    </a:p>
                  </a:txBody>
                  <a:tcPr marL="65681" marR="65681"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CO1</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4"/>
                  </a:ext>
                </a:extLst>
              </a:tr>
              <a:tr h="263875">
                <a:tc vMerge="1">
                  <a:txBody>
                    <a:bodyPr/>
                    <a:lstStyle/>
                    <a:p>
                      <a:endParaRPr lang="en-US"/>
                    </a:p>
                  </a:txBody>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CO2</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5"/>
                  </a:ext>
                </a:extLst>
              </a:tr>
              <a:tr h="239362">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CO3</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65681" marR="65681" marT="0" marB="0" anchor="ctr"/>
                </a:tc>
                <a:extLst>
                  <a:ext uri="{0D108BD9-81ED-4DB2-BD59-A6C34878D82A}">
                    <a16:rowId xmlns:a16="http://schemas.microsoft.com/office/drawing/2014/main" xmlns="" val="10016"/>
                  </a:ext>
                </a:extLst>
              </a:tr>
              <a:tr h="263875">
                <a:tc rowSpan="4">
                  <a:txBody>
                    <a:bodyPr/>
                    <a:lstStyle/>
                    <a:p>
                      <a:pPr marL="0" marR="0" algn="l" rtl="0" eaLnBrk="1" latinLnBrk="0" hangingPunct="1">
                        <a:lnSpc>
                          <a:spcPct val="115000"/>
                        </a:lnSpc>
                        <a:spcBef>
                          <a:spcPts val="0"/>
                        </a:spcBef>
                        <a:spcAft>
                          <a:spcPts val="0"/>
                        </a:spcAft>
                      </a:pP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Major Project</a:t>
                      </a:r>
                    </a:p>
                  </a:txBody>
                  <a:tcPr marL="84406" marR="84406" marT="0" marB="0" anchor="ctr">
                    <a:solidFill>
                      <a:schemeClr val="bg1">
                        <a:alpha val="20000"/>
                      </a:schemeClr>
                    </a:solidFill>
                  </a:tcP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CO1</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extLst>
                  <a:ext uri="{0D108BD9-81ED-4DB2-BD59-A6C34878D82A}">
                    <a16:rowId xmlns:a16="http://schemas.microsoft.com/office/drawing/2014/main" xmlns="" val="10025"/>
                  </a:ext>
                </a:extLst>
              </a:tr>
              <a:tr h="239362">
                <a:tc vMerge="1">
                  <a:txBody>
                    <a:bodyPr/>
                    <a:lstStyle/>
                    <a:p>
                      <a:endParaRPr lang="en-US"/>
                    </a:p>
                  </a:txBody>
                  <a:tcP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CO2</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extLst>
                  <a:ext uri="{0D108BD9-81ED-4DB2-BD59-A6C34878D82A}">
                    <a16:rowId xmlns:a16="http://schemas.microsoft.com/office/drawing/2014/main" xmlns="" val="10026"/>
                  </a:ext>
                </a:extLst>
              </a:tr>
              <a:tr h="239362">
                <a:tc vMerge="1">
                  <a:txBody>
                    <a:bodyPr/>
                    <a:lstStyle/>
                    <a:p>
                      <a:pPr marL="0" marR="0" algn="l" rtl="0" eaLnBrk="1" latinLnBrk="0" hangingPunct="1">
                        <a:lnSpc>
                          <a:spcPct val="115000"/>
                        </a:lnSpc>
                        <a:spcBef>
                          <a:spcPts val="0"/>
                        </a:spcBef>
                        <a:spcAft>
                          <a:spcPts val="0"/>
                        </a:spcAft>
                      </a:pPr>
                      <a:endParaRPr kumimoji="0" lang="en-US" sz="12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extLst>
                  <a:ext uri="{0D108BD9-81ED-4DB2-BD59-A6C34878D82A}">
                    <a16:rowId xmlns:a16="http://schemas.microsoft.com/office/drawing/2014/main" xmlns="" val="10027"/>
                  </a:ext>
                </a:extLst>
              </a:tr>
              <a:tr h="239362">
                <a:tc vMerge="1">
                  <a:txBody>
                    <a:bodyPr/>
                    <a:lstStyle/>
                    <a:p>
                      <a:pPr marL="0" marR="0" algn="l" rtl="0" eaLnBrk="1" latinLnBrk="0" hangingPunct="1">
                        <a:lnSpc>
                          <a:spcPct val="115000"/>
                        </a:lnSpc>
                        <a:spcBef>
                          <a:spcPts val="0"/>
                        </a:spcBef>
                        <a:spcAft>
                          <a:spcPts val="0"/>
                        </a:spcAft>
                      </a:pPr>
                      <a:endParaRPr kumimoji="0" lang="en-US" sz="12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CO4</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84406" marR="84406"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2</a:t>
                      </a:r>
                    </a:p>
                  </a:txBody>
                  <a:tcPr marL="84406" marR="84406" marT="0" marB="0" anchor="ctr"/>
                </a:tc>
                <a:extLst>
                  <a:ext uri="{0D108BD9-81ED-4DB2-BD59-A6C34878D82A}">
                    <a16:rowId xmlns:a16="http://schemas.microsoft.com/office/drawing/2014/main" xmlns="" val="10028"/>
                  </a:ext>
                </a:extLst>
              </a:tr>
            </a:tbl>
          </a:graphicData>
        </a:graphic>
      </p:graphicFrame>
      <p:sp>
        <p:nvSpPr>
          <p:cNvPr id="4" name="Rectangle 3"/>
          <p:cNvSpPr/>
          <p:nvPr/>
        </p:nvSpPr>
        <p:spPr>
          <a:xfrm>
            <a:off x="3116827" y="6197515"/>
            <a:ext cx="8790038" cy="523220"/>
          </a:xfrm>
          <a:prstGeom prst="rect">
            <a:avLst/>
          </a:prstGeom>
        </p:spPr>
        <p:txBody>
          <a:bodyPr wrap="square">
            <a:spAutoFit/>
          </a:bodyPr>
          <a:lstStyle/>
          <a:p>
            <a:r>
              <a:rPr lang="en-US" b="1" dirty="0">
                <a:solidFill>
                  <a:srgbClr val="FF0000"/>
                </a:solidFill>
                <a:latin typeface="Bookman Old Style" panose="02050604050505020204" pitchFamily="18" charset="0"/>
                <a:cs typeface="Times New Roman" panose="02020603050405020304" pitchFamily="18" charset="0"/>
              </a:rPr>
              <a:t> </a:t>
            </a:r>
            <a:r>
              <a:rPr lang="en-US" sz="2800" b="1" dirty="0">
                <a:latin typeface="Bookman Old Style" panose="02050604050505020204" pitchFamily="18" charset="0"/>
                <a:cs typeface="Times New Roman" panose="02020603050405020304" pitchFamily="18" charset="0"/>
              </a:rPr>
              <a:t>CO-PO Matrix for all Subjects and All POs</a:t>
            </a:r>
            <a:endParaRPr lang="en-IN" sz="2800" dirty="0"/>
          </a:p>
        </p:txBody>
      </p:sp>
    </p:spTree>
    <p:extLst>
      <p:ext uri="{BB962C8B-B14F-4D97-AF65-F5344CB8AC3E}">
        <p14:creationId xmlns="" xmlns:p14="http://schemas.microsoft.com/office/powerpoint/2010/main" val="25436067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27018" y="110949"/>
            <a:ext cx="9517789" cy="691063"/>
          </a:xfrm>
          <a:prstGeom prst="rect">
            <a:avLst/>
          </a:prstGeom>
        </p:spPr>
        <p:txBody>
          <a:bodyPr vert="horz" wrap="square" lIns="0" tIns="13820" rIns="0" bIns="0" rtlCol="0" anchor="ctr">
            <a:spAutoFit/>
          </a:bodyPr>
          <a:lstStyle/>
          <a:p>
            <a:pPr marL="11516" algn="ctr">
              <a:lnSpc>
                <a:spcPct val="100000"/>
              </a:lnSpc>
              <a:spcBef>
                <a:spcPts val="109"/>
              </a:spcBef>
            </a:pPr>
            <a:r>
              <a:rPr b="1" spc="9" dirty="0">
                <a:solidFill>
                  <a:srgbClr val="7030A0"/>
                </a:solidFill>
              </a:rPr>
              <a:t>CO-PO </a:t>
            </a:r>
            <a:r>
              <a:rPr b="1" spc="5" dirty="0">
                <a:solidFill>
                  <a:srgbClr val="7030A0"/>
                </a:solidFill>
              </a:rPr>
              <a:t>mapping</a:t>
            </a:r>
            <a:r>
              <a:rPr b="1" spc="-54" dirty="0">
                <a:solidFill>
                  <a:srgbClr val="7030A0"/>
                </a:solidFill>
              </a:rPr>
              <a:t> </a:t>
            </a:r>
            <a:r>
              <a:rPr b="1" spc="5" dirty="0">
                <a:solidFill>
                  <a:srgbClr val="7030A0"/>
                </a:solidFill>
              </a:rPr>
              <a:t>(</a:t>
            </a:r>
            <a:r>
              <a:rPr lang="en-IN" b="1" spc="5" dirty="0">
                <a:solidFill>
                  <a:srgbClr val="7030A0"/>
                </a:solidFill>
              </a:rPr>
              <a:t>How to Present</a:t>
            </a:r>
            <a:r>
              <a:rPr b="1" spc="5" dirty="0">
                <a:solidFill>
                  <a:srgbClr val="7030A0"/>
                </a:solidFill>
              </a:rPr>
              <a:t>)</a:t>
            </a:r>
          </a:p>
        </p:txBody>
      </p:sp>
      <p:graphicFrame>
        <p:nvGraphicFramePr>
          <p:cNvPr id="3" name="object 3"/>
          <p:cNvGraphicFramePr>
            <a:graphicFrameLocks noGrp="1"/>
          </p:cNvGraphicFramePr>
          <p:nvPr/>
        </p:nvGraphicFramePr>
        <p:xfrm>
          <a:off x="1556175" y="1200499"/>
          <a:ext cx="9079650" cy="5116027"/>
        </p:xfrm>
        <a:graphic>
          <a:graphicData uri="http://schemas.openxmlformats.org/drawingml/2006/table">
            <a:tbl>
              <a:tblPr firstRow="1" bandRow="1">
                <a:tableStyleId>{2D5ABB26-0587-4C30-8999-92F81FD0307C}</a:tableStyleId>
              </a:tblPr>
              <a:tblGrid>
                <a:gridCol w="484715">
                  <a:extLst>
                    <a:ext uri="{9D8B030D-6E8A-4147-A177-3AD203B41FA5}">
                      <a16:colId xmlns:a16="http://schemas.microsoft.com/office/drawing/2014/main" xmlns="" val="20000"/>
                    </a:ext>
                  </a:extLst>
                </a:gridCol>
                <a:gridCol w="562850">
                  <a:extLst>
                    <a:ext uri="{9D8B030D-6E8A-4147-A177-3AD203B41FA5}">
                      <a16:colId xmlns:a16="http://schemas.microsoft.com/office/drawing/2014/main" xmlns="" val="20001"/>
                    </a:ext>
                  </a:extLst>
                </a:gridCol>
                <a:gridCol w="808533">
                  <a:extLst>
                    <a:ext uri="{9D8B030D-6E8A-4147-A177-3AD203B41FA5}">
                      <a16:colId xmlns:a16="http://schemas.microsoft.com/office/drawing/2014/main" xmlns="" val="20002"/>
                    </a:ext>
                  </a:extLst>
                </a:gridCol>
                <a:gridCol w="791737">
                  <a:extLst>
                    <a:ext uri="{9D8B030D-6E8A-4147-A177-3AD203B41FA5}">
                      <a16:colId xmlns:a16="http://schemas.microsoft.com/office/drawing/2014/main" xmlns="" val="20003"/>
                    </a:ext>
                  </a:extLst>
                </a:gridCol>
                <a:gridCol w="882562">
                  <a:extLst>
                    <a:ext uri="{9D8B030D-6E8A-4147-A177-3AD203B41FA5}">
                      <a16:colId xmlns:a16="http://schemas.microsoft.com/office/drawing/2014/main" xmlns="" val="20004"/>
                    </a:ext>
                  </a:extLst>
                </a:gridCol>
                <a:gridCol w="1111025">
                  <a:extLst>
                    <a:ext uri="{9D8B030D-6E8A-4147-A177-3AD203B41FA5}">
                      <a16:colId xmlns:a16="http://schemas.microsoft.com/office/drawing/2014/main" xmlns="" val="20005"/>
                    </a:ext>
                  </a:extLst>
                </a:gridCol>
                <a:gridCol w="449684">
                  <a:extLst>
                    <a:ext uri="{9D8B030D-6E8A-4147-A177-3AD203B41FA5}">
                      <a16:colId xmlns:a16="http://schemas.microsoft.com/office/drawing/2014/main" xmlns="" val="20006"/>
                    </a:ext>
                  </a:extLst>
                </a:gridCol>
                <a:gridCol w="498727">
                  <a:extLst>
                    <a:ext uri="{9D8B030D-6E8A-4147-A177-3AD203B41FA5}">
                      <a16:colId xmlns:a16="http://schemas.microsoft.com/office/drawing/2014/main" xmlns="" val="20007"/>
                    </a:ext>
                  </a:extLst>
                </a:gridCol>
                <a:gridCol w="497454">
                  <a:extLst>
                    <a:ext uri="{9D8B030D-6E8A-4147-A177-3AD203B41FA5}">
                      <a16:colId xmlns:a16="http://schemas.microsoft.com/office/drawing/2014/main" xmlns="" val="20008"/>
                    </a:ext>
                  </a:extLst>
                </a:gridCol>
                <a:gridCol w="452867">
                  <a:extLst>
                    <a:ext uri="{9D8B030D-6E8A-4147-A177-3AD203B41FA5}">
                      <a16:colId xmlns:a16="http://schemas.microsoft.com/office/drawing/2014/main" xmlns="" val="20009"/>
                    </a:ext>
                  </a:extLst>
                </a:gridCol>
                <a:gridCol w="452867">
                  <a:extLst>
                    <a:ext uri="{9D8B030D-6E8A-4147-A177-3AD203B41FA5}">
                      <a16:colId xmlns:a16="http://schemas.microsoft.com/office/drawing/2014/main" xmlns="" val="20010"/>
                    </a:ext>
                  </a:extLst>
                </a:gridCol>
                <a:gridCol w="275797">
                  <a:extLst>
                    <a:ext uri="{9D8B030D-6E8A-4147-A177-3AD203B41FA5}">
                      <a16:colId xmlns:a16="http://schemas.microsoft.com/office/drawing/2014/main" xmlns="" val="20011"/>
                    </a:ext>
                  </a:extLst>
                </a:gridCol>
                <a:gridCol w="274523">
                  <a:extLst>
                    <a:ext uri="{9D8B030D-6E8A-4147-A177-3AD203B41FA5}">
                      <a16:colId xmlns:a16="http://schemas.microsoft.com/office/drawing/2014/main" xmlns="" val="20012"/>
                    </a:ext>
                  </a:extLst>
                </a:gridCol>
                <a:gridCol w="354140">
                  <a:extLst>
                    <a:ext uri="{9D8B030D-6E8A-4147-A177-3AD203B41FA5}">
                      <a16:colId xmlns:a16="http://schemas.microsoft.com/office/drawing/2014/main" xmlns="" val="20013"/>
                    </a:ext>
                  </a:extLst>
                </a:gridCol>
                <a:gridCol w="354140">
                  <a:extLst>
                    <a:ext uri="{9D8B030D-6E8A-4147-A177-3AD203B41FA5}">
                      <a16:colId xmlns:a16="http://schemas.microsoft.com/office/drawing/2014/main" xmlns="" val="20014"/>
                    </a:ext>
                  </a:extLst>
                </a:gridCol>
                <a:gridCol w="276434">
                  <a:extLst>
                    <a:ext uri="{9D8B030D-6E8A-4147-A177-3AD203B41FA5}">
                      <a16:colId xmlns:a16="http://schemas.microsoft.com/office/drawing/2014/main" xmlns="" val="20015"/>
                    </a:ext>
                  </a:extLst>
                </a:gridCol>
                <a:gridCol w="275161">
                  <a:extLst>
                    <a:ext uri="{9D8B030D-6E8A-4147-A177-3AD203B41FA5}">
                      <a16:colId xmlns:a16="http://schemas.microsoft.com/office/drawing/2014/main" xmlns="" val="20016"/>
                    </a:ext>
                  </a:extLst>
                </a:gridCol>
                <a:gridCol w="276434">
                  <a:extLst>
                    <a:ext uri="{9D8B030D-6E8A-4147-A177-3AD203B41FA5}">
                      <a16:colId xmlns:a16="http://schemas.microsoft.com/office/drawing/2014/main" xmlns="" val="20017"/>
                    </a:ext>
                  </a:extLst>
                </a:gridCol>
              </a:tblGrid>
              <a:tr h="420116">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969"/>
                        </a:spcBef>
                      </a:pPr>
                      <a:r>
                        <a:rPr sz="1200" b="1" spc="5" dirty="0">
                          <a:latin typeface="Cambria"/>
                          <a:cs typeface="Cambria"/>
                        </a:rPr>
                        <a:t>PO</a:t>
                      </a:r>
                      <a:r>
                        <a:rPr sz="1200" b="1" spc="-40" dirty="0">
                          <a:latin typeface="Cambria"/>
                          <a:cs typeface="Cambria"/>
                        </a:rPr>
                        <a:t> </a:t>
                      </a:r>
                      <a:r>
                        <a:rPr sz="1200" b="1" spc="10" dirty="0">
                          <a:latin typeface="Cambria"/>
                          <a:cs typeface="Cambria"/>
                        </a:rPr>
                        <a:t>1</a:t>
                      </a:r>
                      <a:endParaRPr sz="1200" dirty="0">
                        <a:latin typeface="Cambria"/>
                        <a:cs typeface="Cambria"/>
                      </a:endParaRPr>
                    </a:p>
                  </a:txBody>
                  <a:tcPr marL="0" marR="0" marT="11170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969"/>
                        </a:spcBef>
                      </a:pPr>
                      <a:r>
                        <a:rPr sz="1200" b="1" spc="5" dirty="0">
                          <a:latin typeface="Cambria"/>
                          <a:cs typeface="Cambria"/>
                        </a:rPr>
                        <a:t>PO</a:t>
                      </a:r>
                      <a:r>
                        <a:rPr sz="1200" b="1" spc="-30" dirty="0">
                          <a:latin typeface="Cambria"/>
                          <a:cs typeface="Cambria"/>
                        </a:rPr>
                        <a:t> </a:t>
                      </a:r>
                      <a:r>
                        <a:rPr sz="1200" b="1" spc="10" dirty="0">
                          <a:latin typeface="Cambria"/>
                          <a:cs typeface="Cambria"/>
                        </a:rPr>
                        <a:t>2</a:t>
                      </a:r>
                      <a:endParaRPr sz="1200" dirty="0">
                        <a:latin typeface="Cambria"/>
                        <a:cs typeface="Cambria"/>
                      </a:endParaRPr>
                    </a:p>
                  </a:txBody>
                  <a:tcPr marL="0" marR="0" marT="11170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969"/>
                        </a:spcBef>
                      </a:pPr>
                      <a:r>
                        <a:rPr sz="1200" b="1" spc="5" dirty="0">
                          <a:latin typeface="Cambria"/>
                          <a:cs typeface="Cambria"/>
                        </a:rPr>
                        <a:t>PO</a:t>
                      </a:r>
                      <a:r>
                        <a:rPr sz="1200" b="1" spc="-30" dirty="0">
                          <a:latin typeface="Cambria"/>
                          <a:cs typeface="Cambria"/>
                        </a:rPr>
                        <a:t> </a:t>
                      </a:r>
                      <a:r>
                        <a:rPr sz="1200" b="1" spc="10" dirty="0">
                          <a:latin typeface="Cambria"/>
                          <a:cs typeface="Cambria"/>
                        </a:rPr>
                        <a:t>3</a:t>
                      </a:r>
                      <a:endParaRPr sz="1200" dirty="0">
                        <a:latin typeface="Cambria"/>
                        <a:cs typeface="Cambria"/>
                      </a:endParaRPr>
                    </a:p>
                  </a:txBody>
                  <a:tcPr marL="0" marR="0" marT="11170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969"/>
                        </a:spcBef>
                      </a:pPr>
                      <a:r>
                        <a:rPr sz="1200" b="1" spc="5" dirty="0">
                          <a:latin typeface="Cambria"/>
                          <a:cs typeface="Cambria"/>
                        </a:rPr>
                        <a:t>PO</a:t>
                      </a:r>
                      <a:r>
                        <a:rPr sz="1200" b="1" spc="-35" dirty="0">
                          <a:latin typeface="Cambria"/>
                          <a:cs typeface="Cambria"/>
                        </a:rPr>
                        <a:t> </a:t>
                      </a:r>
                      <a:r>
                        <a:rPr sz="1200" b="1" spc="10" dirty="0">
                          <a:latin typeface="Cambria"/>
                          <a:cs typeface="Cambria"/>
                        </a:rPr>
                        <a:t>4</a:t>
                      </a:r>
                      <a:endParaRPr sz="1200" dirty="0">
                        <a:latin typeface="Cambria"/>
                        <a:cs typeface="Cambria"/>
                      </a:endParaRPr>
                    </a:p>
                  </a:txBody>
                  <a:tcPr marL="0" marR="0" marT="11170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969"/>
                        </a:spcBef>
                      </a:pPr>
                      <a:r>
                        <a:rPr sz="1200" b="1" spc="5" dirty="0">
                          <a:latin typeface="Cambria"/>
                          <a:cs typeface="Cambria"/>
                        </a:rPr>
                        <a:t>PO</a:t>
                      </a:r>
                      <a:r>
                        <a:rPr sz="1200" b="1" spc="-35" dirty="0">
                          <a:latin typeface="Cambria"/>
                          <a:cs typeface="Cambria"/>
                        </a:rPr>
                        <a:t> </a:t>
                      </a:r>
                      <a:r>
                        <a:rPr sz="1200" b="1" spc="10" dirty="0">
                          <a:latin typeface="Cambria"/>
                          <a:cs typeface="Cambria"/>
                        </a:rPr>
                        <a:t>5</a:t>
                      </a:r>
                      <a:endParaRPr sz="1200" dirty="0">
                        <a:latin typeface="Cambria"/>
                        <a:cs typeface="Cambria"/>
                      </a:endParaRPr>
                    </a:p>
                  </a:txBody>
                  <a:tcPr marL="0" marR="0" marT="11170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7305">
                        <a:lnSpc>
                          <a:spcPct val="100000"/>
                        </a:lnSpc>
                        <a:spcBef>
                          <a:spcPts val="55"/>
                        </a:spcBef>
                      </a:pPr>
                      <a:r>
                        <a:rPr sz="1200" b="1" spc="5" dirty="0">
                          <a:latin typeface="Cambria"/>
                          <a:cs typeface="Cambria"/>
                        </a:rPr>
                        <a:t>PO</a:t>
                      </a:r>
                      <a:endParaRPr sz="1200" dirty="0">
                        <a:latin typeface="Cambria"/>
                        <a:cs typeface="Cambria"/>
                      </a:endParaRPr>
                    </a:p>
                    <a:p>
                      <a:pPr marL="86360">
                        <a:lnSpc>
                          <a:spcPct val="100000"/>
                        </a:lnSpc>
                        <a:spcBef>
                          <a:spcPts val="265"/>
                        </a:spcBef>
                      </a:pPr>
                      <a:r>
                        <a:rPr sz="1200" b="1" dirty="0">
                          <a:latin typeface="Cambria"/>
                          <a:cs typeface="Cambria"/>
                        </a:rPr>
                        <a:t>6</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6670">
                        <a:lnSpc>
                          <a:spcPct val="100000"/>
                        </a:lnSpc>
                        <a:spcBef>
                          <a:spcPts val="55"/>
                        </a:spcBef>
                      </a:pPr>
                      <a:r>
                        <a:rPr sz="1200" b="1" spc="5" dirty="0">
                          <a:latin typeface="Cambria"/>
                          <a:cs typeface="Cambria"/>
                        </a:rPr>
                        <a:t>PO</a:t>
                      </a:r>
                      <a:endParaRPr sz="1200" dirty="0">
                        <a:latin typeface="Cambria"/>
                        <a:cs typeface="Cambria"/>
                      </a:endParaRPr>
                    </a:p>
                    <a:p>
                      <a:pPr marL="86360">
                        <a:lnSpc>
                          <a:spcPct val="100000"/>
                        </a:lnSpc>
                        <a:spcBef>
                          <a:spcPts val="265"/>
                        </a:spcBef>
                      </a:pPr>
                      <a:r>
                        <a:rPr sz="1200" b="1" dirty="0">
                          <a:latin typeface="Cambria"/>
                          <a:cs typeface="Cambria"/>
                        </a:rPr>
                        <a:t>7</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55"/>
                        </a:spcBef>
                      </a:pPr>
                      <a:r>
                        <a:rPr sz="1200" b="1" spc="5" dirty="0">
                          <a:latin typeface="Cambria"/>
                          <a:cs typeface="Cambria"/>
                        </a:rPr>
                        <a:t>PO</a:t>
                      </a:r>
                      <a:endParaRPr sz="1200" dirty="0">
                        <a:latin typeface="Cambria"/>
                        <a:cs typeface="Cambria"/>
                      </a:endParaRPr>
                    </a:p>
                    <a:p>
                      <a:pPr algn="ctr">
                        <a:lnSpc>
                          <a:spcPct val="100000"/>
                        </a:lnSpc>
                        <a:spcBef>
                          <a:spcPts val="265"/>
                        </a:spcBef>
                      </a:pPr>
                      <a:r>
                        <a:rPr sz="1200" b="1" dirty="0">
                          <a:latin typeface="Cambria"/>
                          <a:cs typeface="Cambria"/>
                        </a:rPr>
                        <a:t>8</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55"/>
                        </a:spcBef>
                      </a:pPr>
                      <a:r>
                        <a:rPr sz="1200" b="1" spc="5" dirty="0">
                          <a:latin typeface="Cambria"/>
                          <a:cs typeface="Cambria"/>
                        </a:rPr>
                        <a:t>PO</a:t>
                      </a:r>
                      <a:endParaRPr sz="1200" dirty="0">
                        <a:latin typeface="Cambria"/>
                        <a:cs typeface="Cambria"/>
                      </a:endParaRPr>
                    </a:p>
                    <a:p>
                      <a:pPr algn="ctr">
                        <a:lnSpc>
                          <a:spcPct val="100000"/>
                        </a:lnSpc>
                        <a:spcBef>
                          <a:spcPts val="265"/>
                        </a:spcBef>
                      </a:pPr>
                      <a:r>
                        <a:rPr sz="1200" b="1" dirty="0">
                          <a:latin typeface="Cambria"/>
                          <a:cs typeface="Cambria"/>
                        </a:rPr>
                        <a:t>9</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7305">
                        <a:lnSpc>
                          <a:spcPct val="100000"/>
                        </a:lnSpc>
                        <a:spcBef>
                          <a:spcPts val="55"/>
                        </a:spcBef>
                      </a:pPr>
                      <a:r>
                        <a:rPr sz="1200" b="1" spc="5" dirty="0">
                          <a:latin typeface="Cambria"/>
                          <a:cs typeface="Cambria"/>
                        </a:rPr>
                        <a:t>PO</a:t>
                      </a:r>
                      <a:endParaRPr sz="1200" dirty="0">
                        <a:latin typeface="Cambria"/>
                        <a:cs typeface="Cambria"/>
                      </a:endParaRPr>
                    </a:p>
                    <a:p>
                      <a:pPr marL="36195">
                        <a:lnSpc>
                          <a:spcPct val="100000"/>
                        </a:lnSpc>
                        <a:spcBef>
                          <a:spcPts val="265"/>
                        </a:spcBef>
                      </a:pPr>
                      <a:r>
                        <a:rPr sz="1200" b="1" spc="5" dirty="0">
                          <a:latin typeface="Cambria"/>
                          <a:cs typeface="Cambria"/>
                        </a:rPr>
                        <a:t>10</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6670">
                        <a:lnSpc>
                          <a:spcPct val="100000"/>
                        </a:lnSpc>
                        <a:spcBef>
                          <a:spcPts val="55"/>
                        </a:spcBef>
                      </a:pPr>
                      <a:r>
                        <a:rPr sz="1200" b="1" spc="5" dirty="0">
                          <a:latin typeface="Cambria"/>
                          <a:cs typeface="Cambria"/>
                        </a:rPr>
                        <a:t>PO</a:t>
                      </a:r>
                      <a:endParaRPr sz="1200" dirty="0">
                        <a:latin typeface="Cambria"/>
                        <a:cs typeface="Cambria"/>
                      </a:endParaRPr>
                    </a:p>
                    <a:p>
                      <a:pPr marL="35560">
                        <a:lnSpc>
                          <a:spcPct val="100000"/>
                        </a:lnSpc>
                        <a:spcBef>
                          <a:spcPts val="265"/>
                        </a:spcBef>
                      </a:pPr>
                      <a:r>
                        <a:rPr sz="1200" b="1" spc="5" dirty="0">
                          <a:latin typeface="Cambria"/>
                          <a:cs typeface="Cambria"/>
                        </a:rPr>
                        <a:t>11</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7940">
                        <a:lnSpc>
                          <a:spcPct val="100000"/>
                        </a:lnSpc>
                        <a:spcBef>
                          <a:spcPts val="55"/>
                        </a:spcBef>
                      </a:pPr>
                      <a:r>
                        <a:rPr sz="1200" b="1" spc="5" dirty="0">
                          <a:latin typeface="Cambria"/>
                          <a:cs typeface="Cambria"/>
                        </a:rPr>
                        <a:t>PO</a:t>
                      </a:r>
                      <a:endParaRPr sz="1200" dirty="0">
                        <a:latin typeface="Cambria"/>
                        <a:cs typeface="Cambria"/>
                      </a:endParaRPr>
                    </a:p>
                    <a:p>
                      <a:pPr marL="36830">
                        <a:lnSpc>
                          <a:spcPct val="100000"/>
                        </a:lnSpc>
                        <a:spcBef>
                          <a:spcPts val="265"/>
                        </a:spcBef>
                      </a:pPr>
                      <a:r>
                        <a:rPr sz="1200" b="1" spc="5" dirty="0">
                          <a:latin typeface="Cambria"/>
                          <a:cs typeface="Cambria"/>
                        </a:rPr>
                        <a:t>12</a:t>
                      </a:r>
                      <a:endParaRPr sz="12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0"/>
                  </a:ext>
                </a:extLst>
              </a:tr>
              <a:tr h="736586">
                <a:tc>
                  <a:txBody>
                    <a:bodyPr/>
                    <a:lstStyle/>
                    <a:p>
                      <a:pPr>
                        <a:lnSpc>
                          <a:spcPct val="100000"/>
                        </a:lnSpc>
                        <a:spcBef>
                          <a:spcPts val="45"/>
                        </a:spcBef>
                      </a:pPr>
                      <a:endParaRPr sz="1800" dirty="0">
                        <a:latin typeface="Times New Roman"/>
                        <a:cs typeface="Times New Roman"/>
                      </a:endParaRPr>
                    </a:p>
                    <a:p>
                      <a:pPr marL="78105">
                        <a:lnSpc>
                          <a:spcPct val="100000"/>
                        </a:lnSpc>
                      </a:pPr>
                      <a:r>
                        <a:rPr sz="1200" b="1" spc="5" dirty="0">
                          <a:latin typeface="Cambria"/>
                          <a:cs typeface="Cambria"/>
                        </a:rPr>
                        <a:t>SEM</a:t>
                      </a:r>
                      <a:endParaRPr sz="1200" dirty="0">
                        <a:latin typeface="Cambria"/>
                        <a:cs typeface="Cambria"/>
                      </a:endParaRPr>
                    </a:p>
                  </a:txBody>
                  <a:tcPr marL="0" marR="0" marT="518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7945" marR="61594" algn="ctr">
                        <a:lnSpc>
                          <a:spcPct val="117300"/>
                        </a:lnSpc>
                        <a:spcBef>
                          <a:spcPts val="250"/>
                        </a:spcBef>
                      </a:pPr>
                      <a:endParaRPr sz="1200" dirty="0">
                        <a:latin typeface="Cambria"/>
                        <a:cs typeface="Cambria"/>
                      </a:endParaRPr>
                    </a:p>
                  </a:txBody>
                  <a:tcPr marL="0" marR="0" marT="2879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71120" marR="64769" indent="57785">
                        <a:lnSpc>
                          <a:spcPct val="116900"/>
                        </a:lnSpc>
                        <a:spcBef>
                          <a:spcPts val="1165"/>
                        </a:spcBef>
                      </a:pPr>
                      <a:r>
                        <a:rPr sz="1200" b="1" spc="5" dirty="0">
                          <a:latin typeface="Cambria"/>
                          <a:cs typeface="Cambria"/>
                        </a:rPr>
                        <a:t>SUB  </a:t>
                      </a:r>
                      <a:r>
                        <a:rPr sz="1200" b="1" spc="-25" dirty="0">
                          <a:latin typeface="Cambria"/>
                          <a:cs typeface="Cambria"/>
                        </a:rPr>
                        <a:t>C</a:t>
                      </a:r>
                      <a:r>
                        <a:rPr sz="1200" b="1" spc="-10" dirty="0">
                          <a:latin typeface="Cambria"/>
                          <a:cs typeface="Cambria"/>
                        </a:rPr>
                        <a:t>O</a:t>
                      </a:r>
                      <a:r>
                        <a:rPr sz="1200" b="1" dirty="0">
                          <a:latin typeface="Cambria"/>
                          <a:cs typeface="Cambria"/>
                        </a:rPr>
                        <a:t>DE</a:t>
                      </a:r>
                      <a:endParaRPr sz="1200" dirty="0">
                        <a:latin typeface="Cambria"/>
                        <a:cs typeface="Cambria"/>
                      </a:endParaRPr>
                    </a:p>
                  </a:txBody>
                  <a:tcPr marL="0" marR="0" marT="134166"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200" dirty="0">
                        <a:latin typeface="Times New Roman"/>
                        <a:cs typeface="Times New Roman"/>
                      </a:endParaRPr>
                    </a:p>
                    <a:p>
                      <a:pPr marL="114935">
                        <a:lnSpc>
                          <a:spcPct val="100000"/>
                        </a:lnSpc>
                        <a:spcBef>
                          <a:spcPts val="850"/>
                        </a:spcBef>
                      </a:pPr>
                      <a:r>
                        <a:rPr sz="1200" dirty="0">
                          <a:latin typeface="Calibri"/>
                          <a:cs typeface="Calibri"/>
                        </a:rPr>
                        <a:t>Course</a:t>
                      </a: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41275">
                        <a:lnSpc>
                          <a:spcPct val="100000"/>
                        </a:lnSpc>
                        <a:spcBef>
                          <a:spcPts val="45"/>
                        </a:spcBef>
                      </a:pPr>
                      <a:r>
                        <a:rPr sz="1000" b="1" spc="-5" dirty="0">
                          <a:latin typeface="Cambria"/>
                          <a:cs typeface="Cambria"/>
                        </a:rPr>
                        <a:t>COURSE</a:t>
                      </a:r>
                      <a:endParaRPr sz="1000" dirty="0">
                        <a:latin typeface="Cambria"/>
                        <a:cs typeface="Cambria"/>
                      </a:endParaRPr>
                    </a:p>
                    <a:p>
                      <a:pPr marL="170815" marR="64135" indent="-99060">
                        <a:lnSpc>
                          <a:spcPct val="115700"/>
                        </a:lnSpc>
                      </a:pPr>
                      <a:r>
                        <a:rPr sz="1000" b="1" dirty="0">
                          <a:latin typeface="Cambria"/>
                          <a:cs typeface="Cambria"/>
                        </a:rPr>
                        <a:t>O</a:t>
                      </a:r>
                      <a:r>
                        <a:rPr sz="1000" b="1" spc="-5" dirty="0">
                          <a:latin typeface="Cambria"/>
                          <a:cs typeface="Cambria"/>
                        </a:rPr>
                        <a:t>UTCOMES</a:t>
                      </a:r>
                      <a:endParaRPr sz="1000" dirty="0">
                        <a:latin typeface="Cambria"/>
                        <a:cs typeface="Cambria"/>
                      </a:endParaRPr>
                    </a:p>
                  </a:txBody>
                  <a:tcPr marL="0" marR="0" marT="518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6670">
                        <a:lnSpc>
                          <a:spcPct val="100000"/>
                        </a:lnSpc>
                        <a:spcBef>
                          <a:spcPts val="55"/>
                        </a:spcBef>
                      </a:pPr>
                      <a:r>
                        <a:rPr sz="1100" b="1" spc="5" dirty="0">
                          <a:latin typeface="Cambria"/>
                          <a:cs typeface="Cambria"/>
                        </a:rPr>
                        <a:t>COURSE</a:t>
                      </a:r>
                      <a:r>
                        <a:rPr sz="1100" b="1" spc="-15" dirty="0">
                          <a:latin typeface="Cambria"/>
                          <a:cs typeface="Cambria"/>
                        </a:rPr>
                        <a:t> </a:t>
                      </a:r>
                      <a:r>
                        <a:rPr sz="1100" b="1" dirty="0">
                          <a:latin typeface="Cambria"/>
                          <a:cs typeface="Cambria"/>
                        </a:rPr>
                        <a:t>OUTCOMES</a:t>
                      </a:r>
                      <a:endParaRPr sz="1100" dirty="0">
                        <a:latin typeface="Cambria"/>
                        <a:cs typeface="Cambria"/>
                      </a:endParaRPr>
                    </a:p>
                    <a:p>
                      <a:pPr marL="26670">
                        <a:lnSpc>
                          <a:spcPct val="100000"/>
                        </a:lnSpc>
                        <a:spcBef>
                          <a:spcPts val="225"/>
                        </a:spcBef>
                      </a:pPr>
                      <a:r>
                        <a:rPr sz="1100" b="1" dirty="0">
                          <a:latin typeface="Cambria"/>
                          <a:cs typeface="Cambria"/>
                        </a:rPr>
                        <a:t>Statement</a:t>
                      </a:r>
                      <a:endParaRPr sz="1100" dirty="0">
                        <a:latin typeface="Cambria"/>
                        <a:cs typeface="Cambria"/>
                      </a:endParaRPr>
                    </a:p>
                  </a:txBody>
                  <a:tcPr marL="0" marR="0" marT="633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1"/>
                  </a:ext>
                </a:extLst>
              </a:tr>
              <a:tr h="766990">
                <a:tc rowSpan="6">
                  <a:txBody>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marL="191135" marR="64769" indent="-119380">
                        <a:lnSpc>
                          <a:spcPct val="116900"/>
                        </a:lnSpc>
                        <a:spcBef>
                          <a:spcPts val="1325"/>
                        </a:spcBef>
                      </a:pPr>
                      <a:endParaRPr lang="en-US" sz="1400" b="0" spc="0" dirty="0">
                        <a:latin typeface="Times New Roman"/>
                        <a:cs typeface="Times New Roman"/>
                      </a:endParaRPr>
                    </a:p>
                    <a:p>
                      <a:pPr marL="191135" marR="64769" indent="-119380">
                        <a:lnSpc>
                          <a:spcPct val="116900"/>
                        </a:lnSpc>
                        <a:spcBef>
                          <a:spcPts val="1325"/>
                        </a:spcBef>
                      </a:pPr>
                      <a:r>
                        <a:rPr lang="en-US" sz="1200" b="1" spc="-5" dirty="0">
                          <a:latin typeface="Cambria"/>
                          <a:cs typeface="Cambria"/>
                        </a:rPr>
                        <a:t>III</a:t>
                      </a:r>
                      <a:endParaRPr sz="12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rowSpan="6">
                  <a:txBody>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marL="37465">
                        <a:lnSpc>
                          <a:spcPct val="100000"/>
                        </a:lnSpc>
                      </a:pPr>
                      <a:endParaRPr lang="en-US" sz="1200" b="1" spc="5" dirty="0">
                        <a:latin typeface="Cambria"/>
                        <a:cs typeface="Cambria"/>
                      </a:endParaRPr>
                    </a:p>
                    <a:p>
                      <a:pPr marL="37465">
                        <a:lnSpc>
                          <a:spcPct val="100000"/>
                        </a:lnSpc>
                      </a:pPr>
                      <a:endParaRPr lang="en-US" sz="1200" b="1" spc="5" dirty="0">
                        <a:latin typeface="Cambria"/>
                        <a:cs typeface="Cambria"/>
                      </a:endParaRPr>
                    </a:p>
                    <a:p>
                      <a:pPr marL="37465">
                        <a:lnSpc>
                          <a:spcPct val="100000"/>
                        </a:lnSpc>
                      </a:pPr>
                      <a:r>
                        <a:rPr sz="1200" b="1" spc="5" dirty="0">
                          <a:latin typeface="Cambria"/>
                          <a:cs typeface="Cambria"/>
                        </a:rPr>
                        <a:t>C203</a:t>
                      </a:r>
                      <a:endParaRPr sz="12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rowSpan="6">
                  <a:txBody>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marL="184150" marR="19685" indent="-157480">
                        <a:lnSpc>
                          <a:spcPct val="116900"/>
                        </a:lnSpc>
                        <a:spcBef>
                          <a:spcPts val="905"/>
                        </a:spcBef>
                      </a:pPr>
                      <a:endParaRPr lang="en-US" sz="1200" b="1" dirty="0">
                        <a:latin typeface="Cambria"/>
                        <a:cs typeface="Cambria"/>
                      </a:endParaRPr>
                    </a:p>
                    <a:p>
                      <a:pPr marL="184150" marR="19685" indent="-157480">
                        <a:lnSpc>
                          <a:spcPct val="116900"/>
                        </a:lnSpc>
                        <a:spcBef>
                          <a:spcPts val="905"/>
                        </a:spcBef>
                      </a:pPr>
                      <a:endParaRPr lang="en-US" sz="1200" b="1" dirty="0">
                        <a:latin typeface="Cambria"/>
                        <a:cs typeface="Cambria"/>
                      </a:endParaRPr>
                    </a:p>
                    <a:p>
                      <a:pPr marL="184150" marR="19685" indent="-157480">
                        <a:lnSpc>
                          <a:spcPct val="116900"/>
                        </a:lnSpc>
                        <a:spcBef>
                          <a:spcPts val="905"/>
                        </a:spcBef>
                      </a:pPr>
                      <a:r>
                        <a:rPr sz="1200" b="1" dirty="0">
                          <a:latin typeface="Cambria"/>
                          <a:cs typeface="Cambria"/>
                        </a:rPr>
                        <a:t>BE</a:t>
                      </a:r>
                      <a:r>
                        <a:rPr sz="1200" b="1" spc="-5" dirty="0">
                          <a:latin typeface="Cambria"/>
                          <a:cs typeface="Cambria"/>
                        </a:rPr>
                        <a:t>XX2</a:t>
                      </a:r>
                      <a:r>
                        <a:rPr sz="1200" b="1" spc="5" dirty="0">
                          <a:latin typeface="Cambria"/>
                          <a:cs typeface="Cambria"/>
                        </a:rPr>
                        <a:t>01</a:t>
                      </a:r>
                      <a:endParaRPr sz="12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rowSpan="6">
                  <a:txBody>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marL="135890" marR="59690" indent="-33655">
                        <a:lnSpc>
                          <a:spcPct val="116900"/>
                        </a:lnSpc>
                        <a:spcBef>
                          <a:spcPts val="1325"/>
                        </a:spcBef>
                      </a:pPr>
                      <a:r>
                        <a:rPr sz="1200" b="1" spc="-15" dirty="0">
                          <a:latin typeface="Cambria"/>
                          <a:cs typeface="Cambria"/>
                        </a:rPr>
                        <a:t>C</a:t>
                      </a:r>
                      <a:r>
                        <a:rPr sz="1200" b="1" dirty="0">
                          <a:latin typeface="Cambria"/>
                          <a:cs typeface="Cambria"/>
                        </a:rPr>
                        <a:t>our</a:t>
                      </a:r>
                      <a:r>
                        <a:rPr sz="1200" b="1" spc="-10" dirty="0">
                          <a:latin typeface="Cambria"/>
                          <a:cs typeface="Cambria"/>
                        </a:rPr>
                        <a:t>s</a:t>
                      </a:r>
                      <a:r>
                        <a:rPr sz="1200" b="1" dirty="0">
                          <a:latin typeface="Cambria"/>
                          <a:cs typeface="Cambria"/>
                        </a:rPr>
                        <a:t>e  </a:t>
                      </a:r>
                      <a:r>
                        <a:rPr sz="1200" b="1" spc="5" dirty="0">
                          <a:latin typeface="Cambria"/>
                          <a:cs typeface="Cambria"/>
                        </a:rPr>
                        <a:t>name</a:t>
                      </a:r>
                      <a:endParaRPr sz="12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25"/>
                        </a:spcBef>
                      </a:pPr>
                      <a:endParaRPr sz="1900" dirty="0">
                        <a:latin typeface="Times New Roman"/>
                        <a:cs typeface="Times New Roman"/>
                      </a:endParaRPr>
                    </a:p>
                    <a:p>
                      <a:pPr marL="25400">
                        <a:lnSpc>
                          <a:spcPct val="100000"/>
                        </a:lnSpc>
                      </a:pPr>
                      <a:r>
                        <a:rPr sz="1200" b="1" spc="5" dirty="0">
                          <a:latin typeface="Cambria"/>
                          <a:cs typeface="Cambria"/>
                        </a:rPr>
                        <a:t>C203.1</a:t>
                      </a:r>
                      <a:endParaRPr sz="1200" dirty="0">
                        <a:latin typeface="Cambria"/>
                        <a:cs typeface="Cambria"/>
                      </a:endParaRPr>
                    </a:p>
                  </a:txBody>
                  <a:tcPr marL="0" marR="0" marT="287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spcBef>
                          <a:spcPts val="15"/>
                        </a:spcBef>
                      </a:pPr>
                      <a:endParaRPr sz="1100" dirty="0">
                        <a:latin typeface="Times New Roman"/>
                        <a:cs typeface="Times New Roman"/>
                      </a:endParaRPr>
                    </a:p>
                    <a:p>
                      <a:pPr marL="53975">
                        <a:lnSpc>
                          <a:spcPct val="100000"/>
                        </a:lnSpc>
                      </a:pPr>
                      <a:r>
                        <a:rPr sz="900" b="1" dirty="0">
                          <a:latin typeface="Cambria"/>
                          <a:cs typeface="Cambria"/>
                        </a:rPr>
                        <a:t>.</a:t>
                      </a:r>
                      <a:endParaRPr sz="9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635" algn="ctr">
                        <a:lnSpc>
                          <a:spcPct val="100000"/>
                        </a:lnSpc>
                        <a:spcBef>
                          <a:spcPts val="2020"/>
                        </a:spcBef>
                      </a:pPr>
                      <a:r>
                        <a:rPr sz="1800" dirty="0">
                          <a:latin typeface="Cambria"/>
                          <a:cs typeface="Cambria"/>
                        </a:rPr>
                        <a:t>3</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3</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2</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2</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3</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045">
                        <a:lnSpc>
                          <a:spcPct val="100000"/>
                        </a:lnSpc>
                        <a:spcBef>
                          <a:spcPts val="2020"/>
                        </a:spcBef>
                      </a:pPr>
                      <a:r>
                        <a:rPr sz="1800" dirty="0">
                          <a:latin typeface="Cambria"/>
                          <a:cs typeface="Cambria"/>
                        </a:rPr>
                        <a:t>3</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2</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R="60325" algn="r">
                        <a:lnSpc>
                          <a:spcPct val="100000"/>
                        </a:lnSpc>
                        <a:spcBef>
                          <a:spcPts val="2020"/>
                        </a:spcBef>
                      </a:pPr>
                      <a:r>
                        <a:rPr sz="1800" dirty="0">
                          <a:latin typeface="Cambria"/>
                          <a:cs typeface="Cambria"/>
                        </a:rPr>
                        <a:t>2</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1</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2020"/>
                        </a:spcBef>
                      </a:pPr>
                      <a:r>
                        <a:rPr sz="1800" dirty="0">
                          <a:latin typeface="Cambria"/>
                          <a:cs typeface="Cambria"/>
                        </a:rPr>
                        <a:t>-</a:t>
                      </a:r>
                    </a:p>
                  </a:txBody>
                  <a:tcPr marL="0" marR="0" marT="2326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2"/>
                  </a:ext>
                </a:extLst>
              </a:tr>
              <a:tr h="1064112">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400" dirty="0">
                        <a:latin typeface="Times New Roman"/>
                        <a:cs typeface="Times New Roman"/>
                      </a:endParaRPr>
                    </a:p>
                    <a:p>
                      <a:pPr>
                        <a:lnSpc>
                          <a:spcPct val="100000"/>
                        </a:lnSpc>
                        <a:spcBef>
                          <a:spcPts val="35"/>
                        </a:spcBef>
                      </a:pPr>
                      <a:endParaRPr sz="1600" dirty="0">
                        <a:latin typeface="Times New Roman"/>
                        <a:cs typeface="Times New Roman"/>
                      </a:endParaRPr>
                    </a:p>
                    <a:p>
                      <a:pPr marL="25400">
                        <a:lnSpc>
                          <a:spcPct val="100000"/>
                        </a:lnSpc>
                      </a:pPr>
                      <a:r>
                        <a:rPr sz="1200" b="1" spc="5" dirty="0">
                          <a:latin typeface="Cambria"/>
                          <a:cs typeface="Cambria"/>
                        </a:rPr>
                        <a:t>C203.2</a:t>
                      </a:r>
                      <a:endParaRPr sz="1200" dirty="0">
                        <a:latin typeface="Cambria"/>
                        <a:cs typeface="Cambria"/>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3</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marL="106045">
                        <a:lnSpc>
                          <a:spcPct val="100000"/>
                        </a:lnSpc>
                      </a:pPr>
                      <a:r>
                        <a:rPr sz="1800" dirty="0">
                          <a:latin typeface="Cambria"/>
                          <a:cs typeface="Cambria"/>
                        </a:rPr>
                        <a:t>3</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3</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marR="60325" algn="r">
                        <a:lnSpc>
                          <a:spcPct val="100000"/>
                        </a:lnSpc>
                      </a:pPr>
                      <a:r>
                        <a:rPr sz="1800" dirty="0">
                          <a:latin typeface="Cambria"/>
                          <a:cs typeface="Cambria"/>
                        </a:rPr>
                        <a:t>2</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1</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5"/>
                        </a:spcBef>
                      </a:pPr>
                      <a:endParaRPr sz="2600" dirty="0">
                        <a:latin typeface="Times New Roman"/>
                        <a:cs typeface="Times New Roman"/>
                      </a:endParaRPr>
                    </a:p>
                    <a:p>
                      <a:pPr algn="ctr">
                        <a:lnSpc>
                          <a:spcPct val="100000"/>
                        </a:lnSpc>
                      </a:pPr>
                      <a:r>
                        <a:rPr sz="1800" dirty="0">
                          <a:latin typeface="Cambria"/>
                          <a:cs typeface="Cambria"/>
                        </a:rPr>
                        <a:t>-</a:t>
                      </a:r>
                    </a:p>
                  </a:txBody>
                  <a:tcPr marL="0" marR="0" marT="17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3"/>
                  </a:ext>
                </a:extLst>
              </a:tr>
              <a:tr h="532056">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25"/>
                        </a:spcBef>
                      </a:pPr>
                      <a:endParaRPr sz="1100" dirty="0">
                        <a:latin typeface="Times New Roman"/>
                        <a:cs typeface="Times New Roman"/>
                      </a:endParaRPr>
                    </a:p>
                    <a:p>
                      <a:pPr marL="25400">
                        <a:lnSpc>
                          <a:spcPct val="100000"/>
                        </a:lnSpc>
                      </a:pPr>
                      <a:r>
                        <a:rPr sz="1200" b="1" spc="5" dirty="0">
                          <a:latin typeface="Cambria"/>
                          <a:cs typeface="Cambria"/>
                        </a:rPr>
                        <a:t>C203.3</a:t>
                      </a:r>
                      <a:endParaRPr sz="1200" dirty="0">
                        <a:latin typeface="Cambria"/>
                        <a:cs typeface="Cambria"/>
                      </a:endParaRPr>
                    </a:p>
                  </a:txBody>
                  <a:tcPr marL="0" marR="0" marT="287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3</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045">
                        <a:lnSpc>
                          <a:spcPct val="100000"/>
                        </a:lnSpc>
                        <a:spcBef>
                          <a:spcPts val="1040"/>
                        </a:spcBef>
                      </a:pPr>
                      <a:r>
                        <a:rPr sz="1800" dirty="0">
                          <a:latin typeface="Cambria"/>
                          <a:cs typeface="Cambria"/>
                        </a:rPr>
                        <a:t>2</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2</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R="60325" algn="r">
                        <a:lnSpc>
                          <a:spcPct val="100000"/>
                        </a:lnSpc>
                        <a:spcBef>
                          <a:spcPts val="1040"/>
                        </a:spcBef>
                      </a:pPr>
                      <a:r>
                        <a:rPr sz="1800" dirty="0">
                          <a:latin typeface="Cambria"/>
                          <a:cs typeface="Cambria"/>
                        </a:rPr>
                        <a:t>2</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1</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040"/>
                        </a:spcBef>
                      </a:pPr>
                      <a:r>
                        <a:rPr sz="1800" dirty="0">
                          <a:latin typeface="Cambria"/>
                          <a:cs typeface="Cambria"/>
                        </a:rPr>
                        <a:t>-</a:t>
                      </a:r>
                    </a:p>
                  </a:txBody>
                  <a:tcPr marL="0" marR="0" marT="11977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4"/>
                  </a:ext>
                </a:extLst>
              </a:tr>
              <a:tr h="608064">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10"/>
                        </a:spcBef>
                      </a:pPr>
                      <a:endParaRPr sz="1400" dirty="0">
                        <a:latin typeface="Times New Roman"/>
                        <a:cs typeface="Times New Roman"/>
                      </a:endParaRPr>
                    </a:p>
                    <a:p>
                      <a:pPr marL="25400">
                        <a:lnSpc>
                          <a:spcPct val="100000"/>
                        </a:lnSpc>
                      </a:pPr>
                      <a:r>
                        <a:rPr sz="1200" b="1" spc="5" dirty="0">
                          <a:latin typeface="Cambria"/>
                          <a:cs typeface="Cambria"/>
                        </a:rPr>
                        <a:t>C203.4</a:t>
                      </a:r>
                      <a:endParaRPr sz="1200" dirty="0">
                        <a:latin typeface="Cambria"/>
                        <a:cs typeface="Cambria"/>
                      </a:endParaRPr>
                    </a:p>
                  </a:txBody>
                  <a:tcPr marL="0" marR="0" marT="115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3</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045">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R="60325" algn="r">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1</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5"/>
                  </a:ext>
                </a:extLst>
              </a:tr>
              <a:tr h="380039">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25400">
                        <a:lnSpc>
                          <a:spcPct val="100000"/>
                        </a:lnSpc>
                        <a:spcBef>
                          <a:spcPts val="800"/>
                        </a:spcBef>
                      </a:pPr>
                      <a:r>
                        <a:rPr sz="1200" b="1" spc="5" dirty="0">
                          <a:latin typeface="Cambria"/>
                          <a:cs typeface="Cambria"/>
                        </a:rPr>
                        <a:t>C203.5</a:t>
                      </a:r>
                      <a:endParaRPr sz="1200" dirty="0">
                        <a:latin typeface="Cambria"/>
                        <a:cs typeface="Cambria"/>
                      </a:endParaRPr>
                    </a:p>
                  </a:txBody>
                  <a:tcPr marL="0" marR="0" marT="9213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2</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045">
                        <a:lnSpc>
                          <a:spcPct val="100000"/>
                        </a:lnSpc>
                        <a:spcBef>
                          <a:spcPts val="380"/>
                        </a:spcBef>
                      </a:pPr>
                      <a:r>
                        <a:rPr sz="1800" dirty="0">
                          <a:latin typeface="Cambria"/>
                          <a:cs typeface="Cambria"/>
                        </a:rPr>
                        <a:t>2</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2</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R="60325" algn="r">
                        <a:lnSpc>
                          <a:spcPct val="100000"/>
                        </a:lnSpc>
                        <a:spcBef>
                          <a:spcPts val="380"/>
                        </a:spcBef>
                      </a:pPr>
                      <a:r>
                        <a:rPr sz="1800" dirty="0">
                          <a:latin typeface="Cambria"/>
                          <a:cs typeface="Cambria"/>
                        </a:rPr>
                        <a:t>2</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1</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380"/>
                        </a:spcBef>
                      </a:pPr>
                      <a:r>
                        <a:rPr sz="1800" dirty="0">
                          <a:latin typeface="Cambria"/>
                          <a:cs typeface="Cambria"/>
                        </a:rPr>
                        <a:t>-</a:t>
                      </a:r>
                    </a:p>
                  </a:txBody>
                  <a:tcPr marL="0" marR="0" marT="437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6"/>
                  </a:ext>
                </a:extLst>
              </a:tr>
              <a:tr h="608064">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vMerge="1">
                  <a:txBody>
                    <a:bodyPr/>
                    <a:lstStyle/>
                    <a:p>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spcBef>
                          <a:spcPts val="5"/>
                        </a:spcBef>
                      </a:pPr>
                      <a:endParaRPr sz="1400" dirty="0">
                        <a:latin typeface="Times New Roman"/>
                        <a:cs typeface="Times New Roman"/>
                      </a:endParaRPr>
                    </a:p>
                    <a:p>
                      <a:pPr marL="25400">
                        <a:lnSpc>
                          <a:spcPct val="100000"/>
                        </a:lnSpc>
                        <a:spcBef>
                          <a:spcPts val="5"/>
                        </a:spcBef>
                      </a:pPr>
                      <a:r>
                        <a:rPr sz="1200" b="1" spc="5" dirty="0">
                          <a:latin typeface="Cambria"/>
                          <a:cs typeface="Cambria"/>
                        </a:rPr>
                        <a:t>C203.6</a:t>
                      </a:r>
                      <a:endParaRPr sz="1200" dirty="0">
                        <a:latin typeface="Cambria"/>
                        <a:cs typeface="Cambria"/>
                      </a:endParaRPr>
                    </a:p>
                  </a:txBody>
                  <a:tcPr marL="0" marR="0" marT="576"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nSpc>
                          <a:spcPct val="100000"/>
                        </a:lnSpc>
                      </a:pPr>
                      <a:endParaRPr sz="1500" dirty="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L="106045">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marR="60325" algn="r">
                        <a:lnSpc>
                          <a:spcPct val="100000"/>
                        </a:lnSpc>
                        <a:spcBef>
                          <a:spcPts val="1370"/>
                        </a:spcBef>
                      </a:pPr>
                      <a:r>
                        <a:rPr sz="1800" dirty="0">
                          <a:latin typeface="Cambria"/>
                          <a:cs typeface="Cambria"/>
                        </a:rPr>
                        <a:t>2</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1</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tc>
                  <a:txBody>
                    <a:bodyPr/>
                    <a:lstStyle/>
                    <a:p>
                      <a:pPr algn="ctr">
                        <a:lnSpc>
                          <a:spcPct val="100000"/>
                        </a:lnSpc>
                        <a:spcBef>
                          <a:spcPts val="1370"/>
                        </a:spcBef>
                      </a:pPr>
                      <a:r>
                        <a:rPr sz="1800" dirty="0">
                          <a:latin typeface="Cambria"/>
                          <a:cs typeface="Cambria"/>
                        </a:rPr>
                        <a:t>-</a:t>
                      </a:r>
                    </a:p>
                  </a:txBody>
                  <a:tcPr marL="0" marR="0" marT="15777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tcPr>
                </a:tc>
                <a:extLst>
                  <a:ext uri="{0D108BD9-81ED-4DB2-BD59-A6C34878D82A}">
                    <a16:rowId xmlns:a16="http://schemas.microsoft.com/office/drawing/2014/main" xmlns="" val="10007"/>
                  </a:ext>
                </a:extLst>
              </a:tr>
            </a:tbl>
          </a:graphicData>
        </a:graphic>
      </p:graphicFrame>
      <p:sp>
        <p:nvSpPr>
          <p:cNvPr id="5" name="object 5"/>
          <p:cNvSpPr txBox="1"/>
          <p:nvPr/>
        </p:nvSpPr>
        <p:spPr>
          <a:xfrm>
            <a:off x="2962010" y="863423"/>
            <a:ext cx="7802972" cy="257026"/>
          </a:xfrm>
          <a:prstGeom prst="rect">
            <a:avLst/>
          </a:prstGeom>
        </p:spPr>
        <p:txBody>
          <a:bodyPr vert="horz" wrap="square" lIns="0" tIns="12668" rIns="0" bIns="0" rtlCol="0">
            <a:spAutoFit/>
          </a:bodyPr>
          <a:lstStyle/>
          <a:p>
            <a:pPr marL="11516">
              <a:spcBef>
                <a:spcPts val="100"/>
              </a:spcBef>
              <a:tabLst>
                <a:tab pos="1391176" algn="l"/>
                <a:tab pos="3468728" algn="l"/>
                <a:tab pos="5465664" algn="l"/>
              </a:tabLst>
            </a:pPr>
            <a:r>
              <a:rPr sz="1587" i="1" spc="5" dirty="0">
                <a:latin typeface="Cambria"/>
                <a:cs typeface="Cambria"/>
              </a:rPr>
              <a:t>1:</a:t>
            </a:r>
            <a:r>
              <a:rPr sz="1587" i="1" dirty="0">
                <a:latin typeface="Cambria"/>
                <a:cs typeface="Cambria"/>
              </a:rPr>
              <a:t> Slight</a:t>
            </a:r>
            <a:r>
              <a:rPr sz="1587" i="1" spc="18" dirty="0">
                <a:latin typeface="Cambria"/>
                <a:cs typeface="Cambria"/>
              </a:rPr>
              <a:t> </a:t>
            </a:r>
            <a:r>
              <a:rPr sz="1587" i="1" dirty="0">
                <a:latin typeface="Cambria"/>
                <a:cs typeface="Cambria"/>
              </a:rPr>
              <a:t>(Low)	</a:t>
            </a:r>
            <a:r>
              <a:rPr sz="1587" i="1" spc="5" dirty="0">
                <a:latin typeface="Cambria"/>
                <a:cs typeface="Cambria"/>
              </a:rPr>
              <a:t>2:</a:t>
            </a:r>
            <a:r>
              <a:rPr sz="1587" i="1" dirty="0">
                <a:latin typeface="Cambria"/>
                <a:cs typeface="Cambria"/>
              </a:rPr>
              <a:t> Moderate</a:t>
            </a:r>
            <a:r>
              <a:rPr sz="1587" i="1" spc="14" dirty="0">
                <a:latin typeface="Cambria"/>
                <a:cs typeface="Cambria"/>
              </a:rPr>
              <a:t> </a:t>
            </a:r>
            <a:r>
              <a:rPr sz="1587" i="1" dirty="0">
                <a:latin typeface="Cambria"/>
                <a:cs typeface="Cambria"/>
              </a:rPr>
              <a:t>(Medium)	</a:t>
            </a:r>
            <a:r>
              <a:rPr sz="1587" i="1" spc="5" dirty="0">
                <a:latin typeface="Cambria"/>
                <a:cs typeface="Cambria"/>
              </a:rPr>
              <a:t>3: </a:t>
            </a:r>
            <a:r>
              <a:rPr sz="1587" i="1" dirty="0">
                <a:latin typeface="Cambria"/>
                <a:cs typeface="Cambria"/>
              </a:rPr>
              <a:t>Substantial</a:t>
            </a:r>
            <a:r>
              <a:rPr sz="1587" i="1" spc="9" dirty="0">
                <a:latin typeface="Cambria"/>
                <a:cs typeface="Cambria"/>
              </a:rPr>
              <a:t> </a:t>
            </a:r>
            <a:r>
              <a:rPr sz="1587" i="1" dirty="0">
                <a:latin typeface="Cambria"/>
                <a:cs typeface="Cambria"/>
              </a:rPr>
              <a:t>(High) : </a:t>
            </a:r>
            <a:r>
              <a:rPr lang="en-US" sz="1587" i="1" dirty="0">
                <a:latin typeface="Cambria"/>
                <a:cs typeface="Cambria"/>
              </a:rPr>
              <a:t>blank: </a:t>
            </a:r>
            <a:r>
              <a:rPr sz="1587" i="1" spc="5" dirty="0">
                <a:latin typeface="Cambria"/>
                <a:cs typeface="Cambria"/>
              </a:rPr>
              <a:t>no</a:t>
            </a:r>
            <a:r>
              <a:rPr sz="1587" i="1" spc="-59" dirty="0">
                <a:latin typeface="Cambria"/>
                <a:cs typeface="Cambria"/>
              </a:rPr>
              <a:t> </a:t>
            </a:r>
            <a:r>
              <a:rPr sz="1587" i="1" dirty="0">
                <a:latin typeface="Cambria"/>
                <a:cs typeface="Cambria"/>
              </a:rPr>
              <a:t>correlation</a:t>
            </a:r>
            <a:endParaRPr sz="1587" dirty="0">
              <a:latin typeface="Cambria"/>
              <a:cs typeface="Cambria"/>
            </a:endParaRPr>
          </a:p>
        </p:txBody>
      </p:sp>
      <p:sp>
        <p:nvSpPr>
          <p:cNvPr id="6" name="Slide Number Placeholder 5">
            <a:extLst>
              <a:ext uri="{FF2B5EF4-FFF2-40B4-BE49-F238E27FC236}">
                <a16:creationId xmlns:a16="http://schemas.microsoft.com/office/drawing/2014/main" xmlns="" id="{763821A2-5823-487A-88E8-B8AD90DBBA3B}"/>
              </a:ext>
            </a:extLst>
          </p:cNvPr>
          <p:cNvSpPr>
            <a:spLocks noGrp="1"/>
          </p:cNvSpPr>
          <p:nvPr>
            <p:ph type="sldNum" sz="quarter" idx="7"/>
          </p:nvPr>
        </p:nvSpPr>
        <p:spPr>
          <a:xfrm>
            <a:off x="7699248" y="7033450"/>
            <a:ext cx="2459482" cy="378142"/>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IN" smtClean="0"/>
              <a:pPr/>
              <a:t>77</a:t>
            </a:fld>
            <a:endParaRPr lang="en-IN" dirty="0"/>
          </a:p>
        </p:txBody>
      </p:sp>
    </p:spTree>
    <p:extLst>
      <p:ext uri="{BB962C8B-B14F-4D97-AF65-F5344CB8AC3E}">
        <p14:creationId xmlns="" xmlns:p14="http://schemas.microsoft.com/office/powerpoint/2010/main" val="19232054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110"/>
          <p:cNvSpPr/>
          <p:nvPr/>
        </p:nvSpPr>
        <p:spPr>
          <a:xfrm>
            <a:off x="0" y="6475100"/>
            <a:ext cx="10703347" cy="107512"/>
          </a:xfrm>
          <a:custGeom>
            <a:avLst/>
            <a:gdLst/>
            <a:ahLst/>
            <a:cxnLst/>
            <a:rect l="l" t="t" r="r" b="b"/>
            <a:pathLst>
              <a:path w="6633845" h="167640" extrusionOk="0">
                <a:moveTo>
                  <a:pt x="0" y="167297"/>
                </a:moveTo>
                <a:lnTo>
                  <a:pt x="6633286" y="167297"/>
                </a:lnTo>
                <a:lnTo>
                  <a:pt x="6633286"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1053" name="Google Shape;1053;p110"/>
          <p:cNvSpPr/>
          <p:nvPr/>
        </p:nvSpPr>
        <p:spPr>
          <a:xfrm>
            <a:off x="11454866" y="6475100"/>
            <a:ext cx="742789" cy="107512"/>
          </a:xfrm>
          <a:custGeom>
            <a:avLst/>
            <a:gdLst/>
            <a:ahLst/>
            <a:cxnLst/>
            <a:rect l="l" t="t" r="r" b="b"/>
            <a:pathLst>
              <a:path w="460375" h="167640" extrusionOk="0">
                <a:moveTo>
                  <a:pt x="0" y="167297"/>
                </a:moveTo>
                <a:lnTo>
                  <a:pt x="460375" y="167297"/>
                </a:lnTo>
                <a:lnTo>
                  <a:pt x="460375" y="0"/>
                </a:lnTo>
                <a:lnTo>
                  <a:pt x="0" y="0"/>
                </a:lnTo>
                <a:lnTo>
                  <a:pt x="0" y="167297"/>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1054" name="Google Shape;1054;p110"/>
          <p:cNvSpPr/>
          <p:nvPr/>
        </p:nvSpPr>
        <p:spPr>
          <a:xfrm>
            <a:off x="0" y="6475100"/>
            <a:ext cx="0" cy="107512"/>
          </a:xfrm>
          <a:custGeom>
            <a:avLst/>
            <a:gdLst/>
            <a:ahLst/>
            <a:cxnLst/>
            <a:rect l="l" t="t" r="r" b="b"/>
            <a:pathLst>
              <a:path w="120000" h="167640" extrusionOk="0">
                <a:moveTo>
                  <a:pt x="0" y="0"/>
                </a:moveTo>
                <a:lnTo>
                  <a:pt x="0" y="167297"/>
                </a:lnTo>
                <a:lnTo>
                  <a:pt x="0" y="0"/>
                </a:lnTo>
                <a:close/>
              </a:path>
            </a:pathLst>
          </a:custGeom>
          <a:solidFill>
            <a:srgbClr val="939598"/>
          </a:solidFill>
          <a:ln>
            <a:noFill/>
          </a:ln>
        </p:spPr>
        <p:txBody>
          <a:bodyPr spcFirstLastPara="1" wrap="square" lIns="0" tIns="0" rIns="0" bIns="0" anchor="t" anchorCtr="0">
            <a:noAutofit/>
          </a:bodyPr>
          <a:lstStyle/>
          <a:p>
            <a:endParaRPr sz="2400" dirty="0"/>
          </a:p>
        </p:txBody>
      </p:sp>
      <p:sp>
        <p:nvSpPr>
          <p:cNvPr id="1055" name="Google Shape;1055;p110"/>
          <p:cNvSpPr/>
          <p:nvPr/>
        </p:nvSpPr>
        <p:spPr>
          <a:xfrm>
            <a:off x="10702444" y="6473065"/>
            <a:ext cx="753035" cy="111585"/>
          </a:xfrm>
          <a:custGeom>
            <a:avLst/>
            <a:gdLst/>
            <a:ahLst/>
            <a:cxnLst/>
            <a:rect l="l" t="t" r="r" b="b"/>
            <a:pathLst>
              <a:path w="466725" h="173990" extrusionOk="0">
                <a:moveTo>
                  <a:pt x="466344" y="0"/>
                </a:moveTo>
                <a:lnTo>
                  <a:pt x="0" y="0"/>
                </a:lnTo>
                <a:lnTo>
                  <a:pt x="0" y="173647"/>
                </a:lnTo>
                <a:lnTo>
                  <a:pt x="466344" y="173647"/>
                </a:lnTo>
                <a:lnTo>
                  <a:pt x="466344" y="0"/>
                </a:lnTo>
                <a:close/>
              </a:path>
            </a:pathLst>
          </a:custGeom>
          <a:solidFill>
            <a:srgbClr val="F68B1E"/>
          </a:solidFill>
          <a:ln>
            <a:noFill/>
          </a:ln>
        </p:spPr>
        <p:txBody>
          <a:bodyPr spcFirstLastPara="1" wrap="square" lIns="0" tIns="0" rIns="0" bIns="0" anchor="t" anchorCtr="0">
            <a:noAutofit/>
          </a:bodyPr>
          <a:lstStyle/>
          <a:p>
            <a:endParaRPr sz="2400" dirty="0"/>
          </a:p>
        </p:txBody>
      </p:sp>
      <p:sp>
        <p:nvSpPr>
          <p:cNvPr id="1056" name="Google Shape;1056;p110"/>
          <p:cNvSpPr txBox="1"/>
          <p:nvPr/>
        </p:nvSpPr>
        <p:spPr>
          <a:xfrm>
            <a:off x="10702444" y="6473065"/>
            <a:ext cx="753035" cy="111585"/>
          </a:xfrm>
          <a:prstGeom prst="rect">
            <a:avLst/>
          </a:prstGeom>
          <a:noFill/>
          <a:ln>
            <a:noFill/>
          </a:ln>
        </p:spPr>
        <p:txBody>
          <a:bodyPr spcFirstLastPara="1" wrap="square" lIns="0" tIns="0" rIns="0" bIns="0" anchor="t" anchorCtr="0">
            <a:noAutofit/>
          </a:bodyPr>
          <a:lstStyle/>
          <a:p>
            <a:pPr algn="ctr">
              <a:lnSpc>
                <a:spcPct val="113750"/>
              </a:lnSpc>
            </a:pPr>
            <a:r>
              <a:rPr lang="en" sz="667">
                <a:solidFill>
                  <a:srgbClr val="231F20"/>
                </a:solidFill>
              </a:rPr>
              <a:t>91</a:t>
            </a:r>
            <a:endParaRPr sz="667" dirty="0">
              <a:latin typeface="Arial"/>
              <a:ea typeface="Arial"/>
              <a:cs typeface="Arial"/>
              <a:sym typeface="Arial"/>
            </a:endParaRPr>
          </a:p>
        </p:txBody>
      </p:sp>
      <p:sp>
        <p:nvSpPr>
          <p:cNvPr id="1057" name="Google Shape;1057;p110"/>
          <p:cNvSpPr/>
          <p:nvPr/>
        </p:nvSpPr>
        <p:spPr>
          <a:xfrm>
            <a:off x="-3067" y="169535"/>
            <a:ext cx="12197299" cy="782645"/>
          </a:xfrm>
          <a:custGeom>
            <a:avLst/>
            <a:gdLst/>
            <a:ahLst/>
            <a:cxnLst/>
            <a:rect l="l" t="t" r="r" b="b"/>
            <a:pathLst>
              <a:path w="7560309" h="684530" extrusionOk="0">
                <a:moveTo>
                  <a:pt x="7559992" y="0"/>
                </a:moveTo>
                <a:lnTo>
                  <a:pt x="0" y="0"/>
                </a:lnTo>
                <a:lnTo>
                  <a:pt x="0" y="684009"/>
                </a:lnTo>
                <a:lnTo>
                  <a:pt x="7559992" y="684009"/>
                </a:lnTo>
                <a:lnTo>
                  <a:pt x="7559992" y="0"/>
                </a:lnTo>
                <a:close/>
              </a:path>
            </a:pathLst>
          </a:custGeom>
          <a:solidFill>
            <a:srgbClr val="F68B1E"/>
          </a:solidFill>
          <a:ln>
            <a:noFill/>
          </a:ln>
        </p:spPr>
        <p:txBody>
          <a:bodyPr spcFirstLastPara="1" wrap="square" lIns="0" tIns="0" rIns="0" bIns="0" anchor="t" anchorCtr="0">
            <a:noAutofit/>
          </a:bodyPr>
          <a:lstStyle/>
          <a:p>
            <a:endParaRPr sz="2400" dirty="0"/>
          </a:p>
        </p:txBody>
      </p:sp>
      <p:sp>
        <p:nvSpPr>
          <p:cNvPr id="1058" name="Google Shape;1058;p110"/>
          <p:cNvSpPr txBox="1">
            <a:spLocks noGrp="1"/>
          </p:cNvSpPr>
          <p:nvPr>
            <p:ph type="title"/>
          </p:nvPr>
        </p:nvSpPr>
        <p:spPr>
          <a:xfrm>
            <a:off x="683167" y="297833"/>
            <a:ext cx="4451600" cy="595200"/>
          </a:xfrm>
          <a:prstGeom prst="rect">
            <a:avLst/>
          </a:prstGeom>
          <a:noFill/>
          <a:ln>
            <a:noFill/>
          </a:ln>
        </p:spPr>
        <p:txBody>
          <a:bodyPr spcFirstLastPara="1" vert="horz" wrap="square" lIns="0" tIns="16933" rIns="0" bIns="0" rtlCol="0" anchor="ctr" anchorCtr="0">
            <a:noAutofit/>
          </a:bodyPr>
          <a:lstStyle/>
          <a:p>
            <a:pPr marL="16933">
              <a:lnSpc>
                <a:spcPct val="110000"/>
              </a:lnSpc>
              <a:spcBef>
                <a:spcPts val="0"/>
              </a:spcBef>
            </a:pPr>
            <a:r>
              <a:rPr lang="en" sz="2800" b="1" dirty="0">
                <a:highlight>
                  <a:srgbClr val="00FF00"/>
                </a:highlight>
              </a:rPr>
              <a:t>Model Question Paper</a:t>
            </a:r>
            <a:endParaRPr sz="2800" b="1" dirty="0">
              <a:highlight>
                <a:srgbClr val="00FF00"/>
              </a:highlight>
            </a:endParaRPr>
          </a:p>
        </p:txBody>
      </p:sp>
      <p:sp>
        <p:nvSpPr>
          <p:cNvPr id="1061" name="Google Shape;1061;p110"/>
          <p:cNvSpPr txBox="1"/>
          <p:nvPr/>
        </p:nvSpPr>
        <p:spPr>
          <a:xfrm>
            <a:off x="683167" y="1270851"/>
            <a:ext cx="7462457" cy="1112000"/>
          </a:xfrm>
          <a:prstGeom prst="rect">
            <a:avLst/>
          </a:prstGeom>
          <a:noFill/>
          <a:ln>
            <a:noFill/>
          </a:ln>
        </p:spPr>
        <p:txBody>
          <a:bodyPr spcFirstLastPara="1" wrap="square" lIns="0" tIns="16933" rIns="0" bIns="0" anchor="t" anchorCtr="0">
            <a:noAutofit/>
          </a:bodyPr>
          <a:lstStyle/>
          <a:p>
            <a:pPr marL="16933" marR="6773">
              <a:spcBef>
                <a:spcPts val="645"/>
              </a:spcBef>
            </a:pPr>
            <a:r>
              <a:rPr lang="en" sz="2400" dirty="0">
                <a:solidFill>
                  <a:srgbClr val="231F20"/>
                </a:solidFill>
                <a:latin typeface="Arial"/>
                <a:ea typeface="Arial"/>
                <a:cs typeface="Arial"/>
                <a:sym typeface="Arial"/>
              </a:rPr>
              <a:t>Course: EM Theory (ECE 503)  </a:t>
            </a:r>
            <a:endParaRPr sz="2400" dirty="0">
              <a:solidFill>
                <a:srgbClr val="231F20"/>
              </a:solidFill>
              <a:latin typeface="Arial"/>
              <a:ea typeface="Arial"/>
              <a:cs typeface="Arial"/>
              <a:sym typeface="Arial"/>
            </a:endParaRPr>
          </a:p>
          <a:p>
            <a:pPr marL="16933" marR="6773">
              <a:spcBef>
                <a:spcPts val="645"/>
              </a:spcBef>
            </a:pPr>
            <a:r>
              <a:rPr lang="en" sz="2400" dirty="0">
                <a:solidFill>
                  <a:srgbClr val="231F20"/>
                </a:solidFill>
                <a:latin typeface="Arial"/>
                <a:ea typeface="Arial"/>
                <a:cs typeface="Arial"/>
                <a:sym typeface="Arial"/>
              </a:rPr>
              <a:t>Maximum Marks :100; Duration: 03 hours</a:t>
            </a:r>
            <a:endParaRPr sz="2400" dirty="0">
              <a:latin typeface="Arial"/>
              <a:ea typeface="Arial"/>
              <a:cs typeface="Arial"/>
              <a:sym typeface="Arial"/>
            </a:endParaRPr>
          </a:p>
        </p:txBody>
      </p:sp>
      <p:graphicFrame>
        <p:nvGraphicFramePr>
          <p:cNvPr id="1062" name="Google Shape;1062;p110"/>
          <p:cNvGraphicFramePr/>
          <p:nvPr>
            <p:extLst>
              <p:ext uri="{D42A27DB-BD31-4B8C-83A1-F6EECF244321}">
                <p14:modId xmlns="" xmlns:p14="http://schemas.microsoft.com/office/powerpoint/2010/main" val="832234126"/>
              </p:ext>
            </p:extLst>
          </p:nvPr>
        </p:nvGraphicFramePr>
        <p:xfrm>
          <a:off x="890570" y="2212924"/>
          <a:ext cx="9832568" cy="4282824"/>
        </p:xfrm>
        <a:graphic>
          <a:graphicData uri="http://schemas.openxmlformats.org/drawingml/2006/table">
            <a:tbl>
              <a:tblPr firstRow="1" bandRow="1">
                <a:noFill/>
              </a:tblPr>
              <a:tblGrid>
                <a:gridCol w="939167">
                  <a:extLst>
                    <a:ext uri="{9D8B030D-6E8A-4147-A177-3AD203B41FA5}">
                      <a16:colId xmlns:a16="http://schemas.microsoft.com/office/drawing/2014/main" xmlns="" val="20000"/>
                    </a:ext>
                  </a:extLst>
                </a:gridCol>
                <a:gridCol w="6075900">
                  <a:extLst>
                    <a:ext uri="{9D8B030D-6E8A-4147-A177-3AD203B41FA5}">
                      <a16:colId xmlns:a16="http://schemas.microsoft.com/office/drawing/2014/main" xmlns="" val="20001"/>
                    </a:ext>
                  </a:extLst>
                </a:gridCol>
                <a:gridCol w="939167">
                  <a:extLst>
                    <a:ext uri="{9D8B030D-6E8A-4147-A177-3AD203B41FA5}">
                      <a16:colId xmlns:a16="http://schemas.microsoft.com/office/drawing/2014/main" xmlns="" val="20002"/>
                    </a:ext>
                  </a:extLst>
                </a:gridCol>
                <a:gridCol w="939167">
                  <a:extLst>
                    <a:ext uri="{9D8B030D-6E8A-4147-A177-3AD203B41FA5}">
                      <a16:colId xmlns:a16="http://schemas.microsoft.com/office/drawing/2014/main" xmlns="" val="20003"/>
                    </a:ext>
                  </a:extLst>
                </a:gridCol>
                <a:gridCol w="939167">
                  <a:extLst>
                    <a:ext uri="{9D8B030D-6E8A-4147-A177-3AD203B41FA5}">
                      <a16:colId xmlns:a16="http://schemas.microsoft.com/office/drawing/2014/main" xmlns="" val="20004"/>
                    </a:ext>
                  </a:extLst>
                </a:gridCol>
              </a:tblGrid>
              <a:tr h="296582">
                <a:tc>
                  <a:txBody>
                    <a:bodyPr/>
                    <a:lstStyle/>
                    <a:p>
                      <a:pPr marL="76200" marR="0" lvl="0" indent="0" algn="ctr" rtl="0">
                        <a:lnSpc>
                          <a:spcPct val="115000"/>
                        </a:lnSpc>
                        <a:spcBef>
                          <a:spcPts val="0"/>
                        </a:spcBef>
                        <a:spcAft>
                          <a:spcPts val="0"/>
                        </a:spcAft>
                        <a:buNone/>
                      </a:pPr>
                      <a:r>
                        <a:rPr lang="en" sz="2000" b="1" u="none" strike="noStrike" cap="none" dirty="0">
                          <a:solidFill>
                            <a:srgbClr val="231F20"/>
                          </a:solidFill>
                          <a:latin typeface="Arial"/>
                          <a:ea typeface="Arial"/>
                          <a:cs typeface="Arial"/>
                          <a:sym typeface="Arial"/>
                        </a:rPr>
                        <a:t>Q.No</a:t>
                      </a:r>
                      <a:endParaRPr sz="2000" u="none" strike="noStrike" cap="none" dirty="0">
                        <a:latin typeface="Arial"/>
                        <a:ea typeface="Arial"/>
                        <a:cs typeface="Arial"/>
                        <a:sym typeface="Arial"/>
                      </a:endParaRPr>
                    </a:p>
                  </a:txBody>
                  <a:tcPr marL="0" marR="0" marT="15067" marB="0" anchor="ctr">
                    <a:solidFill>
                      <a:srgbClr val="F68B1E"/>
                    </a:solidFill>
                  </a:tcPr>
                </a:tc>
                <a:tc>
                  <a:txBody>
                    <a:bodyPr/>
                    <a:lstStyle/>
                    <a:p>
                      <a:pPr marL="25400" marR="0" lvl="0" indent="0" algn="ctr" rtl="0">
                        <a:lnSpc>
                          <a:spcPct val="115000"/>
                        </a:lnSpc>
                        <a:spcBef>
                          <a:spcPts val="0"/>
                        </a:spcBef>
                        <a:spcAft>
                          <a:spcPts val="0"/>
                        </a:spcAft>
                        <a:buNone/>
                      </a:pPr>
                      <a:r>
                        <a:rPr lang="en" sz="2000" b="1" u="none" strike="noStrike" cap="none" dirty="0">
                          <a:solidFill>
                            <a:srgbClr val="231F20"/>
                          </a:solidFill>
                          <a:latin typeface="Arial"/>
                          <a:ea typeface="Arial"/>
                          <a:cs typeface="Arial"/>
                          <a:sym typeface="Arial"/>
                        </a:rPr>
                        <a:t>Questions</a:t>
                      </a:r>
                      <a:endParaRPr sz="2000" u="none" strike="noStrike" cap="none" dirty="0">
                        <a:latin typeface="Arial"/>
                        <a:ea typeface="Arial"/>
                        <a:cs typeface="Arial"/>
                        <a:sym typeface="Arial"/>
                      </a:endParaRPr>
                    </a:p>
                  </a:txBody>
                  <a:tcPr marL="0" marR="0" marT="15067" marB="0" anchor="ctr">
                    <a:solidFill>
                      <a:srgbClr val="F68B1E"/>
                    </a:solidFill>
                  </a:tcPr>
                </a:tc>
                <a:tc>
                  <a:txBody>
                    <a:bodyPr/>
                    <a:lstStyle/>
                    <a:p>
                      <a:pPr marL="0" marR="0" lvl="0" indent="0" algn="ctr" rtl="0">
                        <a:lnSpc>
                          <a:spcPct val="115000"/>
                        </a:lnSpc>
                        <a:spcBef>
                          <a:spcPts val="0"/>
                        </a:spcBef>
                        <a:spcAft>
                          <a:spcPts val="0"/>
                        </a:spcAft>
                        <a:buNone/>
                      </a:pPr>
                      <a:r>
                        <a:rPr lang="en" sz="2000" b="1" u="none" strike="noStrike" cap="none">
                          <a:solidFill>
                            <a:srgbClr val="231F20"/>
                          </a:solidFill>
                          <a:latin typeface="Arial"/>
                          <a:ea typeface="Arial"/>
                          <a:cs typeface="Arial"/>
                          <a:sym typeface="Arial"/>
                        </a:rPr>
                        <a:t>Marks</a:t>
                      </a:r>
                      <a:endParaRPr sz="2000" u="none" strike="noStrike" cap="none" dirty="0">
                        <a:latin typeface="Arial"/>
                        <a:ea typeface="Arial"/>
                        <a:cs typeface="Arial"/>
                        <a:sym typeface="Arial"/>
                      </a:endParaRPr>
                    </a:p>
                  </a:txBody>
                  <a:tcPr marL="0" marR="0" marT="15067" marB="0" anchor="ctr">
                    <a:solidFill>
                      <a:srgbClr val="F68B1E"/>
                    </a:solidFill>
                  </a:tcPr>
                </a:tc>
                <a:tc>
                  <a:txBody>
                    <a:bodyPr/>
                    <a:lstStyle/>
                    <a:p>
                      <a:pPr marL="88900" marR="0" lvl="0" indent="0" algn="ctr" rtl="0">
                        <a:lnSpc>
                          <a:spcPct val="115000"/>
                        </a:lnSpc>
                        <a:spcBef>
                          <a:spcPts val="0"/>
                        </a:spcBef>
                        <a:spcAft>
                          <a:spcPts val="0"/>
                        </a:spcAft>
                        <a:buNone/>
                      </a:pPr>
                      <a:r>
                        <a:rPr lang="en" sz="2000" b="1" u="none" strike="noStrike" cap="none">
                          <a:solidFill>
                            <a:srgbClr val="231F20"/>
                          </a:solidFill>
                          <a:latin typeface="Arial"/>
                          <a:ea typeface="Arial"/>
                          <a:cs typeface="Arial"/>
                          <a:sym typeface="Arial"/>
                        </a:rPr>
                        <a:t>CO</a:t>
                      </a:r>
                      <a:endParaRPr sz="2000" u="none" strike="noStrike" cap="none" dirty="0">
                        <a:latin typeface="Arial"/>
                        <a:ea typeface="Arial"/>
                        <a:cs typeface="Arial"/>
                        <a:sym typeface="Arial"/>
                      </a:endParaRPr>
                    </a:p>
                  </a:txBody>
                  <a:tcPr marL="0" marR="0" marT="15067" marB="0" anchor="ctr">
                    <a:solidFill>
                      <a:srgbClr val="F68B1E"/>
                    </a:solidFill>
                  </a:tcPr>
                </a:tc>
                <a:tc>
                  <a:txBody>
                    <a:bodyPr/>
                    <a:lstStyle/>
                    <a:p>
                      <a:pPr marL="0" marR="0" lvl="0" indent="0" algn="ctr" rtl="0">
                        <a:lnSpc>
                          <a:spcPct val="115000"/>
                        </a:lnSpc>
                        <a:spcBef>
                          <a:spcPts val="0"/>
                        </a:spcBef>
                        <a:spcAft>
                          <a:spcPts val="0"/>
                        </a:spcAft>
                        <a:buNone/>
                      </a:pPr>
                      <a:r>
                        <a:rPr lang="en" sz="2000" b="1" u="none" strike="noStrike" cap="none">
                          <a:solidFill>
                            <a:srgbClr val="231F20"/>
                          </a:solidFill>
                          <a:latin typeface="Arial"/>
                          <a:ea typeface="Arial"/>
                          <a:cs typeface="Arial"/>
                          <a:sym typeface="Arial"/>
                        </a:rPr>
                        <a:t>BL</a:t>
                      </a:r>
                      <a:endParaRPr sz="2000" u="none" strike="noStrike" cap="none" dirty="0">
                        <a:latin typeface="Arial"/>
                        <a:ea typeface="Arial"/>
                        <a:cs typeface="Arial"/>
                        <a:sym typeface="Arial"/>
                      </a:endParaRPr>
                    </a:p>
                  </a:txBody>
                  <a:tcPr marL="0" marR="0" marT="15067" marB="0" anchor="ctr">
                    <a:solidFill>
                      <a:srgbClr val="F68B1E"/>
                    </a:solidFill>
                  </a:tcPr>
                </a:tc>
                <a:extLst>
                  <a:ext uri="{0D108BD9-81ED-4DB2-BD59-A6C34878D82A}">
                    <a16:rowId xmlns:a16="http://schemas.microsoft.com/office/drawing/2014/main" xmlns="" val="10000"/>
                  </a:ext>
                </a:extLst>
              </a:tr>
              <a:tr h="363851">
                <a:tc>
                  <a:txBody>
                    <a:bodyPr/>
                    <a:lstStyle/>
                    <a:p>
                      <a:pPr marL="7620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1(a)</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25400" marR="0" lvl="0" indent="0" algn="l"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Explain the steps involved in finding curl of a vector.</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1270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08</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76200" marR="0" lvl="0" indent="0" algn="l"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CO1</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L2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1"/>
                  </a:ext>
                </a:extLst>
              </a:tr>
              <a:tr h="539483">
                <a:tc>
                  <a:txBody>
                    <a:bodyPr/>
                    <a:lstStyle/>
                    <a:p>
                      <a:pPr marL="7620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1(b)</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25400" marR="0" lvl="0" indent="0" algn="l" rtl="0">
                        <a:lnSpc>
                          <a:spcPct val="150000"/>
                        </a:lnSpc>
                        <a:spcBef>
                          <a:spcPts val="0"/>
                        </a:spcBef>
                        <a:spcAft>
                          <a:spcPts val="0"/>
                        </a:spcAft>
                        <a:buNone/>
                      </a:pPr>
                      <a:r>
                        <a:rPr lang="en-IN" sz="2000" u="none" strike="noStrike" cap="none" dirty="0">
                          <a:solidFill>
                            <a:srgbClr val="231F20"/>
                          </a:solidFill>
                          <a:latin typeface="Arial"/>
                          <a:ea typeface="Arial"/>
                          <a:cs typeface="Arial"/>
                          <a:sym typeface="Arial"/>
                        </a:rPr>
                        <a:t>Apply stoke theorem to solve the given problem</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12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76200" marR="0" lvl="0" indent="0" algn="l"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CO2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L3</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2"/>
                  </a:ext>
                </a:extLst>
              </a:tr>
              <a:tr h="595455">
                <a:tc>
                  <a:txBody>
                    <a:bodyPr/>
                    <a:lstStyle/>
                    <a:p>
                      <a:pPr marL="7620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2(a)</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25400" marR="25400" lvl="0" indent="0" algn="l"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State Maxwell’s equations.</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08</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76200" marR="0" lvl="0" indent="0" algn="l"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CO2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L1</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3"/>
                  </a:ext>
                </a:extLst>
              </a:tr>
              <a:tr h="1134176">
                <a:tc>
                  <a:txBody>
                    <a:bodyPr/>
                    <a:lstStyle/>
                    <a:p>
                      <a:pPr marL="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2b</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25400" marR="25400" lvl="0" indent="0" algn="just"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Design a cylinrical waveguide with the given parameters and analyse the performance using PML boundary condition </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12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76200" marR="0" lvl="0" indent="0" algn="l"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CO3</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L4</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4"/>
                  </a:ext>
                </a:extLst>
              </a:tr>
              <a:tr h="745145">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3a</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25400" marR="25400" lvl="0" indent="0" algn="l"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Compare rectangular coordinate system with that of cylindical</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08</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76200" marR="0" lvl="0" indent="0" algn="l" rtl="0">
                        <a:lnSpc>
                          <a:spcPct val="150000"/>
                        </a:lnSpc>
                        <a:spcBef>
                          <a:spcPts val="0"/>
                        </a:spcBef>
                        <a:spcAft>
                          <a:spcPts val="0"/>
                        </a:spcAft>
                        <a:buNone/>
                      </a:pPr>
                      <a:r>
                        <a:rPr lang="en" sz="2000" u="none" strike="noStrike" cap="none">
                          <a:solidFill>
                            <a:srgbClr val="231F20"/>
                          </a:solidFill>
                          <a:latin typeface="Arial"/>
                          <a:ea typeface="Arial"/>
                          <a:cs typeface="Arial"/>
                          <a:sym typeface="Arial"/>
                        </a:rPr>
                        <a:t>CO3</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tc>
                  <a:txBody>
                    <a:bodyPr/>
                    <a:lstStyle/>
                    <a:p>
                      <a:pPr marL="0" marR="0" lvl="0" indent="0" algn="ctr" rtl="0">
                        <a:lnSpc>
                          <a:spcPct val="150000"/>
                        </a:lnSpc>
                        <a:spcBef>
                          <a:spcPts val="0"/>
                        </a:spcBef>
                        <a:spcAft>
                          <a:spcPts val="0"/>
                        </a:spcAft>
                        <a:buNone/>
                      </a:pPr>
                      <a:r>
                        <a:rPr lang="en" sz="2000" u="none" strike="noStrike" cap="none" dirty="0">
                          <a:solidFill>
                            <a:srgbClr val="231F20"/>
                          </a:solidFill>
                          <a:latin typeface="Arial"/>
                          <a:ea typeface="Arial"/>
                          <a:cs typeface="Arial"/>
                          <a:sym typeface="Arial"/>
                        </a:rPr>
                        <a:t>L2</a:t>
                      </a:r>
                      <a:endParaRPr sz="2000" u="none" strike="noStrike" cap="none" dirty="0">
                        <a:latin typeface="Arial"/>
                        <a:ea typeface="Arial"/>
                        <a:cs typeface="Arial"/>
                        <a:sym typeface="Arial"/>
                      </a:endParaRPr>
                    </a:p>
                  </a:txBody>
                  <a:tcPr marL="0" marR="0" marT="13033" marB="0">
                    <a:lnL w="9525" cap="flat" cmpd="sng">
                      <a:solidFill>
                        <a:srgbClr val="F68B1E"/>
                      </a:solidFill>
                      <a:prstDash val="solid"/>
                      <a:round/>
                      <a:headEnd type="none" w="sm" len="sm"/>
                      <a:tailEnd type="none" w="sm" len="sm"/>
                    </a:lnL>
                    <a:lnR w="9525" cap="flat" cmpd="sng">
                      <a:solidFill>
                        <a:srgbClr val="F68B1E"/>
                      </a:solidFill>
                      <a:prstDash val="solid"/>
                      <a:round/>
                      <a:headEnd type="none" w="sm" len="sm"/>
                      <a:tailEnd type="none" w="sm" len="sm"/>
                    </a:lnR>
                    <a:lnT w="9525" cap="flat" cmpd="sng">
                      <a:solidFill>
                        <a:srgbClr val="F68B1E"/>
                      </a:solidFill>
                      <a:prstDash val="solid"/>
                      <a:round/>
                      <a:headEnd type="none" w="sm" len="sm"/>
                      <a:tailEnd type="none" w="sm" len="sm"/>
                    </a:lnT>
                    <a:lnB w="9525" cap="flat" cmpd="sng">
                      <a:solidFill>
                        <a:srgbClr val="F68B1E"/>
                      </a:solidFill>
                      <a:prstDash val="solid"/>
                      <a:round/>
                      <a:headEnd type="none" w="sm" len="sm"/>
                      <a:tailEnd type="none" w="sm" len="sm"/>
                    </a:lnB>
                    <a:solidFill>
                      <a:srgbClr val="FED8B3"/>
                    </a:solidFill>
                  </a:tcPr>
                </a:tc>
                <a:extLst>
                  <a:ext uri="{0D108BD9-81ED-4DB2-BD59-A6C34878D82A}">
                    <a16:rowId xmlns:a16="http://schemas.microsoft.com/office/drawing/2014/main" xmlns="" val="10005"/>
                  </a:ext>
                </a:extLst>
              </a:tr>
            </a:tbl>
          </a:graphicData>
        </a:graphic>
      </p:graphicFrame>
      <p:sp>
        <p:nvSpPr>
          <p:cNvPr id="1063" name="Google Shape;1063;p110"/>
          <p:cNvSpPr txBox="1"/>
          <p:nvPr/>
        </p:nvSpPr>
        <p:spPr>
          <a:xfrm>
            <a:off x="9884935" y="6469449"/>
            <a:ext cx="757133" cy="114028"/>
          </a:xfrm>
          <a:prstGeom prst="rect">
            <a:avLst/>
          </a:prstGeom>
          <a:noFill/>
          <a:ln>
            <a:noFill/>
          </a:ln>
        </p:spPr>
        <p:txBody>
          <a:bodyPr spcFirstLastPara="1" wrap="square" lIns="0" tIns="16933" rIns="0" bIns="0" anchor="ctr" anchorCtr="0">
            <a:noAutofit/>
          </a:bodyPr>
          <a:lstStyle/>
          <a:p>
            <a:pPr marL="16933" algn="r"/>
            <a:r>
              <a:rPr lang="en" sz="667">
                <a:solidFill>
                  <a:srgbClr val="FFFFFF"/>
                </a:solidFill>
                <a:latin typeface="Arial"/>
                <a:ea typeface="Arial"/>
                <a:cs typeface="Arial"/>
                <a:sym typeface="Arial"/>
              </a:rPr>
              <a:t>Appendix</a:t>
            </a:r>
            <a:endParaRPr sz="667" dirty="0">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285" y="735955"/>
            <a:ext cx="9878290" cy="5878532"/>
          </a:xfrm>
          <a:prstGeom prst="rect">
            <a:avLst/>
          </a:prstGeom>
          <a:noFill/>
        </p:spPr>
        <p:txBody>
          <a:bodyPr wrap="square" rtlCol="0">
            <a:spAutoFit/>
          </a:bodyPr>
          <a:lstStyle/>
          <a:p>
            <a:pPr algn="ctr"/>
            <a:r>
              <a:rPr lang="en-US" sz="4400" b="1" dirty="0">
                <a:solidFill>
                  <a:srgbClr val="7030A0"/>
                </a:solidFill>
                <a:latin typeface="Arial Narrow" panose="020B0606020202030204" pitchFamily="34" charset="0"/>
              </a:rPr>
              <a:t>Let Us now Define OBE</a:t>
            </a:r>
          </a:p>
          <a:p>
            <a:pPr algn="ctr"/>
            <a:endParaRPr lang="en-US" sz="4400" b="1" dirty="0">
              <a:solidFill>
                <a:prstClr val="black"/>
              </a:solidFill>
              <a:latin typeface="Arial Narrow" panose="020B0606020202030204" pitchFamily="34" charset="0"/>
            </a:endParaRPr>
          </a:p>
          <a:p>
            <a:pPr algn="just"/>
            <a:r>
              <a:rPr lang="en-US" sz="3200" b="1" dirty="0">
                <a:solidFill>
                  <a:prstClr val="black"/>
                </a:solidFill>
                <a:latin typeface="Arial Narrow" panose="020B0606020202030204" pitchFamily="34" charset="0"/>
              </a:rPr>
              <a:t>A process of designing ,revising and restructuring of curriculum and its implementation through innovative T-L and use of continuous assessment and evaluation that reflects the achievement of higher order learning and skill rather than accumulation of credits through rote learning thus, making our students capable of solving complex problems using modern tool with values and ethics while keeping sustainability, society, culture and environment in mind.</a:t>
            </a:r>
          </a:p>
        </p:txBody>
      </p:sp>
      <p:sp>
        <p:nvSpPr>
          <p:cNvPr id="6" name="Slide Number Placeholder 5"/>
          <p:cNvSpPr>
            <a:spLocks noGrp="1"/>
          </p:cNvSpPr>
          <p:nvPr>
            <p:ph type="sldNum" sz="quarter" idx="12"/>
          </p:nvPr>
        </p:nvSpPr>
        <p:spPr/>
        <p:txBody>
          <a:bodyPr/>
          <a:lstStyle/>
          <a:p>
            <a:fld id="{8FDE9BC7-128B-46DE-B1CE-258B7398FF0D}" type="slidenum">
              <a:rPr lang="en-US" smtClean="0">
                <a:solidFill>
                  <a:prstClr val="black">
                    <a:tint val="75000"/>
                  </a:prstClr>
                </a:solidFill>
              </a:rPr>
              <a:pPr/>
              <a:t>79</a:t>
            </a:fld>
            <a:endParaRPr lang="en-US">
              <a:solidFill>
                <a:prstClr val="black">
                  <a:tint val="75000"/>
                </a:prstClr>
              </a:solidFill>
            </a:endParaRPr>
          </a:p>
        </p:txBody>
      </p:sp>
    </p:spTree>
    <p:extLst>
      <p:ext uri="{BB962C8B-B14F-4D97-AF65-F5344CB8AC3E}">
        <p14:creationId xmlns="" xmlns:p14="http://schemas.microsoft.com/office/powerpoint/2010/main" val="31566295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1" name="Group 3"/>
          <p:cNvGrpSpPr>
            <a:grpSpLocks/>
          </p:cNvGrpSpPr>
          <p:nvPr/>
        </p:nvGrpSpPr>
        <p:grpSpPr bwMode="auto">
          <a:xfrm>
            <a:off x="609600" y="2868614"/>
            <a:ext cx="7744691" cy="715962"/>
            <a:chOff x="0" y="2347241"/>
            <a:chExt cx="5862084" cy="716296"/>
          </a:xfrm>
        </p:grpSpPr>
        <p:sp>
          <p:nvSpPr>
            <p:cNvPr id="17" name="Rectangle 16"/>
            <p:cNvSpPr/>
            <p:nvPr/>
          </p:nvSpPr>
          <p:spPr>
            <a:xfrm>
              <a:off x="0" y="2347241"/>
              <a:ext cx="5862084" cy="716296"/>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304" name="TextBox 29"/>
            <p:cNvSpPr txBox="1">
              <a:spLocks noChangeArrowheads="1"/>
            </p:cNvSpPr>
            <p:nvPr/>
          </p:nvSpPr>
          <p:spPr bwMode="auto">
            <a:xfrm>
              <a:off x="126380" y="2422374"/>
              <a:ext cx="5638488" cy="461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US" altLang="en-US" sz="2400" b="1" dirty="0">
                  <a:solidFill>
                    <a:srgbClr val="FFFFFF"/>
                  </a:solidFill>
                  <a:latin typeface="Century Gothic" panose="020B0502020202020204" pitchFamily="34" charset="0"/>
                </a:rPr>
                <a:t>Expanded Opportunity</a:t>
              </a:r>
              <a:endParaRPr lang="en-US" altLang="en-US" sz="2000" b="1" dirty="0">
                <a:solidFill>
                  <a:srgbClr val="FFFFFF"/>
                </a:solidFill>
                <a:latin typeface="Century Gothic" panose="020B0502020202020204" pitchFamily="34" charset="0"/>
              </a:endParaRPr>
            </a:p>
          </p:txBody>
        </p:sp>
      </p:grpSp>
      <p:grpSp>
        <p:nvGrpSpPr>
          <p:cNvPr id="96295" name="Group 7"/>
          <p:cNvGrpSpPr>
            <a:grpSpLocks/>
          </p:cNvGrpSpPr>
          <p:nvPr/>
        </p:nvGrpSpPr>
        <p:grpSpPr bwMode="auto">
          <a:xfrm>
            <a:off x="581892" y="4038528"/>
            <a:ext cx="7550726" cy="715963"/>
            <a:chOff x="-150200" y="3457701"/>
            <a:chExt cx="6664535" cy="715502"/>
          </a:xfrm>
        </p:grpSpPr>
        <p:sp>
          <p:nvSpPr>
            <p:cNvPr id="18" name="Rectangle 17"/>
            <p:cNvSpPr/>
            <p:nvPr/>
          </p:nvSpPr>
          <p:spPr>
            <a:xfrm>
              <a:off x="-150200" y="3457701"/>
              <a:ext cx="6627851" cy="715502"/>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298" name="TextBox 34"/>
            <p:cNvSpPr txBox="1">
              <a:spLocks noChangeArrowheads="1"/>
            </p:cNvSpPr>
            <p:nvPr/>
          </p:nvSpPr>
          <p:spPr bwMode="auto">
            <a:xfrm>
              <a:off x="57684" y="3488853"/>
              <a:ext cx="6456651" cy="461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US" altLang="en-US" sz="2400" b="1" dirty="0">
                  <a:solidFill>
                    <a:srgbClr val="FFFFFF"/>
                  </a:solidFill>
                  <a:latin typeface="Century Gothic" panose="020B0502020202020204" pitchFamily="34" charset="0"/>
                </a:rPr>
                <a:t>Knowledge, Skill and Attitude Integration</a:t>
              </a:r>
              <a:endParaRPr lang="en-US" altLang="en-US" sz="2000" b="1" dirty="0">
                <a:solidFill>
                  <a:srgbClr val="FFFFFF"/>
                </a:solidFill>
                <a:latin typeface="Century Gothic" panose="020B0502020202020204" pitchFamily="34" charset="0"/>
              </a:endParaRPr>
            </a:p>
          </p:txBody>
        </p:sp>
      </p:grpSp>
      <p:grpSp>
        <p:nvGrpSpPr>
          <p:cNvPr id="96289" name="Group 9"/>
          <p:cNvGrpSpPr>
            <a:grpSpLocks/>
          </p:cNvGrpSpPr>
          <p:nvPr/>
        </p:nvGrpSpPr>
        <p:grpSpPr bwMode="auto">
          <a:xfrm>
            <a:off x="554182" y="5115647"/>
            <a:ext cx="7730837" cy="715962"/>
            <a:chOff x="-238214" y="4567612"/>
            <a:chExt cx="6041968" cy="715670"/>
          </a:xfrm>
        </p:grpSpPr>
        <p:sp>
          <p:nvSpPr>
            <p:cNvPr id="19" name="Rectangle 18"/>
            <p:cNvSpPr/>
            <p:nvPr/>
          </p:nvSpPr>
          <p:spPr>
            <a:xfrm>
              <a:off x="-238214" y="4567612"/>
              <a:ext cx="6041968" cy="71567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292" name="TextBox 37"/>
            <p:cNvSpPr txBox="1">
              <a:spLocks noChangeArrowheads="1"/>
            </p:cNvSpPr>
            <p:nvPr/>
          </p:nvSpPr>
          <p:spPr bwMode="auto">
            <a:xfrm>
              <a:off x="602697" y="4694707"/>
              <a:ext cx="296760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endParaRPr lang="en-US" altLang="en-US" sz="2400" b="1" dirty="0">
                <a:solidFill>
                  <a:srgbClr val="FFFFFF"/>
                </a:solidFill>
                <a:latin typeface="Century Gothic" panose="020B0502020202020204" pitchFamily="34" charset="0"/>
              </a:endParaRPr>
            </a:p>
          </p:txBody>
        </p:sp>
      </p:grpSp>
      <p:grpSp>
        <p:nvGrpSpPr>
          <p:cNvPr id="96283" name="Group 1"/>
          <p:cNvGrpSpPr>
            <a:grpSpLocks/>
          </p:cNvGrpSpPr>
          <p:nvPr/>
        </p:nvGrpSpPr>
        <p:grpSpPr bwMode="auto">
          <a:xfrm>
            <a:off x="568035" y="1840490"/>
            <a:ext cx="8312728" cy="715962"/>
            <a:chOff x="752957" y="1236839"/>
            <a:chExt cx="5443070" cy="715965"/>
          </a:xfrm>
        </p:grpSpPr>
        <p:sp>
          <p:nvSpPr>
            <p:cNvPr id="16" name="Rectangle 15"/>
            <p:cNvSpPr/>
            <p:nvPr/>
          </p:nvSpPr>
          <p:spPr>
            <a:xfrm>
              <a:off x="752957" y="1236839"/>
              <a:ext cx="5443070" cy="715965"/>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286" name="TextBox 12"/>
            <p:cNvSpPr txBox="1">
              <a:spLocks noChangeArrowheads="1"/>
            </p:cNvSpPr>
            <p:nvPr/>
          </p:nvSpPr>
          <p:spPr bwMode="auto">
            <a:xfrm>
              <a:off x="807389" y="1364116"/>
              <a:ext cx="5325136" cy="461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r>
                <a:rPr lang="en-US" altLang="en-US" sz="2400" b="1" dirty="0">
                  <a:solidFill>
                    <a:srgbClr val="FFFFFF"/>
                  </a:solidFill>
                  <a:latin typeface="Century Gothic" panose="020B0502020202020204" pitchFamily="34" charset="0"/>
                </a:rPr>
                <a:t>Focused (No ambiguity)</a:t>
              </a:r>
              <a:endParaRPr lang="en-US" altLang="en-US" sz="2000" b="1" dirty="0">
                <a:solidFill>
                  <a:srgbClr val="FFFFFF"/>
                </a:solidFill>
                <a:latin typeface="Century Gothic" panose="020B0502020202020204" pitchFamily="34" charset="0"/>
              </a:endParaRPr>
            </a:p>
          </p:txBody>
        </p:sp>
      </p:grpSp>
      <p:sp>
        <p:nvSpPr>
          <p:cNvPr id="56" name="Oval 55"/>
          <p:cNvSpPr/>
          <p:nvPr/>
        </p:nvSpPr>
        <p:spPr>
          <a:xfrm flipH="1">
            <a:off x="8284132" y="2982840"/>
            <a:ext cx="2384320" cy="2630927"/>
          </a:xfrm>
          <a:prstGeom prst="ellipse">
            <a:avLst/>
          </a:prstGeom>
          <a:gradFill>
            <a:gsLst>
              <a:gs pos="31000">
                <a:schemeClr val="bg1"/>
              </a:gs>
              <a:gs pos="64000">
                <a:schemeClr val="bg1">
                  <a:alpha val="0"/>
                </a:schemeClr>
              </a:gs>
            </a:gsLst>
            <a:path path="circle">
              <a:fillToRect l="50000" t="50000" r="50000" b="50000"/>
            </a:path>
          </a:gradFill>
          <a:ln>
            <a:noFill/>
          </a:ln>
          <a:effectLst>
            <a:softEdge rad="419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Oval 4"/>
          <p:cNvSpPr/>
          <p:nvPr/>
        </p:nvSpPr>
        <p:spPr>
          <a:xfrm>
            <a:off x="8163161" y="3056098"/>
            <a:ext cx="2557669" cy="2557669"/>
          </a:xfrm>
          <a:prstGeom prst="ellipse">
            <a:avLst/>
          </a:prstGeom>
          <a:gradFill flip="none" rotWithShape="1">
            <a:gsLst>
              <a:gs pos="69000">
                <a:srgbClr val="001F1C"/>
              </a:gs>
              <a:gs pos="50000">
                <a:srgbClr val="007E72"/>
              </a:gs>
              <a:gs pos="100000">
                <a:schemeClr val="tx1"/>
              </a:gs>
              <a:gs pos="24000">
                <a:srgbClr val="00CC99"/>
              </a:gs>
            </a:gsLst>
            <a:path path="circle">
              <a:fillToRect l="50000" t="50000" r="50000" b="50000"/>
            </a:path>
            <a:tileRect/>
          </a:gradFill>
          <a:ln>
            <a:noFill/>
          </a:ln>
          <a:effectLst>
            <a:innerShdw blurRad="825500">
              <a:schemeClr val="tx1">
                <a:lumMod val="50000"/>
                <a:lumOff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 name="Freeform: Shape 10"/>
          <p:cNvSpPr/>
          <p:nvPr/>
        </p:nvSpPr>
        <p:spPr>
          <a:xfrm rot="2661194">
            <a:off x="9242425" y="3306763"/>
            <a:ext cx="1566863" cy="3195637"/>
          </a:xfrm>
          <a:custGeom>
            <a:avLst/>
            <a:gdLst>
              <a:gd name="connsiteX0" fmla="*/ 0 w 1567101"/>
              <a:gd name="connsiteY0" fmla="*/ 0 h 3195866"/>
              <a:gd name="connsiteX1" fmla="*/ 138994 w 1567101"/>
              <a:gd name="connsiteY1" fmla="*/ 8209 h 3195866"/>
              <a:gd name="connsiteX2" fmla="*/ 1111350 w 1567101"/>
              <a:gd name="connsiteY2" fmla="*/ 480341 h 3195866"/>
              <a:gd name="connsiteX3" fmla="*/ 1085818 w 1567101"/>
              <a:gd name="connsiteY3" fmla="*/ 2742051 h 3195866"/>
              <a:gd name="connsiteX4" fmla="*/ 103052 w 1567101"/>
              <a:gd name="connsiteY4" fmla="*/ 3192112 h 3195866"/>
              <a:gd name="connsiteX5" fmla="*/ 0 w 1567101"/>
              <a:gd name="connsiteY5" fmla="*/ 3195866 h 3195866"/>
              <a:gd name="connsiteX6" fmla="*/ 0 w 1567101"/>
              <a:gd name="connsiteY6" fmla="*/ 3021681 h 3195866"/>
              <a:gd name="connsiteX7" fmla="*/ 88307 w 1567101"/>
              <a:gd name="connsiteY7" fmla="*/ 3018464 h 3195866"/>
              <a:gd name="connsiteX8" fmla="*/ 963991 w 1567101"/>
              <a:gd name="connsiteY8" fmla="*/ 2617442 h 3195866"/>
              <a:gd name="connsiteX9" fmla="*/ 986740 w 1567101"/>
              <a:gd name="connsiteY9" fmla="*/ 602169 h 3195866"/>
              <a:gd name="connsiteX10" fmla="*/ 120333 w 1567101"/>
              <a:gd name="connsiteY10" fmla="*/ 181481 h 3195866"/>
              <a:gd name="connsiteX11" fmla="*/ 0 w 1567101"/>
              <a:gd name="connsiteY11" fmla="*/ 174373 h 31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7101" h="3195866">
                <a:moveTo>
                  <a:pt x="0" y="0"/>
                </a:moveTo>
                <a:lnTo>
                  <a:pt x="138994" y="8209"/>
                </a:lnTo>
                <a:cubicBezTo>
                  <a:pt x="495410" y="46393"/>
                  <a:pt x="841192" y="204015"/>
                  <a:pt x="1111350" y="480341"/>
                </a:cubicBezTo>
                <a:cubicBezTo>
                  <a:pt x="1728853" y="1111946"/>
                  <a:pt x="1717422" y="2124547"/>
                  <a:pt x="1085818" y="2742051"/>
                </a:cubicBezTo>
                <a:cubicBezTo>
                  <a:pt x="809491" y="3012208"/>
                  <a:pt x="460239" y="3161984"/>
                  <a:pt x="103052" y="3192112"/>
                </a:cubicBezTo>
                <a:lnTo>
                  <a:pt x="0" y="3195866"/>
                </a:lnTo>
                <a:lnTo>
                  <a:pt x="0" y="3021681"/>
                </a:lnTo>
                <a:lnTo>
                  <a:pt x="88307" y="3018464"/>
                </a:lnTo>
                <a:cubicBezTo>
                  <a:pt x="406575" y="2991619"/>
                  <a:pt x="717772" y="2858163"/>
                  <a:pt x="963991" y="2617442"/>
                </a:cubicBezTo>
                <a:cubicBezTo>
                  <a:pt x="1526775" y="2067222"/>
                  <a:pt x="1536960" y="1164953"/>
                  <a:pt x="986740" y="602169"/>
                </a:cubicBezTo>
                <a:cubicBezTo>
                  <a:pt x="746019" y="355950"/>
                  <a:pt x="437914" y="215503"/>
                  <a:pt x="120333" y="181481"/>
                </a:cubicBezTo>
                <a:lnTo>
                  <a:pt x="0" y="174373"/>
                </a:lnTo>
                <a:close/>
              </a:path>
            </a:pathLst>
          </a:cu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Freeform: Shape 13"/>
          <p:cNvSpPr/>
          <p:nvPr/>
        </p:nvSpPr>
        <p:spPr>
          <a:xfrm>
            <a:off x="8753475" y="6550025"/>
            <a:ext cx="1430338" cy="407988"/>
          </a:xfrm>
          <a:custGeom>
            <a:avLst/>
            <a:gdLst>
              <a:gd name="connsiteX0" fmla="*/ 583096 w 1166192"/>
              <a:gd name="connsiteY0" fmla="*/ 0 h 569844"/>
              <a:gd name="connsiteX1" fmla="*/ 1166192 w 1166192"/>
              <a:gd name="connsiteY1" fmla="*/ 569844 h 569844"/>
              <a:gd name="connsiteX2" fmla="*/ 0 w 1166192"/>
              <a:gd name="connsiteY2" fmla="*/ 569844 h 569844"/>
              <a:gd name="connsiteX3" fmla="*/ 583096 w 1166192"/>
              <a:gd name="connsiteY3" fmla="*/ 0 h 569844"/>
            </a:gdLst>
            <a:ahLst/>
            <a:cxnLst>
              <a:cxn ang="0">
                <a:pos x="connsiteX0" y="connsiteY0"/>
              </a:cxn>
              <a:cxn ang="0">
                <a:pos x="connsiteX1" y="connsiteY1"/>
              </a:cxn>
              <a:cxn ang="0">
                <a:pos x="connsiteX2" y="connsiteY2"/>
              </a:cxn>
              <a:cxn ang="0">
                <a:pos x="connsiteX3" y="connsiteY3"/>
              </a:cxn>
            </a:cxnLst>
            <a:rect l="l" t="t" r="r" b="b"/>
            <a:pathLst>
              <a:path w="1166192" h="569844">
                <a:moveTo>
                  <a:pt x="583096" y="0"/>
                </a:moveTo>
                <a:cubicBezTo>
                  <a:pt x="905131" y="0"/>
                  <a:pt x="1166192" y="255128"/>
                  <a:pt x="1166192" y="569844"/>
                </a:cubicBezTo>
                <a:lnTo>
                  <a:pt x="0" y="569844"/>
                </a:lnTo>
                <a:cubicBezTo>
                  <a:pt x="0" y="255128"/>
                  <a:pt x="261061" y="0"/>
                  <a:pt x="583096" y="0"/>
                </a:cubicBezTo>
                <a:close/>
              </a:path>
            </a:pathLst>
          </a:cu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p:nvPr/>
        </p:nvSpPr>
        <p:spPr>
          <a:xfrm>
            <a:off x="9385300" y="5802331"/>
            <a:ext cx="158750" cy="773112"/>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273" name="TextBox 236"/>
          <p:cNvSpPr txBox="1">
            <a:spLocks noChangeArrowheads="1"/>
          </p:cNvSpPr>
          <p:nvPr/>
        </p:nvSpPr>
        <p:spPr bwMode="auto">
          <a:xfrm>
            <a:off x="1620982" y="370754"/>
            <a:ext cx="8021782"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defRPr/>
            </a:pPr>
            <a:r>
              <a:rPr lang="fr-FR" altLang="en-US" sz="4000" b="1" dirty="0">
                <a:solidFill>
                  <a:srgbClr val="7030A0"/>
                </a:solidFill>
                <a:latin typeface="Arial Narrow" panose="020B0606020202030204" pitchFamily="34" charset="0"/>
              </a:rPr>
              <a:t>Learning Principles</a:t>
            </a:r>
          </a:p>
        </p:txBody>
      </p:sp>
      <p:pic>
        <p:nvPicPr>
          <p:cNvPr id="96275" name="Picture 4" descr="Font Browser Svg Png Icon Free Download (#145644) - OnlineWebFonts.COM"/>
          <p:cNvPicPr>
            <a:picLocks noChangeAspect="1" noChangeArrowheads="1"/>
          </p:cNvPicPr>
          <p:nvPr/>
        </p:nvPicPr>
        <p:blipFill>
          <a:blip r:embed="rId2" cstate="print">
            <a:lum bright="70000" contrast="-70000"/>
            <a:extLst>
              <a:ext uri="{28A0092B-C50C-407E-A947-70E740481C1C}">
                <a14:useLocalDpi xmlns="" xmlns:a14="http://schemas.microsoft.com/office/drawing/2010/main" val="0"/>
              </a:ext>
            </a:extLst>
          </a:blip>
          <a:srcRect/>
          <a:stretch>
            <a:fillRect/>
          </a:stretch>
        </p:blipFill>
        <p:spPr bwMode="auto">
          <a:xfrm>
            <a:off x="8469313" y="3395663"/>
            <a:ext cx="1990725" cy="199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 name="Oval 223"/>
          <p:cNvSpPr/>
          <p:nvPr/>
        </p:nvSpPr>
        <p:spPr>
          <a:xfrm>
            <a:off x="8375650" y="3252788"/>
            <a:ext cx="2162175" cy="2254250"/>
          </a:xfrm>
          <a:prstGeom prst="ellipse">
            <a:avLst/>
          </a:prstGeom>
          <a:solidFill>
            <a:schemeClr val="bg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5" name="Slide Number Placeholder 44"/>
          <p:cNvSpPr>
            <a:spLocks noGrp="1"/>
          </p:cNvSpPr>
          <p:nvPr>
            <p:ph type="sldNum" sz="quarter" idx="12"/>
          </p:nvPr>
        </p:nvSpPr>
        <p:spPr/>
        <p:txBody>
          <a:bodyPr/>
          <a:lstStyle/>
          <a:p>
            <a:pPr defTabSz="914400">
              <a:defRPr/>
            </a:pPr>
            <a:fld id="{D93301A4-9804-43A7-AEF8-988DFE65A5A6}" type="slidenum">
              <a:rPr lang="en-US" smtClean="0"/>
              <a:pPr defTabSz="914400">
                <a:defRPr/>
              </a:pPr>
              <a:t>80</a:t>
            </a:fld>
            <a:endParaRPr lang="en-US"/>
          </a:p>
        </p:txBody>
      </p:sp>
      <p:sp>
        <p:nvSpPr>
          <p:cNvPr id="2" name="TextBox 1"/>
          <p:cNvSpPr txBox="1"/>
          <p:nvPr/>
        </p:nvSpPr>
        <p:spPr>
          <a:xfrm>
            <a:off x="637309" y="5131958"/>
            <a:ext cx="7453745"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High Expectation</a:t>
            </a:r>
            <a:endParaRPr lang="en-IN" sz="2400" b="1" dirty="0">
              <a:solidFill>
                <a:schemeClr val="bg1"/>
              </a:solidFill>
              <a:latin typeface="Century Gothic" panose="020B0502020202020204" pitchFamily="34" charset="0"/>
            </a:endParaRPr>
          </a:p>
        </p:txBody>
      </p:sp>
      <p:sp>
        <p:nvSpPr>
          <p:cNvPr id="26" name="TextBox 25"/>
          <p:cNvSpPr txBox="1"/>
          <p:nvPr/>
        </p:nvSpPr>
        <p:spPr>
          <a:xfrm>
            <a:off x="9033164" y="4017818"/>
            <a:ext cx="1052945" cy="1323439"/>
          </a:xfrm>
          <a:prstGeom prst="rect">
            <a:avLst/>
          </a:prstGeom>
          <a:noFill/>
        </p:spPr>
        <p:txBody>
          <a:bodyPr wrap="square" rtlCol="0">
            <a:spAutoFit/>
          </a:bodyPr>
          <a:lstStyle/>
          <a:p>
            <a:pPr algn="ctr"/>
            <a:r>
              <a:rPr lang="en-IN" sz="4000" dirty="0"/>
              <a:t>OBE</a:t>
            </a:r>
          </a:p>
          <a:p>
            <a:pPr algn="ctr"/>
            <a:endParaRPr lang="en-IN" sz="4000" dirty="0"/>
          </a:p>
        </p:txBody>
      </p:sp>
    </p:spTree>
    <p:extLst>
      <p:ext uri="{BB962C8B-B14F-4D97-AF65-F5344CB8AC3E}">
        <p14:creationId xmlns="" xmlns:p14="http://schemas.microsoft.com/office/powerpoint/2010/main" val="2018946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2941182140"/>
              </p:ext>
            </p:extLst>
          </p:nvPr>
        </p:nvGraphicFramePr>
        <p:xfrm>
          <a:off x="2259483" y="452406"/>
          <a:ext cx="8128000" cy="6092871"/>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20000"/>
                    </a:ext>
                  </a:extLst>
                </a:gridCol>
                <a:gridCol w="4064000">
                  <a:extLst>
                    <a:ext uri="{9D8B030D-6E8A-4147-A177-3AD203B41FA5}">
                      <a16:colId xmlns:a16="http://schemas.microsoft.com/office/drawing/2014/main" xmlns="" val="20001"/>
                    </a:ext>
                  </a:extLst>
                </a:gridCol>
              </a:tblGrid>
              <a:tr h="636951">
                <a:tc>
                  <a:txBody>
                    <a:bodyPr/>
                    <a:lstStyle/>
                    <a:p>
                      <a:pPr algn="ctr"/>
                      <a:r>
                        <a:rPr lang="en-IN" sz="3200" dirty="0"/>
                        <a:t>Outputs</a:t>
                      </a:r>
                    </a:p>
                  </a:txBody>
                  <a:tcPr/>
                </a:tc>
                <a:tc>
                  <a:txBody>
                    <a:bodyPr/>
                    <a:lstStyle/>
                    <a:p>
                      <a:pPr algn="ctr"/>
                      <a:r>
                        <a:rPr lang="en-IN" sz="3200" dirty="0"/>
                        <a:t>Outcomes</a:t>
                      </a:r>
                    </a:p>
                  </a:txBody>
                  <a:tcPr/>
                </a:tc>
                <a:extLst>
                  <a:ext uri="{0D108BD9-81ED-4DB2-BD59-A6C34878D82A}">
                    <a16:rowId xmlns:a16="http://schemas.microsoft.com/office/drawing/2014/main" xmlns="" val="10000"/>
                  </a:ext>
                </a:extLst>
              </a:tr>
              <a:tr h="4927985">
                <a:tc>
                  <a:txBody>
                    <a:bodyPr/>
                    <a:lstStyle/>
                    <a:p>
                      <a:pPr algn="ctr">
                        <a:buFont typeface="Arial" pitchFamily="34" charset="0"/>
                        <a:buChar char="•"/>
                      </a:pPr>
                      <a:r>
                        <a:rPr lang="en-IN" sz="3200" i="1" dirty="0">
                          <a:solidFill>
                            <a:schemeClr val="accent6"/>
                          </a:solidFill>
                        </a:rPr>
                        <a:t>Activities we do </a:t>
                      </a:r>
                      <a:r>
                        <a:rPr lang="en-IN" sz="3200" i="1" dirty="0"/>
                        <a:t>to achieve</a:t>
                      </a:r>
                      <a:r>
                        <a:rPr lang="en-IN" sz="3200" dirty="0"/>
                        <a:t> outcomes</a:t>
                      </a:r>
                    </a:p>
                    <a:p>
                      <a:pPr algn="ctr">
                        <a:buFont typeface="Arial" pitchFamily="34" charset="0"/>
                        <a:buNone/>
                      </a:pPr>
                      <a:endParaRPr lang="en-IN" sz="3200" dirty="0"/>
                    </a:p>
                    <a:p>
                      <a:pPr algn="ctr">
                        <a:buFont typeface="Arial" pitchFamily="34" charset="0"/>
                        <a:buChar char="•"/>
                      </a:pPr>
                      <a:r>
                        <a:rPr lang="en-IN" sz="3200" dirty="0"/>
                        <a:t>Conduct FDP on NBA to train faculty members</a:t>
                      </a:r>
                    </a:p>
                    <a:p>
                      <a:pPr algn="ctr">
                        <a:buFont typeface="Arial" pitchFamily="34" charset="0"/>
                        <a:buChar char="•"/>
                      </a:pPr>
                      <a:endParaRPr lang="en-IN" sz="3200" dirty="0"/>
                    </a:p>
                    <a:p>
                      <a:pPr algn="ctr">
                        <a:buFont typeface="Arial" pitchFamily="34" charset="0"/>
                        <a:buChar char="•"/>
                      </a:pPr>
                      <a:endParaRPr lang="en-IN" sz="3200" dirty="0"/>
                    </a:p>
                    <a:p>
                      <a:pPr algn="ctr">
                        <a:buFont typeface="Arial" pitchFamily="34" charset="0"/>
                        <a:buChar char="•"/>
                      </a:pPr>
                      <a:r>
                        <a:rPr lang="en-IN" sz="3200" dirty="0"/>
                        <a:t>If the patient having high fever give paracetamol </a:t>
                      </a:r>
                    </a:p>
                  </a:txBody>
                  <a:tcPr/>
                </a:tc>
                <a:tc>
                  <a:txBody>
                    <a:bodyPr/>
                    <a:lstStyle/>
                    <a:p>
                      <a:pPr algn="ctr">
                        <a:buFont typeface="Arial" pitchFamily="34" charset="0"/>
                        <a:buChar char="•"/>
                      </a:pPr>
                      <a:r>
                        <a:rPr lang="en-IN" sz="3200" dirty="0">
                          <a:solidFill>
                            <a:schemeClr val="accent6"/>
                          </a:solidFill>
                        </a:rPr>
                        <a:t>Results of the activities </a:t>
                      </a:r>
                      <a:r>
                        <a:rPr lang="en-IN" sz="3200" dirty="0"/>
                        <a:t>to be demonstrated</a:t>
                      </a:r>
                    </a:p>
                    <a:p>
                      <a:pPr algn="ctr">
                        <a:buFont typeface="Arial" pitchFamily="34" charset="0"/>
                        <a:buChar char="•"/>
                      </a:pPr>
                      <a:r>
                        <a:rPr lang="en-IN" sz="3200" dirty="0"/>
                        <a:t>All</a:t>
                      </a:r>
                      <a:r>
                        <a:rPr lang="en-IN" sz="3200" baseline="0" dirty="0"/>
                        <a:t> the departments/Programmes of the institute got accredited</a:t>
                      </a:r>
                    </a:p>
                    <a:p>
                      <a:pPr algn="ctr">
                        <a:buFont typeface="Arial" pitchFamily="34" charset="0"/>
                        <a:buChar char="•"/>
                      </a:pPr>
                      <a:endParaRPr lang="en-IN" sz="3200" baseline="0" dirty="0"/>
                    </a:p>
                    <a:p>
                      <a:pPr algn="ctr">
                        <a:buFont typeface="Arial" pitchFamily="34" charset="0"/>
                        <a:buChar char="•"/>
                      </a:pPr>
                      <a:r>
                        <a:rPr lang="en-IN" sz="3200" baseline="0" dirty="0"/>
                        <a:t>Has the patient fever comedown </a:t>
                      </a:r>
                      <a:endParaRPr lang="en-IN" sz="3200" dirty="0"/>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 xmlns:p14="http://schemas.microsoft.com/office/powerpoint/2010/main" val="2370573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20393</TotalTime>
  <Words>5815</Words>
  <Application>Microsoft Office PowerPoint</Application>
  <PresentationFormat>Custom</PresentationFormat>
  <Paragraphs>1796</Paragraphs>
  <Slides>81</Slides>
  <Notes>11</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Slide 1</vt:lpstr>
      <vt:lpstr>What is Expected from Engineering Activity</vt:lpstr>
      <vt:lpstr>Slide 3</vt:lpstr>
      <vt:lpstr>POs and WKs</vt:lpstr>
      <vt:lpstr>POs and WKs</vt:lpstr>
      <vt:lpstr>Slide 6</vt:lpstr>
      <vt:lpstr>POs and WKs</vt:lpstr>
      <vt:lpstr>                 PO1: Engineering Knowledge: Apply knowledge of mathematics, natural science, computing, engineering fundamentals and an engineering specialization as specified in WK1 to WK4 respectively to develop to the solution of complex engineering problems.   Breadth, depth and type of knowledge, both theoretical and practical</vt:lpstr>
      <vt:lpstr>               PO2: Problem Analysis: Identify, formulate, review research literature and analyze complex engineering problems reaching substantiated conclusions with consideration for sustainable development. (WK1 to WK4)   Complexity of analysis</vt:lpstr>
      <vt:lpstr>              PO3: Design/Development of Solutions: Design creative solutions for complex engineering problems and design/develop systems/components/processes to meet identified needs with consideration for the public health and safety, whole-life cost, net zero carbon, culture, society and environment as required. (WK5) Breadth and uniqueness of engineering problems i.e. the extent to which problems are original and to which solutions have not previously been identified or codified</vt:lpstr>
      <vt:lpstr>            PO4: Conduct Investigations of Complex Problems: Conduct investigations of complex engineering problems using research-based knowledge including design of experiments, modelling, analysis &amp; interpretation of data to provide valid conclusions. (WK8).   Breadth and depth of investigation and experimentation</vt:lpstr>
      <vt:lpstr>Programme Outcomes</vt:lpstr>
      <vt:lpstr>Slide 13</vt:lpstr>
      <vt:lpstr>PEOs</vt:lpstr>
      <vt:lpstr>Slide 15</vt:lpstr>
      <vt:lpstr>Slide 16</vt:lpstr>
      <vt:lpstr>Slide 17</vt:lpstr>
      <vt:lpstr>Outcome Based Curriculum</vt:lpstr>
      <vt:lpstr>Taxonomy</vt:lpstr>
      <vt:lpstr>Slide 20</vt:lpstr>
      <vt:lpstr>Slide 21</vt:lpstr>
      <vt:lpstr>Criterion 1:Outcome based Curriculum: 120</vt:lpstr>
      <vt:lpstr>Criterion 1:Outcome based Curriculum: 120</vt:lpstr>
      <vt:lpstr>Criterion 1:Outcome based Curriculum: 120</vt:lpstr>
      <vt:lpstr>Criterion 2: Outcome based Teaching-Learning: 120</vt:lpstr>
      <vt:lpstr>Slide 26</vt:lpstr>
      <vt:lpstr>Slide 27</vt:lpstr>
      <vt:lpstr>Criterion 3: Outcome based Assessment: 120</vt:lpstr>
      <vt:lpstr>Assessment Tools</vt:lpstr>
      <vt:lpstr>Bloom Verbs</vt:lpstr>
      <vt:lpstr>Slide 31</vt:lpstr>
      <vt:lpstr>Slide 32</vt:lpstr>
      <vt:lpstr>Slide 33</vt:lpstr>
      <vt:lpstr>Slide 34</vt:lpstr>
      <vt:lpstr>Example: Analytic Rubrics</vt:lpstr>
      <vt:lpstr>Developmental Rubrics</vt:lpstr>
      <vt:lpstr>Holistic Rubrics</vt:lpstr>
      <vt:lpstr>Research Paper</vt:lpstr>
      <vt:lpstr>Slide 39</vt:lpstr>
      <vt:lpstr>Slide 40</vt:lpstr>
      <vt:lpstr>Slide 41</vt:lpstr>
      <vt:lpstr> Procedure for CO attainment calculation</vt:lpstr>
      <vt:lpstr>CO attainment calculation</vt:lpstr>
      <vt:lpstr>Setting the Target/ Benchmark</vt:lpstr>
      <vt:lpstr>Slide 45</vt:lpstr>
      <vt:lpstr>Slide 46</vt:lpstr>
      <vt:lpstr>PO assessment</vt:lpstr>
      <vt:lpstr>Slide 48</vt:lpstr>
      <vt:lpstr>Criterion 3: Outcome based Assessment:120</vt:lpstr>
      <vt:lpstr>Slide 50</vt:lpstr>
      <vt:lpstr>Slide 51</vt:lpstr>
      <vt:lpstr>CO-PO MaTrix for a course : In this case EM Theory  Low: 1     Moderate:  2     High: 3</vt:lpstr>
      <vt:lpstr>PO Attainment    Avg. Value of PO from Matrix divide by Highest PO level multiply by CO attainment for the course  (Avg.PO/3) X CO attainment</vt:lpstr>
      <vt:lpstr>Attainment of PO</vt:lpstr>
      <vt:lpstr>Slide 55</vt:lpstr>
      <vt:lpstr>Slide 56</vt:lpstr>
      <vt:lpstr>Criterion 4:Students’ Performance: 120</vt:lpstr>
      <vt:lpstr>Criterion 5:Faculty Information: 100</vt:lpstr>
      <vt:lpstr>Criterion 8: Continuous Improvement: 80</vt:lpstr>
      <vt:lpstr>Criterion 9: Students support and Governance: 120</vt:lpstr>
      <vt:lpstr>Criterion 9: Students support and Governance: 120 </vt:lpstr>
      <vt:lpstr>Criterion 9: Students support and Governance:120</vt:lpstr>
      <vt:lpstr>Criterion 9: Students support and Governance:120</vt:lpstr>
      <vt:lpstr>Slide 64</vt:lpstr>
      <vt:lpstr>Slide 65</vt:lpstr>
      <vt:lpstr>Slide 66</vt:lpstr>
      <vt:lpstr>Slide 67</vt:lpstr>
      <vt:lpstr>Slide 68</vt:lpstr>
      <vt:lpstr>Slide 69</vt:lpstr>
      <vt:lpstr>Slide 70</vt:lpstr>
      <vt:lpstr>Slide 71</vt:lpstr>
      <vt:lpstr>Slide 72</vt:lpstr>
      <vt:lpstr>Example</vt:lpstr>
      <vt:lpstr>Example</vt:lpstr>
      <vt:lpstr>Subject/Course   CHEM-101</vt:lpstr>
      <vt:lpstr>Slide 76</vt:lpstr>
      <vt:lpstr>CO-PO mapping (How to Present)</vt:lpstr>
      <vt:lpstr>Model Question Paper</vt:lpstr>
      <vt:lpstr>Slide 79</vt:lpstr>
      <vt:lpstr>Slide 80</vt:lpstr>
      <vt:lpstr>Slide 81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sumanbhagat1199@gmail.com</dc:creator>
  <cp:lastModifiedBy>Admin1</cp:lastModifiedBy>
  <cp:revision>667</cp:revision>
  <dcterms:created xsi:type="dcterms:W3CDTF">2023-08-03T18:03:25Z</dcterms:created>
  <dcterms:modified xsi:type="dcterms:W3CDTF">2025-03-27T05:25:23Z</dcterms:modified>
</cp:coreProperties>
</file>